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5" r:id="rId3"/>
    <p:sldMasterId id="2147483667" r:id="rId4"/>
    <p:sldMasterId id="2147483676" r:id="rId5"/>
    <p:sldMasterId id="2147483678" r:id="rId6"/>
    <p:sldMasterId id="2147483680" r:id="rId7"/>
  </p:sldMasterIdLst>
  <p:notesMasterIdLst>
    <p:notesMasterId r:id="rId21"/>
  </p:notesMasterIdLst>
  <p:sldIdLst>
    <p:sldId id="355" r:id="rId8"/>
    <p:sldId id="356" r:id="rId9"/>
    <p:sldId id="357" r:id="rId10"/>
    <p:sldId id="358" r:id="rId11"/>
    <p:sldId id="368" r:id="rId12"/>
    <p:sldId id="359" r:id="rId13"/>
    <p:sldId id="360" r:id="rId14"/>
    <p:sldId id="364" r:id="rId15"/>
    <p:sldId id="363" r:id="rId16"/>
    <p:sldId id="365" r:id="rId17"/>
    <p:sldId id="366" r:id="rId18"/>
    <p:sldId id="367" r:id="rId19"/>
    <p:sldId id="369" r:id="rId20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B7238-C8AA-4053-ADDE-FFB5E77BCA46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40569-BAD6-4861-A88A-5ECEBC9A200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9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40569-BAD6-4861-A88A-5ECEBC9A20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1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40569-BAD6-4861-A88A-5ECEBC9A20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1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40569-BAD6-4861-A88A-5ECEBC9A20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4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D98-5987-4D9A-AB79-D34B0B5CBFC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7" y="2865003"/>
            <a:ext cx="5584444" cy="3396099"/>
          </a:xfrm>
          <a:prstGeom prst="rect">
            <a:avLst/>
          </a:prstGeom>
        </p:spPr>
        <p:txBody>
          <a:bodyPr lIns="0" rIns="0"/>
          <a:lstStyle>
            <a:lvl1pPr>
              <a:defRPr lang="de-DE" sz="1867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67"/>
            </a:lvl2pPr>
            <a:lvl3pPr>
              <a:defRPr sz="1867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865121"/>
            <a:ext cx="5573856" cy="339588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34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870200"/>
            <a:ext cx="12192000" cy="398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333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422656" y="2870200"/>
            <a:ext cx="5597144" cy="3403600"/>
          </a:xfrm>
          <a:prstGeom prst="rect">
            <a:avLst/>
          </a:prstGeom>
        </p:spPr>
        <p:txBody>
          <a:bodyPr lIns="0" rIns="0"/>
          <a:lstStyle>
            <a:lvl1pPr>
              <a:defRPr lang="de-DE" sz="1867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867"/>
            </a:lvl2pPr>
            <a:lvl3pPr>
              <a:defRPr sz="1867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857500"/>
            <a:ext cx="5573856" cy="339090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7527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noProof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844800"/>
            <a:ext cx="12192000" cy="40132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5454" y="2133600"/>
            <a:ext cx="11345332" cy="66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3353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2133601"/>
            <a:ext cx="12192000" cy="47243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867"/>
            </a:lvl1pPr>
          </a:lstStyle>
          <a:p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41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06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5FCC-F424-4DC4-848D-7FBE2D40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31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0435-E154-4A65-9BC4-72E691735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7E316-DAC9-443B-B15E-B4ABB334A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72C1-DE6E-46C3-A8ED-D70C030A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C0170-6078-4579-A296-1A908CF0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1163E-A26E-4426-99A8-D09D30C1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D98-5987-4D9A-AB79-D34B0B5CBF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2133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3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4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7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133601"/>
            <a:ext cx="11345332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5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E6DBE7-C27E-444B-A5FE-2D9EBBE8F866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422654" y="4416652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0CF7CD9-0917-48DE-A541-E39F9ED7B97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22654" y="1905781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E7058B37-DCFD-4513-93CC-EC32767CB9F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075899" y="4416652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FA59A23C-AEEE-4BE6-8BF6-A19892B5EA38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075899" y="1905781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A6CC46AF-068A-40FF-AF45-37300F6E73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7729144" y="4446000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E679061C-B2EC-41A5-918C-B823F556A7C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7729144" y="1935129"/>
            <a:ext cx="3032377" cy="24120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39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2857501"/>
            <a:ext cx="11345332" cy="33909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5454" y="2133601"/>
            <a:ext cx="11345332" cy="67374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4434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425455" y="2136000"/>
            <a:ext cx="5574547" cy="412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6196239" y="2136000"/>
            <a:ext cx="5574547" cy="412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9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10439384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E45DED98-5987-4D9A-AB79-D34B0B5CBFCF}" type="slidenum">
              <a:rPr lang="en-US" smtClean="0"/>
              <a:t>‹Nr.›</a:t>
            </a:fld>
            <a:endParaRPr lang="en-US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00" y="432000"/>
            <a:ext cx="806365" cy="4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10284440" y="6586709"/>
            <a:ext cx="1487168" cy="25725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6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60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8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7882" y="432000"/>
            <a:ext cx="806365" cy="424688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426009" y="428625"/>
            <a:ext cx="954723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lang="de-DE" sz="1067">
                <a:solidFill>
                  <a:schemeClr val="tx2"/>
                </a:solidFill>
                <a:latin typeface="+mn-lt"/>
              </a:rPr>
              <a:t>Lehrstuhl für </a:t>
            </a:r>
            <a:r>
              <a:rPr lang="en-DE" sz="1067" err="1">
                <a:solidFill>
                  <a:schemeClr val="tx2"/>
                </a:solidFill>
                <a:latin typeface="+mn-lt"/>
              </a:rPr>
              <a:t>Technische</a:t>
            </a:r>
            <a:r>
              <a:rPr lang="en-DE" sz="1067">
                <a:solidFill>
                  <a:schemeClr val="tx2"/>
                </a:solidFill>
                <a:latin typeface="+mn-lt"/>
              </a:rPr>
              <a:t> </a:t>
            </a:r>
            <a:r>
              <a:rPr lang="en-DE" sz="1067" err="1">
                <a:solidFill>
                  <a:schemeClr val="tx2"/>
                </a:solidFill>
                <a:latin typeface="+mn-lt"/>
              </a:rPr>
              <a:t>Elektrophysik</a:t>
            </a:r>
            <a:endParaRPr lang="en-DE" sz="1067">
              <a:solidFill>
                <a:schemeClr val="tx2"/>
              </a:solidFill>
              <a:latin typeface="+mn-lt"/>
            </a:endParaRPr>
          </a:p>
          <a:p>
            <a:pPr>
              <a:lnSpc>
                <a:spcPts val="1200"/>
              </a:lnSpc>
            </a:pPr>
            <a:r>
              <a:rPr lang="en-DE" sz="1067" err="1">
                <a:solidFill>
                  <a:schemeClr val="tx2"/>
                </a:solidFill>
                <a:latin typeface="+mn-lt"/>
              </a:rPr>
              <a:t>Fakultät</a:t>
            </a:r>
            <a:r>
              <a:rPr lang="en-DE" sz="1067">
                <a:solidFill>
                  <a:schemeClr val="tx2"/>
                </a:solidFill>
                <a:latin typeface="+mn-lt"/>
              </a:rPr>
              <a:t> für </a:t>
            </a:r>
            <a:r>
              <a:rPr lang="en-DE" sz="1067" err="1">
                <a:solidFill>
                  <a:schemeClr val="tx2"/>
                </a:solidFill>
                <a:latin typeface="+mn-lt"/>
              </a:rPr>
              <a:t>Elektrotechnik</a:t>
            </a:r>
            <a:r>
              <a:rPr lang="en-DE" sz="1067">
                <a:solidFill>
                  <a:schemeClr val="tx2"/>
                </a:solidFill>
                <a:latin typeface="+mn-lt"/>
              </a:rPr>
              <a:t> und </a:t>
            </a:r>
            <a:r>
              <a:rPr lang="en-DE" sz="1067" err="1">
                <a:solidFill>
                  <a:schemeClr val="tx2"/>
                </a:solidFill>
                <a:latin typeface="+mn-lt"/>
              </a:rPr>
              <a:t>Informationstechnik</a:t>
            </a:r>
            <a:endParaRPr lang="de-DE" sz="1067">
              <a:solidFill>
                <a:schemeClr val="tx2"/>
              </a:solidFill>
              <a:latin typeface="+mn-lt"/>
            </a:endParaRPr>
          </a:p>
          <a:p>
            <a:pPr>
              <a:lnSpc>
                <a:spcPts val="1200"/>
              </a:lnSpc>
            </a:pPr>
            <a:r>
              <a:rPr lang="de-DE" sz="1067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1067" baseline="0">
                <a:solidFill>
                  <a:schemeClr val="tx2"/>
                </a:solidFill>
                <a:latin typeface="+mn-lt"/>
              </a:rPr>
              <a:t> München</a:t>
            </a:r>
            <a:endParaRPr lang="de-DE" sz="1067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817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7882" y="432000"/>
            <a:ext cx="806365" cy="424688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5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87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33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1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82A40-508F-4676-B04A-F5960665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FB2A7-869F-449F-B19E-EFFB6B08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62F2-A94F-43D3-8B02-9D564BF78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C9E26-044F-425B-9531-88D848027D37}" type="datetimeFigureOut">
              <a:rPr lang="de-DE" smtClean="0"/>
              <a:t>26.02.2022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D238-0BD9-4583-A56C-7C6BCD53E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5FE72-E281-4436-B9A9-F89316D1A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3EC05-ECC6-4B5F-B877-2754CB1B35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6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43" y="2413000"/>
            <a:ext cx="5092723" cy="444500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23334" y="1023299"/>
            <a:ext cx="11345332" cy="501651"/>
          </a:xfrm>
        </p:spPr>
        <p:txBody>
          <a:bodyPr/>
          <a:lstStyle/>
          <a:p>
            <a:r>
              <a:rPr lang="de-DE" dirty="0"/>
              <a:t>Numerische Weiterentwicklung des „</a:t>
            </a:r>
            <a:r>
              <a:rPr lang="de-DE" dirty="0" err="1"/>
              <a:t>ContaminationFlow</a:t>
            </a:r>
            <a:r>
              <a:rPr lang="de-DE" dirty="0"/>
              <a:t>“</a:t>
            </a:r>
            <a:br>
              <a:rPr lang="de-DE" dirty="0"/>
            </a:br>
            <a:r>
              <a:rPr lang="de-DE" dirty="0"/>
              <a:t>Teilchentransportcodes zur Simulation von</a:t>
            </a:r>
            <a:br>
              <a:rPr lang="de-DE" dirty="0"/>
            </a:br>
            <a:r>
              <a:rPr lang="de-DE" dirty="0"/>
              <a:t>Kontaminationsübertrag in Vakuumanwendungen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423334" y="3005488"/>
            <a:ext cx="11345332" cy="1274125"/>
          </a:xfrm>
        </p:spPr>
        <p:txBody>
          <a:bodyPr/>
          <a:lstStyle/>
          <a:p>
            <a:r>
              <a:rPr lang="en-DE" dirty="0" err="1">
                <a:latin typeface="+mj-lt"/>
              </a:rPr>
              <a:t>Ingenieurpraxis</a:t>
            </a:r>
            <a:endParaRPr lang="en-DE" dirty="0">
              <a:latin typeface="+mj-lt"/>
            </a:endParaRPr>
          </a:p>
          <a:p>
            <a:endParaRPr lang="en-DE" dirty="0"/>
          </a:p>
          <a:p>
            <a:r>
              <a:rPr lang="en-DE" dirty="0"/>
              <a:t>Berke Karakin</a:t>
            </a:r>
          </a:p>
          <a:p>
            <a:r>
              <a:rPr lang="de-DE" dirty="0"/>
              <a:t>Lehrstuhl für Technische</a:t>
            </a:r>
            <a:r>
              <a:rPr lang="en-DE" dirty="0"/>
              <a:t> </a:t>
            </a:r>
            <a:r>
              <a:rPr lang="en-DE" dirty="0" err="1"/>
              <a:t>Elektrophysik</a:t>
            </a:r>
            <a:endParaRPr lang="de-DE" dirty="0"/>
          </a:p>
          <a:p>
            <a:r>
              <a:rPr lang="en-DE" dirty="0" err="1"/>
              <a:t>Fakultät</a:t>
            </a:r>
            <a:r>
              <a:rPr lang="en-DE" dirty="0"/>
              <a:t> für </a:t>
            </a:r>
            <a:r>
              <a:rPr lang="en-DE" dirty="0" err="1"/>
              <a:t>Elektrotechnik</a:t>
            </a:r>
            <a:r>
              <a:rPr lang="en-DE" dirty="0"/>
              <a:t> und </a:t>
            </a:r>
            <a:r>
              <a:rPr lang="en-DE" dirty="0" err="1"/>
              <a:t>Informationstechnik</a:t>
            </a:r>
            <a:endParaRPr lang="de-DE" dirty="0"/>
          </a:p>
          <a:p>
            <a:r>
              <a:rPr lang="de-DE" dirty="0"/>
              <a:t>Technische U</a:t>
            </a:r>
            <a:r>
              <a:rPr lang="en-DE" dirty="0"/>
              <a:t>n</a:t>
            </a:r>
            <a:r>
              <a:rPr lang="de-DE" dirty="0" err="1"/>
              <a:t>iversität</a:t>
            </a:r>
            <a:r>
              <a:rPr lang="de-DE" dirty="0"/>
              <a:t> München</a:t>
            </a:r>
          </a:p>
          <a:p>
            <a:r>
              <a:rPr lang="en-DE" dirty="0"/>
              <a:t>München</a:t>
            </a:r>
            <a:r>
              <a:rPr lang="de-DE" dirty="0"/>
              <a:t>, </a:t>
            </a:r>
            <a:r>
              <a:rPr lang="en-DE" dirty="0"/>
              <a:t>14. </a:t>
            </a:r>
            <a:r>
              <a:rPr lang="en-DE" dirty="0" err="1"/>
              <a:t>März</a:t>
            </a:r>
            <a:r>
              <a:rPr lang="en-DE" dirty="0"/>
              <a:t> 2022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D758305-EF36-4FF5-82EC-8A6DBBF5D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38" y="2322872"/>
            <a:ext cx="6781288" cy="1081532"/>
          </a:xfr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45FF1FA-A520-42DC-8543-626093AB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Auswertung – W</a:t>
            </a:r>
            <a:r>
              <a:rPr lang="en-DE" err="1"/>
              <a:t>ichtigste</a:t>
            </a:r>
            <a:r>
              <a:rPr lang="en-DE"/>
              <a:t> </a:t>
            </a:r>
            <a:r>
              <a:rPr lang="en-DE" err="1"/>
              <a:t>Resultate</a:t>
            </a:r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B8FAC6-34C2-4AE0-A37F-651E9D939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8F38A597-46E4-43B5-AFA5-18415A460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38" y="3600878"/>
            <a:ext cx="6771682" cy="1080000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69391803-E063-43CD-ABD5-2057F005C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38" y="4877352"/>
            <a:ext cx="6771682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8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AF5976-9A91-4C1A-8181-DE387496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Das P.K. Verfahren verbessert das vorherige Verfahren aber löst das Oszillationsproblem nicht komplett</a:t>
            </a:r>
            <a:endParaRPr lang="en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dirty="0"/>
              <a:t>Die </a:t>
            </a:r>
            <a:r>
              <a:rPr lang="en-DE" dirty="0" err="1"/>
              <a:t>komplexere</a:t>
            </a:r>
            <a:r>
              <a:rPr lang="en-DE" dirty="0"/>
              <a:t> Verfahren  </a:t>
            </a:r>
            <a:r>
              <a:rPr lang="en-DE" dirty="0" err="1"/>
              <a:t>haben</a:t>
            </a:r>
            <a:r>
              <a:rPr lang="en-DE" dirty="0"/>
              <a:t> </a:t>
            </a:r>
            <a:r>
              <a:rPr lang="en-DE" dirty="0" err="1"/>
              <a:t>keinen</a:t>
            </a:r>
            <a:r>
              <a:rPr lang="en-DE" dirty="0"/>
              <a:t> </a:t>
            </a:r>
            <a:r>
              <a:rPr lang="en-DE" dirty="0" err="1"/>
              <a:t>Vorteil</a:t>
            </a:r>
            <a:r>
              <a:rPr lang="en-DE" dirty="0"/>
              <a:t> </a:t>
            </a:r>
            <a:r>
              <a:rPr lang="en-DE" dirty="0" err="1"/>
              <a:t>mehr</a:t>
            </a:r>
            <a:r>
              <a:rPr lang="en-DE" dirty="0"/>
              <a:t>, </a:t>
            </a:r>
            <a:r>
              <a:rPr lang="en-DE" dirty="0" err="1"/>
              <a:t>wenn</a:t>
            </a:r>
            <a:r>
              <a:rPr lang="en-DE" dirty="0"/>
              <a:t> der </a:t>
            </a:r>
            <a:r>
              <a:rPr lang="en-DE" dirty="0" err="1"/>
              <a:t>Bedeckungsgrad</a:t>
            </a:r>
            <a:r>
              <a:rPr lang="en-DE" dirty="0"/>
              <a:t> </a:t>
            </a:r>
            <a:r>
              <a:rPr lang="en-DE" dirty="0" err="1"/>
              <a:t>aller</a:t>
            </a:r>
            <a:r>
              <a:rPr lang="en-DE" dirty="0"/>
              <a:t> </a:t>
            </a:r>
            <a:r>
              <a:rPr lang="en-DE" dirty="0" err="1"/>
              <a:t>Oberflächen</a:t>
            </a:r>
            <a:r>
              <a:rPr lang="en-DE" dirty="0"/>
              <a:t> </a:t>
            </a:r>
            <a:r>
              <a:rPr lang="en-DE" dirty="0" err="1"/>
              <a:t>im</a:t>
            </a:r>
            <a:r>
              <a:rPr lang="en-DE" dirty="0"/>
              <a:t> </a:t>
            </a:r>
            <a:r>
              <a:rPr lang="en-DE" dirty="0" err="1"/>
              <a:t>Gleichgewicht</a:t>
            </a:r>
            <a:r>
              <a:rPr lang="en-DE" dirty="0"/>
              <a:t> auf </a:t>
            </a:r>
            <a:r>
              <a:rPr lang="en-DE" dirty="0" err="1"/>
              <a:t>eins</a:t>
            </a:r>
            <a:r>
              <a:rPr lang="en-DE" dirty="0"/>
              <a:t> </a:t>
            </a:r>
            <a:r>
              <a:rPr lang="en-DE" dirty="0" err="1"/>
              <a:t>annähren</a:t>
            </a:r>
            <a:endParaRPr lang="de-DE" dirty="0"/>
          </a:p>
          <a:p>
            <a:pPr marL="577845" lvl="1" indent="-342900">
              <a:buFont typeface="Symbol" panose="05050102010706020507" pitchFamily="18" charset="2"/>
              <a:buChar char=""/>
            </a:pPr>
            <a:r>
              <a:rPr lang="de-DE" dirty="0"/>
              <a:t>Die maximale Schrittweite muss</a:t>
            </a:r>
            <a:r>
              <a:rPr lang="en-DE" dirty="0"/>
              <a:t> </a:t>
            </a:r>
            <a:r>
              <a:rPr lang="en-DE" dirty="0" err="1"/>
              <a:t>immer</a:t>
            </a:r>
            <a:r>
              <a:rPr lang="en-DE" dirty="0"/>
              <a:t> </a:t>
            </a:r>
            <a:r>
              <a:rPr lang="en-DE" dirty="0" err="1"/>
              <a:t>noch</a:t>
            </a:r>
            <a:r>
              <a:rPr lang="de-DE" dirty="0"/>
              <a:t> vernünftig begrenzt werden</a:t>
            </a:r>
          </a:p>
          <a:p>
            <a:pPr lvl="1" indent="0">
              <a:buNone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Ist die Anwendung eines Algorithmus zum numerischen Lösen der DGLs in dieser Simulation zielführend?</a:t>
            </a:r>
          </a:p>
          <a:p>
            <a:pPr marL="577845" lvl="1" indent="-342900">
              <a:buFont typeface="Symbol" panose="05050102010706020507" pitchFamily="18" charset="2"/>
              <a:buChar char=""/>
            </a:pPr>
            <a:r>
              <a:rPr lang="de-DE" dirty="0"/>
              <a:t>Eventuell soll ein anderes P.K. Verfahren, das für die ereignisgesteuerten Simulationen besser geeignet ist, benutzt werden</a:t>
            </a:r>
          </a:p>
          <a:p>
            <a:pPr lvl="1" indent="0">
              <a:buNone/>
            </a:pP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5BDAC7-4187-4F2F-8002-E6B82E00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Abschluss</a:t>
            </a:r>
            <a:r>
              <a:rPr lang="en-DE" dirty="0"/>
              <a:t> und </a:t>
            </a:r>
            <a:r>
              <a:rPr lang="en-DE" dirty="0" err="1"/>
              <a:t>Ausblick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3C759-79B5-482F-BAAC-40936270F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855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88EBA5-A72F-4BEC-AF0C-C00F0EED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54" y="2133601"/>
            <a:ext cx="11345332" cy="4127500"/>
          </a:xfrm>
        </p:spPr>
        <p:txBody>
          <a:bodyPr/>
          <a:lstStyle/>
          <a:p>
            <a:pPr marL="457200" lvl="1" indent="-457200">
              <a:buFont typeface="+mj-lt"/>
              <a:buAutoNum type="arabicParenBoth"/>
            </a:pPr>
            <a:r>
              <a:rPr lang="en-US" dirty="0"/>
              <a:t>Numerical Differential Equation Methods, chapter 2, pages 55–142.</a:t>
            </a:r>
            <a:r>
              <a:rPr lang="en-DE" dirty="0"/>
              <a:t> </a:t>
            </a:r>
            <a:r>
              <a:rPr lang="en-US" dirty="0"/>
              <a:t>John Wiley &amp; Sons, Ltd, 2016. URL: https://onlinelibrary.wiley.com/doi/abs/10.1002/9781119121534.ch2, </a:t>
            </a:r>
            <a:r>
              <a:rPr lang="en-US" dirty="0" err="1"/>
              <a:t>arXiv:https</a:t>
            </a:r>
            <a:r>
              <a:rPr lang="en-US" dirty="0"/>
              <a:t>://onlinelibrary.wiley.com/</a:t>
            </a:r>
            <a:r>
              <a:rPr lang="en-US" dirty="0" err="1"/>
              <a:t>doi</a:t>
            </a:r>
            <a:r>
              <a:rPr lang="en-US" dirty="0"/>
              <a:t>/pdf/10.1002/9781119121534.ch2,</a:t>
            </a:r>
            <a:r>
              <a:rPr lang="en-DE" dirty="0"/>
              <a:t> </a:t>
            </a:r>
            <a:r>
              <a:rPr lang="en-US" dirty="0" err="1"/>
              <a:t>doi:https</a:t>
            </a:r>
            <a:r>
              <a:rPr lang="en-US" dirty="0"/>
              <a:t>://doi.org/10.1002/9781119121534.ch2.</a:t>
            </a: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1DF57E-C11E-4650-A90B-47193B31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Literaturverzeichnis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C3991-925B-4285-96E6-09BCD25D2D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613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5E1620-1EB4-471F-87CA-A7657DDB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4" y="3173546"/>
            <a:ext cx="11345332" cy="510909"/>
          </a:xfrm>
        </p:spPr>
        <p:txBody>
          <a:bodyPr/>
          <a:lstStyle/>
          <a:p>
            <a:pPr algn="ctr"/>
            <a:r>
              <a:rPr lang="en-GB" dirty="0" err="1"/>
              <a:t>Vielen</a:t>
            </a:r>
            <a:r>
              <a:rPr lang="en-GB" dirty="0"/>
              <a:t> Dank für </a:t>
            </a:r>
            <a:r>
              <a:rPr lang="en-GB" dirty="0" err="1"/>
              <a:t>Ihre</a:t>
            </a:r>
            <a:r>
              <a:rPr lang="en-GB" dirty="0"/>
              <a:t> </a:t>
            </a:r>
            <a:r>
              <a:rPr lang="en-GB" dirty="0" err="1"/>
              <a:t>Aufmerksamkeit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193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5D825C3-61CB-46BB-8DEE-3D2910D541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Oszillation</a:t>
                </a:r>
                <a:r>
                  <a:rPr lang="en-DE" dirty="0"/>
                  <a:t> der </a:t>
                </a:r>
                <a:r>
                  <a:rPr lang="en-DE" dirty="0" err="1"/>
                  <a:t>Simulationsergebnisse</a:t>
                </a:r>
                <a:endParaRPr lang="en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Motivation für das Prädiktor-Korrektor-Verfahren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Implementierung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Auswertung</a:t>
                </a:r>
                <a:endParaRPr lang="en-DE" dirty="0"/>
              </a:p>
              <a:p>
                <a:pPr marL="577845" lvl="1" indent="-342900">
                  <a:buFont typeface="Symbol" panose="05050102010706020507" pitchFamily="18" charset="2"/>
                  <a:buChar char="-"/>
                </a:pPr>
                <a:r>
                  <a:rPr lang="en-DE" dirty="0" err="1"/>
                  <a:t>Vorabinformationen</a:t>
                </a:r>
                <a:endParaRPr lang="en-DE" dirty="0"/>
              </a:p>
              <a:p>
                <a:pPr marL="577845" lvl="1" indent="-342900">
                  <a:buFont typeface="Symbol" panose="05050102010706020507" pitchFamily="18" charset="2"/>
                  <a:buChar char="-"/>
                </a:pPr>
                <a:r>
                  <a:rPr lang="en-DE" dirty="0" err="1"/>
                  <a:t>Simulationsergebnisse</a:t>
                </a:r>
                <a:r>
                  <a:rPr lang="en-DE" dirty="0"/>
                  <a:t>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sym typeface="Symbol" panose="05050102010706020507" pitchFamily="18" charset="2"/>
                  </a:rPr>
                  <a:t> </a:t>
                </a:r>
                <a:r>
                  <a:rPr lang="en-DE" dirty="0">
                    <a:sym typeface="Symbol" panose="05050102010706020507" pitchFamily="18" charset="2"/>
                  </a:rPr>
                  <a:t>= 2.0</a:t>
                </a:r>
              </a:p>
              <a:p>
                <a:pPr marL="577845" lvl="1" indent="-342900">
                  <a:buFont typeface="Symbol" panose="05050102010706020507" pitchFamily="18" charset="2"/>
                  <a:buChar char="-"/>
                </a:pPr>
                <a:r>
                  <a:rPr lang="en-DE" dirty="0" err="1"/>
                  <a:t>Simulationsergebnisse</a:t>
                </a:r>
                <a:r>
                  <a:rPr lang="en-DE" dirty="0"/>
                  <a:t>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sym typeface="Symbol" panose="05050102010706020507" pitchFamily="18" charset="2"/>
                  </a:rPr>
                  <a:t> </a:t>
                </a:r>
                <a:r>
                  <a:rPr lang="en-DE" dirty="0">
                    <a:sym typeface="Symbol" panose="05050102010706020507" pitchFamily="18" charset="2"/>
                  </a:rPr>
                  <a:t>= 3.5</a:t>
                </a:r>
              </a:p>
              <a:p>
                <a:pPr marL="577845" lvl="1" indent="-342900">
                  <a:buFont typeface="Symbol" panose="05050102010706020507" pitchFamily="18" charset="2"/>
                  <a:buChar char="-"/>
                </a:pPr>
                <a:r>
                  <a:rPr lang="de-DE" dirty="0"/>
                  <a:t>Simulationsergebnisse </a:t>
                </a:r>
                <a:r>
                  <a:rPr lang="en-DE" dirty="0"/>
                  <a:t>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DE" dirty="0">
                    <a:sym typeface="Symbol" panose="05050102010706020507" pitchFamily="18" charset="2"/>
                  </a:rPr>
                  <a:t> = 5.0</a:t>
                </a:r>
              </a:p>
              <a:p>
                <a:pPr marL="577845" lvl="1" indent="-342900">
                  <a:buFont typeface="Symbol" panose="05050102010706020507" pitchFamily="18" charset="2"/>
                  <a:buChar char="-"/>
                </a:pPr>
                <a:r>
                  <a:rPr lang="en-DE" dirty="0" err="1">
                    <a:sym typeface="Symbol" panose="05050102010706020507" pitchFamily="18" charset="2"/>
                  </a:rPr>
                  <a:t>Wichtigste</a:t>
                </a:r>
                <a:r>
                  <a:rPr lang="en-DE" dirty="0">
                    <a:sym typeface="Symbol" panose="05050102010706020507" pitchFamily="18" charset="2"/>
                  </a:rPr>
                  <a:t> </a:t>
                </a:r>
                <a:r>
                  <a:rPr lang="en-DE" dirty="0" err="1">
                    <a:sym typeface="Symbol" panose="05050102010706020507" pitchFamily="18" charset="2"/>
                  </a:rPr>
                  <a:t>Resultate</a:t>
                </a:r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Abschluss</a:t>
                </a:r>
                <a:r>
                  <a:rPr lang="en-DE" dirty="0"/>
                  <a:t> und </a:t>
                </a:r>
                <a:r>
                  <a:rPr lang="en-DE" dirty="0" err="1"/>
                  <a:t>Ausblick</a:t>
                </a:r>
                <a:endParaRPr lang="en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5D825C3-61CB-46BB-8DEE-3D2910D54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2" t="-14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4164160C-7D6A-4D42-B407-4A74CF17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 err="1"/>
              <a:t>Inhaltsverzeichnis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41C48-D9B9-4D59-91B5-736BC090A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10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A97B58B1-66E3-4F7A-96A9-D569719D8952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425455" y="2136000"/>
                <a:ext cx="5574547" cy="412750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Simulationsparameter: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Simulationszeit: 2 Jahre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Anzahl der Iterationen: 1000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Anzahl der simulierten Teilchen: mind. 10000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Schrittweite: min. 1 </a:t>
                </a:r>
                <a:r>
                  <a:rPr lang="de-DE" dirty="0">
                    <a:sym typeface="Symbol" panose="05050102010706020507" pitchFamily="18" charset="2"/>
                  </a:rPr>
                  <a:t>s; max. </a:t>
                </a:r>
                <a:r>
                  <a:rPr lang="en-DE" dirty="0">
                    <a:sym typeface="Symbol" panose="05050102010706020507" pitchFamily="18" charset="2"/>
                  </a:rPr>
                  <a:t>u</a:t>
                </a:r>
                <a:r>
                  <a:rPr lang="de-DE" dirty="0" err="1">
                    <a:sym typeface="Symbol" panose="05050102010706020507" pitchFamily="18" charset="2"/>
                  </a:rPr>
                  <a:t>nbegrenzt</a:t>
                </a:r>
                <a:endParaRPr lang="en-DE" dirty="0">
                  <a:sym typeface="Symbol" panose="05050102010706020507" pitchFamily="18" charset="2"/>
                </a:endParaRPr>
              </a:p>
              <a:p>
                <a:pPr lvl="1" indent="0">
                  <a:buNone/>
                </a:pPr>
                <a:endParaRPr lang="en-DE" dirty="0">
                  <a:sym typeface="Symbol" panose="05050102010706020507" pitchFamily="18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DE" dirty="0" err="1">
                    <a:sym typeface="Symbol" panose="05050102010706020507" pitchFamily="18" charset="2"/>
                  </a:rPr>
                  <a:t>Oszillationbeginn</a:t>
                </a:r>
                <a:r>
                  <a:rPr lang="en-DE" dirty="0">
                    <a:sym typeface="Symbol" panose="05050102010706020507" pitchFamily="18" charset="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en-DE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10</m:t>
                        </m:r>
                      </m:e>
                      <m:sup>
                        <m:r>
                          <a:rPr lang="en-DE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DE" dirty="0">
                    <a:sym typeface="Symbol" panose="05050102010706020507" pitchFamily="18" charset="2"/>
                  </a:rPr>
                  <a:t> s = 12. Tag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DE" dirty="0" err="1">
                    <a:sym typeface="Symbol" panose="05050102010706020507" pitchFamily="18" charset="2"/>
                  </a:rPr>
                  <a:t>Schrittweite</a:t>
                </a:r>
                <a:r>
                  <a:rPr lang="en-DE" dirty="0">
                    <a:sym typeface="Symbol" panose="05050102010706020507" pitchFamily="18" charset="2"/>
                  </a:rPr>
                  <a:t> </a:t>
                </a:r>
                <a:r>
                  <a:rPr lang="en-DE" dirty="0" err="1">
                    <a:sym typeface="Symbol" panose="05050102010706020507" pitchFamily="18" charset="2"/>
                  </a:rPr>
                  <a:t>beim</a:t>
                </a:r>
                <a:r>
                  <a:rPr lang="en-DE" dirty="0">
                    <a:sym typeface="Symbol" panose="05050102010706020507" pitchFamily="18" charset="2"/>
                  </a:rPr>
                  <a:t> </a:t>
                </a:r>
                <a:r>
                  <a:rPr lang="en-DE" dirty="0" err="1">
                    <a:sym typeface="Symbol" panose="05050102010706020507" pitchFamily="18" charset="2"/>
                  </a:rPr>
                  <a:t>Oszillationsbeginn</a:t>
                </a:r>
                <a:r>
                  <a:rPr lang="en-DE" dirty="0">
                    <a:sym typeface="Symbol" panose="05050102010706020507" pitchFamily="18" charset="2"/>
                  </a:rPr>
                  <a:t>: 3 </a:t>
                </a:r>
                <a:r>
                  <a:rPr lang="en-DE" dirty="0" err="1">
                    <a:sym typeface="Symbol" panose="05050102010706020507" pitchFamily="18" charset="2"/>
                  </a:rPr>
                  <a:t>Stunden</a:t>
                </a:r>
                <a:endParaRPr lang="en-DE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A97B58B1-66E3-4F7A-96A9-D569719D89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425455" y="2136000"/>
                <a:ext cx="5574547" cy="4127501"/>
              </a:xfrm>
              <a:blipFill>
                <a:blip r:embed="rId2"/>
                <a:stretch>
                  <a:fillRect l="-2407" t="-14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16" descr="Chart, line chart&#10;&#10;Description automatically generated">
            <a:extLst>
              <a:ext uri="{FF2B5EF4-FFF2-40B4-BE49-F238E27FC236}">
                <a16:creationId xmlns:a16="http://schemas.microsoft.com/office/drawing/2014/main" id="{454EB972-1C0C-424B-BA0E-A6E03A76B5B5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46" y="2136000"/>
            <a:ext cx="5503332" cy="4127501"/>
          </a:xfrm>
          <a:prstGeom prst="rect">
            <a:avLst/>
          </a:prstGeom>
          <a:noFill/>
        </p:spPr>
      </p:pic>
      <p:sp>
        <p:nvSpPr>
          <p:cNvPr id="24" name="Title 3">
            <a:extLst>
              <a:ext uri="{FF2B5EF4-FFF2-40B4-BE49-F238E27FC236}">
                <a16:creationId xmlns:a16="http://schemas.microsoft.com/office/drawing/2014/main" id="{C6BC3205-871C-459D-8124-1CF001A3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4" y="1296001"/>
            <a:ext cx="11345332" cy="510909"/>
          </a:xfrm>
        </p:spPr>
        <p:txBody>
          <a:bodyPr/>
          <a:lstStyle/>
          <a:p>
            <a:r>
              <a:rPr lang="de-DE" dirty="0"/>
              <a:t>Oszillation der Simulationsergebnisse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D45E6-CCC5-41EA-81D7-AC2A1E9ED3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033245" y="6473314"/>
            <a:ext cx="273609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299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Chart, diagram&#10;&#10;Description automatically generated">
            <a:extLst>
              <a:ext uri="{FF2B5EF4-FFF2-40B4-BE49-F238E27FC236}">
                <a16:creationId xmlns:a16="http://schemas.microsoft.com/office/drawing/2014/main" id="{06034751-8562-4DD1-96D1-9E78C73EB333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7" y="2815771"/>
            <a:ext cx="5333559" cy="3657543"/>
          </a:xfrm>
        </p:spPr>
      </p:pic>
      <p:pic>
        <p:nvPicPr>
          <p:cNvPr id="12" name="Content Placeholder 11" descr="Chart, diagram&#10;&#10;Description automatically generated">
            <a:extLst>
              <a:ext uri="{FF2B5EF4-FFF2-40B4-BE49-F238E27FC236}">
                <a16:creationId xmlns:a16="http://schemas.microsoft.com/office/drawing/2014/main" id="{A1325DD1-580B-4599-BD39-A5B7BDDADC22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21" y="2281084"/>
            <a:ext cx="5333559" cy="426703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24B15C-3751-4551-BB94-BC6BA3E6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Motivation für das </a:t>
            </a:r>
            <a:r>
              <a:rPr lang="de-DE" dirty="0"/>
              <a:t>Prädiktor-Korrektor-Verfahren</a:t>
            </a:r>
            <a:r>
              <a:rPr lang="en-DE" dirty="0"/>
              <a:t> (1)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649E5-7021-4274-BA2F-68CB37DF79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27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700673-A672-48CB-9EAB-06152391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Implementierung</a:t>
            </a: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0A7A0-5B61-411D-B395-1DF4840B84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BC06C53F-90F2-4B14-A645-D898EEB43A36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248" y="3137758"/>
            <a:ext cx="5408687" cy="2935230"/>
          </a:xfrm>
        </p:spPr>
      </p:pic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4BF7AD80-E005-4B6D-8D52-9ECCB5B24D4D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5" y="2447784"/>
            <a:ext cx="5575300" cy="3505480"/>
          </a:xfrm>
        </p:spPr>
      </p:pic>
    </p:spTree>
    <p:extLst>
      <p:ext uri="{BB962C8B-B14F-4D97-AF65-F5344CB8AC3E}">
        <p14:creationId xmlns:p14="http://schemas.microsoft.com/office/powerpoint/2010/main" val="422500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AC3C905-21CD-45F1-88EA-DED6AC4BAEB7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Simulationsparameter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Simulationszeit: 2 Jahre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Anzahl der Iterationen: 1000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Anzahl der simulierten Teilchen: mind. 10000</a:t>
                </a: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de-DE" dirty="0"/>
                  <a:t>Schrittweite: min</a:t>
                </a:r>
                <a:r>
                  <a:rPr lang="en-DE" dirty="0"/>
                  <a:t>.</a:t>
                </a:r>
                <a:r>
                  <a:rPr lang="de-DE" dirty="0"/>
                  <a:t> 1 </a:t>
                </a:r>
                <a:r>
                  <a:rPr lang="de-DE" dirty="0">
                    <a:sym typeface="Symbol" panose="05050102010706020507" pitchFamily="18" charset="2"/>
                  </a:rPr>
                  <a:t>s; max. unbegrenzt</a:t>
                </a:r>
                <a:endParaRPr lang="en-DE" dirty="0">
                  <a:sym typeface="Symbol" panose="05050102010706020507" pitchFamily="18" charset="2"/>
                </a:endParaRP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:r>
                  <a:rPr lang="en-DE" dirty="0" err="1">
                    <a:sym typeface="Symbol" panose="05050102010706020507" pitchFamily="18" charset="2"/>
                  </a:rPr>
                  <a:t>Temperatur</a:t>
                </a:r>
                <a:r>
                  <a:rPr lang="en-DE" dirty="0">
                    <a:sym typeface="Symbol" panose="05050102010706020507" pitchFamily="18" charset="2"/>
                  </a:rPr>
                  <a:t> </a:t>
                </a:r>
                <a:r>
                  <a:rPr lang="en-DE" dirty="0" err="1">
                    <a:sym typeface="Symbol" panose="05050102010706020507" pitchFamily="18" charset="2"/>
                  </a:rPr>
                  <a:t>aller</a:t>
                </a:r>
                <a:r>
                  <a:rPr lang="en-DE" dirty="0">
                    <a:sym typeface="Symbol" panose="05050102010706020507" pitchFamily="18" charset="2"/>
                  </a:rPr>
                  <a:t> </a:t>
                </a:r>
                <a:r>
                  <a:rPr lang="en-DE" dirty="0" err="1">
                    <a:sym typeface="Symbol" panose="05050102010706020507" pitchFamily="18" charset="2"/>
                  </a:rPr>
                  <a:t>Oberflächen</a:t>
                </a:r>
                <a:r>
                  <a:rPr lang="en-DE" dirty="0">
                    <a:sym typeface="Symbol" panose="05050102010706020507" pitchFamily="18" charset="2"/>
                  </a:rPr>
                  <a:t>: 20 </a:t>
                </a:r>
                <a:r>
                  <a:rPr lang="en-DE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°C</a:t>
                </a:r>
                <a:endParaRPr lang="en-DE" dirty="0">
                  <a:sym typeface="Symbol" panose="05050102010706020507" pitchFamily="18" charset="2"/>
                </a:endParaRPr>
              </a:p>
              <a:p>
                <a:pPr marL="577845" lvl="1" indent="-342900">
                  <a:buFont typeface="Symbol" panose="05050102010706020507" pitchFamily="18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DE" b="0" i="1" smtClean="0">
                        <a:latin typeface="Cambria Math" panose="02040503050406030204" pitchFamily="18" charset="0"/>
                      </a:rPr>
                      <m:t>{2.0,  3.5,  5.0}</m:t>
                    </m:r>
                  </m:oMath>
                </a14:m>
                <a:r>
                  <a:rPr lang="en-DE" dirty="0"/>
                  <a:t> </a:t>
                </a:r>
                <a:endParaRPr lang="de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AC3C905-21CD-45F1-88EA-DED6AC4BA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2407" t="-147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Diagram, rectangle&#10;&#10;Description automatically generated">
            <a:extLst>
              <a:ext uri="{FF2B5EF4-FFF2-40B4-BE49-F238E27FC236}">
                <a16:creationId xmlns:a16="http://schemas.microsoft.com/office/drawing/2014/main" id="{59494D15-C678-42FC-8CB2-47E4EE567D3E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25" y="2862262"/>
            <a:ext cx="4638675" cy="267652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ED0279-E0DF-4523-9575-93609E3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- Vorabinformationen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8B2D5-2C4F-46DC-ACD7-636A56629F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00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</p:spPr>
            <p:txBody>
              <a:bodyPr/>
              <a:lstStyle/>
              <a:p>
                <a:r>
                  <a:rPr lang="de-DE" dirty="0"/>
                  <a:t>Auswertung - Simulationsergebnisse</a:t>
                </a:r>
                <a:r>
                  <a:rPr lang="en-DE" dirty="0"/>
                  <a:t>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DE" dirty="0">
                    <a:sym typeface="Symbol" panose="05050102010706020507" pitchFamily="18" charset="2"/>
                  </a:rPr>
                  <a:t> = 2.0</a:t>
                </a:r>
                <a:br>
                  <a:rPr lang="en-DE" dirty="0">
                    <a:sym typeface="Symbol" panose="05050102010706020507" pitchFamily="18" charset="2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  <a:blipFill>
                <a:blip r:embed="rId3"/>
                <a:stretch>
                  <a:fillRect l="-2257" t="-1264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D06CA-9DA8-44D5-B15F-AAA999F7C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23" name="Bildplatzhalter 22">
            <a:extLst>
              <a:ext uri="{FF2B5EF4-FFF2-40B4-BE49-F238E27FC236}">
                <a16:creationId xmlns:a16="http://schemas.microsoft.com/office/drawing/2014/main" id="{2451AEE2-9D92-45D0-8A5E-6E6F04566A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29" name="Bildplatzhalter 28">
            <a:extLst>
              <a:ext uri="{FF2B5EF4-FFF2-40B4-BE49-F238E27FC236}">
                <a16:creationId xmlns:a16="http://schemas.microsoft.com/office/drawing/2014/main" id="{499C9295-0936-42CF-B8E4-2BB2AD3E892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27" name="Bildplatzhalter 26">
            <a:extLst>
              <a:ext uri="{FF2B5EF4-FFF2-40B4-BE49-F238E27FC236}">
                <a16:creationId xmlns:a16="http://schemas.microsoft.com/office/drawing/2014/main" id="{5B5E62B4-26ED-4D41-9324-04D771E7016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25" name="Bildplatzhalter 24">
            <a:extLst>
              <a:ext uri="{FF2B5EF4-FFF2-40B4-BE49-F238E27FC236}">
                <a16:creationId xmlns:a16="http://schemas.microsoft.com/office/drawing/2014/main" id="{8A4B643D-E775-4E4D-9DC5-313F48C9DD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31" name="Bildplatzhalter 30">
            <a:extLst>
              <a:ext uri="{FF2B5EF4-FFF2-40B4-BE49-F238E27FC236}">
                <a16:creationId xmlns:a16="http://schemas.microsoft.com/office/drawing/2014/main" id="{CEB927F9-BAD9-407D-8A1D-1CF2BA7E785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33" name="Bildplatzhalter 32">
            <a:extLst>
              <a:ext uri="{FF2B5EF4-FFF2-40B4-BE49-F238E27FC236}">
                <a16:creationId xmlns:a16="http://schemas.microsoft.com/office/drawing/2014/main" id="{C6A18B15-A0A8-454C-97F4-4E9E69924CE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656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</p:spPr>
            <p:txBody>
              <a:bodyPr/>
              <a:lstStyle/>
              <a:p>
                <a:r>
                  <a:rPr lang="de-DE" dirty="0"/>
                  <a:t>Auswertung - Simulationsergebnisse</a:t>
                </a:r>
                <a:r>
                  <a:rPr lang="en-DE" dirty="0"/>
                  <a:t>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DE" dirty="0">
                    <a:sym typeface="Symbol" panose="05050102010706020507" pitchFamily="18" charset="2"/>
                  </a:rPr>
                  <a:t> = 3.5</a:t>
                </a:r>
                <a:br>
                  <a:rPr lang="en-DE" dirty="0">
                    <a:sym typeface="Symbol" panose="05050102010706020507" pitchFamily="18" charset="2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  <a:blipFill>
                <a:blip r:embed="rId3"/>
                <a:stretch>
                  <a:fillRect l="-2257" t="-1264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D06CA-9DA8-44D5-B15F-AAA999F7C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23" name="Bildplatzhalter 22">
            <a:extLst>
              <a:ext uri="{FF2B5EF4-FFF2-40B4-BE49-F238E27FC236}">
                <a16:creationId xmlns:a16="http://schemas.microsoft.com/office/drawing/2014/main" id="{F1553F4A-8F4C-4E12-B7A2-88DE1FDD59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25" name="Bildplatzhalter 24">
            <a:extLst>
              <a:ext uri="{FF2B5EF4-FFF2-40B4-BE49-F238E27FC236}">
                <a16:creationId xmlns:a16="http://schemas.microsoft.com/office/drawing/2014/main" id="{F4C9206B-02F6-466E-88F3-78F17EC96FA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27" name="Bildplatzhalter 26">
            <a:extLst>
              <a:ext uri="{FF2B5EF4-FFF2-40B4-BE49-F238E27FC236}">
                <a16:creationId xmlns:a16="http://schemas.microsoft.com/office/drawing/2014/main" id="{E2E6BD47-EE3E-407D-B86F-609959A2BE2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31" name="Bildplatzhalter 30">
            <a:extLst>
              <a:ext uri="{FF2B5EF4-FFF2-40B4-BE49-F238E27FC236}">
                <a16:creationId xmlns:a16="http://schemas.microsoft.com/office/drawing/2014/main" id="{03C8A36E-592C-475C-BBCC-F5BF8C7269B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33" name="Bildplatzhalter 32">
            <a:extLst>
              <a:ext uri="{FF2B5EF4-FFF2-40B4-BE49-F238E27FC236}">
                <a16:creationId xmlns:a16="http://schemas.microsoft.com/office/drawing/2014/main" id="{7F0A73EA-CD38-440E-832C-B6995076184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29" name="Bildplatzhalter 28">
            <a:extLst>
              <a:ext uri="{FF2B5EF4-FFF2-40B4-BE49-F238E27FC236}">
                <a16:creationId xmlns:a16="http://schemas.microsoft.com/office/drawing/2014/main" id="{FCDF1229-48D1-475E-A1D4-D3B5B2DE68E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444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</p:spPr>
            <p:txBody>
              <a:bodyPr/>
              <a:lstStyle/>
              <a:p>
                <a:r>
                  <a:rPr lang="de-DE" dirty="0"/>
                  <a:t>Auswertung - Simulationsergebnisse</a:t>
                </a:r>
                <a:r>
                  <a:rPr lang="en-DE" dirty="0"/>
                  <a:t> für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DE" dirty="0">
                    <a:sym typeface="Symbol" panose="05050102010706020507" pitchFamily="18" charset="2"/>
                  </a:rPr>
                  <a:t> = 5.0</a:t>
                </a:r>
                <a:br>
                  <a:rPr lang="en-DE" dirty="0">
                    <a:sym typeface="Symbol" panose="05050102010706020507" pitchFamily="18" charset="2"/>
                  </a:rPr>
                </a:br>
                <a:endParaRPr lang="de-DE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ED5AAF87-5132-49A2-BA4B-F60CA9B9A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5454" y="1296001"/>
                <a:ext cx="11345332" cy="1062342"/>
              </a:xfrm>
              <a:blipFill>
                <a:blip r:embed="rId3"/>
                <a:stretch>
                  <a:fillRect l="-2257" t="-1264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D06CA-9DA8-44D5-B15F-AAA999F7C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23" name="Bildplatzhalter 22">
            <a:extLst>
              <a:ext uri="{FF2B5EF4-FFF2-40B4-BE49-F238E27FC236}">
                <a16:creationId xmlns:a16="http://schemas.microsoft.com/office/drawing/2014/main" id="{20E37CDF-1A05-452A-B784-F0164E9A64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  <p:pic>
        <p:nvPicPr>
          <p:cNvPr id="27" name="Bildplatzhalter 26">
            <a:extLst>
              <a:ext uri="{FF2B5EF4-FFF2-40B4-BE49-F238E27FC236}">
                <a16:creationId xmlns:a16="http://schemas.microsoft.com/office/drawing/2014/main" id="{3973360D-A264-4A26-8F9D-1B9BF7B289C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31" name="Bildplatzhalter 30">
            <a:extLst>
              <a:ext uri="{FF2B5EF4-FFF2-40B4-BE49-F238E27FC236}">
                <a16:creationId xmlns:a16="http://schemas.microsoft.com/office/drawing/2014/main" id="{09894D75-97D5-4942-9BE7-B4C76FB75A0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33" name="Bildplatzhalter 32">
            <a:extLst>
              <a:ext uri="{FF2B5EF4-FFF2-40B4-BE49-F238E27FC236}">
                <a16:creationId xmlns:a16="http://schemas.microsoft.com/office/drawing/2014/main" id="{CB13A423-FAB4-474E-9599-B8D4A887D3C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" r="2883"/>
          <a:stretch>
            <a:fillRect/>
          </a:stretch>
        </p:blipFill>
        <p:spPr/>
      </p:pic>
      <p:pic>
        <p:nvPicPr>
          <p:cNvPr id="29" name="Bildplatzhalter 28">
            <a:extLst>
              <a:ext uri="{FF2B5EF4-FFF2-40B4-BE49-F238E27FC236}">
                <a16:creationId xmlns:a16="http://schemas.microsoft.com/office/drawing/2014/main" id="{483ADAF5-645F-46DC-889A-7C618DD8D37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r="2890"/>
          <a:stretch>
            <a:fillRect/>
          </a:stretch>
        </p:blipFill>
        <p:spPr/>
      </p:pic>
      <p:pic>
        <p:nvPicPr>
          <p:cNvPr id="25" name="Bildplatzhalter 24">
            <a:extLst>
              <a:ext uri="{FF2B5EF4-FFF2-40B4-BE49-F238E27FC236}">
                <a16:creationId xmlns:a16="http://schemas.microsoft.com/office/drawing/2014/main" id="{CDAD71EF-BD58-456D-96A1-CC8E5273884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29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20026770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2111_Praesentationsvorlage_16-9</Template>
  <TotalTime>307</TotalTime>
  <Words>373</Words>
  <Application>Microsoft Office PowerPoint</Application>
  <PresentationFormat>Breitbild</PresentationFormat>
  <Paragraphs>68</Paragraphs>
  <Slides>13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7</vt:i4>
      </vt:variant>
      <vt:variant>
        <vt:lpstr>Folientitel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Symbol</vt:lpstr>
      <vt:lpstr>Titel 1</vt:lpstr>
      <vt:lpstr>Titel 2</vt:lpstr>
      <vt:lpstr>Titel 3</vt:lpstr>
      <vt:lpstr>Inhalt</vt:lpstr>
      <vt:lpstr>Kapiteltrenner blau</vt:lpstr>
      <vt:lpstr>Kapiteltrenner schwarz</vt:lpstr>
      <vt:lpstr>Custom Design</vt:lpstr>
      <vt:lpstr>Numerische Weiterentwicklung des „ContaminationFlow“ Teilchentransportcodes zur Simulation von Kontaminationsübertrag in Vakuumanwendungen</vt:lpstr>
      <vt:lpstr>Inhaltsverzeichnis</vt:lpstr>
      <vt:lpstr>Oszillation der Simulationsergebnisse</vt:lpstr>
      <vt:lpstr>Motivation für das Prädiktor-Korrektor-Verfahren (1)</vt:lpstr>
      <vt:lpstr>Implementierung</vt:lpstr>
      <vt:lpstr>Auswertung - Vorabinformationen</vt:lpstr>
      <vt:lpstr>Auswertung - Simulationsergebnisse für θ_0 = 2.0 </vt:lpstr>
      <vt:lpstr>Auswertung - Simulationsergebnisse für θ_0 = 3.5 </vt:lpstr>
      <vt:lpstr>Auswertung - Simulationsergebnisse für θ_0 = 5.0 </vt:lpstr>
      <vt:lpstr>Auswertung – Wichtigste Resultate</vt:lpstr>
      <vt:lpstr>Abschluss und Ausblick</vt:lpstr>
      <vt:lpstr>Literaturverzeichnis</vt:lpstr>
      <vt:lpstr>Vielen Dank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Numerische Weiterentwicklung des ”Contamination- Flow“ Teilchentransportcodes zur Simulation von Kontaminations ¨ ubertrag in Vakuumanwendungen</dc:title>
  <dc:creator>ge73vas</dc:creator>
  <cp:lastModifiedBy>ge73vas</cp:lastModifiedBy>
  <cp:revision>27</cp:revision>
  <dcterms:created xsi:type="dcterms:W3CDTF">2022-02-10T07:50:31Z</dcterms:created>
  <dcterms:modified xsi:type="dcterms:W3CDTF">2022-02-26T16:29:01Z</dcterms:modified>
</cp:coreProperties>
</file>