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883349"/>
            <a:ext cx="4962524" cy="42793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908798"/>
            <a:ext cx="4876800" cy="406400"/>
          </a:xfrm>
          <a:custGeom>
            <a:avLst/>
            <a:gdLst/>
            <a:ahLst/>
            <a:cxnLst/>
            <a:rect l="l" t="t" r="r" b="b"/>
            <a:pathLst>
              <a:path w="4876800" h="406400">
                <a:moveTo>
                  <a:pt x="4876800" y="406400"/>
                </a:moveTo>
                <a:lnTo>
                  <a:pt x="0" y="406400"/>
                </a:lnTo>
                <a:lnTo>
                  <a:pt x="0" y="0"/>
                </a:lnTo>
                <a:lnTo>
                  <a:pt x="4876800" y="0"/>
                </a:lnTo>
                <a:lnTo>
                  <a:pt x="4876800" y="40640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1349" y="6883872"/>
            <a:ext cx="4902250" cy="4286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876799" y="6909321"/>
            <a:ext cx="4876800" cy="406400"/>
          </a:xfrm>
          <a:custGeom>
            <a:avLst/>
            <a:gdLst/>
            <a:ahLst/>
            <a:cxnLst/>
            <a:rect l="l" t="t" r="r" b="b"/>
            <a:pathLst>
              <a:path w="4876800" h="406400">
                <a:moveTo>
                  <a:pt x="4876800" y="406400"/>
                </a:moveTo>
                <a:lnTo>
                  <a:pt x="0" y="406400"/>
                </a:lnTo>
                <a:lnTo>
                  <a:pt x="0" y="0"/>
                </a:lnTo>
                <a:lnTo>
                  <a:pt x="4876800" y="0"/>
                </a:lnTo>
                <a:lnTo>
                  <a:pt x="4876800" y="40640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393" y="77720"/>
            <a:ext cx="7838440" cy="153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393" y="1232566"/>
            <a:ext cx="8964930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304" y="6996658"/>
            <a:ext cx="3361054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472244" y="6997180"/>
            <a:ext cx="2238375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60604" y="6997180"/>
            <a:ext cx="192404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1" y="0"/>
            <a:ext cx="9749155" cy="4979035"/>
            <a:chOff x="4761" y="0"/>
            <a:chExt cx="9749155" cy="4979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46" y="0"/>
              <a:ext cx="9740053" cy="1852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50296" y="1864698"/>
              <a:ext cx="4403725" cy="2797810"/>
            </a:xfrm>
            <a:custGeom>
              <a:avLst/>
              <a:gdLst/>
              <a:ahLst/>
              <a:cxnLst/>
              <a:rect l="l" t="t" r="r" b="b"/>
              <a:pathLst>
                <a:path w="4403725" h="2797810">
                  <a:moveTo>
                    <a:pt x="4403302" y="2797301"/>
                  </a:moveTo>
                  <a:lnTo>
                    <a:pt x="0" y="2797301"/>
                  </a:lnTo>
                  <a:lnTo>
                    <a:pt x="1398650" y="1398650"/>
                  </a:lnTo>
                  <a:lnTo>
                    <a:pt x="0" y="0"/>
                  </a:lnTo>
                  <a:lnTo>
                    <a:pt x="4403302" y="0"/>
                  </a:lnTo>
                  <a:lnTo>
                    <a:pt x="4403302" y="2797301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6" y="1549682"/>
              <a:ext cx="6238792" cy="3428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46" y="1617414"/>
              <a:ext cx="6127115" cy="3291840"/>
            </a:xfrm>
            <a:custGeom>
              <a:avLst/>
              <a:gdLst/>
              <a:ahLst/>
              <a:cxnLst/>
              <a:rect l="l" t="t" r="r" b="b"/>
              <a:pathLst>
                <a:path w="6127115" h="3291840">
                  <a:moveTo>
                    <a:pt x="4480940" y="3291839"/>
                  </a:moveTo>
                  <a:lnTo>
                    <a:pt x="0" y="3291839"/>
                  </a:lnTo>
                  <a:lnTo>
                    <a:pt x="0" y="0"/>
                  </a:lnTo>
                  <a:lnTo>
                    <a:pt x="4480940" y="0"/>
                  </a:lnTo>
                  <a:lnTo>
                    <a:pt x="6126860" y="1645919"/>
                  </a:lnTo>
                  <a:lnTo>
                    <a:pt x="4480940" y="3291839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23" y="1613396"/>
              <a:ext cx="6125845" cy="3288029"/>
            </a:xfrm>
            <a:custGeom>
              <a:avLst/>
              <a:gdLst/>
              <a:ahLst/>
              <a:cxnLst/>
              <a:rect l="l" t="t" r="r" b="b"/>
              <a:pathLst>
                <a:path w="6125845" h="3288029">
                  <a:moveTo>
                    <a:pt x="0" y="0"/>
                  </a:moveTo>
                  <a:lnTo>
                    <a:pt x="4480108" y="0"/>
                  </a:lnTo>
                  <a:lnTo>
                    <a:pt x="6125722" y="1643826"/>
                  </a:lnTo>
                  <a:lnTo>
                    <a:pt x="4480108" y="3287652"/>
                  </a:lnTo>
                  <a:lnTo>
                    <a:pt x="0" y="3287652"/>
                  </a:lnTo>
                  <a:lnTo>
                    <a:pt x="0" y="0"/>
                  </a:lnTo>
                  <a:close/>
                </a:path>
              </a:pathLst>
            </a:custGeom>
            <a:ln w="9515">
              <a:solidFill>
                <a:srgbClr val="5858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46" y="984234"/>
              <a:ext cx="4362449" cy="12556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46" y="1038420"/>
              <a:ext cx="4267200" cy="1148080"/>
            </a:xfrm>
            <a:custGeom>
              <a:avLst/>
              <a:gdLst/>
              <a:ahLst/>
              <a:cxnLst/>
              <a:rect l="l" t="t" r="r" b="b"/>
              <a:pathLst>
                <a:path w="4267200" h="1148080">
                  <a:moveTo>
                    <a:pt x="3693033" y="1147667"/>
                  </a:moveTo>
                  <a:lnTo>
                    <a:pt x="0" y="1147667"/>
                  </a:lnTo>
                  <a:lnTo>
                    <a:pt x="0" y="0"/>
                  </a:lnTo>
                  <a:lnTo>
                    <a:pt x="3693033" y="0"/>
                  </a:lnTo>
                  <a:lnTo>
                    <a:pt x="4266819" y="573785"/>
                  </a:lnTo>
                  <a:lnTo>
                    <a:pt x="3693033" y="1147571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4825" y="5125926"/>
            <a:ext cx="3954779" cy="12839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-170" b="1">
                <a:latin typeface="Trebuchet MS"/>
                <a:cs typeface="Trebuchet MS"/>
              </a:rPr>
              <a:t>220701231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370"/>
              </a:lnSpc>
              <a:spcBef>
                <a:spcPts val="30"/>
              </a:spcBef>
            </a:pPr>
            <a:r>
              <a:rPr dirty="0" sz="2100" spc="-25" b="1">
                <a:latin typeface="Trebuchet MS"/>
                <a:cs typeface="Trebuchet MS"/>
              </a:rPr>
              <a:t>R</a:t>
            </a:r>
            <a:r>
              <a:rPr dirty="0" sz="2100" spc="-125" b="1">
                <a:latin typeface="Trebuchet MS"/>
                <a:cs typeface="Trebuchet MS"/>
              </a:rPr>
              <a:t>u</a:t>
            </a:r>
            <a:r>
              <a:rPr dirty="0" sz="2100" spc="-120" b="1">
                <a:latin typeface="Trebuchet MS"/>
                <a:cs typeface="Trebuchet MS"/>
              </a:rPr>
              <a:t>d</a:t>
            </a:r>
            <a:r>
              <a:rPr dirty="0" sz="2100" spc="-100" b="1">
                <a:latin typeface="Trebuchet MS"/>
                <a:cs typeface="Trebuchet MS"/>
              </a:rPr>
              <a:t>r</a:t>
            </a:r>
            <a:r>
              <a:rPr dirty="0" sz="2100" spc="-75" b="1">
                <a:latin typeface="Trebuchet MS"/>
                <a:cs typeface="Trebuchet MS"/>
              </a:rPr>
              <a:t>a</a:t>
            </a:r>
            <a:r>
              <a:rPr dirty="0" sz="2100" spc="-220" b="1">
                <a:latin typeface="Trebuchet MS"/>
                <a:cs typeface="Trebuchet MS"/>
              </a:rPr>
              <a:t> </a:t>
            </a:r>
            <a:r>
              <a:rPr dirty="0" sz="2100" spc="65" b="1"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dirty="0" sz="1900" spc="-20" b="1">
                <a:latin typeface="Times New Roman"/>
                <a:cs typeface="Times New Roman"/>
              </a:rPr>
              <a:t>Dr.N</a:t>
            </a:r>
            <a:r>
              <a:rPr dirty="0" sz="1900" spc="-20">
                <a:latin typeface="Trebuchet MS"/>
                <a:cs typeface="Trebuchet MS"/>
              </a:rPr>
              <a:t>.</a:t>
            </a:r>
            <a:r>
              <a:rPr dirty="0" sz="1900" spc="-20" b="1">
                <a:latin typeface="Times New Roman"/>
                <a:cs typeface="Times New Roman"/>
              </a:rPr>
              <a:t>Durai</a:t>
            </a:r>
            <a:r>
              <a:rPr dirty="0" sz="1900" spc="-45" b="1">
                <a:latin typeface="Times New Roman"/>
                <a:cs typeface="Times New Roman"/>
              </a:rPr>
              <a:t> </a:t>
            </a:r>
            <a:r>
              <a:rPr dirty="0" sz="1900" spc="-50" b="1">
                <a:latin typeface="Times New Roman"/>
                <a:cs typeface="Times New Roman"/>
              </a:rPr>
              <a:t>Murugan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100" spc="-100" b="1">
                <a:latin typeface="Trebuchet MS"/>
                <a:cs typeface="Trebuchet MS"/>
              </a:rPr>
              <a:t>C</a:t>
            </a:r>
            <a:r>
              <a:rPr dirty="0" sz="2100" spc="-140" b="1">
                <a:latin typeface="Trebuchet MS"/>
                <a:cs typeface="Trebuchet MS"/>
              </a:rPr>
              <a:t>o</a:t>
            </a:r>
            <a:r>
              <a:rPr dirty="0" sz="2100" spc="-170" b="1">
                <a:latin typeface="Trebuchet MS"/>
                <a:cs typeface="Trebuchet MS"/>
              </a:rPr>
              <a:t>m</a:t>
            </a:r>
            <a:r>
              <a:rPr dirty="0" sz="2100" spc="-120" b="1">
                <a:latin typeface="Trebuchet MS"/>
                <a:cs typeface="Trebuchet MS"/>
              </a:rPr>
              <a:t>p</a:t>
            </a:r>
            <a:r>
              <a:rPr dirty="0" sz="2100" spc="-110" b="1">
                <a:latin typeface="Trebuchet MS"/>
                <a:cs typeface="Trebuchet MS"/>
              </a:rPr>
              <a:t>u</a:t>
            </a:r>
            <a:r>
              <a:rPr dirty="0" sz="2100" spc="-30" b="1">
                <a:latin typeface="Trebuchet MS"/>
                <a:cs typeface="Trebuchet MS"/>
              </a:rPr>
              <a:t>t</a:t>
            </a:r>
            <a:r>
              <a:rPr dirty="0" sz="2100" spc="-190" b="1">
                <a:latin typeface="Trebuchet MS"/>
                <a:cs typeface="Trebuchet MS"/>
              </a:rPr>
              <a:t>e</a:t>
            </a:r>
            <a:r>
              <a:rPr dirty="0" sz="2100" spc="-90" b="1">
                <a:latin typeface="Trebuchet MS"/>
                <a:cs typeface="Trebuchet MS"/>
              </a:rPr>
              <a:t>r</a:t>
            </a:r>
            <a:r>
              <a:rPr dirty="0" sz="2100" spc="-190" b="1">
                <a:latin typeface="Trebuchet MS"/>
                <a:cs typeface="Trebuchet MS"/>
              </a:rPr>
              <a:t> </a:t>
            </a:r>
            <a:r>
              <a:rPr dirty="0" sz="2100" spc="70" b="1">
                <a:latin typeface="Trebuchet MS"/>
                <a:cs typeface="Trebuchet MS"/>
              </a:rPr>
              <a:t>S</a:t>
            </a:r>
            <a:r>
              <a:rPr dirty="0" sz="2100" spc="-110" b="1">
                <a:latin typeface="Trebuchet MS"/>
                <a:cs typeface="Trebuchet MS"/>
              </a:rPr>
              <a:t>c</a:t>
            </a:r>
            <a:r>
              <a:rPr dirty="0" sz="2100" spc="-90" b="1">
                <a:latin typeface="Trebuchet MS"/>
                <a:cs typeface="Trebuchet MS"/>
              </a:rPr>
              <a:t>i</a:t>
            </a:r>
            <a:r>
              <a:rPr dirty="0" sz="2100" spc="-190" b="1">
                <a:latin typeface="Trebuchet MS"/>
                <a:cs typeface="Trebuchet MS"/>
              </a:rPr>
              <a:t>e</a:t>
            </a:r>
            <a:r>
              <a:rPr dirty="0" sz="2100" spc="-114" b="1">
                <a:latin typeface="Trebuchet MS"/>
                <a:cs typeface="Trebuchet MS"/>
              </a:rPr>
              <a:t>n</a:t>
            </a:r>
            <a:r>
              <a:rPr dirty="0" sz="2100" spc="-110" b="1">
                <a:latin typeface="Trebuchet MS"/>
                <a:cs typeface="Trebuchet MS"/>
              </a:rPr>
              <a:t>c</a:t>
            </a:r>
            <a:r>
              <a:rPr dirty="0" sz="2100" spc="-195" b="1">
                <a:latin typeface="Trebuchet MS"/>
                <a:cs typeface="Trebuchet MS"/>
              </a:rPr>
              <a:t>e</a:t>
            </a:r>
            <a:r>
              <a:rPr dirty="0" sz="2100" spc="-190" b="1">
                <a:latin typeface="Trebuchet MS"/>
                <a:cs typeface="Trebuchet MS"/>
              </a:rPr>
              <a:t> </a:t>
            </a:r>
            <a:r>
              <a:rPr dirty="0" sz="2100" spc="-70" b="1">
                <a:latin typeface="Trebuchet MS"/>
                <a:cs typeface="Trebuchet MS"/>
              </a:rPr>
              <a:t>a</a:t>
            </a:r>
            <a:r>
              <a:rPr dirty="0" sz="2100" spc="-114" b="1">
                <a:latin typeface="Trebuchet MS"/>
                <a:cs typeface="Trebuchet MS"/>
              </a:rPr>
              <a:t>n</a:t>
            </a:r>
            <a:r>
              <a:rPr dirty="0" sz="2100" spc="-110" b="1">
                <a:latin typeface="Trebuchet MS"/>
                <a:cs typeface="Trebuchet MS"/>
              </a:rPr>
              <a:t>d</a:t>
            </a:r>
            <a:r>
              <a:rPr dirty="0" sz="2100" spc="-190" b="1">
                <a:latin typeface="Trebuchet MS"/>
                <a:cs typeface="Trebuchet MS"/>
              </a:rPr>
              <a:t> </a:t>
            </a:r>
            <a:r>
              <a:rPr dirty="0" sz="2100" spc="-10" b="1">
                <a:latin typeface="Trebuchet MS"/>
                <a:cs typeface="Trebuchet MS"/>
              </a:rPr>
              <a:t>E</a:t>
            </a:r>
            <a:r>
              <a:rPr dirty="0" sz="2100" spc="-114" b="1">
                <a:latin typeface="Trebuchet MS"/>
                <a:cs typeface="Trebuchet MS"/>
              </a:rPr>
              <a:t>n</a:t>
            </a:r>
            <a:r>
              <a:rPr dirty="0" sz="2100" spc="45" b="1">
                <a:latin typeface="Trebuchet MS"/>
                <a:cs typeface="Trebuchet MS"/>
              </a:rPr>
              <a:t>g</a:t>
            </a:r>
            <a:r>
              <a:rPr dirty="0" sz="2100" spc="-90" b="1">
                <a:latin typeface="Trebuchet MS"/>
                <a:cs typeface="Trebuchet MS"/>
              </a:rPr>
              <a:t>i</a:t>
            </a:r>
            <a:r>
              <a:rPr dirty="0" sz="2100" spc="-114" b="1">
                <a:latin typeface="Trebuchet MS"/>
                <a:cs typeface="Trebuchet MS"/>
              </a:rPr>
              <a:t>n</a:t>
            </a:r>
            <a:r>
              <a:rPr dirty="0" sz="2100" spc="-190" b="1">
                <a:latin typeface="Trebuchet MS"/>
                <a:cs typeface="Trebuchet MS"/>
              </a:rPr>
              <a:t>ee</a:t>
            </a:r>
            <a:r>
              <a:rPr dirty="0" sz="2100" spc="-85" b="1">
                <a:latin typeface="Trebuchet MS"/>
                <a:cs typeface="Trebuchet MS"/>
              </a:rPr>
              <a:t>r</a:t>
            </a:r>
            <a:r>
              <a:rPr dirty="0" sz="2100" spc="-90" b="1">
                <a:latin typeface="Trebuchet MS"/>
                <a:cs typeface="Trebuchet MS"/>
              </a:rPr>
              <a:t>i</a:t>
            </a:r>
            <a:r>
              <a:rPr dirty="0" sz="2100" spc="-114" b="1">
                <a:latin typeface="Trebuchet MS"/>
                <a:cs typeface="Trebuchet MS"/>
              </a:rPr>
              <a:t>n</a:t>
            </a:r>
            <a:r>
              <a:rPr dirty="0" sz="2100" spc="40" b="1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762" y="1253418"/>
            <a:ext cx="2691130" cy="6743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0"/>
              </a:spcBef>
            </a:pPr>
            <a:r>
              <a:rPr dirty="0" sz="2100" spc="4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10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7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9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1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1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85" b="1">
                <a:solidFill>
                  <a:srgbClr val="FFFFFF"/>
                </a:solidFill>
                <a:latin typeface="Trebuchet MS"/>
                <a:cs typeface="Trebuchet MS"/>
              </a:rPr>
              <a:t>c  </a:t>
            </a:r>
            <a:r>
              <a:rPr dirty="0" sz="2100" spc="1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100" spc="-7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100" spc="-18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1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1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6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100" spc="-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599" y="2635023"/>
            <a:ext cx="4476750" cy="1323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425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250" spc="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250" spc="2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250" spc="-3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250" spc="-22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50" spc="4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50" spc="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50" spc="2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250" spc="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25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2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50" spc="8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250" spc="6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4250" spc="-22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50" spc="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250" spc="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250" spc="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250" spc="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50" spc="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250" spc="-34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25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2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250" spc="-22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50" spc="-3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8838" y="1577143"/>
            <a:ext cx="4578985" cy="4721860"/>
            <a:chOff x="4948838" y="1577143"/>
            <a:chExt cx="4578985" cy="47218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838" y="1577143"/>
              <a:ext cx="1894629" cy="3400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62384" y="1631330"/>
              <a:ext cx="1784350" cy="3289935"/>
            </a:xfrm>
            <a:custGeom>
              <a:avLst/>
              <a:gdLst/>
              <a:ahLst/>
              <a:cxnLst/>
              <a:rect l="l" t="t" r="r" b="b"/>
              <a:pathLst>
                <a:path w="1784350" h="3289935">
                  <a:moveTo>
                    <a:pt x="140337" y="3289424"/>
                  </a:moveTo>
                  <a:lnTo>
                    <a:pt x="2415" y="3289424"/>
                  </a:lnTo>
                  <a:lnTo>
                    <a:pt x="1645920" y="1645920"/>
                  </a:lnTo>
                  <a:lnTo>
                    <a:pt x="0" y="0"/>
                  </a:lnTo>
                  <a:lnTo>
                    <a:pt x="137922" y="0"/>
                  </a:lnTo>
                  <a:lnTo>
                    <a:pt x="1783841" y="1645920"/>
                  </a:lnTo>
                  <a:lnTo>
                    <a:pt x="140337" y="3289424"/>
                  </a:lnTo>
                  <a:close/>
                </a:path>
              </a:pathLst>
            </a:custGeom>
            <a:solidFill>
              <a:srgbClr val="A1A6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3502" y="4804036"/>
              <a:ext cx="1924049" cy="1494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60" y="1404897"/>
            <a:ext cx="8372474" cy="4962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211836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265">
                <a:latin typeface="Trebuchet MS"/>
                <a:cs typeface="Trebuchet MS"/>
              </a:rPr>
              <a:t>O</a:t>
            </a:r>
            <a:r>
              <a:rPr dirty="0" sz="4700" spc="-5">
                <a:latin typeface="Trebuchet MS"/>
                <a:cs typeface="Trebuchet MS"/>
              </a:rPr>
              <a:t>U</a:t>
            </a:r>
            <a:r>
              <a:rPr dirty="0" sz="4700" spc="-345">
                <a:latin typeface="Trebuchet MS"/>
                <a:cs typeface="Trebuchet MS"/>
              </a:rPr>
              <a:t>T</a:t>
            </a:r>
            <a:r>
              <a:rPr dirty="0" sz="4700" spc="114">
                <a:latin typeface="Trebuchet MS"/>
                <a:cs typeface="Trebuchet MS"/>
              </a:rPr>
              <a:t>P</a:t>
            </a:r>
            <a:r>
              <a:rPr dirty="0" sz="4700" spc="-5">
                <a:latin typeface="Trebuchet MS"/>
                <a:cs typeface="Trebuchet MS"/>
              </a:rPr>
              <a:t>U</a:t>
            </a:r>
            <a:r>
              <a:rPr dirty="0" sz="4700" spc="-385">
                <a:latin typeface="Trebuchet MS"/>
                <a:cs typeface="Trebuchet MS"/>
              </a:rPr>
              <a:t>T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0604" y="6997180"/>
            <a:ext cx="281940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 sz="1700" spc="-23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274828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14">
                <a:latin typeface="Trebuchet MS"/>
                <a:cs typeface="Trebuchet MS"/>
              </a:rPr>
              <a:t>Conclusion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0604" y="6997180"/>
            <a:ext cx="281940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 sz="1700" spc="-23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" y="1166494"/>
            <a:ext cx="8698865" cy="5368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474345">
              <a:lnSpc>
                <a:spcPts val="3000"/>
              </a:lnSpc>
              <a:spcBef>
                <a:spcPts val="259"/>
              </a:spcBef>
            </a:pPr>
            <a:r>
              <a:rPr dirty="0" sz="2550" spc="-120">
                <a:latin typeface="Trebuchet MS"/>
                <a:cs typeface="Trebuchet MS"/>
              </a:rPr>
              <a:t>The </a:t>
            </a:r>
            <a:r>
              <a:rPr dirty="0" sz="2550" spc="-85">
                <a:latin typeface="Trebuchet MS"/>
                <a:cs typeface="Trebuchet MS"/>
              </a:rPr>
              <a:t>customized </a:t>
            </a:r>
            <a:r>
              <a:rPr dirty="0" sz="2550" spc="-105">
                <a:latin typeface="Trebuchet MS"/>
                <a:cs typeface="Trebuchet MS"/>
              </a:rPr>
              <a:t>cake </a:t>
            </a:r>
            <a:r>
              <a:rPr dirty="0" sz="2550" spc="-55">
                <a:latin typeface="Trebuchet MS"/>
                <a:cs typeface="Trebuchet MS"/>
              </a:rPr>
              <a:t>ordering </a:t>
            </a:r>
            <a:r>
              <a:rPr dirty="0" sz="2550" spc="-80">
                <a:latin typeface="Trebuchet MS"/>
                <a:cs typeface="Trebuchet MS"/>
              </a:rPr>
              <a:t>bot </a:t>
            </a:r>
            <a:r>
              <a:rPr dirty="0" sz="2550" spc="-75">
                <a:latin typeface="Trebuchet MS"/>
                <a:cs typeface="Trebuchet MS"/>
              </a:rPr>
              <a:t>provides </a:t>
            </a:r>
            <a:r>
              <a:rPr dirty="0" sz="2550" spc="-80">
                <a:latin typeface="Trebuchet MS"/>
                <a:cs typeface="Trebuchet MS"/>
              </a:rPr>
              <a:t>an </a:t>
            </a:r>
            <a:r>
              <a:rPr dirty="0" sz="2550" spc="-95">
                <a:latin typeface="Trebuchet MS"/>
                <a:cs typeface="Trebuchet MS"/>
              </a:rPr>
              <a:t>efficient </a:t>
            </a:r>
            <a:r>
              <a:rPr dirty="0" sz="2550" spc="-80">
                <a:latin typeface="Trebuchet MS"/>
                <a:cs typeface="Trebuchet MS"/>
              </a:rPr>
              <a:t>and </a:t>
            </a:r>
            <a:r>
              <a:rPr dirty="0" sz="2550" spc="-7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automated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solution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to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streamline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the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cake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ordering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process, </a:t>
            </a:r>
            <a:r>
              <a:rPr dirty="0" sz="2550" spc="-70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enhancing </a:t>
            </a:r>
            <a:r>
              <a:rPr dirty="0" sz="2550" spc="-65">
                <a:latin typeface="Trebuchet MS"/>
                <a:cs typeface="Trebuchet MS"/>
              </a:rPr>
              <a:t>both </a:t>
            </a:r>
            <a:r>
              <a:rPr dirty="0" sz="2550" spc="-60">
                <a:latin typeface="Trebuchet MS"/>
                <a:cs typeface="Trebuchet MS"/>
              </a:rPr>
              <a:t>customer </a:t>
            </a:r>
            <a:r>
              <a:rPr dirty="0" sz="2550" spc="-80">
                <a:latin typeface="Trebuchet MS"/>
                <a:cs typeface="Trebuchet MS"/>
              </a:rPr>
              <a:t>and </a:t>
            </a:r>
            <a:r>
              <a:rPr dirty="0" sz="2550" spc="-105">
                <a:latin typeface="Trebuchet MS"/>
                <a:cs typeface="Trebuchet MS"/>
              </a:rPr>
              <a:t>bakery </a:t>
            </a:r>
            <a:r>
              <a:rPr dirty="0" sz="2550" spc="-114">
                <a:latin typeface="Trebuchet MS"/>
                <a:cs typeface="Trebuchet MS"/>
              </a:rPr>
              <a:t>experiences. </a:t>
            </a:r>
            <a:r>
              <a:rPr dirty="0" sz="2550" spc="-10">
                <a:latin typeface="Trebuchet MS"/>
                <a:cs typeface="Trebuchet MS"/>
              </a:rPr>
              <a:t>By </a:t>
            </a:r>
            <a:r>
              <a:rPr dirty="0" sz="2550" spc="-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automating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order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collection,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validation,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and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price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calculation, </a:t>
            </a:r>
            <a:r>
              <a:rPr dirty="0" sz="2550" spc="-755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t</a:t>
            </a:r>
            <a:r>
              <a:rPr dirty="0" sz="2550" spc="-30">
                <a:latin typeface="Trebuchet MS"/>
                <a:cs typeface="Trebuchet MS"/>
              </a:rPr>
              <a:t>h</a:t>
            </a:r>
            <a:r>
              <a:rPr dirty="0" sz="2550" spc="-150">
                <a:latin typeface="Trebuchet MS"/>
                <a:cs typeface="Trebuchet MS"/>
              </a:rPr>
              <a:t>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100">
                <a:latin typeface="Trebuchet MS"/>
                <a:cs typeface="Trebuchet MS"/>
              </a:rPr>
              <a:t>s</a:t>
            </a:r>
            <a:r>
              <a:rPr dirty="0" sz="2550" spc="-150">
                <a:latin typeface="Trebuchet MS"/>
                <a:cs typeface="Trebuchet MS"/>
              </a:rPr>
              <a:t>y</a:t>
            </a:r>
            <a:r>
              <a:rPr dirty="0" sz="2550" spc="100">
                <a:latin typeface="Trebuchet MS"/>
                <a:cs typeface="Trebuchet MS"/>
              </a:rPr>
              <a:t>s</a:t>
            </a:r>
            <a:r>
              <a:rPr dirty="0" sz="2550" spc="-60">
                <a:latin typeface="Trebuchet MS"/>
                <a:cs typeface="Trebuchet MS"/>
              </a:rPr>
              <a:t>t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210">
                <a:latin typeface="Trebuchet MS"/>
                <a:cs typeface="Trebuchet MS"/>
              </a:rPr>
              <a:t>m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85">
                <a:latin typeface="Trebuchet MS"/>
                <a:cs typeface="Trebuchet MS"/>
              </a:rPr>
              <a:t>d</a:t>
            </a:r>
            <a:r>
              <a:rPr dirty="0" sz="2550" spc="-20">
                <a:latin typeface="Trebuchet MS"/>
                <a:cs typeface="Trebuchet MS"/>
              </a:rPr>
              <a:t>u</a:t>
            </a:r>
            <a:r>
              <a:rPr dirty="0" sz="2550" spc="-55">
                <a:latin typeface="Trebuchet MS"/>
                <a:cs typeface="Trebuchet MS"/>
              </a:rPr>
              <a:t>c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80">
                <a:latin typeface="Trebuchet MS"/>
                <a:cs typeface="Trebuchet MS"/>
              </a:rPr>
              <a:t>s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15">
                <a:latin typeface="Trebuchet MS"/>
                <a:cs typeface="Trebuchet MS"/>
              </a:rPr>
              <a:t>rr</a:t>
            </a:r>
            <a:r>
              <a:rPr dirty="0" sz="2550" spc="-70">
                <a:latin typeface="Trebuchet MS"/>
                <a:cs typeface="Trebuchet MS"/>
              </a:rPr>
              <a:t>o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80">
                <a:latin typeface="Trebuchet MS"/>
                <a:cs typeface="Trebuchet MS"/>
              </a:rPr>
              <a:t>s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a</a:t>
            </a:r>
            <a:r>
              <a:rPr dirty="0" sz="2550" spc="-30">
                <a:latin typeface="Trebuchet MS"/>
                <a:cs typeface="Trebuchet MS"/>
              </a:rPr>
              <a:t>n</a:t>
            </a:r>
            <a:r>
              <a:rPr dirty="0" sz="2550" spc="-105">
                <a:latin typeface="Trebuchet MS"/>
                <a:cs typeface="Trebuchet MS"/>
              </a:rPr>
              <a:t>d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30">
                <a:latin typeface="Trebuchet MS"/>
                <a:cs typeface="Trebuchet MS"/>
              </a:rPr>
              <a:t>n</a:t>
            </a:r>
            <a:r>
              <a:rPr dirty="0" sz="2550" spc="100">
                <a:latin typeface="Trebuchet MS"/>
                <a:cs typeface="Trebuchet MS"/>
              </a:rPr>
              <a:t>s</a:t>
            </a:r>
            <a:r>
              <a:rPr dirty="0" sz="2550" spc="-20">
                <a:latin typeface="Trebuchet MS"/>
                <a:cs typeface="Trebuchet MS"/>
              </a:rPr>
              <a:t>u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80">
                <a:latin typeface="Trebuchet MS"/>
                <a:cs typeface="Trebuchet MS"/>
              </a:rPr>
              <a:t>s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a</a:t>
            </a:r>
            <a:r>
              <a:rPr dirty="0" sz="2550" spc="-55">
                <a:latin typeface="Trebuchet MS"/>
                <a:cs typeface="Trebuchet MS"/>
              </a:rPr>
              <a:t>cc</a:t>
            </a:r>
            <a:r>
              <a:rPr dirty="0" sz="2550" spc="-20">
                <a:latin typeface="Trebuchet MS"/>
                <a:cs typeface="Trebuchet MS"/>
              </a:rPr>
              <a:t>u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105">
                <a:latin typeface="Trebuchet MS"/>
                <a:cs typeface="Trebuchet MS"/>
              </a:rPr>
              <a:t>a</a:t>
            </a:r>
            <a:r>
              <a:rPr dirty="0" sz="2550" spc="-60">
                <a:latin typeface="Trebuchet MS"/>
                <a:cs typeface="Trebuchet MS"/>
              </a:rPr>
              <a:t>t</a:t>
            </a:r>
            <a:r>
              <a:rPr dirty="0" sz="2550" spc="-150">
                <a:latin typeface="Trebuchet MS"/>
                <a:cs typeface="Trebuchet MS"/>
              </a:rPr>
              <a:t>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o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85">
                <a:latin typeface="Trebuchet MS"/>
                <a:cs typeface="Trebuchet MS"/>
              </a:rPr>
              <a:t>d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30">
                <a:latin typeface="Trebuchet MS"/>
                <a:cs typeface="Trebuchet MS"/>
              </a:rPr>
              <a:t>r  </a:t>
            </a:r>
            <a:r>
              <a:rPr dirty="0" sz="2550" spc="-65">
                <a:latin typeface="Trebuchet MS"/>
                <a:cs typeface="Trebuchet MS"/>
              </a:rPr>
              <a:t>processing. </a:t>
            </a:r>
            <a:r>
              <a:rPr dirty="0" sz="2550" spc="-120">
                <a:latin typeface="Trebuchet MS"/>
                <a:cs typeface="Trebuchet MS"/>
              </a:rPr>
              <a:t>The </a:t>
            </a:r>
            <a:r>
              <a:rPr dirty="0" sz="2550" spc="-90">
                <a:latin typeface="Trebuchet MS"/>
                <a:cs typeface="Trebuchet MS"/>
              </a:rPr>
              <a:t>optional </a:t>
            </a:r>
            <a:r>
              <a:rPr dirty="0" sz="2550" spc="-145">
                <a:latin typeface="Trebuchet MS"/>
                <a:cs typeface="Trebuchet MS"/>
              </a:rPr>
              <a:t>email </a:t>
            </a:r>
            <a:r>
              <a:rPr dirty="0" sz="2550" spc="-65">
                <a:latin typeface="Trebuchet MS"/>
                <a:cs typeface="Trebuchet MS"/>
              </a:rPr>
              <a:t>notifications </a:t>
            </a:r>
            <a:r>
              <a:rPr dirty="0" sz="2550" spc="-40">
                <a:latin typeface="Trebuchet MS"/>
                <a:cs typeface="Trebuchet MS"/>
              </a:rPr>
              <a:t>ensure </a:t>
            </a:r>
            <a:r>
              <a:rPr dirty="0" sz="2550" spc="-90">
                <a:latin typeface="Trebuchet MS"/>
                <a:cs typeface="Trebuchet MS"/>
              </a:rPr>
              <a:t>prompt </a:t>
            </a:r>
            <a:r>
              <a:rPr dirty="0" sz="2550" spc="-85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communication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between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the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customer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and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the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50">
                <a:latin typeface="Trebuchet MS"/>
                <a:cs typeface="Trebuchet MS"/>
              </a:rPr>
              <a:t>bakery.</a:t>
            </a:r>
            <a:endParaRPr sz="2550">
              <a:latin typeface="Trebuchet MS"/>
              <a:cs typeface="Trebuchet MS"/>
            </a:endParaRPr>
          </a:p>
          <a:p>
            <a:pPr marL="12700" marR="158750">
              <a:lnSpc>
                <a:spcPts val="3000"/>
              </a:lnSpc>
            </a:pPr>
            <a:r>
              <a:rPr dirty="0" sz="2550" spc="-125">
                <a:latin typeface="Trebuchet MS"/>
                <a:cs typeface="Trebuchet MS"/>
              </a:rPr>
              <a:t>Additionally, </a:t>
            </a:r>
            <a:r>
              <a:rPr dirty="0" sz="2550" spc="-80">
                <a:latin typeface="Trebuchet MS"/>
                <a:cs typeface="Trebuchet MS"/>
              </a:rPr>
              <a:t>the </a:t>
            </a:r>
            <a:r>
              <a:rPr dirty="0" sz="2550" spc="-50">
                <a:latin typeface="Trebuchet MS"/>
                <a:cs typeface="Trebuchet MS"/>
              </a:rPr>
              <a:t>user-friendly </a:t>
            </a:r>
            <a:r>
              <a:rPr dirty="0" sz="2550" spc="-85">
                <a:latin typeface="Trebuchet MS"/>
                <a:cs typeface="Trebuchet MS"/>
              </a:rPr>
              <a:t>interface </a:t>
            </a:r>
            <a:r>
              <a:rPr dirty="0" sz="2550" spc="-80">
                <a:latin typeface="Trebuchet MS"/>
                <a:cs typeface="Trebuchet MS"/>
              </a:rPr>
              <a:t>and real-time </a:t>
            </a:r>
            <a:r>
              <a:rPr dirty="0" sz="2550" spc="-65">
                <a:latin typeface="Trebuchet MS"/>
                <a:cs typeface="Trebuchet MS"/>
              </a:rPr>
              <a:t>order </a:t>
            </a:r>
            <a:r>
              <a:rPr dirty="0" sz="2550" spc="-6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confirmation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improve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overall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customer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satisfaction.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The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system </a:t>
            </a:r>
            <a:r>
              <a:rPr dirty="0" sz="2550" spc="-755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also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reduces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staff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40">
                <a:latin typeface="Trebuchet MS"/>
                <a:cs typeface="Trebuchet MS"/>
              </a:rPr>
              <a:t>workload,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increasing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operational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efficiency.</a:t>
            </a:r>
            <a:endParaRPr sz="2550">
              <a:latin typeface="Trebuchet MS"/>
              <a:cs typeface="Trebuchet MS"/>
            </a:endParaRPr>
          </a:p>
          <a:p>
            <a:pPr marL="12700" marR="135255">
              <a:lnSpc>
                <a:spcPts val="3000"/>
              </a:lnSpc>
            </a:pPr>
            <a:r>
              <a:rPr dirty="0" sz="2550" spc="-55">
                <a:latin typeface="Trebuchet MS"/>
                <a:cs typeface="Trebuchet MS"/>
              </a:rPr>
              <a:t>With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scalability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in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75">
                <a:latin typeface="Trebuchet MS"/>
                <a:cs typeface="Trebuchet MS"/>
              </a:rPr>
              <a:t>mind,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the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bot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can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easily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be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adapted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to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include </a:t>
            </a:r>
            <a:r>
              <a:rPr dirty="0" sz="2550" spc="-755">
                <a:latin typeface="Trebuchet MS"/>
                <a:cs typeface="Trebuchet MS"/>
              </a:rPr>
              <a:t> </a:t>
            </a:r>
            <a:r>
              <a:rPr dirty="0" sz="2550" spc="-125">
                <a:latin typeface="Trebuchet MS"/>
                <a:cs typeface="Trebuchet MS"/>
              </a:rPr>
              <a:t>new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features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or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integrate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with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existing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bakery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systems.</a:t>
            </a:r>
            <a:endParaRPr sz="2550">
              <a:latin typeface="Trebuchet MS"/>
              <a:cs typeface="Trebuchet MS"/>
            </a:endParaRPr>
          </a:p>
          <a:p>
            <a:pPr marL="12700" marR="5080">
              <a:lnSpc>
                <a:spcPts val="3000"/>
              </a:lnSpc>
            </a:pPr>
            <a:r>
              <a:rPr dirty="0" sz="2550" spc="-140">
                <a:latin typeface="Trebuchet MS"/>
                <a:cs typeface="Trebuchet MS"/>
              </a:rPr>
              <a:t>Ultimately,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35">
                <a:latin typeface="Trebuchet MS"/>
                <a:cs typeface="Trebuchet MS"/>
              </a:rPr>
              <a:t>this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solution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provides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125">
                <a:latin typeface="Trebuchet MS"/>
                <a:cs typeface="Trebuchet MS"/>
              </a:rPr>
              <a:t>a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seamless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and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40">
                <a:latin typeface="Trebuchet MS"/>
                <a:cs typeface="Trebuchet MS"/>
              </a:rPr>
              <a:t>consistent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cake </a:t>
            </a:r>
            <a:r>
              <a:rPr dirty="0" sz="2550" spc="-750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o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85">
                <a:latin typeface="Trebuchet MS"/>
                <a:cs typeface="Trebuchet MS"/>
              </a:rPr>
              <a:t>d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120">
                <a:latin typeface="Trebuchet MS"/>
                <a:cs typeface="Trebuchet MS"/>
              </a:rPr>
              <a:t>i</a:t>
            </a:r>
            <a:r>
              <a:rPr dirty="0" sz="2550" spc="-30">
                <a:latin typeface="Trebuchet MS"/>
                <a:cs typeface="Trebuchet MS"/>
              </a:rPr>
              <a:t>n</a:t>
            </a:r>
            <a:r>
              <a:rPr dirty="0" sz="2550" spc="35">
                <a:latin typeface="Trebuchet MS"/>
                <a:cs typeface="Trebuchet MS"/>
              </a:rPr>
              <a:t>g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200">
                <a:latin typeface="Trebuchet MS"/>
                <a:cs typeface="Trebuchet MS"/>
              </a:rPr>
              <a:t>x</a:t>
            </a:r>
            <a:r>
              <a:rPr dirty="0" sz="2550" spc="-85">
                <a:latin typeface="Trebuchet MS"/>
                <a:cs typeface="Trebuchet MS"/>
              </a:rPr>
              <a:t>p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15">
                <a:latin typeface="Trebuchet MS"/>
                <a:cs typeface="Trebuchet MS"/>
              </a:rPr>
              <a:t>r</a:t>
            </a:r>
            <a:r>
              <a:rPr dirty="0" sz="2550" spc="-120">
                <a:latin typeface="Trebuchet MS"/>
                <a:cs typeface="Trebuchet MS"/>
              </a:rPr>
              <a:t>i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30">
                <a:latin typeface="Trebuchet MS"/>
                <a:cs typeface="Trebuchet MS"/>
              </a:rPr>
              <a:t>n</a:t>
            </a:r>
            <a:r>
              <a:rPr dirty="0" sz="2550" spc="-55">
                <a:latin typeface="Trebuchet MS"/>
                <a:cs typeface="Trebuchet MS"/>
              </a:rPr>
              <a:t>c</a:t>
            </a:r>
            <a:r>
              <a:rPr dirty="0" sz="2550" spc="-130">
                <a:latin typeface="Trebuchet MS"/>
                <a:cs typeface="Trebuchet MS"/>
              </a:rPr>
              <a:t>e</a:t>
            </a:r>
            <a:r>
              <a:rPr dirty="0" sz="2550" spc="-450">
                <a:latin typeface="Trebuchet MS"/>
                <a:cs typeface="Trebuchet MS"/>
              </a:rPr>
              <a:t>.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70" y="2369563"/>
            <a:ext cx="3292475" cy="3138805"/>
          </a:xfrm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12230"/>
              </a:lnSpc>
              <a:spcBef>
                <a:spcPts val="355"/>
              </a:spcBef>
            </a:pPr>
            <a:r>
              <a:rPr dirty="0" sz="10200" spc="-710">
                <a:latin typeface="Trebuchet MS"/>
                <a:cs typeface="Trebuchet MS"/>
              </a:rPr>
              <a:t>T</a:t>
            </a:r>
            <a:r>
              <a:rPr dirty="0" sz="10200" spc="-105">
                <a:latin typeface="Trebuchet MS"/>
                <a:cs typeface="Trebuchet MS"/>
              </a:rPr>
              <a:t>h</a:t>
            </a:r>
            <a:r>
              <a:rPr dirty="0" sz="10200" spc="-405">
                <a:latin typeface="Trebuchet MS"/>
                <a:cs typeface="Trebuchet MS"/>
              </a:rPr>
              <a:t>a</a:t>
            </a:r>
            <a:r>
              <a:rPr dirty="0" sz="10200" spc="-105">
                <a:latin typeface="Trebuchet MS"/>
                <a:cs typeface="Trebuchet MS"/>
              </a:rPr>
              <a:t>n</a:t>
            </a:r>
            <a:r>
              <a:rPr dirty="0" sz="10200" spc="-395">
                <a:latin typeface="Trebuchet MS"/>
                <a:cs typeface="Trebuchet MS"/>
              </a:rPr>
              <a:t>k  </a:t>
            </a:r>
            <a:r>
              <a:rPr dirty="0" sz="10200" spc="-320">
                <a:latin typeface="Trebuchet MS"/>
                <a:cs typeface="Trebuchet MS"/>
              </a:rPr>
              <a:t>You</a:t>
            </a:r>
            <a:endParaRPr sz="10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217360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14">
                <a:latin typeface="Trebuchet MS"/>
                <a:cs typeface="Trebuchet MS"/>
              </a:rPr>
              <a:t>A</a:t>
            </a:r>
            <a:r>
              <a:rPr dirty="0" sz="4700" spc="-175">
                <a:latin typeface="Trebuchet MS"/>
                <a:cs typeface="Trebuchet MS"/>
              </a:rPr>
              <a:t>b</a:t>
            </a:r>
            <a:r>
              <a:rPr dirty="0" sz="4700" spc="165">
                <a:latin typeface="Trebuchet MS"/>
                <a:cs typeface="Trebuchet MS"/>
              </a:rPr>
              <a:t>s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40">
                <a:latin typeface="Trebuchet MS"/>
                <a:cs typeface="Trebuchet MS"/>
              </a:rPr>
              <a:t>r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-114">
                <a:latin typeface="Trebuchet MS"/>
                <a:cs typeface="Trebuchet MS"/>
              </a:rPr>
              <a:t>c</a:t>
            </a:r>
            <a:r>
              <a:rPr dirty="0" sz="4700" spc="-155">
                <a:latin typeface="Trebuchet MS"/>
                <a:cs typeface="Trebuchet MS"/>
              </a:rPr>
              <a:t>t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3000"/>
              </a:lnSpc>
              <a:spcBef>
                <a:spcPts val="259"/>
              </a:spcBef>
            </a:pPr>
            <a:r>
              <a:rPr dirty="0" spc="60"/>
              <a:t>This </a:t>
            </a:r>
            <a:r>
              <a:rPr dirty="0" spc="45"/>
              <a:t>guide </a:t>
            </a:r>
            <a:r>
              <a:rPr dirty="0" spc="50"/>
              <a:t>details </a:t>
            </a:r>
            <a:r>
              <a:rPr dirty="0" spc="85"/>
              <a:t>the </a:t>
            </a:r>
            <a:r>
              <a:rPr dirty="0" spc="45"/>
              <a:t>process </a:t>
            </a:r>
            <a:r>
              <a:rPr dirty="0" spc="65"/>
              <a:t>of </a:t>
            </a:r>
            <a:r>
              <a:rPr dirty="0" spc="55"/>
              <a:t>building </a:t>
            </a:r>
            <a:r>
              <a:rPr dirty="0" spc="145"/>
              <a:t>a </a:t>
            </a:r>
            <a:r>
              <a:rPr dirty="0" spc="55"/>
              <a:t>customized </a:t>
            </a:r>
            <a:r>
              <a:rPr dirty="0" spc="60"/>
              <a:t>cake </a:t>
            </a:r>
            <a:r>
              <a:rPr dirty="0" spc="65"/>
              <a:t> </a:t>
            </a:r>
            <a:r>
              <a:rPr dirty="0" spc="75"/>
              <a:t>ordering </a:t>
            </a:r>
            <a:r>
              <a:rPr dirty="0" spc="135"/>
              <a:t>bot </a:t>
            </a:r>
            <a:r>
              <a:rPr dirty="0" spc="45"/>
              <a:t>using </a:t>
            </a:r>
            <a:r>
              <a:rPr dirty="0" spc="130"/>
              <a:t>UiPath </a:t>
            </a:r>
            <a:r>
              <a:rPr dirty="0" spc="80"/>
              <a:t>Studio. </a:t>
            </a:r>
            <a:r>
              <a:rPr dirty="0" spc="85"/>
              <a:t>The </a:t>
            </a:r>
            <a:r>
              <a:rPr dirty="0" spc="135"/>
              <a:t>bot </a:t>
            </a:r>
            <a:r>
              <a:rPr dirty="0" spc="20"/>
              <a:t>collects </a:t>
            </a:r>
            <a:r>
              <a:rPr dirty="0" spc="75"/>
              <a:t>customer </a:t>
            </a:r>
            <a:r>
              <a:rPr dirty="0" spc="80"/>
              <a:t> inputs,</a:t>
            </a:r>
            <a:r>
              <a:rPr dirty="0" spc="15"/>
              <a:t> </a:t>
            </a:r>
            <a:r>
              <a:rPr dirty="0" spc="60"/>
              <a:t>such</a:t>
            </a:r>
            <a:r>
              <a:rPr dirty="0" spc="20"/>
              <a:t> </a:t>
            </a:r>
            <a:r>
              <a:rPr dirty="0" spc="65"/>
              <a:t>as</a:t>
            </a:r>
            <a:r>
              <a:rPr dirty="0" spc="20"/>
              <a:t> </a:t>
            </a:r>
            <a:r>
              <a:rPr dirty="0" spc="60"/>
              <a:t>cake</a:t>
            </a:r>
            <a:r>
              <a:rPr dirty="0" spc="20"/>
              <a:t> </a:t>
            </a:r>
            <a:r>
              <a:rPr dirty="0" spc="-5"/>
              <a:t>size,</a:t>
            </a:r>
            <a:r>
              <a:rPr dirty="0" spc="15"/>
              <a:t> </a:t>
            </a:r>
            <a:r>
              <a:rPr dirty="0" spc="60"/>
              <a:t>flavor,</a:t>
            </a:r>
            <a:r>
              <a:rPr dirty="0" spc="20"/>
              <a:t> </a:t>
            </a:r>
            <a:r>
              <a:rPr dirty="0" spc="135"/>
              <a:t>and</a:t>
            </a:r>
            <a:r>
              <a:rPr dirty="0" spc="20"/>
              <a:t> </a:t>
            </a:r>
            <a:r>
              <a:rPr dirty="0" spc="25"/>
              <a:t>special</a:t>
            </a:r>
            <a:r>
              <a:rPr dirty="0" spc="20"/>
              <a:t> </a:t>
            </a:r>
            <a:r>
              <a:rPr dirty="0" spc="55"/>
              <a:t>requests,</a:t>
            </a:r>
            <a:r>
              <a:rPr dirty="0" spc="15"/>
              <a:t> </a:t>
            </a:r>
            <a:r>
              <a:rPr dirty="0" spc="114"/>
              <a:t>through</a:t>
            </a:r>
            <a:r>
              <a:rPr dirty="0" spc="20"/>
              <a:t> </a:t>
            </a:r>
            <a:r>
              <a:rPr dirty="0" spc="140"/>
              <a:t>an </a:t>
            </a:r>
            <a:r>
              <a:rPr dirty="0" spc="-625"/>
              <a:t> </a:t>
            </a:r>
            <a:r>
              <a:rPr dirty="0" spc="50"/>
              <a:t>interactive </a:t>
            </a:r>
            <a:r>
              <a:rPr dirty="0" spc="85"/>
              <a:t>form, </a:t>
            </a:r>
            <a:r>
              <a:rPr dirty="0" spc="55"/>
              <a:t>validates </a:t>
            </a:r>
            <a:r>
              <a:rPr dirty="0" spc="85"/>
              <a:t>the </a:t>
            </a:r>
            <a:r>
              <a:rPr dirty="0" spc="120"/>
              <a:t>data, </a:t>
            </a:r>
            <a:r>
              <a:rPr dirty="0" spc="45"/>
              <a:t>calculates </a:t>
            </a:r>
            <a:r>
              <a:rPr dirty="0" spc="85"/>
              <a:t>the </a:t>
            </a:r>
            <a:r>
              <a:rPr dirty="0" spc="105"/>
              <a:t>total </a:t>
            </a:r>
            <a:r>
              <a:rPr dirty="0" spc="40"/>
              <a:t>price </a:t>
            </a:r>
            <a:r>
              <a:rPr dirty="0" spc="45"/>
              <a:t> </a:t>
            </a:r>
            <a:r>
              <a:rPr dirty="0" spc="75"/>
              <a:t>based</a:t>
            </a:r>
            <a:r>
              <a:rPr dirty="0" spc="575"/>
              <a:t> </a:t>
            </a:r>
            <a:r>
              <a:rPr dirty="0" spc="135"/>
              <a:t>on</a:t>
            </a:r>
            <a:r>
              <a:rPr dirty="0" spc="515"/>
              <a:t> </a:t>
            </a:r>
            <a:r>
              <a:rPr dirty="0" spc="30"/>
              <a:t>selections,</a:t>
            </a:r>
            <a:r>
              <a:rPr dirty="0" spc="620"/>
              <a:t> </a:t>
            </a:r>
            <a:r>
              <a:rPr dirty="0" spc="135"/>
              <a:t>and</a:t>
            </a:r>
            <a:r>
              <a:rPr dirty="0" spc="515"/>
              <a:t> </a:t>
            </a:r>
            <a:r>
              <a:rPr dirty="0" spc="40"/>
              <a:t>displays</a:t>
            </a:r>
            <a:r>
              <a:rPr dirty="0" spc="610"/>
              <a:t> </a:t>
            </a:r>
            <a:r>
              <a:rPr dirty="0" spc="140"/>
              <a:t>an</a:t>
            </a:r>
            <a:r>
              <a:rPr dirty="0" spc="509"/>
              <a:t> </a:t>
            </a:r>
            <a:r>
              <a:rPr dirty="0" spc="100"/>
              <a:t>order</a:t>
            </a:r>
            <a:r>
              <a:rPr dirty="0" spc="550"/>
              <a:t> </a:t>
            </a:r>
            <a:r>
              <a:rPr dirty="0" spc="90"/>
              <a:t>summary</a:t>
            </a:r>
            <a:r>
              <a:rPr dirty="0" spc="560"/>
              <a:t> </a:t>
            </a:r>
            <a:r>
              <a:rPr dirty="0" spc="85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393" y="3137566"/>
            <a:ext cx="537210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28520" algn="l"/>
                <a:tab pos="3584575" algn="l"/>
              </a:tabLst>
            </a:pPr>
            <a:r>
              <a:rPr dirty="0" sz="2550" spc="80">
                <a:latin typeface="Times New Roman"/>
                <a:cs typeface="Times New Roman"/>
              </a:rPr>
              <a:t>confirmation.	</a:t>
            </a:r>
            <a:r>
              <a:rPr dirty="0" sz="2550" spc="95">
                <a:latin typeface="Times New Roman"/>
                <a:cs typeface="Times New Roman"/>
              </a:rPr>
              <a:t>Optional	</a:t>
            </a:r>
            <a:r>
              <a:rPr dirty="0" sz="2550" spc="65">
                <a:latin typeface="Times New Roman"/>
                <a:cs typeface="Times New Roman"/>
              </a:rPr>
              <a:t>functionality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393" y="3137566"/>
            <a:ext cx="8964930" cy="796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5566410">
              <a:lnSpc>
                <a:spcPts val="3000"/>
              </a:lnSpc>
              <a:spcBef>
                <a:spcPts val="259"/>
              </a:spcBef>
              <a:tabLst>
                <a:tab pos="1177925" algn="l"/>
                <a:tab pos="1862455" algn="l"/>
                <a:tab pos="2971165" algn="l"/>
                <a:tab pos="3781425" algn="l"/>
                <a:tab pos="5380355" algn="l"/>
                <a:tab pos="6923405" algn="l"/>
                <a:tab pos="7009765" algn="l"/>
                <a:tab pos="7891145" algn="l"/>
                <a:tab pos="8199755" algn="l"/>
                <a:tab pos="8324850" algn="l"/>
              </a:tabLst>
            </a:pP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130">
                <a:latin typeface="Times New Roman"/>
                <a:cs typeface="Times New Roman"/>
              </a:rPr>
              <a:t>ud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nd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g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10">
                <a:latin typeface="Times New Roman"/>
                <a:cs typeface="Times New Roman"/>
              </a:rPr>
              <a:t>r  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il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14">
                <a:latin typeface="Times New Roman"/>
                <a:cs typeface="Times New Roman"/>
              </a:rPr>
              <a:t>m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il</a:t>
            </a:r>
            <a:r>
              <a:rPr dirty="0" sz="2550" spc="55">
                <a:latin typeface="Times New Roman"/>
                <a:cs typeface="Times New Roman"/>
              </a:rPr>
              <a:t>.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0">
                <a:latin typeface="Times New Roman"/>
                <a:cs typeface="Times New Roman"/>
              </a:rPr>
              <a:t>w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-5">
                <a:latin typeface="Times New Roman"/>
                <a:cs typeface="Times New Roman"/>
              </a:rPr>
              <a:t>w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130">
                <a:latin typeface="Times New Roman"/>
                <a:cs typeface="Times New Roman"/>
              </a:rPr>
              <a:t>ud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	</a:t>
            </a:r>
            <a:r>
              <a:rPr dirty="0" sz="2550" spc="-10">
                <a:latin typeface="Times New Roman"/>
                <a:cs typeface="Times New Roman"/>
              </a:rPr>
              <a:t>w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35">
                <a:latin typeface="Times New Roman"/>
                <a:cs typeface="Times New Roman"/>
              </a:rPr>
              <a:t>h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>
                <a:latin typeface="Times New Roman"/>
                <a:cs typeface="Times New Roman"/>
              </a:rPr>
              <a:t>		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15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93" y="3899566"/>
            <a:ext cx="8964930" cy="2701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3000"/>
              </a:lnSpc>
              <a:spcBef>
                <a:spcPts val="259"/>
              </a:spcBef>
            </a:pPr>
            <a:r>
              <a:rPr dirty="0" sz="2550" spc="80">
                <a:latin typeface="Times New Roman"/>
                <a:cs typeface="Times New Roman"/>
              </a:rPr>
              <a:t>confirmation</a:t>
            </a:r>
            <a:r>
              <a:rPr dirty="0" sz="2550" spc="85">
                <a:latin typeface="Times New Roman"/>
                <a:cs typeface="Times New Roman"/>
              </a:rPr>
              <a:t> </a:t>
            </a:r>
            <a:r>
              <a:rPr dirty="0" sz="2550" spc="30">
                <a:latin typeface="Times New Roman"/>
                <a:cs typeface="Times New Roman"/>
              </a:rPr>
              <a:t>message,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providing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 spc="150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seamless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114">
                <a:latin typeface="Times New Roman"/>
                <a:cs typeface="Times New Roman"/>
              </a:rPr>
              <a:t>automated </a:t>
            </a:r>
            <a:r>
              <a:rPr dirty="0" sz="2550" spc="12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solution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60">
                <a:latin typeface="Times New Roman"/>
                <a:cs typeface="Times New Roman"/>
              </a:rPr>
              <a:t>cake </a:t>
            </a:r>
            <a:r>
              <a:rPr dirty="0" sz="2550" spc="75">
                <a:latin typeface="Times New Roman"/>
                <a:cs typeface="Times New Roman"/>
              </a:rPr>
              <a:t>ordering. </a:t>
            </a:r>
            <a:r>
              <a:rPr dirty="0" sz="2550" spc="60">
                <a:latin typeface="Times New Roman"/>
                <a:cs typeface="Times New Roman"/>
              </a:rPr>
              <a:t>This </a:t>
            </a:r>
            <a:r>
              <a:rPr dirty="0" sz="2550" spc="35">
                <a:latin typeface="Times New Roman"/>
                <a:cs typeface="Times New Roman"/>
              </a:rPr>
              <a:t>system </a:t>
            </a:r>
            <a:r>
              <a:rPr dirty="0" sz="2550" spc="60">
                <a:latin typeface="Times New Roman"/>
                <a:cs typeface="Times New Roman"/>
              </a:rPr>
              <a:t>enhances accuracy </a:t>
            </a:r>
            <a:r>
              <a:rPr dirty="0" sz="2550" spc="65">
                <a:latin typeface="Times New Roman"/>
                <a:cs typeface="Times New Roman"/>
              </a:rPr>
              <a:t>by 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eliminating </a:t>
            </a:r>
            <a:r>
              <a:rPr dirty="0" sz="2550" spc="105">
                <a:latin typeface="Times New Roman"/>
                <a:cs typeface="Times New Roman"/>
              </a:rPr>
              <a:t>manual </a:t>
            </a:r>
            <a:r>
              <a:rPr dirty="0" sz="2550" spc="80">
                <a:latin typeface="Times New Roman"/>
                <a:cs typeface="Times New Roman"/>
              </a:rPr>
              <a:t>errors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35">
                <a:latin typeface="Times New Roman"/>
                <a:cs typeface="Times New Roman"/>
              </a:rPr>
              <a:t>offers </a:t>
            </a:r>
            <a:r>
              <a:rPr dirty="0" sz="2550" spc="145">
                <a:latin typeface="Times New Roman"/>
                <a:cs typeface="Times New Roman"/>
              </a:rPr>
              <a:t>a </a:t>
            </a:r>
            <a:r>
              <a:rPr dirty="0" sz="2550" spc="40">
                <a:latin typeface="Times New Roman"/>
                <a:cs typeface="Times New Roman"/>
              </a:rPr>
              <a:t>user-friendly </a:t>
            </a:r>
            <a:r>
              <a:rPr dirty="0" sz="2550" spc="50">
                <a:latin typeface="Times New Roman"/>
                <a:cs typeface="Times New Roman"/>
              </a:rPr>
              <a:t>interface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order</a:t>
            </a:r>
            <a:r>
              <a:rPr dirty="0" sz="2550" spc="105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customization.</a:t>
            </a:r>
            <a:r>
              <a:rPr dirty="0" sz="2550" spc="7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It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simplifies</a:t>
            </a:r>
            <a:r>
              <a:rPr dirty="0" sz="2550" spc="1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the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ordering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process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customers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while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reducing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operational </a:t>
            </a:r>
            <a:r>
              <a:rPr dirty="0" sz="2550" spc="95">
                <a:latin typeface="Times New Roman"/>
                <a:cs typeface="Times New Roman"/>
              </a:rPr>
              <a:t>workload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55">
                <a:latin typeface="Times New Roman"/>
                <a:cs typeface="Times New Roman"/>
              </a:rPr>
              <a:t>bakeries. 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With </a:t>
            </a:r>
            <a:r>
              <a:rPr dirty="0" sz="2550" spc="40">
                <a:latin typeface="Times New Roman"/>
                <a:cs typeface="Times New Roman"/>
              </a:rPr>
              <a:t>scalability </a:t>
            </a:r>
            <a:r>
              <a:rPr dirty="0" sz="2550" spc="55">
                <a:latin typeface="Times New Roman"/>
                <a:cs typeface="Times New Roman"/>
              </a:rPr>
              <a:t>in </a:t>
            </a:r>
            <a:r>
              <a:rPr dirty="0" sz="2550" spc="80">
                <a:latin typeface="Times New Roman"/>
                <a:cs typeface="Times New Roman"/>
              </a:rPr>
              <a:t>mind,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135">
                <a:latin typeface="Times New Roman"/>
                <a:cs typeface="Times New Roman"/>
              </a:rPr>
              <a:t>bot </a:t>
            </a:r>
            <a:r>
              <a:rPr dirty="0" sz="2550" spc="85">
                <a:latin typeface="Times New Roman"/>
                <a:cs typeface="Times New Roman"/>
              </a:rPr>
              <a:t>can </a:t>
            </a:r>
            <a:r>
              <a:rPr dirty="0" sz="2550" spc="10">
                <a:latin typeface="Times New Roman"/>
                <a:cs typeface="Times New Roman"/>
              </a:rPr>
              <a:t>easily </a:t>
            </a:r>
            <a:r>
              <a:rPr dirty="0" sz="2550" spc="135">
                <a:latin typeface="Times New Roman"/>
                <a:cs typeface="Times New Roman"/>
              </a:rPr>
              <a:t>adapt to </a:t>
            </a:r>
            <a:r>
              <a:rPr dirty="0" sz="2550" spc="90">
                <a:latin typeface="Times New Roman"/>
                <a:cs typeface="Times New Roman"/>
              </a:rPr>
              <a:t>additional 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features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integrations.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752665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160">
                <a:latin typeface="Trebuchet MS"/>
                <a:cs typeface="Trebuchet MS"/>
              </a:rPr>
              <a:t>N</a:t>
            </a:r>
            <a:r>
              <a:rPr dirty="0" sz="4700" spc="-250">
                <a:latin typeface="Trebuchet MS"/>
                <a:cs typeface="Trebuchet MS"/>
              </a:rPr>
              <a:t>ee</a:t>
            </a:r>
            <a:r>
              <a:rPr dirty="0" sz="4700" spc="-204">
                <a:latin typeface="Trebuchet MS"/>
                <a:cs typeface="Trebuchet MS"/>
              </a:rPr>
              <a:t>d</a:t>
            </a:r>
            <a:r>
              <a:rPr dirty="0" sz="4700" spc="-484">
                <a:latin typeface="Trebuchet MS"/>
                <a:cs typeface="Trebuchet MS"/>
              </a:rPr>
              <a:t> </a:t>
            </a:r>
            <a:r>
              <a:rPr dirty="0" sz="4700" spc="-175">
                <a:latin typeface="Trebuchet MS"/>
                <a:cs typeface="Trebuchet MS"/>
              </a:rPr>
              <a:t>f</a:t>
            </a:r>
            <a:r>
              <a:rPr dirty="0" sz="4700" spc="-140">
                <a:latin typeface="Trebuchet MS"/>
                <a:cs typeface="Trebuchet MS"/>
              </a:rPr>
              <a:t>o</a:t>
            </a:r>
            <a:r>
              <a:rPr dirty="0" sz="4700" spc="-70">
                <a:latin typeface="Trebuchet MS"/>
                <a:cs typeface="Trebuchet MS"/>
              </a:rPr>
              <a:t>r</a:t>
            </a:r>
            <a:r>
              <a:rPr dirty="0" sz="4700" spc="-484">
                <a:latin typeface="Trebuchet MS"/>
                <a:cs typeface="Trebuchet MS"/>
              </a:rPr>
              <a:t> </a:t>
            </a:r>
            <a:r>
              <a:rPr dirty="0" sz="4700" spc="-114">
                <a:latin typeface="Trebuchet MS"/>
                <a:cs typeface="Trebuchet MS"/>
              </a:rPr>
              <a:t>t</a:t>
            </a:r>
            <a:r>
              <a:rPr dirty="0" sz="4700" spc="-65">
                <a:latin typeface="Trebuchet MS"/>
                <a:cs typeface="Trebuchet MS"/>
              </a:rPr>
              <a:t>h</a:t>
            </a:r>
            <a:r>
              <a:rPr dirty="0" sz="4700" spc="-290">
                <a:latin typeface="Trebuchet MS"/>
                <a:cs typeface="Trebuchet MS"/>
              </a:rPr>
              <a:t>e</a:t>
            </a:r>
            <a:r>
              <a:rPr dirty="0" sz="4700" spc="-484">
                <a:latin typeface="Trebuchet MS"/>
                <a:cs typeface="Trebuchet MS"/>
              </a:rPr>
              <a:t> </a:t>
            </a:r>
            <a:r>
              <a:rPr dirty="0" sz="4700" spc="114">
                <a:latin typeface="Trebuchet MS"/>
                <a:cs typeface="Trebuchet MS"/>
              </a:rPr>
              <a:t>P</a:t>
            </a:r>
            <a:r>
              <a:rPr dirty="0" sz="4700" spc="-30">
                <a:latin typeface="Trebuchet MS"/>
                <a:cs typeface="Trebuchet MS"/>
              </a:rPr>
              <a:t>r</a:t>
            </a:r>
            <a:r>
              <a:rPr dirty="0" sz="4700" spc="-140">
                <a:latin typeface="Trebuchet MS"/>
                <a:cs typeface="Trebuchet MS"/>
              </a:rPr>
              <a:t>o</a:t>
            </a:r>
            <a:r>
              <a:rPr dirty="0" sz="4700" spc="-165">
                <a:latin typeface="Trebuchet MS"/>
                <a:cs typeface="Trebuchet MS"/>
              </a:rPr>
              <a:t>p</a:t>
            </a:r>
            <a:r>
              <a:rPr dirty="0" sz="4700" spc="-140">
                <a:latin typeface="Trebuchet MS"/>
                <a:cs typeface="Trebuchet MS"/>
              </a:rPr>
              <a:t>o</a:t>
            </a:r>
            <a:r>
              <a:rPr dirty="0" sz="4700" spc="175">
                <a:latin typeface="Trebuchet MS"/>
                <a:cs typeface="Trebuchet MS"/>
              </a:rPr>
              <a:t>s</a:t>
            </a:r>
            <a:r>
              <a:rPr dirty="0" sz="4700" spc="-250">
                <a:latin typeface="Trebuchet MS"/>
                <a:cs typeface="Trebuchet MS"/>
              </a:rPr>
              <a:t>e</a:t>
            </a:r>
            <a:r>
              <a:rPr dirty="0" sz="4700" spc="-204">
                <a:latin typeface="Trebuchet MS"/>
                <a:cs typeface="Trebuchet MS"/>
              </a:rPr>
              <a:t>d</a:t>
            </a:r>
            <a:r>
              <a:rPr dirty="0" sz="4700" spc="-484">
                <a:latin typeface="Trebuchet MS"/>
                <a:cs typeface="Trebuchet MS"/>
              </a:rPr>
              <a:t> </a:t>
            </a:r>
            <a:r>
              <a:rPr dirty="0" sz="4700" spc="290">
                <a:latin typeface="Trebuchet MS"/>
                <a:cs typeface="Trebuchet MS"/>
              </a:rPr>
              <a:t>S</a:t>
            </a:r>
            <a:r>
              <a:rPr dirty="0" sz="4700" spc="-285">
                <a:latin typeface="Trebuchet MS"/>
                <a:cs typeface="Trebuchet MS"/>
              </a:rPr>
              <a:t>y</a:t>
            </a:r>
            <a:r>
              <a:rPr dirty="0" sz="4700" spc="175">
                <a:latin typeface="Trebuchet MS"/>
                <a:cs typeface="Trebuchet MS"/>
              </a:rPr>
              <a:t>s</a:t>
            </a:r>
            <a:r>
              <a:rPr dirty="0" sz="4700" spc="-114">
                <a:latin typeface="Trebuchet MS"/>
                <a:cs typeface="Trebuchet MS"/>
              </a:rPr>
              <a:t>t</a:t>
            </a:r>
            <a:r>
              <a:rPr dirty="0" sz="4700" spc="-250">
                <a:latin typeface="Trebuchet MS"/>
                <a:cs typeface="Trebuchet MS"/>
              </a:rPr>
              <a:t>e</a:t>
            </a:r>
            <a:r>
              <a:rPr dirty="0" sz="4700" spc="-409">
                <a:latin typeface="Trebuchet MS"/>
                <a:cs typeface="Trebuchet MS"/>
              </a:rPr>
              <a:t>m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67158" y="1232566"/>
            <a:ext cx="8819515" cy="4225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3000"/>
              </a:lnSpc>
              <a:spcBef>
                <a:spcPts val="259"/>
              </a:spcBef>
            </a:pP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95">
                <a:latin typeface="Times New Roman"/>
                <a:cs typeface="Times New Roman"/>
              </a:rPr>
              <a:t>proposed </a:t>
            </a:r>
            <a:r>
              <a:rPr dirty="0" sz="2550" spc="60">
                <a:latin typeface="Times New Roman"/>
                <a:cs typeface="Times New Roman"/>
              </a:rPr>
              <a:t>cake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ordering </a:t>
            </a:r>
            <a:r>
              <a:rPr dirty="0" sz="2550" spc="135">
                <a:latin typeface="Times New Roman"/>
                <a:cs typeface="Times New Roman"/>
              </a:rPr>
              <a:t>bot </a:t>
            </a:r>
            <a:r>
              <a:rPr dirty="0" sz="2550" spc="50">
                <a:latin typeface="Times New Roman"/>
                <a:cs typeface="Times New Roman"/>
              </a:rPr>
              <a:t>addresses</a:t>
            </a:r>
            <a:r>
              <a:rPr dirty="0" sz="2550" spc="5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55">
                <a:latin typeface="Times New Roman"/>
                <a:cs typeface="Times New Roman"/>
              </a:rPr>
              <a:t>need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140">
                <a:latin typeface="Times New Roman"/>
                <a:cs typeface="Times New Roman"/>
              </a:rPr>
              <a:t>an </a:t>
            </a:r>
            <a:r>
              <a:rPr dirty="0" sz="2550" spc="145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efficient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14">
                <a:latin typeface="Times New Roman"/>
                <a:cs typeface="Times New Roman"/>
              </a:rPr>
              <a:t>automated </a:t>
            </a:r>
            <a:r>
              <a:rPr dirty="0" sz="2550" spc="35">
                <a:latin typeface="Times New Roman"/>
                <a:cs typeface="Times New Roman"/>
              </a:rPr>
              <a:t>system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55">
                <a:latin typeface="Times New Roman"/>
                <a:cs typeface="Times New Roman"/>
              </a:rPr>
              <a:t>streamline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60">
                <a:latin typeface="Times New Roman"/>
                <a:cs typeface="Times New Roman"/>
              </a:rPr>
              <a:t>cake </a:t>
            </a:r>
            <a:r>
              <a:rPr dirty="0" sz="2550" spc="75">
                <a:latin typeface="Times New Roman"/>
                <a:cs typeface="Times New Roman"/>
              </a:rPr>
              <a:t>ordering 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process.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It</a:t>
            </a:r>
            <a:r>
              <a:rPr dirty="0" sz="2550" spc="91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reduces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manual</a:t>
            </a:r>
            <a:r>
              <a:rPr dirty="0" sz="2550" spc="11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errors,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enhances</a:t>
            </a:r>
            <a:r>
              <a:rPr dirty="0" sz="2550" spc="76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customer 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30">
                <a:latin typeface="Times New Roman"/>
                <a:cs typeface="Times New Roman"/>
              </a:rPr>
              <a:t>experience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with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 spc="15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user-friendly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interface</a:t>
            </a:r>
            <a:r>
              <a:rPr dirty="0" sz="2550" spc="5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selecting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cake 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options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special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requests,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ensures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accurate</a:t>
            </a:r>
            <a:r>
              <a:rPr dirty="0" sz="2550" spc="8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price 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calculations. </a:t>
            </a:r>
            <a:r>
              <a:rPr dirty="0" sz="2550">
                <a:latin typeface="Times New Roman"/>
                <a:cs typeface="Times New Roman"/>
              </a:rPr>
              <a:t>By </a:t>
            </a:r>
            <a:r>
              <a:rPr dirty="0" sz="2550" spc="105">
                <a:latin typeface="Times New Roman"/>
                <a:cs typeface="Times New Roman"/>
              </a:rPr>
              <a:t>automating </a:t>
            </a:r>
            <a:r>
              <a:rPr dirty="0" sz="2550" spc="100">
                <a:latin typeface="Times New Roman"/>
                <a:cs typeface="Times New Roman"/>
              </a:rPr>
              <a:t>order </a:t>
            </a:r>
            <a:r>
              <a:rPr dirty="0" sz="2550" spc="80">
                <a:latin typeface="Times New Roman"/>
                <a:cs typeface="Times New Roman"/>
              </a:rPr>
              <a:t>confirmation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95">
                <a:latin typeface="Times New Roman"/>
                <a:cs typeface="Times New Roman"/>
              </a:rPr>
              <a:t>optional </a:t>
            </a:r>
            <a:r>
              <a:rPr dirty="0" sz="2550" spc="10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email </a:t>
            </a:r>
            <a:r>
              <a:rPr dirty="0" sz="2550" spc="65">
                <a:latin typeface="Times New Roman"/>
                <a:cs typeface="Times New Roman"/>
              </a:rPr>
              <a:t>notifications,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35">
                <a:latin typeface="Times New Roman"/>
                <a:cs typeface="Times New Roman"/>
              </a:rPr>
              <a:t>system </a:t>
            </a:r>
            <a:r>
              <a:rPr dirty="0" sz="2550" spc="55">
                <a:latin typeface="Times New Roman"/>
                <a:cs typeface="Times New Roman"/>
              </a:rPr>
              <a:t>improves </a:t>
            </a:r>
            <a:r>
              <a:rPr dirty="0" sz="2550" spc="90">
                <a:latin typeface="Times New Roman"/>
                <a:cs typeface="Times New Roman"/>
              </a:rPr>
              <a:t>operational </a:t>
            </a:r>
            <a:r>
              <a:rPr dirty="0" sz="2550">
                <a:latin typeface="Times New Roman"/>
                <a:cs typeface="Times New Roman"/>
              </a:rPr>
              <a:t>efficiency 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0">
                <a:latin typeface="Times New Roman"/>
                <a:cs typeface="Times New Roman"/>
              </a:rPr>
              <a:t>simplifies </a:t>
            </a:r>
            <a:r>
              <a:rPr dirty="0" sz="2550" spc="100">
                <a:latin typeface="Times New Roman"/>
                <a:cs typeface="Times New Roman"/>
              </a:rPr>
              <a:t>order </a:t>
            </a:r>
            <a:r>
              <a:rPr dirty="0" sz="2550" spc="90">
                <a:latin typeface="Times New Roman"/>
                <a:cs typeface="Times New Roman"/>
              </a:rPr>
              <a:t>management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55">
                <a:latin typeface="Times New Roman"/>
                <a:cs typeface="Times New Roman"/>
              </a:rPr>
              <a:t>bakeries. </a:t>
            </a:r>
            <a:r>
              <a:rPr dirty="0" sz="2550" spc="70">
                <a:latin typeface="Times New Roman"/>
                <a:cs typeface="Times New Roman"/>
              </a:rPr>
              <a:t>Additionally, </a:t>
            </a:r>
            <a:r>
              <a:rPr dirty="0" sz="2550" spc="60">
                <a:latin typeface="Times New Roman"/>
                <a:cs typeface="Times New Roman"/>
              </a:rPr>
              <a:t>it 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30">
                <a:latin typeface="Times New Roman"/>
                <a:cs typeface="Times New Roman"/>
              </a:rPr>
              <a:t>minimizes </a:t>
            </a:r>
            <a:r>
              <a:rPr dirty="0" sz="2550" spc="60">
                <a:latin typeface="Times New Roman"/>
                <a:cs typeface="Times New Roman"/>
              </a:rPr>
              <a:t>dependency </a:t>
            </a:r>
            <a:r>
              <a:rPr dirty="0" sz="2550" spc="135">
                <a:latin typeface="Times New Roman"/>
                <a:cs typeface="Times New Roman"/>
              </a:rPr>
              <a:t>on </a:t>
            </a:r>
            <a:r>
              <a:rPr dirty="0" sz="2550" spc="50">
                <a:latin typeface="Times New Roman"/>
                <a:cs typeface="Times New Roman"/>
              </a:rPr>
              <a:t>staff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90">
                <a:latin typeface="Times New Roman"/>
                <a:cs typeface="Times New Roman"/>
              </a:rPr>
              <a:t>routine </a:t>
            </a:r>
            <a:r>
              <a:rPr dirty="0" sz="2550" spc="75">
                <a:latin typeface="Times New Roman"/>
                <a:cs typeface="Times New Roman"/>
              </a:rPr>
              <a:t>tasks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45">
                <a:latin typeface="Times New Roman"/>
                <a:cs typeface="Times New Roman"/>
              </a:rPr>
              <a:t>ensures 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orders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are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processed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consistently,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leading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to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increased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customer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satisfaction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productivity.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6930390" cy="1455420"/>
          </a:xfrm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195"/>
              </a:spcBef>
            </a:pPr>
            <a:r>
              <a:rPr dirty="0" sz="4700" spc="-114">
                <a:latin typeface="Trebuchet MS"/>
                <a:cs typeface="Trebuchet MS"/>
              </a:rPr>
              <a:t>A</a:t>
            </a:r>
            <a:r>
              <a:rPr dirty="0" sz="4700" spc="-175">
                <a:latin typeface="Trebuchet MS"/>
                <a:cs typeface="Trebuchet MS"/>
              </a:rPr>
              <a:t>d</a:t>
            </a:r>
            <a:r>
              <a:rPr dirty="0" sz="4700" spc="-305">
                <a:latin typeface="Trebuchet MS"/>
                <a:cs typeface="Trebuchet MS"/>
              </a:rPr>
              <a:t>v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-75">
                <a:latin typeface="Trebuchet MS"/>
                <a:cs typeface="Trebuchet MS"/>
              </a:rPr>
              <a:t>n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85">
                <a:latin typeface="Trebuchet MS"/>
                <a:cs typeface="Trebuchet MS"/>
              </a:rPr>
              <a:t>g</a:t>
            </a:r>
            <a:r>
              <a:rPr dirty="0" sz="4700" spc="-260">
                <a:latin typeface="Trebuchet MS"/>
                <a:cs typeface="Trebuchet MS"/>
              </a:rPr>
              <a:t>e</a:t>
            </a:r>
            <a:r>
              <a:rPr dirty="0" sz="4700" spc="135">
                <a:latin typeface="Trebuchet MS"/>
                <a:cs typeface="Trebuchet MS"/>
              </a:rPr>
              <a:t>s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215">
                <a:latin typeface="Trebuchet MS"/>
                <a:cs typeface="Trebuchet MS"/>
              </a:rPr>
              <a:t>f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75">
                <a:latin typeface="Trebuchet MS"/>
                <a:cs typeface="Trebuchet MS"/>
              </a:rPr>
              <a:t>h</a:t>
            </a:r>
            <a:r>
              <a:rPr dirty="0" sz="4700" spc="-290">
                <a:latin typeface="Trebuchet MS"/>
                <a:cs typeface="Trebuchet MS"/>
              </a:rPr>
              <a:t>e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105">
                <a:latin typeface="Trebuchet MS"/>
                <a:cs typeface="Trebuchet MS"/>
              </a:rPr>
              <a:t>P</a:t>
            </a:r>
            <a:r>
              <a:rPr dirty="0" sz="4700" spc="-40">
                <a:latin typeface="Trebuchet MS"/>
                <a:cs typeface="Trebuchet MS"/>
              </a:rPr>
              <a:t>r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175">
                <a:latin typeface="Trebuchet MS"/>
                <a:cs typeface="Trebuchet MS"/>
              </a:rPr>
              <a:t>p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165">
                <a:latin typeface="Trebuchet MS"/>
                <a:cs typeface="Trebuchet MS"/>
              </a:rPr>
              <a:t>s</a:t>
            </a:r>
            <a:r>
              <a:rPr dirty="0" sz="4700" spc="-260">
                <a:latin typeface="Trebuchet MS"/>
                <a:cs typeface="Trebuchet MS"/>
              </a:rPr>
              <a:t>e</a:t>
            </a:r>
            <a:r>
              <a:rPr dirty="0" sz="4700" spc="-140">
                <a:latin typeface="Trebuchet MS"/>
                <a:cs typeface="Trebuchet MS"/>
              </a:rPr>
              <a:t>d  </a:t>
            </a:r>
            <a:r>
              <a:rPr dirty="0" sz="4700" spc="-105">
                <a:latin typeface="Trebuchet MS"/>
                <a:cs typeface="Trebuchet MS"/>
              </a:rPr>
              <a:t>System</a:t>
            </a:r>
            <a:endParaRPr sz="4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04" y="2165318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512" y="1941829"/>
            <a:ext cx="8607425" cy="3844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267970">
              <a:lnSpc>
                <a:spcPts val="3000"/>
              </a:lnSpc>
              <a:spcBef>
                <a:spcPts val="259"/>
              </a:spcBef>
            </a:pPr>
            <a:r>
              <a:rPr dirty="0" sz="2550" spc="65">
                <a:latin typeface="Times New Roman"/>
                <a:cs typeface="Times New Roman"/>
              </a:rPr>
              <a:t>Streamlined </a:t>
            </a:r>
            <a:r>
              <a:rPr dirty="0" sz="2550" spc="75">
                <a:latin typeface="Times New Roman"/>
                <a:cs typeface="Times New Roman"/>
              </a:rPr>
              <a:t>Ordering </a:t>
            </a:r>
            <a:r>
              <a:rPr dirty="0" sz="2550" spc="35">
                <a:latin typeface="Times New Roman"/>
                <a:cs typeface="Times New Roman"/>
              </a:rPr>
              <a:t>Process: </a:t>
            </a:r>
            <a:r>
              <a:rPr dirty="0" sz="2550" spc="100">
                <a:latin typeface="Times New Roman"/>
                <a:cs typeface="Times New Roman"/>
              </a:rPr>
              <a:t>Automates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40">
                <a:latin typeface="Times New Roman"/>
                <a:cs typeface="Times New Roman"/>
              </a:rPr>
              <a:t>collection </a:t>
            </a:r>
            <a:r>
              <a:rPr dirty="0" sz="2550" spc="65">
                <a:latin typeface="Times New Roman"/>
                <a:cs typeface="Times New Roman"/>
              </a:rPr>
              <a:t>of 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cake </a:t>
            </a:r>
            <a:r>
              <a:rPr dirty="0" sz="2550" spc="-5">
                <a:latin typeface="Times New Roman"/>
                <a:cs typeface="Times New Roman"/>
              </a:rPr>
              <a:t>size, </a:t>
            </a:r>
            <a:r>
              <a:rPr dirty="0" sz="2550" spc="60">
                <a:latin typeface="Times New Roman"/>
                <a:cs typeface="Times New Roman"/>
              </a:rPr>
              <a:t>flavor,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25">
                <a:latin typeface="Times New Roman"/>
                <a:cs typeface="Times New Roman"/>
              </a:rPr>
              <a:t>special </a:t>
            </a:r>
            <a:r>
              <a:rPr dirty="0" sz="2550" spc="55">
                <a:latin typeface="Times New Roman"/>
                <a:cs typeface="Times New Roman"/>
              </a:rPr>
              <a:t>requests, </a:t>
            </a:r>
            <a:r>
              <a:rPr dirty="0" sz="2550" spc="85">
                <a:latin typeface="Times New Roman"/>
                <a:cs typeface="Times New Roman"/>
              </a:rPr>
              <a:t>making the </a:t>
            </a:r>
            <a:r>
              <a:rPr dirty="0" sz="2550" spc="45">
                <a:latin typeface="Times New Roman"/>
                <a:cs typeface="Times New Roman"/>
              </a:rPr>
              <a:t>process 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quicker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90">
                <a:latin typeface="Times New Roman"/>
                <a:cs typeface="Times New Roman"/>
              </a:rPr>
              <a:t>more </a:t>
            </a:r>
            <a:r>
              <a:rPr dirty="0" sz="2550" spc="20">
                <a:latin typeface="Times New Roman"/>
                <a:cs typeface="Times New Roman"/>
              </a:rPr>
              <a:t>efficient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135">
                <a:latin typeface="Times New Roman"/>
                <a:cs typeface="Times New Roman"/>
              </a:rPr>
              <a:t>both </a:t>
            </a:r>
            <a:r>
              <a:rPr dirty="0" sz="2550" spc="65">
                <a:latin typeface="Times New Roman"/>
                <a:cs typeface="Times New Roman"/>
              </a:rPr>
              <a:t>customers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55">
                <a:latin typeface="Times New Roman"/>
                <a:cs typeface="Times New Roman"/>
              </a:rPr>
              <a:t>bakeries.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Error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Reduction: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Eliminates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manual</a:t>
            </a:r>
            <a:r>
              <a:rPr dirty="0" sz="2550" spc="15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errors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in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taking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orders,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ensuring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accurate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input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price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calculation.</a:t>
            </a:r>
            <a:endParaRPr sz="2550">
              <a:latin typeface="Times New Roman"/>
              <a:cs typeface="Times New Roman"/>
            </a:endParaRPr>
          </a:p>
          <a:p>
            <a:pPr marL="12700" marR="734695">
              <a:lnSpc>
                <a:spcPts val="3000"/>
              </a:lnSpc>
            </a:pPr>
            <a:r>
              <a:rPr dirty="0" sz="2550" spc="95">
                <a:latin typeface="Times New Roman"/>
                <a:cs typeface="Times New Roman"/>
              </a:rPr>
              <a:t>Improved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95">
                <a:latin typeface="Times New Roman"/>
                <a:cs typeface="Times New Roman"/>
              </a:rPr>
              <a:t>Customer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Experience: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Provides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user-friendly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interface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100">
                <a:latin typeface="Times New Roman"/>
                <a:cs typeface="Times New Roman"/>
              </a:rPr>
              <a:t>order </a:t>
            </a:r>
            <a:r>
              <a:rPr dirty="0" sz="2550" spc="70">
                <a:latin typeface="Times New Roman"/>
                <a:cs typeface="Times New Roman"/>
              </a:rPr>
              <a:t>customization, </a:t>
            </a:r>
            <a:r>
              <a:rPr dirty="0" sz="2550" spc="65">
                <a:latin typeface="Times New Roman"/>
                <a:cs typeface="Times New Roman"/>
              </a:rPr>
              <a:t>enhancing </a:t>
            </a:r>
            <a:r>
              <a:rPr dirty="0" sz="2550" spc="75">
                <a:latin typeface="Times New Roman"/>
                <a:cs typeface="Times New Roman"/>
              </a:rPr>
              <a:t>customer 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satisfaction.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</a:pPr>
            <a:r>
              <a:rPr dirty="0" sz="2550" spc="95">
                <a:latin typeface="Times New Roman"/>
                <a:cs typeface="Times New Roman"/>
              </a:rPr>
              <a:t>Enhanced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Operational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Efficiency: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Reduces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the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dependency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on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staff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routine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tasks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like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order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collection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confirmation.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04" y="3308318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04" y="4070318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04" y="5213318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95" y="1362596"/>
            <a:ext cx="76200" cy="7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100"/>
              </a:spcBef>
            </a:pPr>
            <a:r>
              <a:rPr dirty="0" sz="4700" spc="-114">
                <a:latin typeface="Trebuchet MS"/>
                <a:cs typeface="Trebuchet MS"/>
              </a:rPr>
              <a:t>A</a:t>
            </a:r>
            <a:r>
              <a:rPr dirty="0" sz="4700" spc="-175">
                <a:latin typeface="Trebuchet MS"/>
                <a:cs typeface="Trebuchet MS"/>
              </a:rPr>
              <a:t>d</a:t>
            </a:r>
            <a:r>
              <a:rPr dirty="0" sz="4700" spc="-305">
                <a:latin typeface="Trebuchet MS"/>
                <a:cs typeface="Trebuchet MS"/>
              </a:rPr>
              <a:t>v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-75">
                <a:latin typeface="Trebuchet MS"/>
                <a:cs typeface="Trebuchet MS"/>
              </a:rPr>
              <a:t>n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85">
                <a:latin typeface="Trebuchet MS"/>
                <a:cs typeface="Trebuchet MS"/>
              </a:rPr>
              <a:t>g</a:t>
            </a:r>
            <a:r>
              <a:rPr dirty="0" sz="4700" spc="-260">
                <a:latin typeface="Trebuchet MS"/>
                <a:cs typeface="Trebuchet MS"/>
              </a:rPr>
              <a:t>e</a:t>
            </a:r>
            <a:r>
              <a:rPr dirty="0" sz="4700" spc="135">
                <a:latin typeface="Trebuchet MS"/>
                <a:cs typeface="Trebuchet MS"/>
              </a:rPr>
              <a:t>s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215">
                <a:latin typeface="Trebuchet MS"/>
                <a:cs typeface="Trebuchet MS"/>
              </a:rPr>
              <a:t>f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75">
                <a:latin typeface="Trebuchet MS"/>
                <a:cs typeface="Trebuchet MS"/>
              </a:rPr>
              <a:t>h</a:t>
            </a:r>
            <a:r>
              <a:rPr dirty="0" sz="4700" spc="-290">
                <a:latin typeface="Trebuchet MS"/>
                <a:cs typeface="Trebuchet MS"/>
              </a:rPr>
              <a:t>e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105">
                <a:latin typeface="Trebuchet MS"/>
                <a:cs typeface="Trebuchet MS"/>
              </a:rPr>
              <a:t>P</a:t>
            </a:r>
            <a:r>
              <a:rPr dirty="0" sz="4700" spc="-40">
                <a:latin typeface="Trebuchet MS"/>
                <a:cs typeface="Trebuchet MS"/>
              </a:rPr>
              <a:t>r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175">
                <a:latin typeface="Trebuchet MS"/>
                <a:cs typeface="Trebuchet MS"/>
              </a:rPr>
              <a:t>p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165">
                <a:latin typeface="Trebuchet MS"/>
                <a:cs typeface="Trebuchet MS"/>
              </a:rPr>
              <a:t>s</a:t>
            </a:r>
            <a:r>
              <a:rPr dirty="0" sz="4700" spc="-260">
                <a:latin typeface="Trebuchet MS"/>
                <a:cs typeface="Trebuchet MS"/>
              </a:rPr>
              <a:t>e</a:t>
            </a:r>
            <a:r>
              <a:rPr dirty="0" sz="4700" spc="-140">
                <a:latin typeface="Trebuchet MS"/>
                <a:cs typeface="Trebuchet MS"/>
              </a:rPr>
              <a:t>d  </a:t>
            </a:r>
            <a:r>
              <a:rPr dirty="0" baseline="3546" sz="7050" spc="-847">
                <a:latin typeface="Trebuchet MS"/>
                <a:cs typeface="Trebuchet MS"/>
              </a:rPr>
              <a:t>Sys</a:t>
            </a:r>
            <a:r>
              <a:rPr dirty="0" sz="2550" spc="-565"/>
              <a:t>Co</a:t>
            </a:r>
            <a:r>
              <a:rPr dirty="0" baseline="3546" sz="7050" spc="-847">
                <a:latin typeface="Trebuchet MS"/>
                <a:cs typeface="Trebuchet MS"/>
              </a:rPr>
              <a:t>t</a:t>
            </a:r>
            <a:r>
              <a:rPr dirty="0" sz="2550" spc="-565"/>
              <a:t>n</a:t>
            </a:r>
            <a:r>
              <a:rPr dirty="0" baseline="3546" sz="7050" spc="-847">
                <a:latin typeface="Trebuchet MS"/>
                <a:cs typeface="Trebuchet MS"/>
              </a:rPr>
              <a:t>e</a:t>
            </a:r>
            <a:r>
              <a:rPr dirty="0" sz="2550" spc="-565"/>
              <a:t>si</a:t>
            </a:r>
            <a:r>
              <a:rPr dirty="0" baseline="3546" sz="7050" spc="-847">
                <a:latin typeface="Trebuchet MS"/>
                <a:cs typeface="Trebuchet MS"/>
              </a:rPr>
              <a:t>m</a:t>
            </a:r>
            <a:r>
              <a:rPr dirty="0" sz="2550" spc="-565"/>
              <a:t>stency</a:t>
            </a:r>
            <a:r>
              <a:rPr dirty="0" sz="2550" spc="-495"/>
              <a:t> </a:t>
            </a:r>
            <a:r>
              <a:rPr dirty="0" sz="2550" spc="55"/>
              <a:t>in</a:t>
            </a:r>
            <a:r>
              <a:rPr dirty="0" sz="2550" spc="5"/>
              <a:t> </a:t>
            </a:r>
            <a:r>
              <a:rPr dirty="0" sz="2550"/>
              <a:t>Service:</a:t>
            </a:r>
            <a:r>
              <a:rPr dirty="0" sz="2550" spc="5"/>
              <a:t> </a:t>
            </a:r>
            <a:r>
              <a:rPr dirty="0" sz="2550" spc="70"/>
              <a:t>Ensures</a:t>
            </a:r>
            <a:r>
              <a:rPr dirty="0" sz="2550" spc="10"/>
              <a:t> </a:t>
            </a:r>
            <a:r>
              <a:rPr dirty="0" sz="2550" spc="90"/>
              <a:t>uniform</a:t>
            </a:r>
            <a:r>
              <a:rPr dirty="0" sz="2550" spc="5"/>
              <a:t> </a:t>
            </a:r>
            <a:r>
              <a:rPr dirty="0" sz="2550" spc="80"/>
              <a:t>handling</a:t>
            </a:r>
            <a:r>
              <a:rPr dirty="0" sz="2550" spc="5"/>
              <a:t> </a:t>
            </a:r>
            <a:r>
              <a:rPr dirty="0" sz="2550" spc="65"/>
              <a:t>of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803" y="1520108"/>
            <a:ext cx="7711440" cy="5368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56260">
              <a:lnSpc>
                <a:spcPts val="3000"/>
              </a:lnSpc>
              <a:spcBef>
                <a:spcPts val="259"/>
              </a:spcBef>
            </a:pPr>
            <a:r>
              <a:rPr dirty="0" sz="2550" spc="75">
                <a:latin typeface="Times New Roman"/>
                <a:cs typeface="Times New Roman"/>
              </a:rPr>
              <a:t>orders, </a:t>
            </a:r>
            <a:r>
              <a:rPr dirty="0" sz="2550" spc="80">
                <a:latin typeface="Times New Roman"/>
                <a:cs typeface="Times New Roman"/>
              </a:rPr>
              <a:t>maintaining </a:t>
            </a:r>
            <a:r>
              <a:rPr dirty="0" sz="2550" spc="60">
                <a:latin typeface="Times New Roman"/>
                <a:cs typeface="Times New Roman"/>
              </a:rPr>
              <a:t>high-quality </a:t>
            </a:r>
            <a:r>
              <a:rPr dirty="0" sz="2550" spc="5">
                <a:latin typeface="Times New Roman"/>
                <a:cs typeface="Times New Roman"/>
              </a:rPr>
              <a:t>service </a:t>
            </a:r>
            <a:r>
              <a:rPr dirty="0" sz="2550" spc="95">
                <a:latin typeface="Times New Roman"/>
                <a:cs typeface="Times New Roman"/>
              </a:rPr>
              <a:t>standards. </a:t>
            </a:r>
            <a:r>
              <a:rPr dirty="0" sz="2550" spc="10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Real-Time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Order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Confirmation: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Displays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detailed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summary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65">
                <a:latin typeface="Times New Roman"/>
                <a:cs typeface="Times New Roman"/>
              </a:rPr>
              <a:t>customers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10">
                <a:latin typeface="Times New Roman"/>
                <a:cs typeface="Times New Roman"/>
              </a:rPr>
              <a:t>review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65">
                <a:latin typeface="Times New Roman"/>
                <a:cs typeface="Times New Roman"/>
              </a:rPr>
              <a:t>confirm, 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minimizing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miscommunication.</a:t>
            </a:r>
            <a:endParaRPr sz="2550">
              <a:latin typeface="Times New Roman"/>
              <a:cs typeface="Times New Roman"/>
            </a:endParaRPr>
          </a:p>
          <a:p>
            <a:pPr marL="12700" marR="519430">
              <a:lnSpc>
                <a:spcPts val="3000"/>
              </a:lnSpc>
            </a:pPr>
            <a:r>
              <a:rPr dirty="0" sz="2550" spc="114">
                <a:latin typeface="Times New Roman"/>
                <a:cs typeface="Times New Roman"/>
              </a:rPr>
              <a:t>Automated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Email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Notifications: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Sends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order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details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directly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85">
                <a:latin typeface="Times New Roman"/>
                <a:cs typeface="Times New Roman"/>
              </a:rPr>
              <a:t>the bakery </a:t>
            </a:r>
            <a:r>
              <a:rPr dirty="0" sz="2550" spc="40">
                <a:latin typeface="Times New Roman"/>
                <a:cs typeface="Times New Roman"/>
              </a:rPr>
              <a:t>via email, </a:t>
            </a:r>
            <a:r>
              <a:rPr dirty="0" sz="2550" spc="60">
                <a:latin typeface="Times New Roman"/>
                <a:cs typeface="Times New Roman"/>
              </a:rPr>
              <a:t>ensuring </a:t>
            </a:r>
            <a:r>
              <a:rPr dirty="0" sz="2550" spc="130">
                <a:latin typeface="Times New Roman"/>
                <a:cs typeface="Times New Roman"/>
              </a:rPr>
              <a:t>prompt </a:t>
            </a:r>
            <a:r>
              <a:rPr dirty="0" sz="2550" spc="13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communication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00">
                <a:latin typeface="Times New Roman"/>
                <a:cs typeface="Times New Roman"/>
              </a:rPr>
              <a:t>order </a:t>
            </a:r>
            <a:r>
              <a:rPr dirty="0" sz="2550" spc="45">
                <a:latin typeface="Times New Roman"/>
                <a:cs typeface="Times New Roman"/>
              </a:rPr>
              <a:t>processing. </a:t>
            </a:r>
            <a:r>
              <a:rPr dirty="0" sz="2550" spc="70">
                <a:latin typeface="Times New Roman"/>
                <a:cs typeface="Times New Roman"/>
              </a:rPr>
              <a:t>Additionally,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email </a:t>
            </a:r>
            <a:r>
              <a:rPr dirty="0" sz="2550" spc="65">
                <a:latin typeface="Times New Roman"/>
                <a:cs typeface="Times New Roman"/>
              </a:rPr>
              <a:t>notifications </a:t>
            </a:r>
            <a:r>
              <a:rPr dirty="0" sz="2550" spc="85">
                <a:latin typeface="Times New Roman"/>
                <a:cs typeface="Times New Roman"/>
              </a:rPr>
              <a:t>can </a:t>
            </a:r>
            <a:r>
              <a:rPr dirty="0" sz="2550" spc="15">
                <a:latin typeface="Times New Roman"/>
                <a:cs typeface="Times New Roman"/>
              </a:rPr>
              <a:t>serve </a:t>
            </a:r>
            <a:r>
              <a:rPr dirty="0" sz="2550" spc="65">
                <a:latin typeface="Times New Roman"/>
                <a:cs typeface="Times New Roman"/>
              </a:rPr>
              <a:t>as </a:t>
            </a:r>
            <a:r>
              <a:rPr dirty="0" sz="2550" spc="145">
                <a:latin typeface="Times New Roman"/>
                <a:cs typeface="Times New Roman"/>
              </a:rPr>
              <a:t>a </a:t>
            </a:r>
            <a:r>
              <a:rPr dirty="0" sz="2550" spc="80">
                <a:latin typeface="Times New Roman"/>
                <a:cs typeface="Times New Roman"/>
              </a:rPr>
              <a:t>record </a:t>
            </a:r>
            <a:r>
              <a:rPr dirty="0" sz="2550" spc="65">
                <a:latin typeface="Times New Roman"/>
                <a:cs typeface="Times New Roman"/>
              </a:rPr>
              <a:t>of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95">
                <a:latin typeface="Times New Roman"/>
                <a:cs typeface="Times New Roman"/>
              </a:rPr>
              <a:t>transaction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135">
                <a:latin typeface="Times New Roman"/>
                <a:cs typeface="Times New Roman"/>
              </a:rPr>
              <a:t>both </a:t>
            </a:r>
            <a:r>
              <a:rPr dirty="0" sz="2550" spc="85">
                <a:latin typeface="Times New Roman"/>
                <a:cs typeface="Times New Roman"/>
              </a:rPr>
              <a:t>the bakery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70">
                <a:latin typeface="Times New Roman"/>
                <a:cs typeface="Times New Roman"/>
              </a:rPr>
              <a:t>customer, </a:t>
            </a:r>
            <a:r>
              <a:rPr dirty="0" sz="2550" spc="75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enhancing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Times New Roman"/>
                <a:cs typeface="Times New Roman"/>
              </a:rPr>
              <a:t>reliability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transparency.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</a:pPr>
            <a:r>
              <a:rPr dirty="0" sz="2550" spc="40">
                <a:latin typeface="Times New Roman"/>
                <a:cs typeface="Times New Roman"/>
              </a:rPr>
              <a:t>Scalability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75">
                <a:latin typeface="Times New Roman"/>
                <a:cs typeface="Times New Roman"/>
              </a:rPr>
              <a:t>Adaptability: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35">
                <a:latin typeface="Times New Roman"/>
                <a:cs typeface="Times New Roman"/>
              </a:rPr>
              <a:t>system </a:t>
            </a:r>
            <a:r>
              <a:rPr dirty="0" sz="2550" spc="85">
                <a:latin typeface="Times New Roman"/>
                <a:cs typeface="Times New Roman"/>
              </a:rPr>
              <a:t>can </a:t>
            </a:r>
            <a:r>
              <a:rPr dirty="0" sz="2550" spc="10">
                <a:latin typeface="Times New Roman"/>
                <a:cs typeface="Times New Roman"/>
              </a:rPr>
              <a:t>easily </a:t>
            </a:r>
            <a:r>
              <a:rPr dirty="0" sz="2550" spc="1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accommodate additional </a:t>
            </a:r>
            <a:r>
              <a:rPr dirty="0" sz="2550" spc="60">
                <a:latin typeface="Times New Roman"/>
                <a:cs typeface="Times New Roman"/>
              </a:rPr>
              <a:t>features, such </a:t>
            </a:r>
            <a:r>
              <a:rPr dirty="0" sz="2550" spc="65">
                <a:latin typeface="Times New Roman"/>
                <a:cs typeface="Times New Roman"/>
              </a:rPr>
              <a:t>as </a:t>
            </a:r>
            <a:r>
              <a:rPr dirty="0" sz="2550" spc="35">
                <a:latin typeface="Times New Roman"/>
                <a:cs typeface="Times New Roman"/>
              </a:rPr>
              <a:t>new </a:t>
            </a:r>
            <a:r>
              <a:rPr dirty="0" sz="2550" spc="60">
                <a:latin typeface="Times New Roman"/>
                <a:cs typeface="Times New Roman"/>
              </a:rPr>
              <a:t>cake 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options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or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Times New Roman"/>
                <a:cs typeface="Times New Roman"/>
              </a:rPr>
              <a:t>customer-specific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preferences,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ensuring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long-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term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usability.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95" y="2124596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95" y="3267596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95" y="5553596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95" y="7077595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366522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445">
                <a:latin typeface="Trebuchet MS"/>
                <a:cs typeface="Trebuchet MS"/>
              </a:rPr>
              <a:t>M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-235">
                <a:latin typeface="Trebuchet MS"/>
                <a:cs typeface="Trebuchet MS"/>
              </a:rPr>
              <a:t>i</a:t>
            </a:r>
            <a:r>
              <a:rPr dirty="0" sz="4700" spc="-105">
                <a:latin typeface="Trebuchet MS"/>
                <a:cs typeface="Trebuchet MS"/>
              </a:rPr>
              <a:t>n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-275">
                <a:latin typeface="Trebuchet MS"/>
                <a:cs typeface="Trebuchet MS"/>
              </a:rPr>
              <a:t>O</a:t>
            </a:r>
            <a:r>
              <a:rPr dirty="0" sz="4700" spc="-175">
                <a:latin typeface="Trebuchet MS"/>
                <a:cs typeface="Trebuchet MS"/>
              </a:rPr>
              <a:t>b</a:t>
            </a:r>
            <a:r>
              <a:rPr dirty="0" sz="4700" spc="-615">
                <a:latin typeface="Trebuchet MS"/>
                <a:cs typeface="Trebuchet MS"/>
              </a:rPr>
              <a:t>j</a:t>
            </a:r>
            <a:r>
              <a:rPr dirty="0" sz="4700" spc="-260">
                <a:latin typeface="Trebuchet MS"/>
                <a:cs typeface="Trebuchet MS"/>
              </a:rPr>
              <a:t>e</a:t>
            </a:r>
            <a:r>
              <a:rPr dirty="0" sz="4700" spc="-114">
                <a:latin typeface="Trebuchet MS"/>
                <a:cs typeface="Trebuchet MS"/>
              </a:rPr>
              <a:t>c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235">
                <a:latin typeface="Trebuchet MS"/>
                <a:cs typeface="Trebuchet MS"/>
              </a:rPr>
              <a:t>i</a:t>
            </a:r>
            <a:r>
              <a:rPr dirty="0" sz="4700" spc="-305">
                <a:latin typeface="Trebuchet MS"/>
                <a:cs typeface="Trebuchet MS"/>
              </a:rPr>
              <a:t>v</a:t>
            </a:r>
            <a:r>
              <a:rPr dirty="0" sz="4700" spc="-290">
                <a:latin typeface="Trebuchet MS"/>
                <a:cs typeface="Trebuchet MS"/>
              </a:rPr>
              <a:t>e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1380" y="1620146"/>
            <a:ext cx="5243195" cy="4987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44170" indent="-33210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44805" algn="l"/>
              </a:tabLst>
            </a:pPr>
            <a:r>
              <a:rPr dirty="0" sz="2550" spc="-50" b="1">
                <a:latin typeface="Times New Roman"/>
                <a:cs typeface="Times New Roman"/>
              </a:rPr>
              <a:t>Automation</a:t>
            </a:r>
            <a:r>
              <a:rPr dirty="0" sz="2550" spc="-10" b="1">
                <a:latin typeface="Times New Roman"/>
                <a:cs typeface="Times New Roman"/>
              </a:rPr>
              <a:t> </a:t>
            </a:r>
            <a:r>
              <a:rPr dirty="0" sz="2550" b="1">
                <a:latin typeface="Times New Roman"/>
                <a:cs typeface="Times New Roman"/>
              </a:rPr>
              <a:t>of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55" b="1">
                <a:latin typeface="Times New Roman"/>
                <a:cs typeface="Times New Roman"/>
              </a:rPr>
              <a:t>the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65" b="1">
                <a:latin typeface="Times New Roman"/>
                <a:cs typeface="Times New Roman"/>
              </a:rPr>
              <a:t>Ordering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10" b="1">
                <a:latin typeface="Times New Roman"/>
                <a:cs typeface="Times New Roman"/>
              </a:rPr>
              <a:t>Process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50">
              <a:latin typeface="Times New Roman"/>
              <a:cs typeface="Times New Roman"/>
            </a:endParaRPr>
          </a:p>
          <a:p>
            <a:pPr marL="263525" indent="-251460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dirty="0" sz="2550" spc="-70" b="1">
                <a:latin typeface="Times New Roman"/>
                <a:cs typeface="Times New Roman"/>
              </a:rPr>
              <a:t>Enhancing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65" b="1">
                <a:latin typeface="Times New Roman"/>
                <a:cs typeface="Times New Roman"/>
              </a:rPr>
              <a:t>Customer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40" b="1">
                <a:latin typeface="Times New Roman"/>
                <a:cs typeface="Times New Roman"/>
              </a:rPr>
              <a:t>Experience</a:t>
            </a:r>
            <a:endParaRPr sz="2550">
              <a:latin typeface="Times New Roman"/>
              <a:cs typeface="Times New Roman"/>
            </a:endParaRPr>
          </a:p>
          <a:p>
            <a:pPr marL="12700" marR="739140">
              <a:lnSpc>
                <a:spcPct val="196100"/>
              </a:lnSpc>
              <a:buAutoNum type="arabicPeriod"/>
              <a:tabLst>
                <a:tab pos="344805" algn="l"/>
              </a:tabLst>
            </a:pPr>
            <a:r>
              <a:rPr dirty="0" sz="2550" spc="-65" b="1">
                <a:latin typeface="Times New Roman"/>
                <a:cs typeface="Times New Roman"/>
              </a:rPr>
              <a:t>Error-Free</a:t>
            </a:r>
            <a:r>
              <a:rPr dirty="0" sz="2550" spc="-10" b="1">
                <a:latin typeface="Times New Roman"/>
                <a:cs typeface="Times New Roman"/>
              </a:rPr>
              <a:t> </a:t>
            </a:r>
            <a:r>
              <a:rPr dirty="0" sz="2550" spc="30" b="1">
                <a:latin typeface="Times New Roman"/>
                <a:cs typeface="Times New Roman"/>
              </a:rPr>
              <a:t>Data</a:t>
            </a:r>
            <a:r>
              <a:rPr dirty="0" sz="2550" spc="-10" b="1">
                <a:latin typeface="Times New Roman"/>
                <a:cs typeface="Times New Roman"/>
              </a:rPr>
              <a:t> </a:t>
            </a:r>
            <a:r>
              <a:rPr dirty="0" sz="2550" spc="-45" b="1">
                <a:latin typeface="Times New Roman"/>
                <a:cs typeface="Times New Roman"/>
              </a:rPr>
              <a:t>Handling </a:t>
            </a:r>
            <a:r>
              <a:rPr dirty="0" sz="2550" spc="-40" b="1">
                <a:latin typeface="Times New Roman"/>
                <a:cs typeface="Times New Roman"/>
              </a:rPr>
              <a:t> </a:t>
            </a:r>
            <a:r>
              <a:rPr dirty="0" sz="2550" spc="-20" b="1">
                <a:latin typeface="Times New Roman"/>
                <a:cs typeface="Times New Roman"/>
              </a:rPr>
              <a:t>4.Real-Time</a:t>
            </a:r>
            <a:r>
              <a:rPr dirty="0" sz="2550" spc="-15" b="1">
                <a:latin typeface="Times New Roman"/>
                <a:cs typeface="Times New Roman"/>
              </a:rPr>
              <a:t> </a:t>
            </a:r>
            <a:r>
              <a:rPr dirty="0" sz="2550" spc="-70" b="1">
                <a:latin typeface="Times New Roman"/>
                <a:cs typeface="Times New Roman"/>
              </a:rPr>
              <a:t>Order</a:t>
            </a:r>
            <a:r>
              <a:rPr dirty="0" sz="2550" spc="-10" b="1">
                <a:latin typeface="Times New Roman"/>
                <a:cs typeface="Times New Roman"/>
              </a:rPr>
              <a:t> </a:t>
            </a:r>
            <a:r>
              <a:rPr dirty="0" sz="2550" spc="-55" b="1">
                <a:latin typeface="Times New Roman"/>
                <a:cs typeface="Times New Roman"/>
              </a:rPr>
              <a:t>Confirmation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344170" indent="-33210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44805" algn="l"/>
              </a:tabLst>
            </a:pPr>
            <a:r>
              <a:rPr dirty="0" sz="2550" spc="-15" b="1">
                <a:latin typeface="Times New Roman"/>
                <a:cs typeface="Times New Roman"/>
              </a:rPr>
              <a:t>Seamless</a:t>
            </a:r>
            <a:r>
              <a:rPr dirty="0" sz="2550" spc="-20" b="1">
                <a:latin typeface="Times New Roman"/>
                <a:cs typeface="Times New Roman"/>
              </a:rPr>
              <a:t> </a:t>
            </a:r>
            <a:r>
              <a:rPr dirty="0" sz="2550" spc="-65" b="1">
                <a:latin typeface="Times New Roman"/>
                <a:cs typeface="Times New Roman"/>
              </a:rPr>
              <a:t>Communication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5"/>
            </a:pPr>
            <a:endParaRPr sz="2550">
              <a:latin typeface="Times New Roman"/>
              <a:cs typeface="Times New Roman"/>
            </a:endParaRPr>
          </a:p>
          <a:p>
            <a:pPr marL="344170" indent="-332105">
              <a:lnSpc>
                <a:spcPct val="100000"/>
              </a:lnSpc>
              <a:buAutoNum type="arabicPeriod" startAt="5"/>
              <a:tabLst>
                <a:tab pos="344805" algn="l"/>
              </a:tabLst>
            </a:pPr>
            <a:r>
              <a:rPr dirty="0" sz="2550" spc="-35" b="1">
                <a:latin typeface="Times New Roman"/>
                <a:cs typeface="Times New Roman"/>
              </a:rPr>
              <a:t>Operational</a:t>
            </a:r>
            <a:r>
              <a:rPr dirty="0" sz="2550" spc="-30" b="1">
                <a:latin typeface="Times New Roman"/>
                <a:cs typeface="Times New Roman"/>
              </a:rPr>
              <a:t> </a:t>
            </a:r>
            <a:r>
              <a:rPr dirty="0" sz="2550" spc="-25" b="1">
                <a:latin typeface="Times New Roman"/>
                <a:cs typeface="Times New Roman"/>
              </a:rPr>
              <a:t>Efficiency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5"/>
            </a:pPr>
            <a:endParaRPr sz="2550">
              <a:latin typeface="Times New Roman"/>
              <a:cs typeface="Times New Roman"/>
            </a:endParaRPr>
          </a:p>
          <a:p>
            <a:pPr marL="344170" indent="-332105">
              <a:lnSpc>
                <a:spcPct val="100000"/>
              </a:lnSpc>
              <a:buAutoNum type="arabicPeriod" startAt="5"/>
              <a:tabLst>
                <a:tab pos="344805" algn="l"/>
              </a:tabLst>
            </a:pPr>
            <a:r>
              <a:rPr dirty="0" sz="2550" spc="-35" b="1">
                <a:latin typeface="Times New Roman"/>
                <a:cs typeface="Times New Roman"/>
              </a:rPr>
              <a:t>Consistency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80" b="1">
                <a:latin typeface="Times New Roman"/>
                <a:cs typeface="Times New Roman"/>
              </a:rPr>
              <a:t>in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40" b="1">
                <a:latin typeface="Times New Roman"/>
                <a:cs typeface="Times New Roman"/>
              </a:rPr>
              <a:t>Service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35" b="1">
                <a:latin typeface="Times New Roman"/>
                <a:cs typeface="Times New Roman"/>
              </a:rPr>
              <a:t>Delivery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450024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105">
                <a:latin typeface="Trebuchet MS"/>
                <a:cs typeface="Trebuchet MS"/>
              </a:rPr>
              <a:t>P</a:t>
            </a:r>
            <a:r>
              <a:rPr dirty="0" sz="4700" spc="-40">
                <a:latin typeface="Trebuchet MS"/>
                <a:cs typeface="Trebuchet MS"/>
              </a:rPr>
              <a:t>r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175">
                <a:latin typeface="Trebuchet MS"/>
                <a:cs typeface="Trebuchet MS"/>
              </a:rPr>
              <a:t>p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165">
                <a:latin typeface="Trebuchet MS"/>
                <a:cs typeface="Trebuchet MS"/>
              </a:rPr>
              <a:t>s</a:t>
            </a:r>
            <a:r>
              <a:rPr dirty="0" sz="4700" spc="-260">
                <a:latin typeface="Trebuchet MS"/>
                <a:cs typeface="Trebuchet MS"/>
              </a:rPr>
              <a:t>e</a:t>
            </a:r>
            <a:r>
              <a:rPr dirty="0" sz="4700" spc="-204">
                <a:latin typeface="Trebuchet MS"/>
                <a:cs typeface="Trebuchet MS"/>
              </a:rPr>
              <a:t>d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165">
                <a:latin typeface="Trebuchet MS"/>
                <a:cs typeface="Trebuchet MS"/>
              </a:rPr>
              <a:t>s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280">
                <a:latin typeface="Trebuchet MS"/>
                <a:cs typeface="Trebuchet MS"/>
              </a:rPr>
              <a:t>l</a:t>
            </a:r>
            <a:r>
              <a:rPr dirty="0" sz="4700" spc="-55">
                <a:latin typeface="Trebuchet MS"/>
                <a:cs typeface="Trebuchet MS"/>
              </a:rPr>
              <a:t>u</a:t>
            </a:r>
            <a:r>
              <a:rPr dirty="0" sz="4700" spc="-125">
                <a:latin typeface="Trebuchet MS"/>
                <a:cs typeface="Trebuchet MS"/>
              </a:rPr>
              <a:t>t</a:t>
            </a:r>
            <a:r>
              <a:rPr dirty="0" sz="4700" spc="-235">
                <a:latin typeface="Trebuchet MS"/>
                <a:cs typeface="Trebuchet MS"/>
              </a:rPr>
              <a:t>i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105">
                <a:latin typeface="Trebuchet MS"/>
                <a:cs typeface="Trebuchet MS"/>
              </a:rPr>
              <a:t>n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20"/>
              <a:t>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15858" y="1291371"/>
            <a:ext cx="8755380" cy="456501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219"/>
              </a:spcBef>
            </a:pPr>
            <a:r>
              <a:rPr dirty="0" sz="2150" spc="-100">
                <a:latin typeface="Trebuchet MS"/>
                <a:cs typeface="Trebuchet MS"/>
              </a:rPr>
              <a:t>The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proposed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solution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15">
                <a:latin typeface="Trebuchet MS"/>
                <a:cs typeface="Trebuchet MS"/>
              </a:rPr>
              <a:t>is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a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cake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ordering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bot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developed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5">
                <a:latin typeface="Trebuchet MS"/>
                <a:cs typeface="Trebuchet MS"/>
              </a:rPr>
              <a:t>using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UiPath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Studio </a:t>
            </a:r>
            <a:r>
              <a:rPr dirty="0" sz="2150" spc="-2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to </a:t>
            </a:r>
            <a:r>
              <a:rPr dirty="0" sz="2150" spc="-75">
                <a:latin typeface="Trebuchet MS"/>
                <a:cs typeface="Trebuchet MS"/>
              </a:rPr>
              <a:t>automate </a:t>
            </a:r>
            <a:r>
              <a:rPr dirty="0" sz="2150" spc="-65">
                <a:latin typeface="Trebuchet MS"/>
                <a:cs typeface="Trebuchet MS"/>
              </a:rPr>
              <a:t>and </a:t>
            </a:r>
            <a:r>
              <a:rPr dirty="0" sz="2150" spc="-70">
                <a:latin typeface="Trebuchet MS"/>
                <a:cs typeface="Trebuchet MS"/>
              </a:rPr>
              <a:t>streamline </a:t>
            </a:r>
            <a:r>
              <a:rPr dirty="0" sz="2150" spc="-65">
                <a:latin typeface="Trebuchet MS"/>
                <a:cs typeface="Trebuchet MS"/>
              </a:rPr>
              <a:t>the </a:t>
            </a:r>
            <a:r>
              <a:rPr dirty="0" sz="2150" spc="-20">
                <a:latin typeface="Trebuchet MS"/>
                <a:cs typeface="Trebuchet MS"/>
              </a:rPr>
              <a:t>process </a:t>
            </a:r>
            <a:r>
              <a:rPr dirty="0" sz="2150" spc="-75">
                <a:latin typeface="Trebuchet MS"/>
                <a:cs typeface="Trebuchet MS"/>
              </a:rPr>
              <a:t>of </a:t>
            </a:r>
            <a:r>
              <a:rPr dirty="0" sz="2150" spc="-55">
                <a:latin typeface="Trebuchet MS"/>
                <a:cs typeface="Trebuchet MS"/>
              </a:rPr>
              <a:t>taking </a:t>
            </a:r>
            <a:r>
              <a:rPr dirty="0" sz="2150" spc="-45">
                <a:latin typeface="Trebuchet MS"/>
                <a:cs typeface="Trebuchet MS"/>
              </a:rPr>
              <a:t>customer </a:t>
            </a:r>
            <a:r>
              <a:rPr dirty="0" sz="2150" spc="-75">
                <a:latin typeface="Trebuchet MS"/>
                <a:cs typeface="Trebuchet MS"/>
              </a:rPr>
              <a:t>orders. </a:t>
            </a:r>
            <a:r>
              <a:rPr dirty="0" sz="2150" spc="-100">
                <a:latin typeface="Trebuchet MS"/>
                <a:cs typeface="Trebuchet MS"/>
              </a:rPr>
              <a:t>The </a:t>
            </a:r>
            <a:r>
              <a:rPr dirty="0" sz="2150" spc="-65">
                <a:latin typeface="Trebuchet MS"/>
                <a:cs typeface="Trebuchet MS"/>
              </a:rPr>
              <a:t>bot </a:t>
            </a:r>
            <a:r>
              <a:rPr dirty="0" sz="2150" spc="-635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provides </a:t>
            </a:r>
            <a:r>
              <a:rPr dirty="0" sz="2150" spc="-65">
                <a:latin typeface="Trebuchet MS"/>
                <a:cs typeface="Trebuchet MS"/>
              </a:rPr>
              <a:t>an </a:t>
            </a:r>
            <a:r>
              <a:rPr dirty="0" sz="2150" spc="-75">
                <a:latin typeface="Trebuchet MS"/>
                <a:cs typeface="Trebuchet MS"/>
              </a:rPr>
              <a:t>interactive </a:t>
            </a:r>
            <a:r>
              <a:rPr dirty="0" sz="2150" spc="-80">
                <a:latin typeface="Trebuchet MS"/>
                <a:cs typeface="Trebuchet MS"/>
              </a:rPr>
              <a:t>form </a:t>
            </a:r>
            <a:r>
              <a:rPr dirty="0" sz="2150" spc="-55">
                <a:latin typeface="Trebuchet MS"/>
                <a:cs typeface="Trebuchet MS"/>
              </a:rPr>
              <a:t>for </a:t>
            </a:r>
            <a:r>
              <a:rPr dirty="0" sz="2150" spc="-30">
                <a:latin typeface="Trebuchet MS"/>
                <a:cs typeface="Trebuchet MS"/>
              </a:rPr>
              <a:t>customers </a:t>
            </a:r>
            <a:r>
              <a:rPr dirty="0" sz="2150" spc="-60">
                <a:latin typeface="Trebuchet MS"/>
                <a:cs typeface="Trebuchet MS"/>
              </a:rPr>
              <a:t>to select </a:t>
            </a:r>
            <a:r>
              <a:rPr dirty="0" sz="2150" spc="-90">
                <a:latin typeface="Trebuchet MS"/>
                <a:cs typeface="Trebuchet MS"/>
              </a:rPr>
              <a:t>cake </a:t>
            </a:r>
            <a:r>
              <a:rPr dirty="0" sz="2150" spc="-135">
                <a:latin typeface="Trebuchet MS"/>
                <a:cs typeface="Trebuchet MS"/>
              </a:rPr>
              <a:t>size, </a:t>
            </a:r>
            <a:r>
              <a:rPr dirty="0" sz="2150" spc="-120">
                <a:latin typeface="Trebuchet MS"/>
                <a:cs typeface="Trebuchet MS"/>
              </a:rPr>
              <a:t>flavor, </a:t>
            </a:r>
            <a:r>
              <a:rPr dirty="0" sz="2150" spc="-65">
                <a:latin typeface="Trebuchet MS"/>
                <a:cs typeface="Trebuchet MS"/>
              </a:rPr>
              <a:t>and </a:t>
            </a:r>
            <a:r>
              <a:rPr dirty="0" sz="2150" spc="-60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input </a:t>
            </a:r>
            <a:r>
              <a:rPr dirty="0" sz="2150" spc="-65">
                <a:latin typeface="Trebuchet MS"/>
                <a:cs typeface="Trebuchet MS"/>
              </a:rPr>
              <a:t>special requests, </a:t>
            </a:r>
            <a:r>
              <a:rPr dirty="0" sz="2150" spc="-20">
                <a:latin typeface="Trebuchet MS"/>
                <a:cs typeface="Trebuchet MS"/>
              </a:rPr>
              <a:t>ensuring </a:t>
            </a:r>
            <a:r>
              <a:rPr dirty="0" sz="2150" spc="-105">
                <a:latin typeface="Trebuchet MS"/>
                <a:cs typeface="Trebuchet MS"/>
              </a:rPr>
              <a:t>a </a:t>
            </a:r>
            <a:r>
              <a:rPr dirty="0" sz="2150" spc="-40">
                <a:latin typeface="Trebuchet MS"/>
                <a:cs typeface="Trebuchet MS"/>
              </a:rPr>
              <a:t>user-friendly </a:t>
            </a:r>
            <a:r>
              <a:rPr dirty="0" sz="2150" spc="-110">
                <a:latin typeface="Trebuchet MS"/>
                <a:cs typeface="Trebuchet MS"/>
              </a:rPr>
              <a:t>experience. </a:t>
            </a:r>
            <a:r>
              <a:rPr dirty="0" sz="2150" spc="-25">
                <a:latin typeface="Trebuchet MS"/>
                <a:cs typeface="Trebuchet MS"/>
              </a:rPr>
              <a:t>It </a:t>
            </a:r>
            <a:r>
              <a:rPr dirty="0" sz="2150" spc="-75">
                <a:latin typeface="Trebuchet MS"/>
                <a:cs typeface="Trebuchet MS"/>
              </a:rPr>
              <a:t>validates </a:t>
            </a:r>
            <a:r>
              <a:rPr dirty="0" sz="2150" spc="-7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customer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inputs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to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prevent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errors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and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calculates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the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total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price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based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on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the </a:t>
            </a:r>
            <a:r>
              <a:rPr dirty="0" sz="2150" spc="-63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selected </a:t>
            </a:r>
            <a:r>
              <a:rPr dirty="0" sz="2150" spc="-80">
                <a:latin typeface="Trebuchet MS"/>
                <a:cs typeface="Trebuchet MS"/>
              </a:rPr>
              <a:t>options. </a:t>
            </a:r>
            <a:r>
              <a:rPr dirty="0" sz="2150" spc="-60">
                <a:latin typeface="Trebuchet MS"/>
                <a:cs typeface="Trebuchet MS"/>
              </a:rPr>
              <a:t>A </a:t>
            </a:r>
            <a:r>
              <a:rPr dirty="0" sz="2150" spc="-90">
                <a:latin typeface="Trebuchet MS"/>
                <a:cs typeface="Trebuchet MS"/>
              </a:rPr>
              <a:t>detailed </a:t>
            </a:r>
            <a:r>
              <a:rPr dirty="0" sz="2150" spc="-55">
                <a:latin typeface="Trebuchet MS"/>
                <a:cs typeface="Trebuchet MS"/>
              </a:rPr>
              <a:t>order </a:t>
            </a:r>
            <a:r>
              <a:rPr dirty="0" sz="2150" spc="-70">
                <a:latin typeface="Trebuchet MS"/>
                <a:cs typeface="Trebuchet MS"/>
              </a:rPr>
              <a:t>summary </a:t>
            </a:r>
            <a:r>
              <a:rPr dirty="0" sz="2150" spc="-15">
                <a:latin typeface="Trebuchet MS"/>
                <a:cs typeface="Trebuchet MS"/>
              </a:rPr>
              <a:t>is </a:t>
            </a:r>
            <a:r>
              <a:rPr dirty="0" sz="2150" spc="-75">
                <a:latin typeface="Trebuchet MS"/>
                <a:cs typeface="Trebuchet MS"/>
              </a:rPr>
              <a:t>displayed </a:t>
            </a:r>
            <a:r>
              <a:rPr dirty="0" sz="2150" spc="-55">
                <a:latin typeface="Trebuchet MS"/>
                <a:cs typeface="Trebuchet MS"/>
              </a:rPr>
              <a:t>for </a:t>
            </a:r>
            <a:r>
              <a:rPr dirty="0" sz="2150" spc="-90">
                <a:latin typeface="Trebuchet MS"/>
                <a:cs typeface="Trebuchet MS"/>
              </a:rPr>
              <a:t>confirmation, </a:t>
            </a:r>
            <a:r>
              <a:rPr dirty="0" sz="2150" spc="-8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allowing </a:t>
            </a:r>
            <a:r>
              <a:rPr dirty="0" sz="2150" spc="-30">
                <a:latin typeface="Trebuchet MS"/>
                <a:cs typeface="Trebuchet MS"/>
              </a:rPr>
              <a:t>customers </a:t>
            </a:r>
            <a:r>
              <a:rPr dirty="0" sz="2150" spc="-60">
                <a:latin typeface="Trebuchet MS"/>
                <a:cs typeface="Trebuchet MS"/>
              </a:rPr>
              <a:t>to </a:t>
            </a:r>
            <a:r>
              <a:rPr dirty="0" sz="2150" spc="-105">
                <a:latin typeface="Trebuchet MS"/>
                <a:cs typeface="Trebuchet MS"/>
              </a:rPr>
              <a:t>review </a:t>
            </a:r>
            <a:r>
              <a:rPr dirty="0" sz="2150" spc="-65">
                <a:latin typeface="Trebuchet MS"/>
                <a:cs typeface="Trebuchet MS"/>
              </a:rPr>
              <a:t>and </a:t>
            </a:r>
            <a:r>
              <a:rPr dirty="0" sz="2150" spc="-75">
                <a:latin typeface="Trebuchet MS"/>
                <a:cs typeface="Trebuchet MS"/>
              </a:rPr>
              <a:t>approve </a:t>
            </a:r>
            <a:r>
              <a:rPr dirty="0" sz="2150" spc="-60">
                <a:latin typeface="Trebuchet MS"/>
                <a:cs typeface="Trebuchet MS"/>
              </a:rPr>
              <a:t>their </a:t>
            </a:r>
            <a:r>
              <a:rPr dirty="0" sz="2150" spc="-105">
                <a:latin typeface="Trebuchet MS"/>
                <a:cs typeface="Trebuchet MS"/>
              </a:rPr>
              <a:t>order. </a:t>
            </a:r>
            <a:r>
              <a:rPr dirty="0" sz="2150" spc="-100">
                <a:latin typeface="Trebuchet MS"/>
                <a:cs typeface="Trebuchet MS"/>
              </a:rPr>
              <a:t>Additionally, </a:t>
            </a:r>
            <a:r>
              <a:rPr dirty="0" sz="2150" spc="-65">
                <a:latin typeface="Trebuchet MS"/>
                <a:cs typeface="Trebuchet MS"/>
              </a:rPr>
              <a:t>the bot </a:t>
            </a:r>
            <a:r>
              <a:rPr dirty="0" sz="2150" spc="-60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can </a:t>
            </a:r>
            <a:r>
              <a:rPr dirty="0" sz="2150" spc="-35">
                <a:latin typeface="Trebuchet MS"/>
                <a:cs typeface="Trebuchet MS"/>
              </a:rPr>
              <a:t>send </a:t>
            </a:r>
            <a:r>
              <a:rPr dirty="0" sz="2150" spc="-75">
                <a:latin typeface="Trebuchet MS"/>
                <a:cs typeface="Trebuchet MS"/>
              </a:rPr>
              <a:t>automated </a:t>
            </a:r>
            <a:r>
              <a:rPr dirty="0" sz="2150" spc="-120">
                <a:latin typeface="Trebuchet MS"/>
                <a:cs typeface="Trebuchet MS"/>
              </a:rPr>
              <a:t>email </a:t>
            </a:r>
            <a:r>
              <a:rPr dirty="0" sz="2150" spc="-55">
                <a:latin typeface="Trebuchet MS"/>
                <a:cs typeface="Trebuchet MS"/>
              </a:rPr>
              <a:t>notifications </a:t>
            </a:r>
            <a:r>
              <a:rPr dirty="0" sz="2150" spc="-60">
                <a:latin typeface="Trebuchet MS"/>
                <a:cs typeface="Trebuchet MS"/>
              </a:rPr>
              <a:t>to </a:t>
            </a:r>
            <a:r>
              <a:rPr dirty="0" sz="2150" spc="-65">
                <a:latin typeface="Trebuchet MS"/>
                <a:cs typeface="Trebuchet MS"/>
              </a:rPr>
              <a:t>the </a:t>
            </a:r>
            <a:r>
              <a:rPr dirty="0" sz="2150" spc="-125">
                <a:latin typeface="Trebuchet MS"/>
                <a:cs typeface="Trebuchet MS"/>
              </a:rPr>
              <a:t>bakery, </a:t>
            </a:r>
            <a:r>
              <a:rPr dirty="0" sz="2150" spc="-20">
                <a:latin typeface="Trebuchet MS"/>
                <a:cs typeface="Trebuchet MS"/>
              </a:rPr>
              <a:t>ensuring </a:t>
            </a:r>
            <a:r>
              <a:rPr dirty="0" sz="2150" spc="-70">
                <a:latin typeface="Trebuchet MS"/>
                <a:cs typeface="Trebuchet MS"/>
              </a:rPr>
              <a:t>prompt </a:t>
            </a:r>
            <a:r>
              <a:rPr dirty="0" sz="2150" spc="-65">
                <a:latin typeface="Trebuchet MS"/>
                <a:cs typeface="Trebuchet MS"/>
              </a:rPr>
              <a:t>and </a:t>
            </a:r>
            <a:r>
              <a:rPr dirty="0" sz="2150" spc="-63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accurate </a:t>
            </a:r>
            <a:r>
              <a:rPr dirty="0" sz="2150" spc="-90">
                <a:latin typeface="Trebuchet MS"/>
                <a:cs typeface="Trebuchet MS"/>
              </a:rPr>
              <a:t>communication. </a:t>
            </a:r>
            <a:r>
              <a:rPr dirty="0" sz="2150" spc="-50">
                <a:latin typeface="Trebuchet MS"/>
                <a:cs typeface="Trebuchet MS"/>
              </a:rPr>
              <a:t>This </a:t>
            </a:r>
            <a:r>
              <a:rPr dirty="0" sz="2150" spc="-45">
                <a:latin typeface="Trebuchet MS"/>
                <a:cs typeface="Trebuchet MS"/>
              </a:rPr>
              <a:t>system </a:t>
            </a:r>
            <a:r>
              <a:rPr dirty="0" sz="2150" spc="-40">
                <a:latin typeface="Trebuchet MS"/>
                <a:cs typeface="Trebuchet MS"/>
              </a:rPr>
              <a:t>reduces </a:t>
            </a:r>
            <a:r>
              <a:rPr dirty="0" sz="2150" spc="-85">
                <a:latin typeface="Trebuchet MS"/>
                <a:cs typeface="Trebuchet MS"/>
              </a:rPr>
              <a:t>manual workload </a:t>
            </a:r>
            <a:r>
              <a:rPr dirty="0" sz="2150" spc="-55">
                <a:latin typeface="Trebuchet MS"/>
                <a:cs typeface="Trebuchet MS"/>
              </a:rPr>
              <a:t>for </a:t>
            </a:r>
            <a:r>
              <a:rPr dirty="0" sz="2150" spc="-85">
                <a:latin typeface="Trebuchet MS"/>
                <a:cs typeface="Trebuchet MS"/>
              </a:rPr>
              <a:t>bakery </a:t>
            </a:r>
            <a:r>
              <a:rPr dirty="0" sz="2150" spc="-8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staff, minimizes </a:t>
            </a:r>
            <a:r>
              <a:rPr dirty="0" sz="2150" spc="-20">
                <a:latin typeface="Trebuchet MS"/>
                <a:cs typeface="Trebuchet MS"/>
              </a:rPr>
              <a:t>errors </a:t>
            </a:r>
            <a:r>
              <a:rPr dirty="0" sz="2150" spc="-70">
                <a:latin typeface="Trebuchet MS"/>
                <a:cs typeface="Trebuchet MS"/>
              </a:rPr>
              <a:t>in </a:t>
            </a:r>
            <a:r>
              <a:rPr dirty="0" sz="2150" spc="-55">
                <a:latin typeface="Trebuchet MS"/>
                <a:cs typeface="Trebuchet MS"/>
              </a:rPr>
              <a:t>order </a:t>
            </a:r>
            <a:r>
              <a:rPr dirty="0" sz="2150" spc="-50">
                <a:latin typeface="Trebuchet MS"/>
                <a:cs typeface="Trebuchet MS"/>
              </a:rPr>
              <a:t>processing, </a:t>
            </a:r>
            <a:r>
              <a:rPr dirty="0" sz="2150" spc="-65">
                <a:latin typeface="Trebuchet MS"/>
                <a:cs typeface="Trebuchet MS"/>
              </a:rPr>
              <a:t>and </a:t>
            </a:r>
            <a:r>
              <a:rPr dirty="0" sz="2150" spc="-60">
                <a:latin typeface="Trebuchet MS"/>
                <a:cs typeface="Trebuchet MS"/>
              </a:rPr>
              <a:t>maintains </a:t>
            </a:r>
            <a:r>
              <a:rPr dirty="0" sz="2150" spc="-35">
                <a:latin typeface="Trebuchet MS"/>
                <a:cs typeface="Trebuchet MS"/>
              </a:rPr>
              <a:t>consistency </a:t>
            </a:r>
            <a:r>
              <a:rPr dirty="0" sz="2150" spc="-70">
                <a:latin typeface="Trebuchet MS"/>
                <a:cs typeface="Trebuchet MS"/>
              </a:rPr>
              <a:t>in </a:t>
            </a:r>
            <a:r>
              <a:rPr dirty="0" sz="2150" spc="-65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service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125">
                <a:latin typeface="Trebuchet MS"/>
                <a:cs typeface="Trebuchet MS"/>
              </a:rPr>
              <a:t>delivery.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It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15">
                <a:latin typeface="Trebuchet MS"/>
                <a:cs typeface="Trebuchet MS"/>
              </a:rPr>
              <a:t>is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designed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to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be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scalable,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enabling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future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enhancements </a:t>
            </a:r>
            <a:r>
              <a:rPr dirty="0" sz="2150" spc="-50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or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integrations,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making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it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a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reliable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and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efficient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solution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for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managing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cake </a:t>
            </a:r>
            <a:r>
              <a:rPr dirty="0" sz="2150" spc="-8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orders. </a:t>
            </a:r>
            <a:r>
              <a:rPr dirty="0" sz="2150" spc="-100">
                <a:latin typeface="Trebuchet MS"/>
                <a:cs typeface="Trebuchet MS"/>
              </a:rPr>
              <a:t>The </a:t>
            </a:r>
            <a:r>
              <a:rPr dirty="0" sz="2150" spc="-95">
                <a:latin typeface="Trebuchet MS"/>
                <a:cs typeface="Trebuchet MS"/>
              </a:rPr>
              <a:t>workflow </a:t>
            </a:r>
            <a:r>
              <a:rPr dirty="0" sz="2150" spc="-45">
                <a:latin typeface="Trebuchet MS"/>
                <a:cs typeface="Trebuchet MS"/>
              </a:rPr>
              <a:t>concludes </a:t>
            </a:r>
            <a:r>
              <a:rPr dirty="0" sz="2150" spc="-85">
                <a:latin typeface="Trebuchet MS"/>
                <a:cs typeface="Trebuchet MS"/>
              </a:rPr>
              <a:t>with </a:t>
            </a:r>
            <a:r>
              <a:rPr dirty="0" sz="2150" spc="-105">
                <a:latin typeface="Trebuchet MS"/>
                <a:cs typeface="Trebuchet MS"/>
              </a:rPr>
              <a:t>a </a:t>
            </a:r>
            <a:r>
              <a:rPr dirty="0" sz="2150" spc="-65">
                <a:latin typeface="Trebuchet MS"/>
                <a:cs typeface="Trebuchet MS"/>
              </a:rPr>
              <a:t>confirmation </a:t>
            </a:r>
            <a:r>
              <a:rPr dirty="0" sz="2150" spc="-75">
                <a:latin typeface="Trebuchet MS"/>
                <a:cs typeface="Trebuchet MS"/>
              </a:rPr>
              <a:t>message, </a:t>
            </a:r>
            <a:r>
              <a:rPr dirty="0" sz="2150" spc="-20">
                <a:latin typeface="Trebuchet MS"/>
                <a:cs typeface="Trebuchet MS"/>
              </a:rPr>
              <a:t>ensuring </a:t>
            </a:r>
            <a:r>
              <a:rPr dirty="0" sz="2150" spc="-105">
                <a:latin typeface="Trebuchet MS"/>
                <a:cs typeface="Trebuchet MS"/>
              </a:rPr>
              <a:t>a </a:t>
            </a:r>
            <a:r>
              <a:rPr dirty="0" sz="2150" spc="-100">
                <a:latin typeface="Trebuchet MS"/>
                <a:cs typeface="Trebuchet MS"/>
              </a:rPr>
              <a:t> </a:t>
            </a:r>
            <a:r>
              <a:rPr dirty="0" sz="2150" spc="85">
                <a:latin typeface="Trebuchet MS"/>
                <a:cs typeface="Trebuchet MS"/>
              </a:rPr>
              <a:t>s</a:t>
            </a:r>
            <a:r>
              <a:rPr dirty="0" sz="2150" spc="-105">
                <a:latin typeface="Trebuchet MS"/>
                <a:cs typeface="Trebuchet MS"/>
              </a:rPr>
              <a:t>e</a:t>
            </a:r>
            <a:r>
              <a:rPr dirty="0" sz="2150" spc="-85">
                <a:latin typeface="Trebuchet MS"/>
                <a:cs typeface="Trebuchet MS"/>
              </a:rPr>
              <a:t>a</a:t>
            </a:r>
            <a:r>
              <a:rPr dirty="0" sz="2150" spc="-160">
                <a:latin typeface="Trebuchet MS"/>
                <a:cs typeface="Trebuchet MS"/>
              </a:rPr>
              <a:t>m</a:t>
            </a:r>
            <a:r>
              <a:rPr dirty="0" sz="2150" spc="-120">
                <a:latin typeface="Trebuchet MS"/>
                <a:cs typeface="Trebuchet MS"/>
              </a:rPr>
              <a:t>l</a:t>
            </a:r>
            <a:r>
              <a:rPr dirty="0" sz="2150" spc="-105">
                <a:latin typeface="Trebuchet MS"/>
                <a:cs typeface="Trebuchet MS"/>
              </a:rPr>
              <a:t>e</a:t>
            </a:r>
            <a:r>
              <a:rPr dirty="0" sz="2150" spc="85">
                <a:latin typeface="Trebuchet MS"/>
                <a:cs typeface="Trebuchet MS"/>
              </a:rPr>
              <a:t>s</a:t>
            </a:r>
            <a:r>
              <a:rPr dirty="0" sz="2150" spc="65">
                <a:latin typeface="Trebuchet MS"/>
                <a:cs typeface="Trebuchet MS"/>
              </a:rPr>
              <a:t>s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e</a:t>
            </a:r>
            <a:r>
              <a:rPr dirty="0" sz="2150" spc="-165">
                <a:latin typeface="Trebuchet MS"/>
                <a:cs typeface="Trebuchet MS"/>
              </a:rPr>
              <a:t>x</a:t>
            </a:r>
            <a:r>
              <a:rPr dirty="0" sz="2150" spc="-70">
                <a:latin typeface="Trebuchet MS"/>
                <a:cs typeface="Trebuchet MS"/>
              </a:rPr>
              <a:t>p</a:t>
            </a:r>
            <a:r>
              <a:rPr dirty="0" sz="2150" spc="-105">
                <a:latin typeface="Trebuchet MS"/>
                <a:cs typeface="Trebuchet MS"/>
              </a:rPr>
              <a:t>e</a:t>
            </a:r>
            <a:r>
              <a:rPr dirty="0" sz="2150" spc="-10">
                <a:latin typeface="Trebuchet MS"/>
                <a:cs typeface="Trebuchet MS"/>
              </a:rPr>
              <a:t>r</a:t>
            </a:r>
            <a:r>
              <a:rPr dirty="0" sz="2150" spc="-100">
                <a:latin typeface="Trebuchet MS"/>
                <a:cs typeface="Trebuchet MS"/>
              </a:rPr>
              <a:t>i</a:t>
            </a:r>
            <a:r>
              <a:rPr dirty="0" sz="2150" spc="-105">
                <a:latin typeface="Trebuchet MS"/>
                <a:cs typeface="Trebuchet MS"/>
              </a:rPr>
              <a:t>e</a:t>
            </a:r>
            <a:r>
              <a:rPr dirty="0" sz="2150" spc="-25">
                <a:latin typeface="Trebuchet MS"/>
                <a:cs typeface="Trebuchet MS"/>
              </a:rPr>
              <a:t>n</a:t>
            </a:r>
            <a:r>
              <a:rPr dirty="0" sz="2150" spc="-45">
                <a:latin typeface="Trebuchet MS"/>
                <a:cs typeface="Trebuchet MS"/>
              </a:rPr>
              <a:t>c</a:t>
            </a:r>
            <a:r>
              <a:rPr dirty="0" sz="2150" spc="-125">
                <a:latin typeface="Trebuchet MS"/>
                <a:cs typeface="Trebuchet MS"/>
              </a:rPr>
              <a:t>e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f</a:t>
            </a:r>
            <a:r>
              <a:rPr dirty="0" sz="2150" spc="-55">
                <a:latin typeface="Trebuchet MS"/>
                <a:cs typeface="Trebuchet MS"/>
              </a:rPr>
              <a:t>o</a:t>
            </a:r>
            <a:r>
              <a:rPr dirty="0" sz="2150" spc="-30">
                <a:latin typeface="Trebuchet MS"/>
                <a:cs typeface="Trebuchet MS"/>
              </a:rPr>
              <a:t>r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c</a:t>
            </a:r>
            <a:r>
              <a:rPr dirty="0" sz="2150" spc="-10">
                <a:latin typeface="Trebuchet MS"/>
                <a:cs typeface="Trebuchet MS"/>
              </a:rPr>
              <a:t>u</a:t>
            </a:r>
            <a:r>
              <a:rPr dirty="0" sz="2150" spc="85">
                <a:latin typeface="Trebuchet MS"/>
                <a:cs typeface="Trebuchet MS"/>
              </a:rPr>
              <a:t>s</a:t>
            </a:r>
            <a:r>
              <a:rPr dirty="0" sz="2150" spc="-45">
                <a:latin typeface="Trebuchet MS"/>
                <a:cs typeface="Trebuchet MS"/>
              </a:rPr>
              <a:t>t</a:t>
            </a:r>
            <a:r>
              <a:rPr dirty="0" sz="2150" spc="-55">
                <a:latin typeface="Trebuchet MS"/>
                <a:cs typeface="Trebuchet MS"/>
              </a:rPr>
              <a:t>o</a:t>
            </a:r>
            <a:r>
              <a:rPr dirty="0" sz="2150" spc="-160">
                <a:latin typeface="Trebuchet MS"/>
                <a:cs typeface="Trebuchet MS"/>
              </a:rPr>
              <a:t>m</a:t>
            </a:r>
            <a:r>
              <a:rPr dirty="0" sz="2150" spc="-105">
                <a:latin typeface="Trebuchet MS"/>
                <a:cs typeface="Trebuchet MS"/>
              </a:rPr>
              <a:t>e</a:t>
            </a:r>
            <a:r>
              <a:rPr dirty="0" sz="2150" spc="-10">
                <a:latin typeface="Trebuchet MS"/>
                <a:cs typeface="Trebuchet MS"/>
              </a:rPr>
              <a:t>r</a:t>
            </a:r>
            <a:r>
              <a:rPr dirty="0" sz="2150" spc="85">
                <a:latin typeface="Trebuchet MS"/>
                <a:cs typeface="Trebuchet MS"/>
              </a:rPr>
              <a:t>s</a:t>
            </a:r>
            <a:r>
              <a:rPr dirty="0" sz="2150" spc="-380"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939609"/>
            <a:ext cx="8401049" cy="4124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9334" y="500428"/>
            <a:ext cx="6395085" cy="734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50" spc="-135">
                <a:latin typeface="Trebuchet MS"/>
                <a:cs typeface="Trebuchet MS"/>
              </a:rPr>
              <a:t>A</a:t>
            </a:r>
            <a:r>
              <a:rPr dirty="0" sz="4650" spc="45">
                <a:latin typeface="Trebuchet MS"/>
                <a:cs typeface="Trebuchet MS"/>
              </a:rPr>
              <a:t>R</a:t>
            </a:r>
            <a:r>
              <a:rPr dirty="0" sz="4650" spc="-150">
                <a:latin typeface="Trebuchet MS"/>
                <a:cs typeface="Trebuchet MS"/>
              </a:rPr>
              <a:t>C</a:t>
            </a:r>
            <a:r>
              <a:rPr dirty="0" sz="4650" spc="10">
                <a:latin typeface="Trebuchet MS"/>
                <a:cs typeface="Trebuchet MS"/>
              </a:rPr>
              <a:t>H</a:t>
            </a:r>
            <a:r>
              <a:rPr dirty="0" sz="4650" spc="-10">
                <a:latin typeface="Trebuchet MS"/>
                <a:cs typeface="Trebuchet MS"/>
              </a:rPr>
              <a:t>I</a:t>
            </a:r>
            <a:r>
              <a:rPr dirty="0" sz="4650" spc="-370">
                <a:latin typeface="Trebuchet MS"/>
                <a:cs typeface="Trebuchet MS"/>
              </a:rPr>
              <a:t>T</a:t>
            </a:r>
            <a:r>
              <a:rPr dirty="0" sz="4650" spc="95">
                <a:latin typeface="Trebuchet MS"/>
                <a:cs typeface="Trebuchet MS"/>
              </a:rPr>
              <a:t>E</a:t>
            </a:r>
            <a:r>
              <a:rPr dirty="0" sz="4650" spc="-150">
                <a:latin typeface="Trebuchet MS"/>
                <a:cs typeface="Trebuchet MS"/>
              </a:rPr>
              <a:t>C</a:t>
            </a:r>
            <a:r>
              <a:rPr dirty="0" sz="4650" spc="-370">
                <a:latin typeface="Trebuchet MS"/>
                <a:cs typeface="Trebuchet MS"/>
              </a:rPr>
              <a:t>T</a:t>
            </a:r>
            <a:r>
              <a:rPr dirty="0" sz="4650" spc="-35">
                <a:latin typeface="Trebuchet MS"/>
                <a:cs typeface="Trebuchet MS"/>
              </a:rPr>
              <a:t>U</a:t>
            </a:r>
            <a:r>
              <a:rPr dirty="0" sz="4650" spc="45">
                <a:latin typeface="Trebuchet MS"/>
                <a:cs typeface="Trebuchet MS"/>
              </a:rPr>
              <a:t>R</a:t>
            </a:r>
            <a:r>
              <a:rPr dirty="0" sz="4650" spc="85">
                <a:latin typeface="Trebuchet MS"/>
                <a:cs typeface="Trebuchet MS"/>
              </a:rPr>
              <a:t>E</a:t>
            </a:r>
            <a:r>
              <a:rPr dirty="0" sz="4650" spc="-540">
                <a:latin typeface="Trebuchet MS"/>
                <a:cs typeface="Trebuchet MS"/>
              </a:rPr>
              <a:t> </a:t>
            </a:r>
            <a:r>
              <a:rPr dirty="0" sz="4650" spc="60">
                <a:latin typeface="Trebuchet MS"/>
                <a:cs typeface="Trebuchet MS"/>
              </a:rPr>
              <a:t>D</a:t>
            </a:r>
            <a:r>
              <a:rPr dirty="0" sz="4650" spc="-10">
                <a:latin typeface="Trebuchet MS"/>
                <a:cs typeface="Trebuchet MS"/>
              </a:rPr>
              <a:t>I</a:t>
            </a:r>
            <a:r>
              <a:rPr dirty="0" sz="4650" spc="-135">
                <a:latin typeface="Trebuchet MS"/>
                <a:cs typeface="Trebuchet MS"/>
              </a:rPr>
              <a:t>A</a:t>
            </a:r>
            <a:r>
              <a:rPr dirty="0" sz="4650" spc="-370">
                <a:latin typeface="Trebuchet MS"/>
                <a:cs typeface="Trebuchet MS"/>
              </a:rPr>
              <a:t>G</a:t>
            </a:r>
            <a:r>
              <a:rPr dirty="0" sz="4650" spc="45">
                <a:latin typeface="Trebuchet MS"/>
                <a:cs typeface="Trebuchet MS"/>
              </a:rPr>
              <a:t>R</a:t>
            </a:r>
            <a:r>
              <a:rPr dirty="0" sz="4650" spc="-135">
                <a:latin typeface="Trebuchet MS"/>
                <a:cs typeface="Trebuchet MS"/>
              </a:rPr>
              <a:t>A</a:t>
            </a:r>
            <a:r>
              <a:rPr dirty="0" sz="4650" spc="415">
                <a:latin typeface="Trebuchet MS"/>
                <a:cs typeface="Trebuchet MS"/>
              </a:rPr>
              <a:t>M</a:t>
            </a:r>
            <a:endParaRPr sz="4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2405" y="891743"/>
            <a:ext cx="1428749" cy="586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393" y="115381"/>
            <a:ext cx="330517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25">
                <a:latin typeface="Trebuchet MS"/>
                <a:cs typeface="Trebuchet MS"/>
              </a:rPr>
              <a:t>F</a:t>
            </a:r>
            <a:r>
              <a:rPr dirty="0" sz="4700" spc="-280">
                <a:latin typeface="Trebuchet MS"/>
                <a:cs typeface="Trebuchet MS"/>
              </a:rPr>
              <a:t>l</a:t>
            </a:r>
            <a:r>
              <a:rPr dirty="0" sz="4700" spc="-150">
                <a:latin typeface="Trebuchet MS"/>
                <a:cs typeface="Trebuchet MS"/>
              </a:rPr>
              <a:t>o</a:t>
            </a:r>
            <a:r>
              <a:rPr dirty="0" sz="4700" spc="-405">
                <a:latin typeface="Trebuchet MS"/>
                <a:cs typeface="Trebuchet MS"/>
              </a:rPr>
              <a:t>w</a:t>
            </a:r>
            <a:r>
              <a:rPr dirty="0" sz="4700" spc="-509">
                <a:latin typeface="Trebuchet MS"/>
                <a:cs typeface="Trebuchet MS"/>
              </a:rPr>
              <a:t> </a:t>
            </a:r>
            <a:r>
              <a:rPr dirty="0" sz="4700" spc="-175">
                <a:latin typeface="Trebuchet MS"/>
                <a:cs typeface="Trebuchet MS"/>
              </a:rPr>
              <a:t>d</a:t>
            </a:r>
            <a:r>
              <a:rPr dirty="0" sz="4700" spc="-235">
                <a:latin typeface="Trebuchet MS"/>
                <a:cs typeface="Trebuchet MS"/>
              </a:rPr>
              <a:t>i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85">
                <a:latin typeface="Trebuchet MS"/>
                <a:cs typeface="Trebuchet MS"/>
              </a:rPr>
              <a:t>g</a:t>
            </a:r>
            <a:r>
              <a:rPr dirty="0" sz="4700" spc="-40">
                <a:latin typeface="Trebuchet MS"/>
                <a:cs typeface="Trebuchet MS"/>
              </a:rPr>
              <a:t>r</a:t>
            </a:r>
            <a:r>
              <a:rPr dirty="0" sz="4700" spc="-215">
                <a:latin typeface="Trebuchet MS"/>
                <a:cs typeface="Trebuchet MS"/>
              </a:rPr>
              <a:t>a</a:t>
            </a:r>
            <a:r>
              <a:rPr dirty="0" sz="4700" spc="-409">
                <a:latin typeface="Trebuchet MS"/>
                <a:cs typeface="Trebuchet MS"/>
              </a:rPr>
              <a:t>m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25"/>
              <a:t>D</a:t>
            </a:r>
            <a:r>
              <a:rPr dirty="0" spc="-95"/>
              <a:t>e</a:t>
            </a:r>
            <a:r>
              <a:rPr dirty="0" spc="-65"/>
              <a:t>p</a:t>
            </a:r>
            <a:r>
              <a:rPr dirty="0" spc="-80"/>
              <a:t>a</a:t>
            </a:r>
            <a:r>
              <a:rPr dirty="0" spc="-20"/>
              <a:t>r</a:t>
            </a:r>
            <a:r>
              <a:rPr dirty="0" spc="-50"/>
              <a:t>t</a:t>
            </a:r>
            <a:r>
              <a:rPr dirty="0" spc="-135"/>
              <a:t>m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55"/>
              <a:t>t</a:t>
            </a:r>
            <a:r>
              <a:rPr dirty="0" spc="-195"/>
              <a:t> </a:t>
            </a:r>
            <a:r>
              <a:rPr dirty="0" spc="-55"/>
              <a:t>o</a:t>
            </a:r>
            <a:r>
              <a:rPr dirty="0" spc="-75"/>
              <a:t>f</a:t>
            </a:r>
            <a:r>
              <a:rPr dirty="0" spc="-195"/>
              <a:t> </a:t>
            </a:r>
            <a:r>
              <a:rPr dirty="0" spc="-50"/>
              <a:t>C</a:t>
            </a:r>
            <a:r>
              <a:rPr dirty="0" spc="-55"/>
              <a:t>o</a:t>
            </a:r>
            <a:r>
              <a:rPr dirty="0" spc="-135"/>
              <a:t>m</a:t>
            </a:r>
            <a:r>
              <a:rPr dirty="0" spc="-65"/>
              <a:t>p</a:t>
            </a:r>
            <a:r>
              <a:rPr dirty="0" spc="-20"/>
              <a:t>u</a:t>
            </a:r>
            <a:r>
              <a:rPr dirty="0" spc="-50"/>
              <a:t>t</a:t>
            </a:r>
            <a:r>
              <a:rPr dirty="0" spc="-95"/>
              <a:t>e</a:t>
            </a:r>
            <a:r>
              <a:rPr dirty="0" spc="-25"/>
              <a:t>r</a:t>
            </a:r>
            <a:r>
              <a:rPr dirty="0" spc="-195"/>
              <a:t> </a:t>
            </a:r>
            <a:r>
              <a:rPr dirty="0" spc="100"/>
              <a:t>S</a:t>
            </a:r>
            <a:r>
              <a:rPr dirty="0" spc="-45"/>
              <a:t>c</a:t>
            </a:r>
            <a:r>
              <a:rPr dirty="0" spc="-90"/>
              <a:t>i</a:t>
            </a:r>
            <a:r>
              <a:rPr dirty="0" spc="-95"/>
              <a:t>e</a:t>
            </a:r>
            <a:r>
              <a:rPr dirty="0" spc="-30"/>
              <a:t>n</a:t>
            </a:r>
            <a:r>
              <a:rPr dirty="0" spc="-45"/>
              <a:t>c</a:t>
            </a:r>
            <a:r>
              <a:rPr dirty="0" spc="-100"/>
              <a:t>e</a:t>
            </a:r>
            <a:r>
              <a:rPr dirty="0" spc="-195"/>
              <a:t> </a:t>
            </a:r>
            <a:r>
              <a:rPr dirty="0" spc="-80"/>
              <a:t>a</a:t>
            </a:r>
            <a:r>
              <a:rPr dirty="0" spc="-30"/>
              <a:t>n</a:t>
            </a:r>
            <a:r>
              <a:rPr dirty="0" spc="-7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0604" y="6997180"/>
            <a:ext cx="281940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 sz="1700" spc="-23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RUDRA S 220701231</dc:creator>
  <cp:keywords>DAGXI1QaPA8,BAGXIs-Ox0o</cp:keywords>
  <dc:title>RPA ppt[1].pptx</dc:title>
  <dcterms:created xsi:type="dcterms:W3CDTF">2024-11-22T08:25:12Z</dcterms:created>
  <dcterms:modified xsi:type="dcterms:W3CDTF">2024-11-22T08:25:12Z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