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741" autoAdjust="0"/>
  </p:normalViewPr>
  <p:slideViewPr>
    <p:cSldViewPr snapToGrid="0">
      <p:cViewPr>
        <p:scale>
          <a:sx n="75" d="100"/>
          <a:sy n="75" d="100"/>
        </p:scale>
        <p:origin x="1412"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00722" y="394010"/>
            <a:ext cx="7523356" cy="921834"/>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Clr>
                <a:schemeClr val="dk1"/>
              </a:buClr>
              <a:buSzPts val="1100"/>
              <a:buFont typeface="Arial"/>
              <a:buNone/>
            </a:pPr>
            <a:r>
              <a:rPr lang="en" sz="2550" dirty="0">
                <a:latin typeface="Roboto"/>
                <a:ea typeface="Roboto"/>
                <a:cs typeface="Roboto"/>
                <a:sym typeface="Roboto"/>
              </a:rPr>
              <a:t>E-commerce Website</a:t>
            </a:r>
            <a:br>
              <a:rPr lang="en" sz="2550" dirty="0">
                <a:latin typeface="Roboto"/>
                <a:ea typeface="Roboto"/>
                <a:cs typeface="Roboto"/>
                <a:sym typeface="Roboto"/>
              </a:rPr>
            </a:br>
            <a:endParaRPr sz="2550" b="1" dirty="0">
              <a:latin typeface="Roboto"/>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96644" y="1315844"/>
            <a:ext cx="8832300" cy="3719449"/>
          </a:xfrm>
          <a:prstGeom prst="rect">
            <a:avLst/>
          </a:prstGeom>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Tx/>
              <a:buSzPct val="100000"/>
              <a:buFont typeface="Roboto"/>
              <a:buChar char="●"/>
            </a:pPr>
            <a:r>
              <a:rPr lang="en" sz="1400" dirty="0">
                <a:solidFill>
                  <a:schemeClr val="bg2"/>
                </a:solidFill>
                <a:latin typeface="Times New Roman" panose="02020603050405020304" pitchFamily="18" charset="0"/>
                <a:ea typeface="Roboto"/>
                <a:cs typeface="Times New Roman" panose="02020603050405020304" pitchFamily="18" charset="0"/>
                <a:sym typeface="Roboto"/>
              </a:rPr>
              <a:t>Project Title – E-Commerce Website</a:t>
            </a:r>
          </a:p>
          <a:p>
            <a:pPr marL="101600" lvl="0" indent="0" algn="l" rtl="0">
              <a:lnSpc>
                <a:spcPct val="115000"/>
              </a:lnSpc>
              <a:spcBef>
                <a:spcPts val="0"/>
              </a:spcBef>
              <a:spcAft>
                <a:spcPts val="0"/>
              </a:spcAft>
              <a:buClrTx/>
              <a:buSzPct val="100000"/>
            </a:pPr>
            <a:endParaRPr sz="1400"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55600" algn="l" rtl="0">
              <a:lnSpc>
                <a:spcPct val="115000"/>
              </a:lnSpc>
              <a:spcBef>
                <a:spcPts val="0"/>
              </a:spcBef>
              <a:spcAft>
                <a:spcPts val="0"/>
              </a:spcAft>
              <a:buClr>
                <a:schemeClr val="bg2"/>
              </a:buClr>
              <a:buSzPct val="100000"/>
              <a:buFont typeface="Roboto"/>
              <a:buChar char="●"/>
            </a:pPr>
            <a:r>
              <a:rPr lang="en" sz="1400" dirty="0">
                <a:solidFill>
                  <a:schemeClr val="bg2"/>
                </a:solidFill>
                <a:latin typeface="Times New Roman" panose="02020603050405020304" pitchFamily="18" charset="0"/>
                <a:ea typeface="Roboto"/>
                <a:cs typeface="Times New Roman" panose="02020603050405020304" pitchFamily="18" charset="0"/>
                <a:sym typeface="Roboto"/>
              </a:rPr>
              <a:t>Name –  Shubham Goswami (2115000982)</a:t>
            </a:r>
          </a:p>
          <a:p>
            <a:pPr marL="101600" lvl="0" indent="0" algn="l" rtl="0">
              <a:lnSpc>
                <a:spcPct val="115000"/>
              </a:lnSpc>
              <a:spcBef>
                <a:spcPts val="0"/>
              </a:spcBef>
              <a:spcAft>
                <a:spcPts val="0"/>
              </a:spcAft>
              <a:buClr>
                <a:schemeClr val="dk1"/>
              </a:buClr>
              <a:buSzPts val="2000"/>
            </a:pPr>
            <a:r>
              <a:rPr lang="en" sz="1400" dirty="0">
                <a:solidFill>
                  <a:schemeClr val="bg2"/>
                </a:solidFill>
                <a:latin typeface="Times New Roman" panose="02020603050405020304" pitchFamily="18" charset="0"/>
                <a:ea typeface="Roboto"/>
                <a:cs typeface="Times New Roman" panose="02020603050405020304" pitchFamily="18" charset="0"/>
                <a:sym typeface="Roboto"/>
              </a:rPr>
              <a:t>	    Rahul Rudra (2115000804)</a:t>
            </a:r>
          </a:p>
          <a:p>
            <a:pPr marL="101600" lvl="0" indent="0" algn="l" rtl="0">
              <a:lnSpc>
                <a:spcPct val="115000"/>
              </a:lnSpc>
              <a:spcBef>
                <a:spcPts val="0"/>
              </a:spcBef>
              <a:spcAft>
                <a:spcPts val="0"/>
              </a:spcAft>
              <a:buClr>
                <a:schemeClr val="dk1"/>
              </a:buClr>
              <a:buSzPts val="2000"/>
            </a:pPr>
            <a:r>
              <a:rPr lang="en" sz="1400" dirty="0">
                <a:solidFill>
                  <a:schemeClr val="bg2"/>
                </a:solidFill>
                <a:latin typeface="Times New Roman" panose="02020603050405020304" pitchFamily="18" charset="0"/>
                <a:ea typeface="Roboto"/>
                <a:cs typeface="Times New Roman" panose="02020603050405020304" pitchFamily="18" charset="0"/>
                <a:sym typeface="Roboto"/>
              </a:rPr>
              <a:t>	    Samarth Anand Mishra(2115000901) </a:t>
            </a:r>
          </a:p>
          <a:p>
            <a:pPr marL="101600" lvl="0" indent="0" algn="l" rtl="0">
              <a:lnSpc>
                <a:spcPct val="115000"/>
              </a:lnSpc>
              <a:spcBef>
                <a:spcPts val="0"/>
              </a:spcBef>
              <a:spcAft>
                <a:spcPts val="0"/>
              </a:spcAft>
              <a:buClr>
                <a:schemeClr val="dk1"/>
              </a:buClr>
              <a:buSzPts val="2000"/>
            </a:pPr>
            <a:r>
              <a:rPr lang="en" sz="1400" dirty="0">
                <a:solidFill>
                  <a:schemeClr val="bg2"/>
                </a:solidFill>
                <a:latin typeface="Times New Roman" panose="02020603050405020304" pitchFamily="18" charset="0"/>
                <a:ea typeface="Roboto"/>
                <a:cs typeface="Times New Roman" panose="02020603050405020304" pitchFamily="18" charset="0"/>
                <a:sym typeface="Roboto"/>
              </a:rPr>
              <a:t>	    Aditya Rajput(2215990006)</a:t>
            </a:r>
          </a:p>
          <a:p>
            <a:pPr marL="101600" lvl="0" indent="0" algn="l" rtl="0">
              <a:lnSpc>
                <a:spcPct val="115000"/>
              </a:lnSpc>
              <a:spcBef>
                <a:spcPts val="0"/>
              </a:spcBef>
              <a:spcAft>
                <a:spcPts val="0"/>
              </a:spcAft>
              <a:buClr>
                <a:schemeClr val="dk1"/>
              </a:buClr>
              <a:buSzPts val="2000"/>
            </a:pPr>
            <a:endParaRPr sz="1400"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55600" algn="l" rtl="0">
              <a:lnSpc>
                <a:spcPct val="115000"/>
              </a:lnSpc>
              <a:spcBef>
                <a:spcPts val="0"/>
              </a:spcBef>
              <a:spcAft>
                <a:spcPts val="0"/>
              </a:spcAft>
              <a:buClr>
                <a:schemeClr val="bg2"/>
              </a:buClr>
              <a:buSzPct val="100000"/>
              <a:buFont typeface="Roboto"/>
              <a:buChar char="●"/>
            </a:pPr>
            <a:r>
              <a:rPr lang="en" sz="1400" dirty="0">
                <a:solidFill>
                  <a:schemeClr val="bg2"/>
                </a:solidFill>
                <a:latin typeface="Times New Roman" panose="02020603050405020304" pitchFamily="18" charset="0"/>
                <a:ea typeface="Roboto"/>
                <a:cs typeface="Times New Roman" panose="02020603050405020304" pitchFamily="18" charset="0"/>
                <a:sym typeface="Roboto"/>
              </a:rPr>
              <a:t>University Name – GLA University,Mathura</a:t>
            </a:r>
          </a:p>
          <a:p>
            <a:pPr marL="101600" lvl="0" indent="0" algn="l" rtl="0">
              <a:lnSpc>
                <a:spcPct val="115000"/>
              </a:lnSpc>
              <a:spcBef>
                <a:spcPts val="0"/>
              </a:spcBef>
              <a:spcAft>
                <a:spcPts val="0"/>
              </a:spcAft>
              <a:buClr>
                <a:schemeClr val="bg2"/>
              </a:buClr>
              <a:buSzPct val="100000"/>
            </a:pPr>
            <a:endParaRPr sz="1400"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55600" algn="l" rtl="0">
              <a:lnSpc>
                <a:spcPct val="115000"/>
              </a:lnSpc>
              <a:spcBef>
                <a:spcPts val="0"/>
              </a:spcBef>
              <a:spcAft>
                <a:spcPts val="0"/>
              </a:spcAft>
              <a:buClr>
                <a:schemeClr val="bg2"/>
              </a:buClr>
              <a:buSzPct val="100000"/>
              <a:buFont typeface="Roboto"/>
              <a:buChar char="●"/>
            </a:pPr>
            <a:r>
              <a:rPr lang="en" sz="1400" dirty="0">
                <a:solidFill>
                  <a:schemeClr val="bg2"/>
                </a:solidFill>
                <a:latin typeface="Times New Roman" panose="02020603050405020304" pitchFamily="18" charset="0"/>
                <a:ea typeface="Roboto"/>
                <a:cs typeface="Times New Roman" panose="02020603050405020304" pitchFamily="18" charset="0"/>
                <a:sym typeface="Roboto"/>
              </a:rPr>
              <a:t>Department Name – Computer Engineering And Applications</a:t>
            </a:r>
          </a:p>
          <a:p>
            <a:pPr marL="101600" lvl="0" indent="0" algn="l" rtl="0">
              <a:lnSpc>
                <a:spcPct val="115000"/>
              </a:lnSpc>
              <a:spcBef>
                <a:spcPts val="0"/>
              </a:spcBef>
              <a:spcAft>
                <a:spcPts val="0"/>
              </a:spcAft>
              <a:buClr>
                <a:schemeClr val="bg2"/>
              </a:buClr>
              <a:buSzPct val="100000"/>
            </a:pPr>
            <a:endParaRPr sz="1400" dirty="0">
              <a:solidFill>
                <a:schemeClr val="bg2"/>
              </a:solidFill>
              <a:latin typeface="Times New Roman" panose="02020603050405020304" pitchFamily="18" charset="0"/>
              <a:ea typeface="Roboto"/>
              <a:cs typeface="Times New Roman" panose="02020603050405020304" pitchFamily="18" charset="0"/>
              <a:sym typeface="Roboto"/>
            </a:endParaRPr>
          </a:p>
          <a:p>
            <a:pPr marL="457200" lvl="0" indent="-355600" algn="l" rtl="0">
              <a:lnSpc>
                <a:spcPct val="115000"/>
              </a:lnSpc>
              <a:spcBef>
                <a:spcPts val="0"/>
              </a:spcBef>
              <a:spcAft>
                <a:spcPts val="0"/>
              </a:spcAft>
              <a:buClr>
                <a:schemeClr val="bg2"/>
              </a:buClr>
              <a:buSzPct val="100000"/>
              <a:buFont typeface="Roboto"/>
              <a:buChar char="●"/>
            </a:pPr>
            <a:r>
              <a:rPr lang="en" sz="1400" dirty="0">
                <a:solidFill>
                  <a:schemeClr val="bg2"/>
                </a:solidFill>
                <a:latin typeface="Times New Roman" panose="02020603050405020304" pitchFamily="18" charset="0"/>
                <a:ea typeface="Roboto"/>
                <a:cs typeface="Times New Roman" panose="02020603050405020304" pitchFamily="18" charset="0"/>
                <a:sym typeface="Roboto"/>
              </a:rPr>
              <a:t>Date – 30/11/2023</a:t>
            </a:r>
            <a:endParaRPr sz="1400" dirty="0">
              <a:solidFill>
                <a:schemeClr val="bg2"/>
              </a:solidFill>
              <a:latin typeface="Times New Roman" panose="02020603050405020304" pitchFamily="18" charset="0"/>
              <a:ea typeface="Roboto"/>
              <a:cs typeface="Times New Roman" panose="02020603050405020304" pitchFamily="18" charset="0"/>
              <a:sym typeface="Roboto"/>
            </a:endParaRPr>
          </a:p>
          <a:p>
            <a:pPr marL="0" lvl="0" indent="0" algn="l" rtl="0">
              <a:spcBef>
                <a:spcPts val="150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idx="4294967295"/>
          </p:nvPr>
        </p:nvSpPr>
        <p:spPr>
          <a:xfrm>
            <a:off x="208155" y="268287"/>
            <a:ext cx="3650167" cy="341313"/>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Results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pic>
        <p:nvPicPr>
          <p:cNvPr id="3" name="Picture 2">
            <a:extLst>
              <a:ext uri="{FF2B5EF4-FFF2-40B4-BE49-F238E27FC236}">
                <a16:creationId xmlns:a16="http://schemas.microsoft.com/office/drawing/2014/main" id="{DA78938C-22EB-77FE-CB3F-3111491AA317}"/>
              </a:ext>
            </a:extLst>
          </p:cNvPr>
          <p:cNvPicPr>
            <a:picLocks noChangeAspect="1"/>
          </p:cNvPicPr>
          <p:nvPr/>
        </p:nvPicPr>
        <p:blipFill>
          <a:blip r:embed="rId3"/>
          <a:stretch>
            <a:fillRect/>
          </a:stretch>
        </p:blipFill>
        <p:spPr>
          <a:xfrm>
            <a:off x="7435" y="1011043"/>
            <a:ext cx="3144643" cy="1828801"/>
          </a:xfrm>
          <a:prstGeom prst="rect">
            <a:avLst/>
          </a:prstGeom>
        </p:spPr>
      </p:pic>
      <p:pic>
        <p:nvPicPr>
          <p:cNvPr id="11" name="Picture 10">
            <a:extLst>
              <a:ext uri="{FF2B5EF4-FFF2-40B4-BE49-F238E27FC236}">
                <a16:creationId xmlns:a16="http://schemas.microsoft.com/office/drawing/2014/main" id="{661F6D03-F1F8-0227-635E-D3574FA052BB}"/>
              </a:ext>
            </a:extLst>
          </p:cNvPr>
          <p:cNvPicPr>
            <a:picLocks noChangeAspect="1"/>
          </p:cNvPicPr>
          <p:nvPr/>
        </p:nvPicPr>
        <p:blipFill>
          <a:blip r:embed="rId4"/>
          <a:stretch>
            <a:fillRect/>
          </a:stretch>
        </p:blipFill>
        <p:spPr>
          <a:xfrm>
            <a:off x="6200078" y="1020685"/>
            <a:ext cx="2928072" cy="1791091"/>
          </a:xfrm>
          <a:prstGeom prst="rect">
            <a:avLst/>
          </a:prstGeom>
        </p:spPr>
      </p:pic>
      <p:pic>
        <p:nvPicPr>
          <p:cNvPr id="15" name="Picture 14">
            <a:extLst>
              <a:ext uri="{FF2B5EF4-FFF2-40B4-BE49-F238E27FC236}">
                <a16:creationId xmlns:a16="http://schemas.microsoft.com/office/drawing/2014/main" id="{04589326-DA82-A05C-4217-FCED40D15AFB}"/>
              </a:ext>
            </a:extLst>
          </p:cNvPr>
          <p:cNvPicPr>
            <a:picLocks noChangeAspect="1"/>
          </p:cNvPicPr>
          <p:nvPr/>
        </p:nvPicPr>
        <p:blipFill>
          <a:blip r:embed="rId5"/>
          <a:stretch>
            <a:fillRect/>
          </a:stretch>
        </p:blipFill>
        <p:spPr>
          <a:xfrm>
            <a:off x="6200078" y="2811776"/>
            <a:ext cx="2971770" cy="1800734"/>
          </a:xfrm>
          <a:prstGeom prst="rect">
            <a:avLst/>
          </a:prstGeom>
        </p:spPr>
      </p:pic>
      <p:pic>
        <p:nvPicPr>
          <p:cNvPr id="4" name="Picture 3">
            <a:extLst>
              <a:ext uri="{FF2B5EF4-FFF2-40B4-BE49-F238E27FC236}">
                <a16:creationId xmlns:a16="http://schemas.microsoft.com/office/drawing/2014/main" id="{330893FE-569E-8FB0-7F36-11A289521F05}"/>
              </a:ext>
            </a:extLst>
          </p:cNvPr>
          <p:cNvPicPr>
            <a:picLocks noChangeAspect="1"/>
          </p:cNvPicPr>
          <p:nvPr/>
        </p:nvPicPr>
        <p:blipFill>
          <a:blip r:embed="rId6"/>
          <a:stretch>
            <a:fillRect/>
          </a:stretch>
        </p:blipFill>
        <p:spPr>
          <a:xfrm>
            <a:off x="16326" y="2827768"/>
            <a:ext cx="3135752" cy="1784741"/>
          </a:xfrm>
          <a:prstGeom prst="rect">
            <a:avLst/>
          </a:prstGeom>
        </p:spPr>
      </p:pic>
      <p:pic>
        <p:nvPicPr>
          <p:cNvPr id="8" name="Picture 7">
            <a:extLst>
              <a:ext uri="{FF2B5EF4-FFF2-40B4-BE49-F238E27FC236}">
                <a16:creationId xmlns:a16="http://schemas.microsoft.com/office/drawing/2014/main" id="{6C47B420-140C-56E8-EBE0-CFAF49C4124B}"/>
              </a:ext>
            </a:extLst>
          </p:cNvPr>
          <p:cNvPicPr>
            <a:picLocks noChangeAspect="1"/>
          </p:cNvPicPr>
          <p:nvPr/>
        </p:nvPicPr>
        <p:blipFill>
          <a:blip r:embed="rId7"/>
          <a:stretch>
            <a:fillRect/>
          </a:stretch>
        </p:blipFill>
        <p:spPr>
          <a:xfrm>
            <a:off x="3139378" y="2818126"/>
            <a:ext cx="3073400" cy="1784741"/>
          </a:xfrm>
          <a:prstGeom prst="rect">
            <a:avLst/>
          </a:prstGeom>
        </p:spPr>
      </p:pic>
      <p:pic>
        <p:nvPicPr>
          <p:cNvPr id="12" name="Picture 11">
            <a:extLst>
              <a:ext uri="{FF2B5EF4-FFF2-40B4-BE49-F238E27FC236}">
                <a16:creationId xmlns:a16="http://schemas.microsoft.com/office/drawing/2014/main" id="{595D820F-2DA4-AD8A-D99D-F73BA2D1F9CC}"/>
              </a:ext>
            </a:extLst>
          </p:cNvPr>
          <p:cNvPicPr>
            <a:picLocks noChangeAspect="1"/>
          </p:cNvPicPr>
          <p:nvPr/>
        </p:nvPicPr>
        <p:blipFill>
          <a:blip r:embed="rId8"/>
          <a:stretch>
            <a:fillRect/>
          </a:stretch>
        </p:blipFill>
        <p:spPr>
          <a:xfrm>
            <a:off x="3139378" y="1017390"/>
            <a:ext cx="3073400" cy="1800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245327" y="475785"/>
            <a:ext cx="7845721" cy="743415"/>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Challenges Faced</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7" name="Google Shape;147;p23"/>
          <p:cNvSpPr txBox="1">
            <a:spLocks noGrp="1"/>
          </p:cNvSpPr>
          <p:nvPr>
            <p:ph type="body" idx="1"/>
          </p:nvPr>
        </p:nvSpPr>
        <p:spPr>
          <a:xfrm>
            <a:off x="0" y="957066"/>
            <a:ext cx="9144000" cy="4196616"/>
          </a:xfrm>
          <a:prstGeom prst="rect">
            <a:avLst/>
          </a:prstGeom>
        </p:spPr>
        <p:txBody>
          <a:bodyPr spcFirstLastPara="1" wrap="square" lIns="91425" tIns="91425" rIns="91425" bIns="91425" anchor="t" anchorCtr="0">
            <a:noAutofit/>
          </a:bodyPr>
          <a:lstStyle/>
          <a:p>
            <a:pPr marL="0" indent="0" algn="just">
              <a:spcBef>
                <a:spcPts val="1500"/>
              </a:spcBef>
              <a:spcAft>
                <a:spcPts val="1200"/>
              </a:spcAft>
              <a:buNone/>
            </a:pPr>
            <a:r>
              <a:rPr lang="en-US" sz="1400" b="0" i="0" dirty="0">
                <a:solidFill>
                  <a:schemeClr val="bg2"/>
                </a:solidFill>
                <a:effectLst/>
                <a:latin typeface="Times New Roman" panose="02020603050405020304" pitchFamily="18" charset="0"/>
                <a:cs typeface="Times New Roman" panose="02020603050405020304" pitchFamily="18" charset="0"/>
              </a:rPr>
              <a:t>Creating the e-commerce website using HTML, CSS, and JavaScript had its challenges. Making sure the payment system was super secure was a big task. We worked closely, following rules to keep user info safe. Figuring out what features users wanted was a bit tricky. We adjusted things based on feedback and what's popular. Teamwork between the folks making the website look good (frontend) and those making it work (backend) was super important. Getting the website to look good and work fast needed lots of changes along the way.</a:t>
            </a:r>
          </a:p>
          <a:p>
            <a:pPr marL="0" indent="0" algn="just">
              <a:spcBef>
                <a:spcPts val="1500"/>
              </a:spcBef>
              <a:spcAft>
                <a:spcPts val="1200"/>
              </a:spcAft>
              <a:buNone/>
            </a:pPr>
            <a:br>
              <a:rPr lang="en-US" sz="1400" dirty="0">
                <a:latin typeface="Times New Roman" panose="02020603050405020304" pitchFamily="18" charset="0"/>
                <a:cs typeface="Times New Roman" panose="02020603050405020304" pitchFamily="18" charset="0"/>
              </a:rPr>
            </a:br>
            <a:r>
              <a:rPr lang="en-US" sz="1400" b="0" i="0" dirty="0">
                <a:solidFill>
                  <a:schemeClr val="bg2"/>
                </a:solidFill>
                <a:effectLst/>
                <a:latin typeface="Times New Roman" panose="02020603050405020304" pitchFamily="18" charset="0"/>
                <a:cs typeface="Times New Roman" panose="02020603050405020304" pitchFamily="18" charset="0"/>
              </a:rPr>
              <a:t>To overcome challenges in building the e-commerce website, we prioritized the security of the payment system by closely collaborating with experts and adhering to industry standards. User feedback played a crucial role in guiding continuous adjustments to align website features with preferences. Effective coordination between frontend and backend teams ensured a seamless user experience. Balancing design appeal and functionality required iterative refinements. Flexibility and adaptability were key, allowing us to embrace changes and adjust strategies as needed. Open communication fostered a collaborative environment, ensuring everyone was on the same page. Through these measures and leveraging HTML, CSS, and JavaScript, we successfully tackled obstacles and delivered a robust e-commerce platform.</a:t>
            </a:r>
            <a:endParaRPr lang="en-US" sz="14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20572" y="367079"/>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Future Work</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0" y="966439"/>
            <a:ext cx="9500839" cy="4177061"/>
          </a:xfrm>
          <a:prstGeom prst="rect">
            <a:avLst/>
          </a:prstGeom>
        </p:spPr>
        <p:txBody>
          <a:bodyPr spcFirstLastPara="1" wrap="square" lIns="91425" tIns="91425" rIns="91425" bIns="91425" anchor="t" anchorCtr="0">
            <a:normAutofit/>
          </a:bodyPr>
          <a:lstStyle/>
          <a:p>
            <a:pPr marL="0" lvl="0" indent="0" algn="just" rtl="0">
              <a:spcBef>
                <a:spcPts val="1500"/>
              </a:spcBef>
              <a:spcAft>
                <a:spcPts val="1200"/>
              </a:spcAft>
              <a:buNone/>
            </a:pPr>
            <a:r>
              <a:rPr lang="en-US" sz="1400" b="1" i="0" dirty="0">
                <a:solidFill>
                  <a:schemeClr val="bg2"/>
                </a:solidFill>
                <a:effectLst/>
                <a:latin typeface="Times New Roman" panose="02020603050405020304" pitchFamily="18" charset="0"/>
                <a:cs typeface="Times New Roman" panose="02020603050405020304" pitchFamily="18" charset="0"/>
              </a:rPr>
              <a:t>To enhance and extend the e-commerce website  in the future.</a:t>
            </a:r>
          </a:p>
          <a:p>
            <a:pPr marL="285750" indent="-285750" algn="just">
              <a:lnSpc>
                <a:spcPct val="120000"/>
              </a:lnSpc>
              <a:spcBef>
                <a:spcPts val="1500"/>
              </a:spcBef>
              <a:spcAft>
                <a:spcPts val="1200"/>
              </a:spcAft>
            </a:pPr>
            <a:r>
              <a:rPr lang="en-US" sz="1400" b="1" i="0" dirty="0">
                <a:solidFill>
                  <a:schemeClr val="bg2"/>
                </a:solidFill>
                <a:effectLst/>
                <a:latin typeface="Times New Roman" panose="02020603050405020304" pitchFamily="18" charset="0"/>
                <a:cs typeface="Times New Roman" panose="02020603050405020304" pitchFamily="18" charset="0"/>
              </a:rPr>
              <a:t>Integrate Advanced Technologies</a:t>
            </a:r>
          </a:p>
          <a:p>
            <a:pPr marL="285750" indent="-285750" algn="just">
              <a:lnSpc>
                <a:spcPct val="120000"/>
              </a:lnSpc>
              <a:spcBef>
                <a:spcPts val="1500"/>
              </a:spcBef>
              <a:spcAft>
                <a:spcPts val="1200"/>
              </a:spcAft>
            </a:pPr>
            <a:r>
              <a:rPr lang="en-US" sz="1400" b="1" i="0" dirty="0">
                <a:solidFill>
                  <a:schemeClr val="bg2"/>
                </a:solidFill>
                <a:effectLst/>
                <a:latin typeface="Times New Roman" panose="02020603050405020304" pitchFamily="18" charset="0"/>
                <a:cs typeface="Times New Roman" panose="02020603050405020304" pitchFamily="18" charset="0"/>
              </a:rPr>
              <a:t>Expand Product Range</a:t>
            </a:r>
            <a:endParaRPr lang="en-US" sz="1400" b="1" dirty="0">
              <a:solidFill>
                <a:schemeClr val="bg2"/>
              </a:solidFill>
              <a:latin typeface="Times New Roman" panose="02020603050405020304" pitchFamily="18" charset="0"/>
              <a:cs typeface="Times New Roman" panose="02020603050405020304" pitchFamily="18" charset="0"/>
            </a:endParaRPr>
          </a:p>
          <a:p>
            <a:pPr marL="285750" indent="-285750" algn="just">
              <a:lnSpc>
                <a:spcPct val="120000"/>
              </a:lnSpc>
              <a:spcBef>
                <a:spcPts val="1500"/>
              </a:spcBef>
              <a:spcAft>
                <a:spcPts val="1200"/>
              </a:spcAft>
            </a:pPr>
            <a:r>
              <a:rPr lang="en-US" sz="1400" b="1" i="0" dirty="0">
                <a:solidFill>
                  <a:schemeClr val="bg2"/>
                </a:solidFill>
                <a:effectLst/>
                <a:latin typeface="Times New Roman" panose="02020603050405020304" pitchFamily="18" charset="0"/>
                <a:cs typeface="Times New Roman" panose="02020603050405020304" pitchFamily="18" charset="0"/>
              </a:rPr>
              <a:t>Optimize for Voice Search</a:t>
            </a:r>
            <a:endParaRPr lang="en-US" sz="1400" b="1" dirty="0">
              <a:solidFill>
                <a:schemeClr val="bg2"/>
              </a:solidFill>
              <a:latin typeface="Times New Roman" panose="02020603050405020304" pitchFamily="18" charset="0"/>
              <a:cs typeface="Times New Roman" panose="02020603050405020304" pitchFamily="18" charset="0"/>
            </a:endParaRPr>
          </a:p>
          <a:p>
            <a:pPr marL="285750" indent="-285750" algn="just">
              <a:lnSpc>
                <a:spcPct val="120000"/>
              </a:lnSpc>
              <a:spcBef>
                <a:spcPts val="1500"/>
              </a:spcBef>
              <a:spcAft>
                <a:spcPts val="1200"/>
              </a:spcAft>
            </a:pPr>
            <a:r>
              <a:rPr lang="en-US" sz="1400" b="1" i="0" dirty="0">
                <a:solidFill>
                  <a:schemeClr val="bg2"/>
                </a:solidFill>
                <a:effectLst/>
                <a:latin typeface="Times New Roman" panose="02020603050405020304" pitchFamily="18" charset="0"/>
                <a:cs typeface="Times New Roman" panose="02020603050405020304" pitchFamily="18" charset="0"/>
              </a:rPr>
              <a:t>Enhance User Experience</a:t>
            </a:r>
          </a:p>
          <a:p>
            <a:pPr marL="285750" indent="-285750" algn="just">
              <a:lnSpc>
                <a:spcPct val="120000"/>
              </a:lnSpc>
              <a:spcBef>
                <a:spcPts val="1500"/>
              </a:spcBef>
              <a:spcAft>
                <a:spcPts val="1200"/>
              </a:spcAft>
            </a:pPr>
            <a:r>
              <a:rPr lang="en-US" sz="1400" b="1" i="0" dirty="0">
                <a:solidFill>
                  <a:schemeClr val="bg2"/>
                </a:solidFill>
                <a:effectLst/>
                <a:latin typeface="Times New Roman" panose="02020603050405020304" pitchFamily="18" charset="0"/>
                <a:cs typeface="Times New Roman" panose="02020603050405020304" pitchFamily="18" charset="0"/>
              </a:rPr>
              <a:t>Incorporate Social Commerce</a:t>
            </a:r>
          </a:p>
          <a:p>
            <a:pPr marL="0" indent="0" algn="just">
              <a:lnSpc>
                <a:spcPct val="120000"/>
              </a:lnSpc>
              <a:spcBef>
                <a:spcPts val="1500"/>
              </a:spcBef>
              <a:spcAft>
                <a:spcPts val="1200"/>
              </a:spcAft>
              <a:buNone/>
            </a:pPr>
            <a:endParaRPr lang="en-US" sz="1400" b="1" i="0" dirty="0">
              <a:solidFill>
                <a:schemeClr val="bg2"/>
              </a:solidFill>
              <a:effectLst/>
              <a:latin typeface="Times New Roman" panose="02020603050405020304" pitchFamily="18" charset="0"/>
              <a:cs typeface="Times New Roman" panose="02020603050405020304" pitchFamily="18" charset="0"/>
            </a:endParaRPr>
          </a:p>
          <a:p>
            <a:pPr marL="0" lvl="0" indent="0" algn="just" rtl="0">
              <a:spcBef>
                <a:spcPts val="1500"/>
              </a:spcBef>
              <a:spcAft>
                <a:spcPts val="1200"/>
              </a:spcAft>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23747" y="371708"/>
            <a:ext cx="7994404" cy="87723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Conclusion</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9" name="Google Shape;159;p25"/>
          <p:cNvSpPr txBox="1">
            <a:spLocks noGrp="1"/>
          </p:cNvSpPr>
          <p:nvPr>
            <p:ph type="body" idx="1"/>
          </p:nvPr>
        </p:nvSpPr>
        <p:spPr>
          <a:xfrm>
            <a:off x="0" y="906965"/>
            <a:ext cx="9144000" cy="4236535"/>
          </a:xfrm>
          <a:prstGeom prst="rect">
            <a:avLst/>
          </a:prstGeom>
        </p:spPr>
        <p:txBody>
          <a:bodyPr spcFirstLastPara="1" wrap="square" lIns="91425" tIns="91425" rIns="91425" bIns="91425" anchor="t" anchorCtr="0">
            <a:noAutofit/>
          </a:bodyPr>
          <a:lstStyle/>
          <a:p>
            <a:pPr marL="285750" indent="-285750" algn="just">
              <a:spcBef>
                <a:spcPts val="1500"/>
              </a:spcBef>
              <a:spcAft>
                <a:spcPts val="1200"/>
              </a:spcAft>
            </a:pPr>
            <a:r>
              <a:rPr lang="en-US" sz="1400" dirty="0">
                <a:solidFill>
                  <a:schemeClr val="bg2"/>
                </a:solidFill>
                <a:latin typeface="Times New Roman" panose="02020603050405020304" pitchFamily="18" charset="0"/>
                <a:cs typeface="Times New Roman" panose="02020603050405020304" pitchFamily="18" charset="0"/>
              </a:rPr>
              <a:t>In conclusion, the development of an e-commerce website is a multifaceted process that requires meticulous planning, strategic decision-making, and seamless collaboration between various teams.</a:t>
            </a:r>
          </a:p>
          <a:p>
            <a:pPr marL="285750" indent="-285750" algn="just">
              <a:spcBef>
                <a:spcPts val="1500"/>
              </a:spcBef>
              <a:spcAft>
                <a:spcPts val="1200"/>
              </a:spcAft>
            </a:pPr>
            <a:r>
              <a:rPr lang="en-US" sz="1400" dirty="0">
                <a:solidFill>
                  <a:schemeClr val="bg2"/>
                </a:solidFill>
                <a:latin typeface="Times New Roman" panose="02020603050405020304" pitchFamily="18" charset="0"/>
                <a:cs typeface="Times New Roman" panose="02020603050405020304" pitchFamily="18" charset="0"/>
              </a:rPr>
              <a:t> The project initiation phase involves defining clear goals, identifying stakeholders, and creating a detailed project plan. Subsequent weeks focus on market research, technology stack finalization, wireframing, and design implementation.</a:t>
            </a:r>
          </a:p>
          <a:p>
            <a:pPr marL="285750" indent="-285750" algn="just">
              <a:spcBef>
                <a:spcPts val="1500"/>
              </a:spcBef>
              <a:spcAft>
                <a:spcPts val="1200"/>
              </a:spcAft>
            </a:pPr>
            <a:r>
              <a:rPr lang="en-US" sz="1400" dirty="0">
                <a:solidFill>
                  <a:schemeClr val="bg2"/>
                </a:solidFill>
                <a:latin typeface="Times New Roman" panose="02020603050405020304" pitchFamily="18" charset="0"/>
                <a:cs typeface="Times New Roman" panose="02020603050405020304" pitchFamily="18" charset="0"/>
              </a:rPr>
              <a:t> The frontend development phase emphasizes creating an intuitive and visually appealing user interface, incorporating feedback loops for continuous improvement. </a:t>
            </a:r>
          </a:p>
          <a:p>
            <a:pPr marL="285750" indent="-285750" algn="just">
              <a:spcBef>
                <a:spcPts val="1500"/>
              </a:spcBef>
              <a:spcAft>
                <a:spcPts val="1200"/>
              </a:spcAft>
            </a:pPr>
            <a:r>
              <a:rPr lang="en-US" sz="1400" dirty="0">
                <a:solidFill>
                  <a:schemeClr val="bg2"/>
                </a:solidFill>
                <a:latin typeface="Times New Roman" panose="02020603050405020304" pitchFamily="18" charset="0"/>
                <a:cs typeface="Times New Roman" panose="02020603050405020304" pitchFamily="18" charset="0"/>
              </a:rPr>
              <a:t>As the project transitions to backend development, testing, and deployment, careful attention is paid to functionality, security, and overall user experience. </a:t>
            </a:r>
          </a:p>
          <a:p>
            <a:pPr marL="285750" indent="-285750" algn="just">
              <a:spcBef>
                <a:spcPts val="1500"/>
              </a:spcBef>
              <a:spcAft>
                <a:spcPts val="1200"/>
              </a:spcAft>
            </a:pPr>
            <a:r>
              <a:rPr lang="en-US" sz="1400" dirty="0">
                <a:solidFill>
                  <a:schemeClr val="bg2"/>
                </a:solidFill>
                <a:latin typeface="Times New Roman" panose="02020603050405020304" pitchFamily="18" charset="0"/>
                <a:cs typeface="Times New Roman" panose="02020603050405020304" pitchFamily="18" charset="0"/>
              </a:rPr>
              <a:t>Ultimately, the success of the e-commerce website hinges on the ability to meet user needs, adapt to market trends, and deliver a secure and seamless online shopping experience.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194192" y="463723"/>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Acknowledgments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65" name="Google Shape;165;p26"/>
          <p:cNvSpPr txBox="1">
            <a:spLocks noGrp="1"/>
          </p:cNvSpPr>
          <p:nvPr>
            <p:ph type="body" idx="1"/>
          </p:nvPr>
        </p:nvSpPr>
        <p:spPr>
          <a:xfrm>
            <a:off x="0" y="1315844"/>
            <a:ext cx="9144000" cy="382765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We would like to express our profound gratitude and deep regard to our mentor </a:t>
            </a:r>
            <a:r>
              <a:rPr lang="en-US" sz="1400" b="1"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Mr. Mandeep Singh </a:t>
            </a:r>
            <a:r>
              <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for his exemplary guidance, monitoring, and constant encouragement throughout the course of this project. We are profoundly grateful for the unmatched services rendered by him. </a:t>
            </a:r>
          </a:p>
          <a:p>
            <a:pPr marL="0" lvl="0" indent="0" algn="l" rtl="0">
              <a:spcBef>
                <a:spcPts val="0"/>
              </a:spcBef>
              <a:spcAft>
                <a:spcPts val="1200"/>
              </a:spcAft>
              <a:buNone/>
            </a:pPr>
            <a:r>
              <a:rPr lang="en-US"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rPr>
              <a:t>I would also like to thank all of the other supporting that was essential and vital, without which I would not have been able to perform efficiency on this project. </a:t>
            </a:r>
            <a:endParaRPr lang="en" sz="1400" dirty="0">
              <a:solidFill>
                <a:schemeClr val="bg2"/>
              </a:solidFill>
              <a:latin typeface="Times New Roman" panose="02020603050405020304" pitchFamily="18" charset="0"/>
              <a:ea typeface="Lato" panose="020F0502020204030203" pitchFamily="34" charset="0"/>
              <a:cs typeface="Times New Roman" panose="02020603050405020304" pitchFamily="18" charset="0"/>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535259" y="401443"/>
            <a:ext cx="7882891" cy="1271239"/>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Q&amp;A</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71" name="Google Shape;171;p27"/>
          <p:cNvSpPr txBox="1">
            <a:spLocks noGrp="1"/>
          </p:cNvSpPr>
          <p:nvPr>
            <p:ph type="body" idx="1"/>
          </p:nvPr>
        </p:nvSpPr>
        <p:spPr>
          <a:xfrm>
            <a:off x="66907" y="1315844"/>
            <a:ext cx="8868937" cy="3672468"/>
          </a:xfrm>
          <a:prstGeom prst="rect">
            <a:avLst/>
          </a:prstGeom>
        </p:spPr>
        <p:txBody>
          <a:bodyPr spcFirstLastPara="1" wrap="square" lIns="91425" tIns="91425" rIns="91425" bIns="91425" anchor="t" anchorCtr="0">
            <a:normAutofit/>
          </a:bodyPr>
          <a:lstStyle/>
          <a:p>
            <a:pPr marL="342900" indent="-342900">
              <a:spcAft>
                <a:spcPts val="1200"/>
              </a:spcAft>
            </a:pPr>
            <a:r>
              <a:rPr lang="en-US" sz="1400" b="1" i="0" dirty="0">
                <a:effectLst/>
                <a:latin typeface="Times New Roman" panose="02020603050405020304" pitchFamily="18" charset="0"/>
                <a:cs typeface="Times New Roman" panose="02020603050405020304" pitchFamily="18" charset="0"/>
              </a:rPr>
              <a:t>How does online shopping benefit customers?</a:t>
            </a:r>
          </a:p>
          <a:p>
            <a:pPr marL="342900" indent="-342900">
              <a:spcAft>
                <a:spcPts val="1200"/>
              </a:spcAft>
            </a:pPr>
            <a:r>
              <a:rPr lang="en-US" sz="1400" b="1" i="0" dirty="0">
                <a:effectLst/>
                <a:latin typeface="Times New Roman" panose="02020603050405020304" pitchFamily="18" charset="0"/>
                <a:cs typeface="Times New Roman" panose="02020603050405020304" pitchFamily="18" charset="0"/>
              </a:rPr>
              <a:t>How does an e-commerce website contribute to economic growth?</a:t>
            </a:r>
          </a:p>
          <a:p>
            <a:pPr marL="342900" indent="-342900">
              <a:spcAft>
                <a:spcPts val="1200"/>
              </a:spcAft>
            </a:pPr>
            <a:r>
              <a:rPr lang="en-US" sz="1400" b="1" i="0" dirty="0">
                <a:effectLst/>
                <a:latin typeface="Times New Roman" panose="02020603050405020304" pitchFamily="18" charset="0"/>
                <a:cs typeface="Times New Roman" panose="02020603050405020304" pitchFamily="18" charset="0"/>
              </a:rPr>
              <a:t>How does online shopping benefit customers?</a:t>
            </a:r>
          </a:p>
          <a:p>
            <a:pPr marL="342900" indent="-342900">
              <a:spcAft>
                <a:spcPts val="1200"/>
              </a:spcAft>
            </a:pPr>
            <a:r>
              <a:rPr lang="en-US" sz="1400" b="1" i="0" dirty="0">
                <a:effectLst/>
                <a:latin typeface="Times New Roman" panose="02020603050405020304" pitchFamily="18" charset="0"/>
                <a:cs typeface="Times New Roman" panose="02020603050405020304" pitchFamily="18" charset="0"/>
              </a:rPr>
              <a:t>Is it safe to shop online?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0" y="341971"/>
            <a:ext cx="9144000" cy="480153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endParaRPr sz="2285" b="1"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0" y="1330712"/>
            <a:ext cx="9144000" cy="7581793"/>
          </a:xfrm>
          <a:prstGeom prst="rect">
            <a:avLst/>
          </a:prstGeom>
        </p:spPr>
        <p:txBody>
          <a:bodyPr spcFirstLastPara="1" wrap="square" lIns="91425" tIns="91425" rIns="91425" bIns="91425" anchor="t" anchorCtr="0">
            <a:normAutofit/>
          </a:bodyPr>
          <a:lstStyle/>
          <a:p>
            <a:pPr marL="285750" indent="-285750" algn="just">
              <a:lnSpc>
                <a:spcPct val="120000"/>
              </a:lnSpc>
              <a:spcBef>
                <a:spcPts val="1500"/>
              </a:spcBef>
              <a:spcAft>
                <a:spcPts val="1200"/>
              </a:spcAft>
              <a:buSzPct val="97000"/>
              <a:buFont typeface="Arial" panose="020B0604020202020204" pitchFamily="34" charset="0"/>
              <a:buChar char="•"/>
            </a:pPr>
            <a:r>
              <a:rPr lang="en-US" sz="1400" i="0" dirty="0">
                <a:solidFill>
                  <a:schemeClr val="bg2"/>
                </a:solidFill>
                <a:effectLst/>
                <a:latin typeface="Times New Roman" panose="02020603050405020304" pitchFamily="18" charset="0"/>
                <a:cs typeface="Times New Roman" panose="02020603050405020304" pitchFamily="18" charset="0"/>
              </a:rPr>
              <a:t>The e-commerce website project is a digital platform designed to streamline online buying and selling, addressing challenges faced by traditional retail and catering to the evolving demands of consumers. With a user-friendly interface, the website ensures easy navigation through product listings, categories, and various sections. It aims to provide businesses with a global reach, transcending geographical limitations and fostering a 24/7 accessible marketplace. By leveraging cost-efficient operations, the platform becomes a more economical avenue for conducting business. To guarantee a secure shopping.</a:t>
            </a:r>
          </a:p>
          <a:p>
            <a:pPr marL="285750" indent="-285750" algn="just">
              <a:lnSpc>
                <a:spcPct val="120000"/>
              </a:lnSpc>
              <a:spcBef>
                <a:spcPts val="1500"/>
              </a:spcBef>
              <a:spcAft>
                <a:spcPts val="1200"/>
              </a:spcAft>
              <a:buSzPct val="97000"/>
              <a:buFont typeface="Arial" panose="020B0604020202020204" pitchFamily="34" charset="0"/>
              <a:buChar char="•"/>
            </a:pPr>
            <a:r>
              <a:rPr lang="en-US" sz="1400" b="0" i="0" dirty="0">
                <a:solidFill>
                  <a:schemeClr val="bg2"/>
                </a:solidFill>
                <a:effectLst/>
                <a:latin typeface="Times New Roman" panose="02020603050405020304" pitchFamily="18" charset="0"/>
                <a:cs typeface="Times New Roman" panose="02020603050405020304" pitchFamily="18" charset="0"/>
              </a:rPr>
              <a:t>The e-commerce website, now marking its one-year anniversary, has successfully revolutionized the digital marketplace. Its responsive design ensures optimal performance across diverse devices, while personalized user accounts elevate the shopping journey with features like order history and saved preferences. Robust search and filter functionalities empower users to easily discover products tailored to their preferences. Real-time order tracking and notifications enhance transparency, and a responsive customer support system is in place to address inquiries and concerns. This milestone underscores the platform's unwavering commitment to providing a seamless and satisfying online shopping experience.</a:t>
            </a:r>
            <a:endParaRPr lang="en-US" sz="1400" i="0" dirty="0">
              <a:solidFill>
                <a:schemeClr val="bg2"/>
              </a:solidFill>
              <a:effectLst/>
              <a:latin typeface="Times New Roman" panose="02020603050405020304" pitchFamily="18" charset="0"/>
              <a:cs typeface="Times New Roman" panose="02020603050405020304" pitchFamily="18" charset="0"/>
            </a:endParaRPr>
          </a:p>
          <a:p>
            <a:pPr marL="0" lvl="0" indent="0" algn="just" rtl="0">
              <a:lnSpc>
                <a:spcPct val="120000"/>
              </a:lnSpc>
              <a:spcBef>
                <a:spcPts val="1500"/>
              </a:spcBef>
              <a:spcAft>
                <a:spcPts val="1200"/>
              </a:spcAft>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0" y="386577"/>
            <a:ext cx="9144000" cy="4756922"/>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Objectives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xfrm>
            <a:off x="-1" y="1256371"/>
            <a:ext cx="9143999" cy="3887129"/>
          </a:xfrm>
          <a:prstGeom prst="rect">
            <a:avLst/>
          </a:prstGeom>
        </p:spPr>
        <p:txBody>
          <a:bodyPr spcFirstLastPara="1" wrap="square" lIns="91425" tIns="91425" rIns="91425" bIns="91425" anchor="t" anchorCtr="0">
            <a:normAutofit/>
          </a:bodyPr>
          <a:lstStyle/>
          <a:p>
            <a:pPr marL="488950" indent="-342900" algn="l">
              <a:buFont typeface="+mj-lt"/>
              <a:buAutoNum type="arabicPeriod"/>
            </a:pPr>
            <a:r>
              <a:rPr lang="en-US" sz="1400" b="1" i="0" dirty="0">
                <a:solidFill>
                  <a:schemeClr val="bg2"/>
                </a:solidFill>
                <a:effectLst/>
                <a:latin typeface="Times New Roman" panose="02020603050405020304" pitchFamily="18" charset="0"/>
                <a:cs typeface="Times New Roman" panose="02020603050405020304" pitchFamily="18" charset="0"/>
              </a:rPr>
              <a:t>Increase Sales and Revenue:</a:t>
            </a:r>
            <a:r>
              <a:rPr lang="en-US" sz="1400" b="0" i="0" dirty="0">
                <a:solidFill>
                  <a:schemeClr val="bg2"/>
                </a:solidFill>
                <a:effectLst/>
                <a:latin typeface="Times New Roman" panose="02020603050405020304" pitchFamily="18" charset="0"/>
                <a:cs typeface="Times New Roman" panose="02020603050405020304" pitchFamily="18" charset="0"/>
              </a:rPr>
              <a:t> The primary goal is to facilitate online transactions and boost overall sales and revenue for the business.</a:t>
            </a:r>
          </a:p>
          <a:p>
            <a:pPr marL="488950" indent="-342900" algn="l">
              <a:buFont typeface="+mj-lt"/>
              <a:buAutoNum type="arabicPeriod"/>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488950" indent="-342900" algn="l">
              <a:buFont typeface="+mj-lt"/>
              <a:buAutoNum type="arabicPeriod"/>
            </a:pPr>
            <a:r>
              <a:rPr lang="en-US" sz="1400" b="1" i="0" dirty="0">
                <a:solidFill>
                  <a:schemeClr val="bg2"/>
                </a:solidFill>
                <a:effectLst/>
                <a:latin typeface="Times New Roman" panose="02020603050405020304" pitchFamily="18" charset="0"/>
                <a:cs typeface="Times New Roman" panose="02020603050405020304" pitchFamily="18" charset="0"/>
              </a:rPr>
              <a:t>Enhanced Customer Experience:</a:t>
            </a:r>
            <a:r>
              <a:rPr lang="en-US" sz="1400" b="0" i="0" dirty="0">
                <a:solidFill>
                  <a:schemeClr val="bg2"/>
                </a:solidFill>
                <a:effectLst/>
                <a:latin typeface="Times New Roman" panose="02020603050405020304" pitchFamily="18" charset="0"/>
                <a:cs typeface="Times New Roman" panose="02020603050405020304" pitchFamily="18" charset="0"/>
              </a:rPr>
              <a:t> Provide a user-friendly interface and seamless navigation to ensure a positive and satisfying shopping experience for customers.</a:t>
            </a:r>
          </a:p>
          <a:p>
            <a:pPr marL="488950" indent="-342900" algn="l">
              <a:buFont typeface="+mj-lt"/>
              <a:buAutoNum type="arabicPeriod"/>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488950" indent="-342900" algn="l">
              <a:buFont typeface="+mj-lt"/>
              <a:buAutoNum type="arabicPeriod"/>
            </a:pPr>
            <a:r>
              <a:rPr lang="en-US" sz="1400" b="1" i="0" dirty="0">
                <a:solidFill>
                  <a:schemeClr val="bg2"/>
                </a:solidFill>
                <a:effectLst/>
                <a:latin typeface="Times New Roman" panose="02020603050405020304" pitchFamily="18" charset="0"/>
                <a:cs typeface="Times New Roman" panose="02020603050405020304" pitchFamily="18" charset="0"/>
              </a:rPr>
              <a:t>Global Market Reach:</a:t>
            </a:r>
            <a:r>
              <a:rPr lang="en-US" sz="1400" b="0" i="0" dirty="0">
                <a:solidFill>
                  <a:schemeClr val="bg2"/>
                </a:solidFill>
                <a:effectLst/>
                <a:latin typeface="Times New Roman" panose="02020603050405020304" pitchFamily="18" charset="0"/>
                <a:cs typeface="Times New Roman" panose="02020603050405020304" pitchFamily="18" charset="0"/>
              </a:rPr>
              <a:t> Extend the business's market reach to a global audience, transcending geographical limitations.</a:t>
            </a:r>
          </a:p>
          <a:p>
            <a:pPr marL="488950" indent="-342900" algn="l">
              <a:buFont typeface="+mj-lt"/>
              <a:buAutoNum type="arabicPeriod"/>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488950" indent="-342900" algn="l">
              <a:buFont typeface="+mj-lt"/>
              <a:buAutoNum type="arabicPeriod"/>
            </a:pPr>
            <a:r>
              <a:rPr lang="en-US" sz="1400" b="1" i="0" dirty="0">
                <a:solidFill>
                  <a:schemeClr val="bg2"/>
                </a:solidFill>
                <a:effectLst/>
                <a:latin typeface="Times New Roman" panose="02020603050405020304" pitchFamily="18" charset="0"/>
                <a:cs typeface="Times New Roman" panose="02020603050405020304" pitchFamily="18" charset="0"/>
              </a:rPr>
              <a:t>Operational Efficiency:</a:t>
            </a:r>
            <a:r>
              <a:rPr lang="en-US" sz="1400" b="0" i="0" dirty="0">
                <a:solidFill>
                  <a:schemeClr val="bg2"/>
                </a:solidFill>
                <a:effectLst/>
                <a:latin typeface="Times New Roman" panose="02020603050405020304" pitchFamily="18" charset="0"/>
                <a:cs typeface="Times New Roman" panose="02020603050405020304" pitchFamily="18" charset="0"/>
              </a:rPr>
              <a:t> Streamline internal processes such as order management, inventory control, and logistics to enhance overall operational efficiency.</a:t>
            </a:r>
          </a:p>
          <a:p>
            <a:pPr marL="488950" indent="-342900" algn="l">
              <a:buFont typeface="+mj-lt"/>
              <a:buAutoNum type="arabicPeriod"/>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488950" indent="-342900" algn="l">
              <a:buFont typeface="+mj-lt"/>
              <a:buAutoNum type="arabicPeriod"/>
            </a:pPr>
            <a:r>
              <a:rPr lang="en-US" sz="1400" b="1" i="0" dirty="0">
                <a:solidFill>
                  <a:schemeClr val="bg2"/>
                </a:solidFill>
                <a:effectLst/>
                <a:latin typeface="Times New Roman" panose="02020603050405020304" pitchFamily="18" charset="0"/>
                <a:cs typeface="Times New Roman" panose="02020603050405020304" pitchFamily="18" charset="0"/>
              </a:rPr>
              <a:t>Brand Visibility:</a:t>
            </a:r>
            <a:r>
              <a:rPr lang="en-US" sz="1400" b="0" i="0" dirty="0">
                <a:solidFill>
                  <a:schemeClr val="bg2"/>
                </a:solidFill>
                <a:effectLst/>
                <a:latin typeface="Times New Roman" panose="02020603050405020304" pitchFamily="18" charset="0"/>
                <a:cs typeface="Times New Roman" panose="02020603050405020304" pitchFamily="18" charset="0"/>
              </a:rPr>
              <a:t> Establish a strong online presence to increase brand recognition.</a:t>
            </a:r>
          </a:p>
          <a:p>
            <a:pPr marL="488950" indent="-342900" algn="l">
              <a:buFont typeface="+mj-lt"/>
              <a:buAutoNum type="arabicPeriod"/>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488950" indent="-342900" algn="l">
              <a:buFont typeface="+mj-lt"/>
              <a:buAutoNum type="arabicPeriod"/>
            </a:pPr>
            <a:r>
              <a:rPr lang="en-US" sz="1400" b="1" i="0" dirty="0">
                <a:solidFill>
                  <a:schemeClr val="bg2"/>
                </a:solidFill>
                <a:effectLst/>
                <a:latin typeface="Times New Roman" panose="02020603050405020304" pitchFamily="18" charset="0"/>
                <a:cs typeface="Times New Roman" panose="02020603050405020304" pitchFamily="18" charset="0"/>
              </a:rPr>
              <a:t>Data Collection and Analysis:</a:t>
            </a:r>
            <a:r>
              <a:rPr lang="en-US" sz="1400" b="0" i="0" dirty="0">
                <a:solidFill>
                  <a:schemeClr val="bg2"/>
                </a:solidFill>
                <a:effectLst/>
                <a:latin typeface="Times New Roman" panose="02020603050405020304" pitchFamily="18" charset="0"/>
                <a:cs typeface="Times New Roman" panose="02020603050405020304" pitchFamily="18" charset="0"/>
              </a:rPr>
              <a:t> Gather and analyze data on customer behavior for informed decision-making.</a:t>
            </a:r>
          </a:p>
          <a:p>
            <a:pPr marL="146050" indent="0" algn="l">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algn="l">
              <a:buFont typeface="+mj-lt"/>
              <a:buAutoNum type="arabicPeriod" startAt="6"/>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107950" indent="0" algn="just">
              <a:buClr>
                <a:srgbClr val="000000"/>
              </a:buClr>
              <a:buSzPts val="1900"/>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107950" indent="0" algn="just">
              <a:buClr>
                <a:srgbClr val="000000"/>
              </a:buClr>
              <a:buSzPts val="1900"/>
              <a:buNone/>
            </a:pPr>
            <a:endParaRPr lang="en-US" sz="1600" b="0" i="0" dirty="0">
              <a:solidFill>
                <a:schemeClr val="bg2"/>
              </a:solidFill>
              <a:effectLst/>
              <a:latin typeface="Times New Roman" panose="02020603050405020304" pitchFamily="18" charset="0"/>
              <a:cs typeface="Times New Roman" panose="02020603050405020304" pitchFamily="18" charset="0"/>
            </a:endParaRPr>
          </a:p>
          <a:p>
            <a:pPr marL="107950" indent="0" algn="just">
              <a:buClr>
                <a:srgbClr val="000000"/>
              </a:buClr>
              <a:buSzPts val="1900"/>
              <a:buNone/>
            </a:pPr>
            <a:endParaRPr lang="en-US" sz="1600" b="0" i="0" dirty="0">
              <a:solidFill>
                <a:schemeClr val="bg2"/>
              </a:solidFill>
              <a:effectLst/>
              <a:latin typeface="Times New Roman" panose="02020603050405020304" pitchFamily="18" charset="0"/>
              <a:cs typeface="Times New Roman" panose="02020603050405020304" pitchFamily="18" charset="0"/>
            </a:endParaRPr>
          </a:p>
          <a:p>
            <a:pPr marL="107950" indent="0" algn="just">
              <a:buClr>
                <a:srgbClr val="000000"/>
              </a:buClr>
              <a:buSzPts val="1900"/>
              <a:buNone/>
            </a:pPr>
            <a:endParaRPr lang="en-US" sz="1600" b="0" i="0" dirty="0">
              <a:solidFill>
                <a:schemeClr val="bg2"/>
              </a:solidFill>
              <a:effectLst/>
              <a:latin typeface="Times New Roman" panose="02020603050405020304" pitchFamily="18" charset="0"/>
              <a:cs typeface="Times New Roman" panose="02020603050405020304" pitchFamily="18" charset="0"/>
            </a:endParaRPr>
          </a:p>
          <a:p>
            <a:pPr marL="107950" indent="0" algn="just">
              <a:buClr>
                <a:srgbClr val="000000"/>
              </a:buClr>
              <a:buSzPts val="1900"/>
              <a:buNone/>
            </a:pPr>
            <a:endParaRPr lang="en-US" sz="1600" b="0" i="0" dirty="0">
              <a:solidFill>
                <a:schemeClr val="bg2"/>
              </a:solidFill>
              <a:effectLst/>
              <a:latin typeface="Times New Roman" panose="02020603050405020304" pitchFamily="18" charset="0"/>
              <a:cs typeface="Times New Roman" panose="02020603050405020304" pitchFamily="18" charset="0"/>
            </a:endParaRPr>
          </a:p>
          <a:p>
            <a:pPr marL="107950" indent="0" algn="just">
              <a:buClr>
                <a:srgbClr val="000000"/>
              </a:buClr>
              <a:buSzPts val="1900"/>
              <a:buNone/>
            </a:pPr>
            <a:endParaRPr lang="en-US" sz="1600" b="0" i="0" dirty="0">
              <a:solidFill>
                <a:schemeClr val="bg2"/>
              </a:solidFill>
              <a:effectLst/>
              <a:latin typeface="Times New Roman" panose="02020603050405020304" pitchFamily="18" charset="0"/>
              <a:cs typeface="Times New Roman" panose="02020603050405020304" pitchFamily="18" charset="0"/>
            </a:endParaRPr>
          </a:p>
          <a:p>
            <a:pPr marL="107950" indent="0" algn="just">
              <a:buClr>
                <a:srgbClr val="000000"/>
              </a:buClr>
              <a:buSzPts val="1900"/>
              <a:buNone/>
            </a:pPr>
            <a:endParaRPr lang="en-US" sz="1600" b="0" i="0" dirty="0">
              <a:solidFill>
                <a:schemeClr val="bg2"/>
              </a:solidFill>
              <a:effectLst/>
              <a:latin typeface="Times New Roman" panose="02020603050405020304" pitchFamily="18" charset="0"/>
              <a:cs typeface="Times New Roman" panose="02020603050405020304" pitchFamily="18" charset="0"/>
            </a:endParaRPr>
          </a:p>
          <a:p>
            <a:pPr marL="0" lvl="0" indent="0" algn="l" rtl="0">
              <a:spcBef>
                <a:spcPts val="150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0377" y="426552"/>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Problem Statement</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05" name="Google Shape;105;p16"/>
          <p:cNvSpPr txBox="1">
            <a:spLocks noGrp="1"/>
          </p:cNvSpPr>
          <p:nvPr>
            <p:ph type="body" idx="1"/>
          </p:nvPr>
        </p:nvSpPr>
        <p:spPr>
          <a:xfrm>
            <a:off x="0" y="1182030"/>
            <a:ext cx="9144000" cy="3961470"/>
          </a:xfrm>
          <a:prstGeom prst="rect">
            <a:avLst/>
          </a:prstGeom>
        </p:spPr>
        <p:txBody>
          <a:bodyPr spcFirstLastPara="1" wrap="square" lIns="91425" tIns="91425" rIns="91425" bIns="91425" anchor="t" anchorCtr="0">
            <a:normAutofit fontScale="25000" lnSpcReduction="20000"/>
          </a:bodyPr>
          <a:lstStyle/>
          <a:p>
            <a:pPr marL="114300" lvl="0" indent="0" algn="just" rtl="0">
              <a:spcBef>
                <a:spcPts val="0"/>
              </a:spcBef>
              <a:spcAft>
                <a:spcPts val="0"/>
              </a:spcAft>
              <a:buClr>
                <a:srgbClr val="000000"/>
              </a:buClr>
              <a:buSzPts val="1800"/>
              <a:buNone/>
            </a:pPr>
            <a:r>
              <a:rPr lang="en-US" sz="5600" b="0" i="0" dirty="0">
                <a:solidFill>
                  <a:schemeClr val="bg2"/>
                </a:solidFill>
                <a:effectLst/>
                <a:latin typeface="Times New Roman" panose="02020603050405020304" pitchFamily="18" charset="0"/>
                <a:cs typeface="Times New Roman" panose="02020603050405020304" pitchFamily="18" charset="0"/>
              </a:rPr>
              <a:t>The e-commerce website project aims to solve the challenges faced by traditional retail. In regular stores, it's hard to reach many customers, and people nowadays prefer shopping online. So, businesses need to adapt and have a strong online presence. It makes it easier for them to reach more people, provides a better shopping experience for customers, and makes the behind-the-scenes work more efficient. The website also keeps up with what people like to buy online and makes sure that when customers shop, their information stays safe. Essentially, the project helps businesses move into the digital world, meeting what people want today and staying competitive online. </a:t>
            </a:r>
          </a:p>
          <a:p>
            <a:pPr marL="114300" lvl="0" indent="0" algn="l" rtl="0">
              <a:spcBef>
                <a:spcPts val="0"/>
              </a:spcBef>
              <a:spcAft>
                <a:spcPts val="0"/>
              </a:spcAft>
              <a:buClr>
                <a:srgbClr val="000000"/>
              </a:buClr>
              <a:buSzPts val="1800"/>
              <a:buNone/>
            </a:pPr>
            <a:endParaRPr lang="en" sz="5600" dirty="0">
              <a:solidFill>
                <a:schemeClr val="bg2"/>
              </a:solidFill>
              <a:latin typeface="Times New Roman" panose="02020603050405020304" pitchFamily="18" charset="0"/>
              <a:ea typeface="Roboto"/>
              <a:cs typeface="Times New Roman" panose="02020603050405020304" pitchFamily="18" charset="0"/>
              <a:sym typeface="Roboto"/>
            </a:endParaRPr>
          </a:p>
          <a:p>
            <a:pPr marL="114300" lvl="0" indent="0" algn="just" rtl="0">
              <a:spcBef>
                <a:spcPts val="0"/>
              </a:spcBef>
              <a:spcAft>
                <a:spcPts val="0"/>
              </a:spcAft>
              <a:buClr>
                <a:srgbClr val="000000"/>
              </a:buClr>
              <a:buSzPts val="1800"/>
              <a:buNone/>
            </a:pPr>
            <a:br>
              <a:rPr lang="en-US" sz="5600" dirty="0">
                <a:solidFill>
                  <a:schemeClr val="bg2"/>
                </a:solidFill>
                <a:latin typeface="Times New Roman" panose="02020603050405020304" pitchFamily="18" charset="0"/>
                <a:cs typeface="Times New Roman" panose="02020603050405020304" pitchFamily="18" charset="0"/>
              </a:rPr>
            </a:br>
            <a:r>
              <a:rPr lang="en-US" sz="5600" b="0" i="0" dirty="0">
                <a:solidFill>
                  <a:schemeClr val="bg2"/>
                </a:solidFill>
                <a:effectLst/>
                <a:latin typeface="Times New Roman" panose="02020603050405020304" pitchFamily="18" charset="0"/>
                <a:cs typeface="Times New Roman" panose="02020603050405020304" pitchFamily="18" charset="0"/>
              </a:rPr>
              <a:t>Creating an e-commerce website is essential for businesses to reach a global audience, transcending traditional retail limitations. Online shopping offers customers the flexibility to browse and purchase at any time, ensuring a positive experience. This accessibility significantly boosts sales and revenue. The website adapts to evolving consumer trends, aligning with customer preferences. Streamlining internal processes enhances operational efficiency, and a strong online presence increases brand visibility, crucial for competitiveness in the digital era. The platform's adaptability to changing technology and consumer habits ensures long-term relevance, while secure transactions build trust and valuable data aids informed decision-making.</a:t>
            </a:r>
          </a:p>
          <a:p>
            <a:pPr marL="114300" lvl="0" indent="0" algn="just" rtl="0">
              <a:spcBef>
                <a:spcPts val="0"/>
              </a:spcBef>
              <a:spcAft>
                <a:spcPts val="0"/>
              </a:spcAft>
              <a:buClr>
                <a:srgbClr val="000000"/>
              </a:buClr>
              <a:buSzPts val="1800"/>
              <a:buNone/>
            </a:pPr>
            <a:endParaRPr lang="en-US" sz="5600" dirty="0">
              <a:solidFill>
                <a:schemeClr val="bg2"/>
              </a:solidFill>
              <a:latin typeface="Times New Roman" panose="02020603050405020304" pitchFamily="18" charset="0"/>
              <a:ea typeface="Roboto"/>
              <a:cs typeface="Times New Roman" panose="02020603050405020304" pitchFamily="18" charset="0"/>
              <a:sym typeface="Roboto"/>
            </a:endParaRPr>
          </a:p>
          <a:p>
            <a:pPr marL="114300" lvl="0" indent="0" algn="just" rtl="0">
              <a:spcBef>
                <a:spcPts val="0"/>
              </a:spcBef>
              <a:spcAft>
                <a:spcPts val="0"/>
              </a:spcAft>
              <a:buClr>
                <a:srgbClr val="000000"/>
              </a:buClr>
              <a:buSzPts val="1800"/>
              <a:buNone/>
            </a:pPr>
            <a:r>
              <a:rPr lang="en-US" sz="5600" b="0" i="0" dirty="0">
                <a:solidFill>
                  <a:schemeClr val="bg2"/>
                </a:solidFill>
                <a:effectLst/>
                <a:latin typeface="Times New Roman" panose="02020603050405020304" pitchFamily="18" charset="0"/>
                <a:cs typeface="Times New Roman" panose="02020603050405020304" pitchFamily="18" charset="0"/>
              </a:rPr>
              <a:t>Creating an e-commerce website is important because it makes shopping super easy for customers. They can shop comfortably from anywhere, anytime. This not only benefits customers but also helps the country's economy grow. So, it's a win easy shopping for people and good for the country's development.</a:t>
            </a:r>
            <a:endParaRPr lang="en" sz="5600" dirty="0">
              <a:solidFill>
                <a:schemeClr val="bg2"/>
              </a:solidFill>
              <a:latin typeface="Times New Roman" panose="02020603050405020304" pitchFamily="18" charset="0"/>
              <a:ea typeface="Roboto"/>
              <a:cs typeface="Times New Roman" panose="02020603050405020304" pitchFamily="18" charset="0"/>
              <a:sym typeface="Roboto"/>
            </a:endParaRPr>
          </a:p>
          <a:p>
            <a:pPr marL="114300" lvl="0" indent="0" algn="l" rtl="0">
              <a:spcBef>
                <a:spcPts val="0"/>
              </a:spcBef>
              <a:spcAft>
                <a:spcPts val="0"/>
              </a:spcAft>
              <a:buClr>
                <a:srgbClr val="000000"/>
              </a:buClr>
              <a:buSzPts val="1800"/>
              <a:buNone/>
            </a:pPr>
            <a:endParaRPr lang="en" sz="1800" dirty="0">
              <a:solidFill>
                <a:srgbClr val="000000"/>
              </a:solidFill>
              <a:latin typeface="Roboto"/>
              <a:ea typeface="Roboto"/>
              <a:cs typeface="Roboto"/>
              <a:sym typeface="Roboto"/>
            </a:endParaRPr>
          </a:p>
          <a:p>
            <a:pPr marL="114300" lvl="0" indent="0" algn="l" rtl="0">
              <a:spcBef>
                <a:spcPts val="0"/>
              </a:spcBef>
              <a:spcAft>
                <a:spcPts val="0"/>
              </a:spcAft>
              <a:buClr>
                <a:srgbClr val="000000"/>
              </a:buClr>
              <a:buSzPts val="1800"/>
              <a:buNone/>
            </a:pPr>
            <a:endParaRPr lang="en" sz="1800" dirty="0">
              <a:solidFill>
                <a:srgbClr val="000000"/>
              </a:solidFill>
              <a:latin typeface="Roboto"/>
              <a:ea typeface="Roboto"/>
              <a:cs typeface="Roboto"/>
              <a:sym typeface="Roboto"/>
            </a:endParaRPr>
          </a:p>
          <a:p>
            <a:pPr marL="114300" lvl="0" indent="0" algn="l" rtl="0">
              <a:spcBef>
                <a:spcPts val="0"/>
              </a:spcBef>
              <a:spcAft>
                <a:spcPts val="0"/>
              </a:spcAft>
              <a:buClr>
                <a:srgbClr val="000000"/>
              </a:buClr>
              <a:buSzPts val="1800"/>
              <a:buNone/>
            </a:pPr>
            <a:endParaRPr lang="en" sz="1800" dirty="0">
              <a:solidFill>
                <a:srgbClr val="000000"/>
              </a:solidFill>
              <a:latin typeface="Roboto"/>
              <a:ea typeface="Roboto"/>
              <a:cs typeface="Roboto"/>
              <a:sym typeface="Roboto"/>
            </a:endParaRPr>
          </a:p>
          <a:p>
            <a:pPr marL="0" lvl="0" indent="0" algn="l" rtl="0">
              <a:spcBef>
                <a:spcPts val="1500"/>
              </a:spcBef>
              <a:spcAft>
                <a:spcPts val="1200"/>
              </a:spcAft>
              <a:buNone/>
            </a:pP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91557" y="535925"/>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1985" dirty="0">
                <a:solidFill>
                  <a:srgbClr val="000000"/>
                </a:solidFill>
                <a:latin typeface="Roboto"/>
                <a:ea typeface="Roboto"/>
                <a:cs typeface="Roboto"/>
                <a:sym typeface="Roboto"/>
              </a:rPr>
              <a:t>Literature Review</a:t>
            </a:r>
            <a:endParaRPr sz="19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dirty="0"/>
          </a:p>
        </p:txBody>
      </p:sp>
      <p:sp>
        <p:nvSpPr>
          <p:cNvPr id="111" name="Google Shape;111;p17"/>
          <p:cNvSpPr txBox="1">
            <a:spLocks noGrp="1"/>
          </p:cNvSpPr>
          <p:nvPr>
            <p:ph type="body" idx="1"/>
          </p:nvPr>
        </p:nvSpPr>
        <p:spPr>
          <a:xfrm>
            <a:off x="0" y="1330712"/>
            <a:ext cx="9144000" cy="3812788"/>
          </a:xfrm>
          <a:prstGeom prst="rect">
            <a:avLst/>
          </a:prstGeom>
        </p:spPr>
        <p:txBody>
          <a:bodyPr spcFirstLastPara="1" wrap="square" lIns="91425" tIns="91425" rIns="91425" bIns="91425" anchor="t" anchorCtr="0">
            <a:normAutofit/>
          </a:bodyPr>
          <a:lstStyle/>
          <a:p>
            <a:pPr algn="l"/>
            <a:r>
              <a:rPr lang="en-US" sz="1500" b="0" i="0" dirty="0">
                <a:solidFill>
                  <a:schemeClr val="bg2"/>
                </a:solidFill>
                <a:effectLst/>
                <a:latin typeface="Times New Roman" panose="02020603050405020304" pitchFamily="18" charset="0"/>
                <a:cs typeface="Times New Roman" panose="02020603050405020304" pitchFamily="18" charset="0"/>
              </a:rPr>
              <a:t>As of now, there haven't been any prior projects or work undertaken in the domain of the current e-commerce website project.</a:t>
            </a:r>
          </a:p>
          <a:p>
            <a:pPr marL="146050" indent="0" algn="l">
              <a:buNone/>
            </a:pPr>
            <a:endParaRPr lang="en-US" sz="1500" b="0" i="0" dirty="0">
              <a:solidFill>
                <a:schemeClr val="bg2"/>
              </a:solidFill>
              <a:effectLst/>
              <a:latin typeface="Times New Roman" panose="02020603050405020304" pitchFamily="18" charset="0"/>
              <a:cs typeface="Times New Roman" panose="02020603050405020304" pitchFamily="18" charset="0"/>
            </a:endParaRPr>
          </a:p>
          <a:p>
            <a:pPr algn="l"/>
            <a:r>
              <a:rPr lang="en-US" sz="1500" b="0" i="0" dirty="0">
                <a:solidFill>
                  <a:schemeClr val="bg2"/>
                </a:solidFill>
                <a:effectLst/>
                <a:latin typeface="Times New Roman" panose="02020603050405020304" pitchFamily="18" charset="0"/>
                <a:cs typeface="Times New Roman" panose="02020603050405020304" pitchFamily="18" charset="0"/>
              </a:rPr>
              <a:t>The project aims to bridge a significant gap by providing a seamless shopping experience for people in both urban and rural areas. The focus is on eliminating the disparity between urban and rural areas, allowing people from diverse backgrounds to access the same platform for their shopping needs. Additionally, the project addresses the gap between customers and shopkeepers, fostering a more inclusive and accessible online marketplace.</a:t>
            </a:r>
          </a:p>
          <a:p>
            <a:pPr marL="146050" indent="0" algn="l">
              <a:buNone/>
            </a:pPr>
            <a:endParaRPr lang="en-US" sz="1500" b="0" i="0" dirty="0">
              <a:solidFill>
                <a:schemeClr val="bg2"/>
              </a:solidFill>
              <a:effectLst/>
              <a:latin typeface="Times New Roman" panose="02020603050405020304" pitchFamily="18" charset="0"/>
              <a:cs typeface="Times New Roman" panose="02020603050405020304" pitchFamily="18" charset="0"/>
            </a:endParaRPr>
          </a:p>
          <a:p>
            <a:pPr algn="l"/>
            <a:r>
              <a:rPr lang="en-US" sz="1500" b="0" i="0" dirty="0">
                <a:solidFill>
                  <a:schemeClr val="bg2"/>
                </a:solidFill>
                <a:effectLst/>
                <a:latin typeface="Times New Roman" panose="02020603050405020304" pitchFamily="18" charset="0"/>
                <a:cs typeface="Times New Roman" panose="02020603050405020304" pitchFamily="18" charset="0"/>
              </a:rPr>
              <a:t>While there is no specific literature review provided, the identified gap in the current e-commerce landscape emphasizes inclusivity and equal access for both urban and rural populations. Literature in this domain could potentially explore the impact of digital platforms on rural economies, the challenges faced by rural consumers, and the strategies employed to create a more inclusive online shopping experience.</a:t>
            </a:r>
          </a:p>
          <a:p>
            <a:pPr marL="0" lvl="0" indent="0" algn="l" rtl="0">
              <a:spcBef>
                <a:spcPts val="1500"/>
              </a:spcBef>
              <a:spcAft>
                <a:spcPts val="1200"/>
              </a:spcAft>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56117" y="468352"/>
            <a:ext cx="3077737" cy="906966"/>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0" y="1196898"/>
            <a:ext cx="9144000" cy="3946602"/>
          </a:xfrm>
          <a:prstGeom prst="rect">
            <a:avLst/>
          </a:prstGeom>
        </p:spPr>
        <p:txBody>
          <a:bodyPr spcFirstLastPara="1" wrap="square" lIns="91425" tIns="91425" rIns="91425" bIns="91425" anchor="t" anchorCtr="0">
            <a:normAutofit/>
          </a:bodyPr>
          <a:lstStyle/>
          <a:p>
            <a:pPr marL="146050" indent="0" algn="l">
              <a:buNone/>
            </a:pPr>
            <a:r>
              <a:rPr lang="en-US" sz="1400" b="1" i="0" dirty="0">
                <a:solidFill>
                  <a:schemeClr val="bg2"/>
                </a:solidFill>
                <a:effectLst/>
                <a:latin typeface="Times New Roman" panose="02020603050405020304" pitchFamily="18" charset="0"/>
                <a:cs typeface="Times New Roman" panose="02020603050405020304" pitchFamily="18" charset="0"/>
              </a:rPr>
              <a:t>Strategic Planning:</a:t>
            </a:r>
            <a:r>
              <a:rPr lang="en-US" sz="1400" dirty="0">
                <a:solidFill>
                  <a:schemeClr val="bg2"/>
                </a:solidFill>
                <a:latin typeface="Times New Roman" panose="02020603050405020304" pitchFamily="18" charset="0"/>
                <a:cs typeface="Times New Roman" panose="02020603050405020304" pitchFamily="18" charset="0"/>
              </a:rPr>
              <a:t> </a:t>
            </a:r>
          </a:p>
          <a:p>
            <a:r>
              <a:rPr lang="en-US" sz="1400" b="0" i="0" dirty="0">
                <a:solidFill>
                  <a:schemeClr val="bg2"/>
                </a:solidFill>
                <a:effectLst/>
                <a:latin typeface="Times New Roman" panose="02020603050405020304" pitchFamily="18" charset="0"/>
                <a:cs typeface="Times New Roman" panose="02020603050405020304" pitchFamily="18" charset="0"/>
              </a:rPr>
              <a:t>Defined goals and identified stakeholders for a detailed project plan.</a:t>
            </a:r>
          </a:p>
          <a:p>
            <a:r>
              <a:rPr lang="en-US" sz="1400" b="0" i="0" dirty="0">
                <a:solidFill>
                  <a:schemeClr val="bg2"/>
                </a:solidFill>
                <a:effectLst/>
                <a:latin typeface="Times New Roman" panose="02020603050405020304" pitchFamily="18" charset="0"/>
                <a:cs typeface="Times New Roman" panose="02020603050405020304" pitchFamily="18" charset="0"/>
              </a:rPr>
              <a:t>Aligned project objectives with business needs through strategic planning.</a:t>
            </a:r>
          </a:p>
          <a:p>
            <a:pPr marL="146050" indent="0">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146050" indent="0" algn="l">
              <a:buNone/>
            </a:pPr>
            <a:r>
              <a:rPr lang="en-US" sz="1400" b="1" i="0" dirty="0">
                <a:solidFill>
                  <a:schemeClr val="bg2"/>
                </a:solidFill>
                <a:effectLst/>
                <a:latin typeface="Times New Roman" panose="02020603050405020304" pitchFamily="18" charset="0"/>
                <a:cs typeface="Times New Roman" panose="02020603050405020304" pitchFamily="18" charset="0"/>
              </a:rPr>
              <a:t>Technology Stack:</a:t>
            </a:r>
            <a:endParaRPr lang="en-US" sz="1400" b="0" i="0" dirty="0">
              <a:solidFill>
                <a:schemeClr val="bg2"/>
              </a:solidFill>
              <a:effectLst/>
              <a:latin typeface="Times New Roman" panose="02020603050405020304" pitchFamily="18" charset="0"/>
              <a:cs typeface="Times New Roman" panose="02020603050405020304" pitchFamily="18" charset="0"/>
            </a:endParaRPr>
          </a:p>
          <a:p>
            <a:r>
              <a:rPr lang="en-US" sz="1400" b="0" i="0" dirty="0">
                <a:solidFill>
                  <a:schemeClr val="bg2"/>
                </a:solidFill>
                <a:effectLst/>
                <a:latin typeface="Times New Roman" panose="02020603050405020304" pitchFamily="18" charset="0"/>
                <a:cs typeface="Times New Roman" panose="02020603050405020304" pitchFamily="18" charset="0"/>
              </a:rPr>
              <a:t>Utilized a technology stack of HTML, CSS, and JavaScript for scalable and secure development.</a:t>
            </a:r>
          </a:p>
          <a:p>
            <a:r>
              <a:rPr lang="en-US" sz="1400" b="0" i="0" dirty="0">
                <a:solidFill>
                  <a:schemeClr val="bg2"/>
                </a:solidFill>
                <a:effectLst/>
                <a:latin typeface="Times New Roman" panose="02020603050405020304" pitchFamily="18" charset="0"/>
                <a:cs typeface="Times New Roman" panose="02020603050405020304" pitchFamily="18" charset="0"/>
              </a:rPr>
              <a:t>Ensured compatibility and responsiveness using this foundational technology.</a:t>
            </a:r>
          </a:p>
          <a:p>
            <a:endParaRPr lang="en-US" sz="1400" dirty="0">
              <a:solidFill>
                <a:schemeClr val="bg2"/>
              </a:solidFill>
              <a:latin typeface="Times New Roman" panose="02020603050405020304" pitchFamily="18" charset="0"/>
              <a:cs typeface="Times New Roman" panose="02020603050405020304" pitchFamily="18" charset="0"/>
            </a:endParaRPr>
          </a:p>
          <a:p>
            <a:pPr marL="146050" indent="0" algn="l">
              <a:buNone/>
            </a:pPr>
            <a:r>
              <a:rPr lang="en-US" sz="1400" b="1" i="0" dirty="0">
                <a:solidFill>
                  <a:schemeClr val="bg2"/>
                </a:solidFill>
                <a:effectLst/>
                <a:latin typeface="Times New Roman" panose="02020603050405020304" pitchFamily="18" charset="0"/>
                <a:cs typeface="Times New Roman" panose="02020603050405020304" pitchFamily="18" charset="0"/>
              </a:rPr>
              <a:t>Testing and Deployment:</a:t>
            </a:r>
            <a:endParaRPr lang="en-US" sz="1400" b="0" i="0" dirty="0">
              <a:solidFill>
                <a:schemeClr val="bg2"/>
              </a:solidFill>
              <a:effectLst/>
              <a:latin typeface="Times New Roman" panose="02020603050405020304" pitchFamily="18" charset="0"/>
              <a:cs typeface="Times New Roman" panose="02020603050405020304" pitchFamily="18" charset="0"/>
            </a:endParaRPr>
          </a:p>
          <a:p>
            <a:r>
              <a:rPr lang="en-US" sz="1400" b="0" i="0" dirty="0">
                <a:solidFill>
                  <a:schemeClr val="bg2"/>
                </a:solidFill>
                <a:effectLst/>
                <a:latin typeface="Times New Roman" panose="02020603050405020304" pitchFamily="18" charset="0"/>
                <a:cs typeface="Times New Roman" panose="02020603050405020304" pitchFamily="18" charset="0"/>
              </a:rPr>
              <a:t>Rigorously tested functionality, performance, and security aspects.</a:t>
            </a:r>
          </a:p>
          <a:p>
            <a:r>
              <a:rPr lang="en-US" sz="1400" b="0" i="0" dirty="0">
                <a:solidFill>
                  <a:schemeClr val="bg2"/>
                </a:solidFill>
                <a:effectLst/>
                <a:latin typeface="Times New Roman" panose="02020603050405020304" pitchFamily="18" charset="0"/>
                <a:cs typeface="Times New Roman" panose="02020603050405020304" pitchFamily="18" charset="0"/>
              </a:rPr>
              <a:t>Ensured a smooth deployment process to minimize downtime and transition to the live environment.</a:t>
            </a:r>
          </a:p>
          <a:p>
            <a:pPr marL="146050" indent="0" algn="l">
              <a:buNone/>
            </a:pPr>
            <a:endParaRPr lang="en-US" sz="1400" b="1" i="0" dirty="0">
              <a:solidFill>
                <a:schemeClr val="bg2"/>
              </a:solidFill>
              <a:effectLst/>
              <a:latin typeface="Times New Roman" panose="02020603050405020304" pitchFamily="18" charset="0"/>
              <a:cs typeface="Times New Roman" panose="02020603050405020304" pitchFamily="18" charset="0"/>
            </a:endParaRPr>
          </a:p>
          <a:p>
            <a:pPr marL="146050" indent="0" algn="l">
              <a:buNone/>
            </a:pPr>
            <a:r>
              <a:rPr lang="en-US" sz="1400" b="1" i="0" dirty="0">
                <a:solidFill>
                  <a:schemeClr val="bg2"/>
                </a:solidFill>
                <a:effectLst/>
                <a:latin typeface="Times New Roman" panose="02020603050405020304" pitchFamily="18" charset="0"/>
                <a:cs typeface="Times New Roman" panose="02020603050405020304" pitchFamily="18" charset="0"/>
              </a:rPr>
              <a:t>Market Research:</a:t>
            </a:r>
            <a:endParaRPr lang="en-US" sz="1400" b="0" i="0" dirty="0">
              <a:solidFill>
                <a:schemeClr val="bg2"/>
              </a:solidFill>
              <a:effectLst/>
              <a:latin typeface="Times New Roman" panose="02020603050405020304" pitchFamily="18" charset="0"/>
              <a:cs typeface="Times New Roman" panose="02020603050405020304" pitchFamily="18" charset="0"/>
            </a:endParaRPr>
          </a:p>
          <a:p>
            <a:r>
              <a:rPr lang="en-US" sz="1400" b="0" i="0" dirty="0">
                <a:solidFill>
                  <a:schemeClr val="bg2"/>
                </a:solidFill>
                <a:effectLst/>
                <a:latin typeface="Times New Roman" panose="02020603050405020304" pitchFamily="18" charset="0"/>
                <a:cs typeface="Times New Roman" panose="02020603050405020304" pitchFamily="18" charset="0"/>
              </a:rPr>
              <a:t>Conducted comprehensive market research.</a:t>
            </a:r>
          </a:p>
          <a:p>
            <a:r>
              <a:rPr lang="en-US" sz="1400" b="0" i="0" dirty="0">
                <a:solidFill>
                  <a:schemeClr val="bg2"/>
                </a:solidFill>
                <a:effectLst/>
                <a:latin typeface="Times New Roman" panose="02020603050405020304" pitchFamily="18" charset="0"/>
                <a:cs typeface="Times New Roman" panose="02020603050405020304" pitchFamily="18" charset="0"/>
              </a:rPr>
              <a:t>Informed decisions based on market insights.</a:t>
            </a:r>
          </a:p>
          <a:p>
            <a:pPr marL="146050" indent="0">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146050" indent="0">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146050" indent="0">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pPr marL="107950" lvl="0" indent="0" algn="l" rtl="0">
              <a:spcBef>
                <a:spcPts val="0"/>
              </a:spcBef>
              <a:spcAft>
                <a:spcPts val="0"/>
              </a:spcAft>
              <a:buClr>
                <a:srgbClr val="000000"/>
              </a:buClr>
              <a:buSzPts val="1900"/>
              <a:buNone/>
            </a:pPr>
            <a:endParaRPr lang="en" sz="1400" dirty="0">
              <a:solidFill>
                <a:srgbClr val="000000"/>
              </a:solidFill>
              <a:latin typeface="Times New Roman" panose="02020603050405020304" pitchFamily="18" charset="0"/>
              <a:ea typeface="Roboto"/>
              <a:cs typeface="Times New Roman" panose="02020603050405020304" pitchFamily="18" charset="0"/>
              <a:sym typeface="Roboto"/>
            </a:endParaRPr>
          </a:p>
          <a:p>
            <a:pPr marL="107950" lvl="0" indent="0" algn="l" rtl="0">
              <a:spcBef>
                <a:spcPts val="0"/>
              </a:spcBef>
              <a:spcAft>
                <a:spcPts val="0"/>
              </a:spcAft>
              <a:buClr>
                <a:srgbClr val="000000"/>
              </a:buClr>
              <a:buSzPts val="1900"/>
              <a:buNone/>
            </a:pP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64455" y="426552"/>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385" dirty="0">
                <a:solidFill>
                  <a:srgbClr val="000000"/>
                </a:solidFill>
                <a:latin typeface="Roboto"/>
                <a:ea typeface="Roboto"/>
                <a:cs typeface="Roboto"/>
                <a:sym typeface="Roboto"/>
              </a:rPr>
              <a:t>System Architecture</a:t>
            </a: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xfrm>
            <a:off x="0" y="1308410"/>
            <a:ext cx="8418150" cy="3835089"/>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endParaRPr sz="2200" dirty="0"/>
          </a:p>
        </p:txBody>
      </p:sp>
      <p:pic>
        <p:nvPicPr>
          <p:cNvPr id="5" name="Picture 4">
            <a:extLst>
              <a:ext uri="{FF2B5EF4-FFF2-40B4-BE49-F238E27FC236}">
                <a16:creationId xmlns:a16="http://schemas.microsoft.com/office/drawing/2014/main" id="{919BE2C0-AD48-6C88-B7CB-199B97DBFE9A}"/>
              </a:ext>
            </a:extLst>
          </p:cNvPr>
          <p:cNvPicPr>
            <a:picLocks noChangeAspect="1"/>
          </p:cNvPicPr>
          <p:nvPr/>
        </p:nvPicPr>
        <p:blipFill>
          <a:blip r:embed="rId3"/>
          <a:stretch>
            <a:fillRect/>
          </a:stretch>
        </p:blipFill>
        <p:spPr>
          <a:xfrm>
            <a:off x="1" y="1308410"/>
            <a:ext cx="8418150" cy="3687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80045" y="492694"/>
            <a:ext cx="7688700" cy="621662"/>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Implementation</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29" name="Google Shape;129;p20"/>
          <p:cNvSpPr txBox="1">
            <a:spLocks noGrp="1"/>
          </p:cNvSpPr>
          <p:nvPr>
            <p:ph type="body" idx="1"/>
          </p:nvPr>
        </p:nvSpPr>
        <p:spPr>
          <a:xfrm>
            <a:off x="170985" y="1353015"/>
            <a:ext cx="8247165" cy="2986960"/>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endParaRPr sz="2000" dirty="0"/>
          </a:p>
        </p:txBody>
      </p:sp>
      <p:pic>
        <p:nvPicPr>
          <p:cNvPr id="3" name="Picture 2">
            <a:extLst>
              <a:ext uri="{FF2B5EF4-FFF2-40B4-BE49-F238E27FC236}">
                <a16:creationId xmlns:a16="http://schemas.microsoft.com/office/drawing/2014/main" id="{BEF575B2-507A-0F5F-57F9-B002A6E964E2}"/>
              </a:ext>
            </a:extLst>
          </p:cNvPr>
          <p:cNvPicPr>
            <a:picLocks noChangeAspect="1"/>
          </p:cNvPicPr>
          <p:nvPr/>
        </p:nvPicPr>
        <p:blipFill>
          <a:blip r:embed="rId3"/>
          <a:stretch>
            <a:fillRect/>
          </a:stretch>
        </p:blipFill>
        <p:spPr>
          <a:xfrm>
            <a:off x="1" y="1353013"/>
            <a:ext cx="4698380" cy="3790485"/>
          </a:xfrm>
          <a:prstGeom prst="rect">
            <a:avLst/>
          </a:prstGeom>
        </p:spPr>
      </p:pic>
      <p:pic>
        <p:nvPicPr>
          <p:cNvPr id="5" name="Picture 4">
            <a:extLst>
              <a:ext uri="{FF2B5EF4-FFF2-40B4-BE49-F238E27FC236}">
                <a16:creationId xmlns:a16="http://schemas.microsoft.com/office/drawing/2014/main" id="{A4F7E707-CC43-9F21-0E75-D5B575EEA348}"/>
              </a:ext>
            </a:extLst>
          </p:cNvPr>
          <p:cNvPicPr>
            <a:picLocks noChangeAspect="1"/>
          </p:cNvPicPr>
          <p:nvPr/>
        </p:nvPicPr>
        <p:blipFill>
          <a:blip r:embed="rId4"/>
          <a:stretch>
            <a:fillRect/>
          </a:stretch>
        </p:blipFill>
        <p:spPr>
          <a:xfrm>
            <a:off x="4698381" y="1353014"/>
            <a:ext cx="4445619" cy="3790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03070" y="493459"/>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Features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35" name="Google Shape;135;p21"/>
          <p:cNvSpPr txBox="1">
            <a:spLocks noGrp="1"/>
          </p:cNvSpPr>
          <p:nvPr>
            <p:ph type="body" idx="1"/>
          </p:nvPr>
        </p:nvSpPr>
        <p:spPr>
          <a:xfrm>
            <a:off x="0" y="1464527"/>
            <a:ext cx="9091961" cy="3598127"/>
          </a:xfrm>
          <a:prstGeom prst="rect">
            <a:avLst/>
          </a:prstGeom>
        </p:spPr>
        <p:txBody>
          <a:bodyPr spcFirstLastPara="1" wrap="square" lIns="91425" tIns="91425" rIns="91425" bIns="91425" anchor="t" anchorCtr="0">
            <a:normAutofit/>
          </a:bodyPr>
          <a:lstStyle/>
          <a:p>
            <a:r>
              <a:rPr lang="en-US" sz="1400" b="1" i="0" dirty="0">
                <a:solidFill>
                  <a:schemeClr val="bg2"/>
                </a:solidFill>
                <a:effectLst/>
                <a:latin typeface="Times New Roman" panose="02020603050405020304" pitchFamily="18" charset="0"/>
                <a:cs typeface="Times New Roman" panose="02020603050405020304" pitchFamily="18" charset="0"/>
              </a:rPr>
              <a:t>User-friendly Interface: </a:t>
            </a:r>
            <a:r>
              <a:rPr lang="en-US" sz="1400" b="0" i="0" dirty="0">
                <a:solidFill>
                  <a:schemeClr val="bg2"/>
                </a:solidFill>
                <a:effectLst/>
                <a:latin typeface="Times New Roman" panose="02020603050405020304" pitchFamily="18" charset="0"/>
                <a:cs typeface="Times New Roman" panose="02020603050405020304" pitchFamily="18" charset="0"/>
              </a:rPr>
              <a:t>Intuitive navigation and a visually appealing design for easy browsing.</a:t>
            </a:r>
          </a:p>
          <a:p>
            <a:pPr marL="146050" indent="0">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r>
              <a:rPr lang="en-US" sz="1400" b="1" i="0" dirty="0">
                <a:solidFill>
                  <a:schemeClr val="bg2"/>
                </a:solidFill>
                <a:effectLst/>
                <a:latin typeface="Times New Roman" panose="02020603050405020304" pitchFamily="18" charset="0"/>
                <a:cs typeface="Times New Roman" panose="02020603050405020304" pitchFamily="18" charset="0"/>
              </a:rPr>
              <a:t>Product Catalog: </a:t>
            </a:r>
            <a:r>
              <a:rPr lang="en-US" sz="1400" b="0" i="0" dirty="0">
                <a:solidFill>
                  <a:schemeClr val="bg2"/>
                </a:solidFill>
                <a:effectLst/>
                <a:latin typeface="Times New Roman" panose="02020603050405020304" pitchFamily="18" charset="0"/>
                <a:cs typeface="Times New Roman" panose="02020603050405020304" pitchFamily="18" charset="0"/>
              </a:rPr>
              <a:t>Clearly displayed product information, images, and prices.</a:t>
            </a:r>
          </a:p>
          <a:p>
            <a:pPr marL="146050" indent="0">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r>
              <a:rPr lang="en-US" sz="1400" b="1" i="0" dirty="0">
                <a:solidFill>
                  <a:schemeClr val="bg2"/>
                </a:solidFill>
                <a:effectLst/>
                <a:latin typeface="Times New Roman" panose="02020603050405020304" pitchFamily="18" charset="0"/>
                <a:cs typeface="Times New Roman" panose="02020603050405020304" pitchFamily="18" charset="0"/>
              </a:rPr>
              <a:t>Shopping Cart: </a:t>
            </a:r>
            <a:r>
              <a:rPr lang="en-US" sz="1400" b="0" i="0" dirty="0">
                <a:solidFill>
                  <a:schemeClr val="bg2"/>
                </a:solidFill>
                <a:effectLst/>
                <a:latin typeface="Times New Roman" panose="02020603050405020304" pitchFamily="18" charset="0"/>
                <a:cs typeface="Times New Roman" panose="02020603050405020304" pitchFamily="18" charset="0"/>
              </a:rPr>
              <a:t>Implementing a virtual cart for users to add, review, and manage selected items before proceeding to checkout.</a:t>
            </a:r>
          </a:p>
          <a:p>
            <a:pPr marL="146050" indent="0">
              <a:buNone/>
            </a:pPr>
            <a:endParaRPr lang="en-US" sz="1400" b="0" i="0" dirty="0">
              <a:solidFill>
                <a:schemeClr val="bg2"/>
              </a:solidFill>
              <a:effectLst/>
              <a:latin typeface="Times New Roman" panose="02020603050405020304" pitchFamily="18" charset="0"/>
              <a:cs typeface="Times New Roman" panose="02020603050405020304" pitchFamily="18" charset="0"/>
            </a:endParaRPr>
          </a:p>
          <a:p>
            <a:r>
              <a:rPr lang="en-US" sz="1400" b="1" i="0" dirty="0">
                <a:solidFill>
                  <a:schemeClr val="bg2"/>
                </a:solidFill>
                <a:effectLst/>
                <a:latin typeface="Times New Roman" panose="02020603050405020304" pitchFamily="18" charset="0"/>
                <a:cs typeface="Times New Roman" panose="02020603050405020304" pitchFamily="18" charset="0"/>
              </a:rPr>
              <a:t>Search and Filter Functionality</a:t>
            </a:r>
            <a:r>
              <a:rPr lang="en-US" sz="1400" b="1" i="0" dirty="0">
                <a:effectLst/>
                <a:latin typeface="Times New Roman" panose="02020603050405020304" pitchFamily="18" charset="0"/>
                <a:cs typeface="Times New Roman" panose="02020603050405020304" pitchFamily="18" charset="0"/>
              </a:rPr>
              <a:t>:</a:t>
            </a:r>
            <a:r>
              <a:rPr lang="en-US" sz="1400" b="0" i="0" dirty="0">
                <a:solidFill>
                  <a:schemeClr val="bg2"/>
                </a:solidFill>
                <a:effectLst/>
                <a:latin typeface="Times New Roman" panose="02020603050405020304" pitchFamily="18" charset="0"/>
                <a:cs typeface="Times New Roman" panose="02020603050405020304" pitchFamily="18" charset="0"/>
              </a:rPr>
              <a:t> Providing robust search options and filters to facilitate users in finding specific products efficiently.</a:t>
            </a:r>
          </a:p>
          <a:p>
            <a:endParaRPr lang="en-US" sz="1400" dirty="0">
              <a:solidFill>
                <a:schemeClr val="bg2"/>
              </a:solidFill>
              <a:latin typeface="Times New Roman" panose="02020603050405020304" pitchFamily="18" charset="0"/>
              <a:cs typeface="Times New Roman" panose="02020603050405020304" pitchFamily="18" charset="0"/>
            </a:endParaRPr>
          </a:p>
          <a:p>
            <a:r>
              <a:rPr lang="en-US" sz="1400" b="1" i="0" dirty="0">
                <a:solidFill>
                  <a:schemeClr val="bg2"/>
                </a:solidFill>
                <a:effectLst/>
                <a:latin typeface="Times New Roman" panose="02020603050405020304" pitchFamily="18" charset="0"/>
                <a:cs typeface="Times New Roman" panose="02020603050405020304" pitchFamily="18" charset="0"/>
              </a:rPr>
              <a:t>Wishlist and Favorites: </a:t>
            </a:r>
            <a:r>
              <a:rPr lang="en-US" sz="1400" b="0" i="0" dirty="0">
                <a:solidFill>
                  <a:schemeClr val="bg2"/>
                </a:solidFill>
                <a:effectLst/>
                <a:latin typeface="Times New Roman" panose="02020603050405020304" pitchFamily="18" charset="0"/>
                <a:cs typeface="Times New Roman" panose="02020603050405020304" pitchFamily="18" charset="0"/>
              </a:rPr>
              <a:t>Allowing users to save products for future reference or purchase.</a:t>
            </a:r>
            <a:endParaRPr lang="en-US" sz="1400" b="1" i="0" dirty="0">
              <a:solidFill>
                <a:schemeClr val="bg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TotalTime>
  <Words>1513</Words>
  <Application>Microsoft Office PowerPoint</Application>
  <PresentationFormat>On-screen Show (16:9)</PresentationFormat>
  <Paragraphs>107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Raleway</vt:lpstr>
      <vt:lpstr>Times New Roman</vt:lpstr>
      <vt:lpstr>Roboto</vt:lpstr>
      <vt:lpstr>Arial</vt:lpstr>
      <vt:lpstr>Lato</vt:lpstr>
      <vt:lpstr>Streamline</vt:lpstr>
      <vt:lpstr>E-commerce Website  </vt:lpstr>
      <vt:lpstr>Introduction </vt:lpstr>
      <vt:lpstr>Objectives </vt:lpstr>
      <vt:lpstr>Problem Statement </vt:lpstr>
      <vt:lpstr>Literature Review </vt:lpstr>
      <vt:lpstr>Methodology </vt:lpstr>
      <vt:lpstr>System Architecture </vt:lpstr>
      <vt:lpstr>Implementation </vt:lpstr>
      <vt:lpstr>Features </vt:lpstr>
      <vt:lpstr>Results </vt:lpstr>
      <vt:lpstr>Challenges Faced </vt:lpstr>
      <vt:lpstr>Future Work </vt:lpstr>
      <vt:lpstr>Conclusion </vt:lpstr>
      <vt:lpstr>Acknowledgments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Samarth Mishra</dc:creator>
  <cp:lastModifiedBy>Shubham Goswami</cp:lastModifiedBy>
  <cp:revision>5</cp:revision>
  <cp:lastPrinted>2023-11-30T20:31:20Z</cp:lastPrinted>
  <dcterms:modified xsi:type="dcterms:W3CDTF">2023-11-30T20:32:17Z</dcterms:modified>
</cp:coreProperties>
</file>