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a3ed71789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a3ed7178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d4387013b_2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d4387013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d4387013b_2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d4387013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d4387013b_2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d4387013b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It can be used for predictive and descriptive analysis to improve customer knowledge, enhance efficiency, &amp; create business value.</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Blockchain IoT solutions are increasingly being used in smart cities to enable the services such as payments, e-Governance, security, and surveillance of the smart cities</a:t>
            </a:r>
            <a:endParaRPr sz="1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bf1dbd179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bf1dbd1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00185" y="1991850"/>
            <a:ext cx="5807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b="1" sz="5800"/>
            </a:lvl1pPr>
            <a:lvl2pPr lvl="1">
              <a:spcBef>
                <a:spcPts val="0"/>
              </a:spcBef>
              <a:spcAft>
                <a:spcPts val="0"/>
              </a:spcAft>
              <a:buSzPts val="5800"/>
              <a:buNone/>
              <a:defRPr b="1" sz="5800"/>
            </a:lvl2pPr>
            <a:lvl3pPr lvl="2">
              <a:spcBef>
                <a:spcPts val="0"/>
              </a:spcBef>
              <a:spcAft>
                <a:spcPts val="0"/>
              </a:spcAft>
              <a:buSzPts val="5800"/>
              <a:buNone/>
              <a:defRPr b="1" sz="5800"/>
            </a:lvl3pPr>
            <a:lvl4pPr lvl="3">
              <a:spcBef>
                <a:spcPts val="0"/>
              </a:spcBef>
              <a:spcAft>
                <a:spcPts val="0"/>
              </a:spcAft>
              <a:buSzPts val="5800"/>
              <a:buNone/>
              <a:defRPr b="1" sz="5800"/>
            </a:lvl4pPr>
            <a:lvl5pPr lvl="4">
              <a:spcBef>
                <a:spcPts val="0"/>
              </a:spcBef>
              <a:spcAft>
                <a:spcPts val="0"/>
              </a:spcAft>
              <a:buSzPts val="5800"/>
              <a:buNone/>
              <a:defRPr b="1" sz="5800"/>
            </a:lvl5pPr>
            <a:lvl6pPr lvl="5">
              <a:spcBef>
                <a:spcPts val="0"/>
              </a:spcBef>
              <a:spcAft>
                <a:spcPts val="0"/>
              </a:spcAft>
              <a:buSzPts val="5800"/>
              <a:buNone/>
              <a:defRPr b="1" sz="5800"/>
            </a:lvl6pPr>
            <a:lvl7pPr lvl="6">
              <a:spcBef>
                <a:spcPts val="0"/>
              </a:spcBef>
              <a:spcAft>
                <a:spcPts val="0"/>
              </a:spcAft>
              <a:buSzPts val="5800"/>
              <a:buNone/>
              <a:defRPr b="1" sz="5800"/>
            </a:lvl7pPr>
            <a:lvl8pPr lvl="7">
              <a:spcBef>
                <a:spcPts val="0"/>
              </a:spcBef>
              <a:spcAft>
                <a:spcPts val="0"/>
              </a:spcAft>
              <a:buSzPts val="5800"/>
              <a:buNone/>
              <a:defRPr b="1" sz="5800"/>
            </a:lvl8pPr>
            <a:lvl9pPr lvl="8">
              <a:spcBef>
                <a:spcPts val="0"/>
              </a:spcBef>
              <a:spcAft>
                <a:spcPts val="0"/>
              </a:spcAft>
              <a:buSzPts val="5800"/>
              <a:buNone/>
              <a:defRPr b="1" sz="5800"/>
            </a:lvl9pPr>
          </a:lstStyle>
          <a:p/>
        </p:txBody>
      </p:sp>
      <p:sp>
        <p:nvSpPr>
          <p:cNvPr id="11" name="Google Shape;11;p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3"/>
          <p:cNvSpPr txBox="1"/>
          <p:nvPr>
            <p:ph type="ctrTitle"/>
          </p:nvPr>
        </p:nvSpPr>
        <p:spPr>
          <a:xfrm>
            <a:off x="1546025" y="1754794"/>
            <a:ext cx="58326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b="1" sz="4400"/>
            </a:lvl1pPr>
            <a:lvl2pPr lvl="1" rtl="0">
              <a:spcBef>
                <a:spcPts val="0"/>
              </a:spcBef>
              <a:spcAft>
                <a:spcPts val="0"/>
              </a:spcAft>
              <a:buSzPts val="4400"/>
              <a:buNone/>
              <a:defRPr b="1" sz="4400"/>
            </a:lvl2pPr>
            <a:lvl3pPr lvl="2" rtl="0">
              <a:spcBef>
                <a:spcPts val="0"/>
              </a:spcBef>
              <a:spcAft>
                <a:spcPts val="0"/>
              </a:spcAft>
              <a:buSzPts val="4400"/>
              <a:buNone/>
              <a:defRPr b="1" sz="4400"/>
            </a:lvl3pPr>
            <a:lvl4pPr lvl="3" rtl="0">
              <a:spcBef>
                <a:spcPts val="0"/>
              </a:spcBef>
              <a:spcAft>
                <a:spcPts val="0"/>
              </a:spcAft>
              <a:buSzPts val="4400"/>
              <a:buNone/>
              <a:defRPr b="1" sz="4400"/>
            </a:lvl4pPr>
            <a:lvl5pPr lvl="4" rtl="0">
              <a:spcBef>
                <a:spcPts val="0"/>
              </a:spcBef>
              <a:spcAft>
                <a:spcPts val="0"/>
              </a:spcAft>
              <a:buSzPts val="4400"/>
              <a:buNone/>
              <a:defRPr b="1" sz="4400"/>
            </a:lvl5pPr>
            <a:lvl6pPr lvl="5" rtl="0">
              <a:spcBef>
                <a:spcPts val="0"/>
              </a:spcBef>
              <a:spcAft>
                <a:spcPts val="0"/>
              </a:spcAft>
              <a:buSzPts val="4400"/>
              <a:buNone/>
              <a:defRPr b="1" sz="4400"/>
            </a:lvl6pPr>
            <a:lvl7pPr lvl="6" rtl="0">
              <a:spcBef>
                <a:spcPts val="0"/>
              </a:spcBef>
              <a:spcAft>
                <a:spcPts val="0"/>
              </a:spcAft>
              <a:buSzPts val="4400"/>
              <a:buNone/>
              <a:defRPr b="1" sz="4400"/>
            </a:lvl7pPr>
            <a:lvl8pPr lvl="7" rtl="0">
              <a:spcBef>
                <a:spcPts val="0"/>
              </a:spcBef>
              <a:spcAft>
                <a:spcPts val="0"/>
              </a:spcAft>
              <a:buSzPts val="4400"/>
              <a:buNone/>
              <a:defRPr b="1" sz="4400"/>
            </a:lvl8pPr>
            <a:lvl9pPr lvl="8" rtl="0">
              <a:spcBef>
                <a:spcPts val="0"/>
              </a:spcBef>
              <a:spcAft>
                <a:spcPts val="0"/>
              </a:spcAft>
              <a:buSzPts val="4400"/>
              <a:buNone/>
              <a:defRPr b="1" sz="4400"/>
            </a:lvl9pPr>
          </a:lstStyle>
          <a:p/>
        </p:txBody>
      </p:sp>
      <p:sp>
        <p:nvSpPr>
          <p:cNvPr id="28" name="Google Shape;28;p3"/>
          <p:cNvSpPr txBox="1"/>
          <p:nvPr>
            <p:ph idx="1" type="subTitle"/>
          </p:nvPr>
        </p:nvSpPr>
        <p:spPr>
          <a:xfrm>
            <a:off x="1546025" y="3011511"/>
            <a:ext cx="58326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1" name="Google Shape;31;p4"/>
          <p:cNvSpPr txBox="1"/>
          <p:nvPr>
            <p:ph idx="1" type="body"/>
          </p:nvPr>
        </p:nvSpPr>
        <p:spPr>
          <a:xfrm>
            <a:off x="1215300" y="1723650"/>
            <a:ext cx="6713400" cy="819900"/>
          </a:xfrm>
          <a:prstGeom prst="rect">
            <a:avLst/>
          </a:prstGeom>
        </p:spPr>
        <p:txBody>
          <a:bodyPr anchorCtr="0" anchor="t" bIns="91425" lIns="91425" spcFirstLastPara="1" rIns="91425" wrap="square" tIns="91425">
            <a:noAutofit/>
          </a:bodyPr>
          <a:lstStyle>
            <a:lvl1pPr indent="-457200" lvl="0" marL="457200" rtl="0" algn="ctr">
              <a:spcBef>
                <a:spcPts val="600"/>
              </a:spcBef>
              <a:spcAft>
                <a:spcPts val="0"/>
              </a:spcAft>
              <a:buClr>
                <a:schemeClr val="dk1"/>
              </a:buClr>
              <a:buSzPts val="3600"/>
              <a:buChar char="◎"/>
              <a:defRPr i="1" sz="3600"/>
            </a:lvl1pPr>
            <a:lvl2pPr indent="-457200" lvl="1" marL="914400" rtl="0" algn="ctr">
              <a:spcBef>
                <a:spcPts val="0"/>
              </a:spcBef>
              <a:spcAft>
                <a:spcPts val="0"/>
              </a:spcAft>
              <a:buClr>
                <a:schemeClr val="dk1"/>
              </a:buClr>
              <a:buSzPts val="3600"/>
              <a:buChar char="○"/>
              <a:defRPr i="1" sz="3600"/>
            </a:lvl2pPr>
            <a:lvl3pPr indent="-457200" lvl="2" marL="1371600" rtl="0" algn="ctr">
              <a:spcBef>
                <a:spcPts val="0"/>
              </a:spcBef>
              <a:spcAft>
                <a:spcPts val="0"/>
              </a:spcAft>
              <a:buClr>
                <a:schemeClr val="dk1"/>
              </a:buClr>
              <a:buSzPts val="3600"/>
              <a:buChar char="◉"/>
              <a:defRPr i="1" sz="3600"/>
            </a:lvl3pPr>
            <a:lvl4pPr indent="-457200" lvl="3" marL="1828800" rtl="0" algn="ctr">
              <a:spcBef>
                <a:spcPts val="0"/>
              </a:spcBef>
              <a:spcAft>
                <a:spcPts val="0"/>
              </a:spcAft>
              <a:buSzPts val="3600"/>
              <a:buChar char="●"/>
              <a:defRPr i="1" sz="3600"/>
            </a:lvl4pPr>
            <a:lvl5pPr indent="-457200" lvl="4" marL="2286000" rtl="0" algn="ctr">
              <a:spcBef>
                <a:spcPts val="0"/>
              </a:spcBef>
              <a:spcAft>
                <a:spcPts val="0"/>
              </a:spcAft>
              <a:buSzPts val="3600"/>
              <a:buChar char="○"/>
              <a:defRPr i="1" sz="3600"/>
            </a:lvl5pPr>
            <a:lvl6pPr indent="-457200" lvl="5" marL="2743200" rtl="0" algn="ctr">
              <a:spcBef>
                <a:spcPts val="0"/>
              </a:spcBef>
              <a:spcAft>
                <a:spcPts val="0"/>
              </a:spcAft>
              <a:buSzPts val="3600"/>
              <a:buChar char="■"/>
              <a:defRPr i="1" sz="3600"/>
            </a:lvl6pPr>
            <a:lvl7pPr indent="-457200" lvl="6" marL="3200400" rtl="0" algn="ctr">
              <a:spcBef>
                <a:spcPts val="0"/>
              </a:spcBef>
              <a:spcAft>
                <a:spcPts val="0"/>
              </a:spcAft>
              <a:buSzPts val="3600"/>
              <a:buChar char="●"/>
              <a:defRPr i="1" sz="3600"/>
            </a:lvl7pPr>
            <a:lvl8pPr indent="-457200" lvl="7" marL="3657600" rtl="0" algn="ctr">
              <a:spcBef>
                <a:spcPts val="0"/>
              </a:spcBef>
              <a:spcAft>
                <a:spcPts val="0"/>
              </a:spcAft>
              <a:buSzPts val="3600"/>
              <a:buChar char="○"/>
              <a:defRPr i="1" sz="3600"/>
            </a:lvl8pPr>
            <a:lvl9pPr indent="-457200" lvl="8" marL="4114800" algn="ctr">
              <a:spcBef>
                <a:spcPts val="0"/>
              </a:spcBef>
              <a:spcAft>
                <a:spcPts val="0"/>
              </a:spcAft>
              <a:buSzPts val="3600"/>
              <a:buChar char="■"/>
              <a:defRPr i="1" sz="3600"/>
            </a:lvl9pPr>
          </a:lstStyle>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6000">
                  <a:solidFill>
                    <a:schemeClr val="accent1"/>
                  </a:solidFill>
                  <a:latin typeface="Source Sans Pro"/>
                  <a:ea typeface="Source Sans Pro"/>
                  <a:cs typeface="Source Sans Pro"/>
                  <a:sym typeface="Source Sans Pro"/>
                </a:rPr>
                <a:t>“</a:t>
              </a:r>
              <a:endParaRPr b="1" sz="6000">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6" name="Google Shape;36;p4"/>
          <p:cNvCxnSpPr>
            <a:endCxn id="34" idx="1"/>
          </p:cNvCxnSpPr>
          <p:nvPr/>
        </p:nvCxnSpPr>
        <p:spPr>
          <a:xfrm>
            <a:off x="3750511" y="390297"/>
            <a:ext cx="532200" cy="535500"/>
          </a:xfrm>
          <a:prstGeom prst="straightConnector1">
            <a:avLst/>
          </a:prstGeom>
          <a:noFill/>
          <a:ln cap="flat" cmpd="sng" w="9525">
            <a:solidFill>
              <a:srgbClr val="CFD8DC"/>
            </a:solidFill>
            <a:prstDash val="solid"/>
            <a:round/>
            <a:headEnd len="med" w="med" type="none"/>
            <a:tailEnd len="med" w="med" type="none"/>
          </a:ln>
        </p:spPr>
      </p:cxnSp>
      <p:cxnSp>
        <p:nvCxnSpPr>
          <p:cNvPr id="37" name="Google Shape;37;p4"/>
          <p:cNvCxnSpPr/>
          <p:nvPr/>
        </p:nvCxnSpPr>
        <p:spPr>
          <a:xfrm rot="10800000">
            <a:off x="4362902" y="436125"/>
            <a:ext cx="209100" cy="369600"/>
          </a:xfrm>
          <a:prstGeom prst="straightConnector1">
            <a:avLst/>
          </a:prstGeom>
          <a:noFill/>
          <a:ln cap="flat" cmpd="sng" w="9525">
            <a:solidFill>
              <a:srgbClr val="CFD8DC"/>
            </a:solidFill>
            <a:prstDash val="solid"/>
            <a:round/>
            <a:headEnd len="med" w="med" type="none"/>
            <a:tailEnd len="med" w="med" type="none"/>
          </a:ln>
        </p:spPr>
      </p:cxnSp>
      <p:cxnSp>
        <p:nvCxnSpPr>
          <p:cNvPr id="38" name="Google Shape;38;p4"/>
          <p:cNvCxnSpPr/>
          <p:nvPr/>
        </p:nvCxnSpPr>
        <p:spPr>
          <a:xfrm flipH="1" rot="10800000">
            <a:off x="4704510" y="351930"/>
            <a:ext cx="347100" cy="474600"/>
          </a:xfrm>
          <a:prstGeom prst="straightConnector1">
            <a:avLst/>
          </a:prstGeom>
          <a:noFill/>
          <a:ln cap="flat" cmpd="sng" w="9525">
            <a:solidFill>
              <a:srgbClr val="CFD8DC"/>
            </a:solidFill>
            <a:prstDash val="solid"/>
            <a:round/>
            <a:headEnd len="med" w="med" type="none"/>
            <a:tailEnd len="med" w="med" type="none"/>
          </a:ln>
        </p:spPr>
      </p:cxnSp>
      <p:sp>
        <p:nvSpPr>
          <p:cNvPr id="39" name="Google Shape;39;p4"/>
          <p:cNvSpPr txBox="1"/>
          <p:nvPr>
            <p:ph idx="12" type="sldNum"/>
          </p:nvPr>
        </p:nvSpPr>
        <p:spPr>
          <a:xfrm>
            <a:off x="-87"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0" name="Shape 40"/>
        <p:cNvGrpSpPr/>
        <p:nvPr/>
      </p:nvGrpSpPr>
      <p:grpSpPr>
        <a:xfrm>
          <a:off x="0" y="0"/>
          <a:ext cx="0" cy="0"/>
          <a:chOff x="0" y="0"/>
          <a:chExt cx="0" cy="0"/>
        </a:xfrm>
      </p:grpSpPr>
      <p:sp>
        <p:nvSpPr>
          <p:cNvPr id="41" name="Google Shape;41;p5"/>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 name="Google Shape;42;p5"/>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sz="2400"/>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43" name="Google Shape;43;p5"/>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4" name="Shape 44"/>
        <p:cNvGrpSpPr/>
        <p:nvPr/>
      </p:nvGrpSpPr>
      <p:grpSpPr>
        <a:xfrm>
          <a:off x="0" y="0"/>
          <a:ext cx="0" cy="0"/>
          <a:chOff x="0" y="0"/>
          <a:chExt cx="0" cy="0"/>
        </a:xfrm>
      </p:grpSpPr>
      <p:sp>
        <p:nvSpPr>
          <p:cNvPr id="45" name="Google Shape;45;p6"/>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6" name="Google Shape;46;p6"/>
          <p:cNvSpPr txBox="1"/>
          <p:nvPr>
            <p:ph idx="1" type="body"/>
          </p:nvPr>
        </p:nvSpPr>
        <p:spPr>
          <a:xfrm>
            <a:off x="786137"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7" name="Google Shape;47;p6"/>
          <p:cNvSpPr txBox="1"/>
          <p:nvPr>
            <p:ph idx="2" type="body"/>
          </p:nvPr>
        </p:nvSpPr>
        <p:spPr>
          <a:xfrm>
            <a:off x="4682659" y="1200150"/>
            <a:ext cx="3675300" cy="372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8" name="Google Shape;48;p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9" name="Shape 49"/>
        <p:cNvGrpSpPr/>
        <p:nvPr/>
      </p:nvGrpSpPr>
      <p:grpSpPr>
        <a:xfrm>
          <a:off x="0" y="0"/>
          <a:ext cx="0" cy="0"/>
          <a:chOff x="0" y="0"/>
          <a:chExt cx="0" cy="0"/>
        </a:xfrm>
      </p:grpSpPr>
      <p:sp>
        <p:nvSpPr>
          <p:cNvPr id="50" name="Google Shape;50;p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51" name="Google Shape;51;p7"/>
          <p:cNvSpPr txBox="1"/>
          <p:nvPr>
            <p:ph idx="1" type="body"/>
          </p:nvPr>
        </p:nvSpPr>
        <p:spPr>
          <a:xfrm>
            <a:off x="786150"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2" name="Google Shape;52;p7"/>
          <p:cNvSpPr txBox="1"/>
          <p:nvPr>
            <p:ph idx="2" type="body"/>
          </p:nvPr>
        </p:nvSpPr>
        <p:spPr>
          <a:xfrm>
            <a:off x="3329992"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3" name="Google Shape;53;p7"/>
          <p:cNvSpPr txBox="1"/>
          <p:nvPr>
            <p:ph idx="3" type="body"/>
          </p:nvPr>
        </p:nvSpPr>
        <p:spPr>
          <a:xfrm>
            <a:off x="5873834" y="1200150"/>
            <a:ext cx="2419800" cy="3725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54" name="Google Shape;54;p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 name="Google Shape;57;p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9"/>
          <p:cNvSpPr txBox="1"/>
          <p:nvPr>
            <p:ph idx="1" type="body"/>
          </p:nvPr>
        </p:nvSpPr>
        <p:spPr>
          <a:xfrm>
            <a:off x="457200" y="4055343"/>
            <a:ext cx="8229600" cy="36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60" name="Google Shape;60;p9"/>
          <p:cNvSpPr txBox="1"/>
          <p:nvPr>
            <p:ph idx="12" type="sldNum"/>
          </p:nvPr>
        </p:nvSpPr>
        <p:spPr>
          <a:xfrm>
            <a:off x="-92" y="4749844"/>
            <a:ext cx="9144000" cy="393600"/>
          </a:xfrm>
          <a:prstGeom prst="rect">
            <a:avLst/>
          </a:prstGeom>
        </p:spPr>
        <p:txBody>
          <a:bodyPr anchorCtr="0" anchor="t" bIns="91425" lIns="91425" spcFirstLastPara="1" rIns="91425" wrap="square" tIns="91425">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p:txBody>
      </p:sp>
      <p:sp>
        <p:nvSpPr>
          <p:cNvPr id="7" name="Google Shape;7;p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indent="-381000" lvl="1" marL="9144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indent="-381000" lvl="2" marL="13716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indent="-342900" lvl="3" marL="1828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accent1"/>
                </a:solidFill>
                <a:latin typeface="Source Sans Pro"/>
                <a:ea typeface="Source Sans Pro"/>
                <a:cs typeface="Source Sans Pro"/>
                <a:sym typeface="Source Sans Pro"/>
              </a:defRPr>
            </a:lvl1pPr>
            <a:lvl2pPr lvl="1" algn="r">
              <a:buNone/>
              <a:defRPr b="1" sz="1300">
                <a:solidFill>
                  <a:schemeClr val="accent1"/>
                </a:solidFill>
                <a:latin typeface="Source Sans Pro"/>
                <a:ea typeface="Source Sans Pro"/>
                <a:cs typeface="Source Sans Pro"/>
                <a:sym typeface="Source Sans Pro"/>
              </a:defRPr>
            </a:lvl2pPr>
            <a:lvl3pPr lvl="2" algn="r">
              <a:buNone/>
              <a:defRPr b="1" sz="1300">
                <a:solidFill>
                  <a:schemeClr val="accent1"/>
                </a:solidFill>
                <a:latin typeface="Source Sans Pro"/>
                <a:ea typeface="Source Sans Pro"/>
                <a:cs typeface="Source Sans Pro"/>
                <a:sym typeface="Source Sans Pro"/>
              </a:defRPr>
            </a:lvl3pPr>
            <a:lvl4pPr lvl="3" algn="r">
              <a:buNone/>
              <a:defRPr b="1" sz="1300">
                <a:solidFill>
                  <a:schemeClr val="accent1"/>
                </a:solidFill>
                <a:latin typeface="Source Sans Pro"/>
                <a:ea typeface="Source Sans Pro"/>
                <a:cs typeface="Source Sans Pro"/>
                <a:sym typeface="Source Sans Pro"/>
              </a:defRPr>
            </a:lvl4pPr>
            <a:lvl5pPr lvl="4" algn="r">
              <a:buNone/>
              <a:defRPr b="1" sz="1300">
                <a:solidFill>
                  <a:schemeClr val="accent1"/>
                </a:solidFill>
                <a:latin typeface="Source Sans Pro"/>
                <a:ea typeface="Source Sans Pro"/>
                <a:cs typeface="Source Sans Pro"/>
                <a:sym typeface="Source Sans Pro"/>
              </a:defRPr>
            </a:lvl5pPr>
            <a:lvl6pPr lvl="5" algn="r">
              <a:buNone/>
              <a:defRPr b="1" sz="1300">
                <a:solidFill>
                  <a:schemeClr val="accent1"/>
                </a:solidFill>
                <a:latin typeface="Source Sans Pro"/>
                <a:ea typeface="Source Sans Pro"/>
                <a:cs typeface="Source Sans Pro"/>
                <a:sym typeface="Source Sans Pro"/>
              </a:defRPr>
            </a:lvl6pPr>
            <a:lvl7pPr lvl="6" algn="r">
              <a:buNone/>
              <a:defRPr b="1" sz="1300">
                <a:solidFill>
                  <a:schemeClr val="accent1"/>
                </a:solidFill>
                <a:latin typeface="Source Sans Pro"/>
                <a:ea typeface="Source Sans Pro"/>
                <a:cs typeface="Source Sans Pro"/>
                <a:sym typeface="Source Sans Pro"/>
              </a:defRPr>
            </a:lvl7pPr>
            <a:lvl8pPr lvl="7" algn="r">
              <a:buNone/>
              <a:defRPr b="1" sz="1300">
                <a:solidFill>
                  <a:schemeClr val="accent1"/>
                </a:solidFill>
                <a:latin typeface="Source Sans Pro"/>
                <a:ea typeface="Source Sans Pro"/>
                <a:cs typeface="Source Sans Pro"/>
                <a:sym typeface="Source Sans Pro"/>
              </a:defRPr>
            </a:lvl8pPr>
            <a:lvl9pPr lvl="8" algn="r">
              <a:buNone/>
              <a:defRPr b="1" sz="1300">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type="ctrTitle"/>
          </p:nvPr>
        </p:nvSpPr>
        <p:spPr>
          <a:xfrm>
            <a:off x="1288250" y="1197775"/>
            <a:ext cx="6438900" cy="20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Blockchain Technology in 5G Spectrum</a:t>
            </a:r>
            <a:endParaRPr sz="4800"/>
          </a:p>
        </p:txBody>
      </p:sp>
      <p:sp>
        <p:nvSpPr>
          <p:cNvPr id="71" name="Google Shape;71;p12"/>
          <p:cNvSpPr txBox="1"/>
          <p:nvPr/>
        </p:nvSpPr>
        <p:spPr>
          <a:xfrm>
            <a:off x="4480325" y="366700"/>
            <a:ext cx="4428900" cy="6927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a:solidFill>
                  <a:schemeClr val="accent1"/>
                </a:solidFill>
                <a:latin typeface="Source Sans Pro"/>
                <a:ea typeface="Source Sans Pro"/>
                <a:cs typeface="Source Sans Pro"/>
                <a:sym typeface="Source Sans Pro"/>
              </a:rPr>
              <a:t>CS473 </a:t>
            </a:r>
            <a:r>
              <a:rPr b="1" lang="en">
                <a:solidFill>
                  <a:schemeClr val="dk2"/>
                </a:solidFill>
                <a:latin typeface="Source Sans Pro"/>
                <a:ea typeface="Source Sans Pro"/>
                <a:cs typeface="Source Sans Pro"/>
                <a:sym typeface="Source Sans Pro"/>
              </a:rPr>
              <a:t>| BLOCKCHAIN TECHNOLOGY &amp; APPLICATIONS</a:t>
            </a:r>
            <a:endParaRPr b="1">
              <a:solidFill>
                <a:schemeClr val="dk2"/>
              </a:solidFill>
              <a:latin typeface="Source Sans Pro"/>
              <a:ea typeface="Source Sans Pro"/>
              <a:cs typeface="Source Sans Pro"/>
              <a:sym typeface="Source Sans Pro"/>
            </a:endParaRPr>
          </a:p>
          <a:p>
            <a:pPr indent="0" lvl="0" marL="0" rtl="0" algn="l">
              <a:spcBef>
                <a:spcPts val="600"/>
              </a:spcBef>
              <a:spcAft>
                <a:spcPts val="0"/>
              </a:spcAft>
              <a:buNone/>
            </a:pPr>
            <a:r>
              <a:t/>
            </a:r>
            <a:endParaRPr>
              <a:solidFill>
                <a:schemeClr val="dk1"/>
              </a:solidFill>
              <a:latin typeface="Source Sans Pro"/>
              <a:ea typeface="Source Sans Pro"/>
              <a:cs typeface="Source Sans Pro"/>
              <a:sym typeface="Source Sans Pro"/>
            </a:endParaRPr>
          </a:p>
        </p:txBody>
      </p:sp>
      <p:sp>
        <p:nvSpPr>
          <p:cNvPr id="72" name="Google Shape;72;p12"/>
          <p:cNvSpPr txBox="1"/>
          <p:nvPr/>
        </p:nvSpPr>
        <p:spPr>
          <a:xfrm>
            <a:off x="1737100" y="3719500"/>
            <a:ext cx="2625300" cy="11313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600"/>
              </a:spcBef>
              <a:spcAft>
                <a:spcPts val="0"/>
              </a:spcAft>
              <a:buNone/>
            </a:pPr>
            <a:r>
              <a:rPr lang="en" sz="1500">
                <a:solidFill>
                  <a:schemeClr val="dk2"/>
                </a:solidFill>
                <a:latin typeface="Source Sans Pro"/>
                <a:ea typeface="Source Sans Pro"/>
                <a:cs typeface="Source Sans Pro"/>
                <a:sym typeface="Source Sans Pro"/>
              </a:rPr>
              <a:t>18DCS007 - RUDRA BARAD</a:t>
            </a:r>
            <a:endParaRPr sz="1500">
              <a:solidFill>
                <a:schemeClr val="dk2"/>
              </a:solidFill>
              <a:latin typeface="Source Sans Pro"/>
              <a:ea typeface="Source Sans Pro"/>
              <a:cs typeface="Source Sans Pro"/>
              <a:sym typeface="Source Sans Pro"/>
            </a:endParaRPr>
          </a:p>
          <a:p>
            <a:pPr indent="0" lvl="0" marL="0" rtl="0" algn="l">
              <a:lnSpc>
                <a:spcPct val="70000"/>
              </a:lnSpc>
              <a:spcBef>
                <a:spcPts val="600"/>
              </a:spcBef>
              <a:spcAft>
                <a:spcPts val="0"/>
              </a:spcAft>
              <a:buNone/>
            </a:pPr>
            <a:r>
              <a:rPr lang="en" sz="1500">
                <a:solidFill>
                  <a:schemeClr val="dk2"/>
                </a:solidFill>
                <a:latin typeface="Source Sans Pro"/>
                <a:ea typeface="Source Sans Pro"/>
                <a:cs typeface="Source Sans Pro"/>
                <a:sym typeface="Source Sans Pro"/>
              </a:rPr>
              <a:t>18DCS024 - HET GALIA</a:t>
            </a:r>
            <a:endParaRPr sz="1500">
              <a:solidFill>
                <a:schemeClr val="dk2"/>
              </a:solidFill>
              <a:latin typeface="Source Sans Pro"/>
              <a:ea typeface="Source Sans Pro"/>
              <a:cs typeface="Source Sans Pro"/>
              <a:sym typeface="Source Sans Pro"/>
            </a:endParaRPr>
          </a:p>
          <a:p>
            <a:pPr indent="0" lvl="0" marL="0" rtl="0" algn="l">
              <a:lnSpc>
                <a:spcPct val="70000"/>
              </a:lnSpc>
              <a:spcBef>
                <a:spcPts val="600"/>
              </a:spcBef>
              <a:spcAft>
                <a:spcPts val="0"/>
              </a:spcAft>
              <a:buNone/>
            </a:pPr>
            <a:r>
              <a:rPr lang="en" sz="1500">
                <a:solidFill>
                  <a:schemeClr val="dk2"/>
                </a:solidFill>
                <a:latin typeface="Source Sans Pro"/>
                <a:ea typeface="Source Sans Pro"/>
                <a:cs typeface="Source Sans Pro"/>
                <a:sym typeface="Source Sans Pro"/>
              </a:rPr>
              <a:t>18DCS030 - MANAN JOSHI</a:t>
            </a:r>
            <a:endParaRPr sz="1500">
              <a:solidFill>
                <a:schemeClr val="dk2"/>
              </a:solidFill>
              <a:latin typeface="Source Sans Pro"/>
              <a:ea typeface="Source Sans Pro"/>
              <a:cs typeface="Source Sans Pro"/>
              <a:sym typeface="Source Sans Pro"/>
            </a:endParaRPr>
          </a:p>
          <a:p>
            <a:pPr indent="0" lvl="0" marL="0" rtl="0" algn="l">
              <a:spcBef>
                <a:spcPts val="600"/>
              </a:spcBef>
              <a:spcAft>
                <a:spcPts val="0"/>
              </a:spcAft>
              <a:buNone/>
            </a:pPr>
            <a:r>
              <a:rPr lang="en" sz="1500">
                <a:solidFill>
                  <a:schemeClr val="dk2"/>
                </a:solidFill>
                <a:latin typeface="Source Sans Pro"/>
                <a:ea typeface="Source Sans Pro"/>
                <a:cs typeface="Source Sans Pro"/>
                <a:sym typeface="Source Sans Pro"/>
              </a:rPr>
              <a:t>7CSE1</a:t>
            </a:r>
            <a:endParaRPr sz="1500">
              <a:solidFill>
                <a:schemeClr val="dk2"/>
              </a:solidFill>
              <a:latin typeface="Source Sans Pro"/>
              <a:ea typeface="Source Sans Pro"/>
              <a:cs typeface="Source Sans Pro"/>
              <a:sym typeface="Source Sans Pro"/>
            </a:endParaRPr>
          </a:p>
        </p:txBody>
      </p:sp>
      <p:cxnSp>
        <p:nvCxnSpPr>
          <p:cNvPr id="73" name="Google Shape;73;p12"/>
          <p:cNvCxnSpPr/>
          <p:nvPr/>
        </p:nvCxnSpPr>
        <p:spPr>
          <a:xfrm>
            <a:off x="4230300" y="3706425"/>
            <a:ext cx="0" cy="1007400"/>
          </a:xfrm>
          <a:prstGeom prst="straightConnector1">
            <a:avLst/>
          </a:prstGeom>
          <a:noFill/>
          <a:ln cap="flat" cmpd="sng" w="9525">
            <a:solidFill>
              <a:schemeClr val="dk2"/>
            </a:solidFill>
            <a:prstDash val="solid"/>
            <a:round/>
            <a:headEnd len="med" w="med" type="none"/>
            <a:tailEnd len="med" w="med" type="none"/>
          </a:ln>
        </p:spPr>
      </p:cxnSp>
      <p:sp>
        <p:nvSpPr>
          <p:cNvPr id="74" name="Google Shape;74;p12"/>
          <p:cNvSpPr txBox="1"/>
          <p:nvPr/>
        </p:nvSpPr>
        <p:spPr>
          <a:xfrm>
            <a:off x="4433875" y="3579000"/>
            <a:ext cx="3000000" cy="9351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t/>
            </a:r>
            <a:endParaRPr sz="100">
              <a:solidFill>
                <a:schemeClr val="dk2"/>
              </a:solidFill>
              <a:latin typeface="Source Sans Pro"/>
              <a:ea typeface="Source Sans Pro"/>
              <a:cs typeface="Source Sans Pro"/>
              <a:sym typeface="Source Sans Pro"/>
            </a:endParaRPr>
          </a:p>
          <a:p>
            <a:pPr indent="0" lvl="0" marL="0" rtl="0" algn="l">
              <a:lnSpc>
                <a:spcPct val="70000"/>
              </a:lnSpc>
              <a:spcBef>
                <a:spcPts val="600"/>
              </a:spcBef>
              <a:spcAft>
                <a:spcPts val="0"/>
              </a:spcAft>
              <a:buNone/>
            </a:pPr>
            <a:r>
              <a:rPr b="1" lang="en" sz="1500">
                <a:solidFill>
                  <a:schemeClr val="accent1"/>
                </a:solidFill>
                <a:latin typeface="Source Sans Pro"/>
                <a:ea typeface="Source Sans Pro"/>
                <a:cs typeface="Source Sans Pro"/>
                <a:sym typeface="Source Sans Pro"/>
              </a:rPr>
              <a:t>Supervisor</a:t>
            </a:r>
            <a:endParaRPr sz="1500">
              <a:solidFill>
                <a:schemeClr val="accent1"/>
              </a:solidFill>
              <a:latin typeface="Source Sans Pro"/>
              <a:ea typeface="Source Sans Pro"/>
              <a:cs typeface="Source Sans Pro"/>
              <a:sym typeface="Source Sans Pro"/>
            </a:endParaRPr>
          </a:p>
          <a:p>
            <a:pPr indent="0" lvl="0" marL="0" rtl="0" algn="l">
              <a:lnSpc>
                <a:spcPct val="70000"/>
              </a:lnSpc>
              <a:spcBef>
                <a:spcPts val="600"/>
              </a:spcBef>
              <a:spcAft>
                <a:spcPts val="0"/>
              </a:spcAft>
              <a:buNone/>
            </a:pPr>
            <a:r>
              <a:rPr lang="en" sz="1500">
                <a:solidFill>
                  <a:schemeClr val="dk2"/>
                </a:solidFill>
                <a:latin typeface="Source Sans Pro"/>
                <a:ea typeface="Source Sans Pro"/>
                <a:cs typeface="Source Sans Pro"/>
                <a:sym typeface="Source Sans Pro"/>
              </a:rPr>
              <a:t>Prof. Khushi Patel</a:t>
            </a:r>
            <a:endParaRPr sz="1500">
              <a:solidFill>
                <a:schemeClr val="dk2"/>
              </a:solidFill>
              <a:latin typeface="Source Sans Pro"/>
              <a:ea typeface="Source Sans Pro"/>
              <a:cs typeface="Source Sans Pro"/>
              <a:sym typeface="Source Sans Pro"/>
            </a:endParaRPr>
          </a:p>
          <a:p>
            <a:pPr indent="0" lvl="0" marL="0" rtl="0" algn="l">
              <a:lnSpc>
                <a:spcPct val="70000"/>
              </a:lnSpc>
              <a:spcBef>
                <a:spcPts val="600"/>
              </a:spcBef>
              <a:spcAft>
                <a:spcPts val="0"/>
              </a:spcAft>
              <a:buNone/>
            </a:pPr>
            <a:r>
              <a:rPr lang="en" sz="1500">
                <a:solidFill>
                  <a:schemeClr val="dk2"/>
                </a:solidFill>
                <a:latin typeface="Source Sans Pro"/>
                <a:ea typeface="Source Sans Pro"/>
                <a:cs typeface="Source Sans Pro"/>
                <a:sym typeface="Source Sans Pro"/>
              </a:rPr>
              <a:t>Prof. Rima Patel</a:t>
            </a:r>
            <a:endParaRPr sz="1500">
              <a:solidFill>
                <a:schemeClr val="dk2"/>
              </a:solidFill>
              <a:latin typeface="Source Sans Pro"/>
              <a:ea typeface="Source Sans Pro"/>
              <a:cs typeface="Source Sans Pro"/>
              <a:sym typeface="Source Sans Pro"/>
            </a:endParaRPr>
          </a:p>
        </p:txBody>
      </p:sp>
      <p:pic>
        <p:nvPicPr>
          <p:cNvPr id="75" name="Google Shape;75;p12"/>
          <p:cNvPicPr preferRelativeResize="0"/>
          <p:nvPr/>
        </p:nvPicPr>
        <p:blipFill rotWithShape="1">
          <a:blip r:embed="rId3">
            <a:alphaModFix/>
          </a:blip>
          <a:srcRect b="0" l="0" r="0" t="0"/>
          <a:stretch/>
        </p:blipFill>
        <p:spPr>
          <a:xfrm>
            <a:off x="452575" y="3814775"/>
            <a:ext cx="886973" cy="876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idx="1" type="body"/>
          </p:nvPr>
        </p:nvSpPr>
        <p:spPr>
          <a:xfrm>
            <a:off x="342900" y="2188250"/>
            <a:ext cx="8465400" cy="2644500"/>
          </a:xfrm>
          <a:prstGeom prst="rect">
            <a:avLst/>
          </a:prstGeom>
        </p:spPr>
        <p:txBody>
          <a:bodyPr anchorCtr="0" anchor="t" bIns="91425" lIns="91425" spcFirstLastPara="1" rIns="91425" wrap="square" tIns="91425">
            <a:noAutofit/>
          </a:bodyPr>
          <a:lstStyle/>
          <a:p>
            <a:pPr indent="-317500" lvl="0" marL="457200" rtl="0" algn="just">
              <a:spcBef>
                <a:spcPts val="600"/>
              </a:spcBef>
              <a:spcAft>
                <a:spcPts val="0"/>
              </a:spcAft>
              <a:buClr>
                <a:schemeClr val="dk2"/>
              </a:buClr>
              <a:buSzPts val="1400"/>
              <a:buAutoNum type="arabicPeriod"/>
            </a:pPr>
            <a:r>
              <a:rPr lang="en" sz="1400">
                <a:solidFill>
                  <a:schemeClr val="dk2"/>
                </a:solidFill>
                <a:highlight>
                  <a:srgbClr val="FFFFFF"/>
                </a:highlight>
              </a:rPr>
              <a:t>https://medium.com/@vsevindik/blockchain-applications-in-5g-33457b64dea5</a:t>
            </a:r>
            <a:endParaRPr sz="1400">
              <a:solidFill>
                <a:schemeClr val="dk2"/>
              </a:solidFill>
              <a:highlight>
                <a:srgbClr val="FFFFFF"/>
              </a:highlight>
            </a:endParaRPr>
          </a:p>
          <a:p>
            <a:pPr indent="-317500" lvl="0" marL="457200" rtl="0" algn="just">
              <a:lnSpc>
                <a:spcPct val="115000"/>
              </a:lnSpc>
              <a:spcBef>
                <a:spcPts val="0"/>
              </a:spcBef>
              <a:spcAft>
                <a:spcPts val="0"/>
              </a:spcAft>
              <a:buClr>
                <a:schemeClr val="dk2"/>
              </a:buClr>
              <a:buSzPts val="1400"/>
              <a:buAutoNum type="arabicPeriod"/>
            </a:pPr>
            <a:r>
              <a:rPr lang="en" sz="1400">
                <a:solidFill>
                  <a:schemeClr val="dk2"/>
                </a:solidFill>
                <a:highlight>
                  <a:srgbClr val="FFFFFF"/>
                </a:highlight>
              </a:rPr>
              <a:t>https://researchwith.njit.edu/en/publications/blockchain-based-framework-for-modeling-and-evaluating-5g-spectru</a:t>
            </a:r>
            <a:endParaRPr sz="1400">
              <a:solidFill>
                <a:schemeClr val="dk2"/>
              </a:solidFill>
              <a:highlight>
                <a:srgbClr val="FFFFFF"/>
              </a:highlight>
            </a:endParaRPr>
          </a:p>
          <a:p>
            <a:pPr indent="-317500" lvl="0" marL="457200" rtl="0" algn="just">
              <a:spcBef>
                <a:spcPts val="0"/>
              </a:spcBef>
              <a:spcAft>
                <a:spcPts val="0"/>
              </a:spcAft>
              <a:buClr>
                <a:schemeClr val="dk2"/>
              </a:buClr>
              <a:buSzPts val="1400"/>
              <a:buAutoNum type="arabicPeriod"/>
            </a:pPr>
            <a:r>
              <a:rPr lang="en" sz="1400">
                <a:solidFill>
                  <a:schemeClr val="dk2"/>
                </a:solidFill>
                <a:highlight>
                  <a:srgbClr val="FFFFFF"/>
                </a:highlight>
              </a:rPr>
              <a:t>https://www.researchgate.net/publication/335518169_Blockchain_for_5G_Opportunities_and_Challenges</a:t>
            </a:r>
            <a:endParaRPr sz="1400">
              <a:solidFill>
                <a:schemeClr val="dk2"/>
              </a:solidFill>
              <a:highlight>
                <a:srgbClr val="FFFFFF"/>
              </a:highlight>
            </a:endParaRPr>
          </a:p>
          <a:p>
            <a:pPr indent="-317500" lvl="0" marL="457200" rtl="0" algn="just">
              <a:spcBef>
                <a:spcPts val="0"/>
              </a:spcBef>
              <a:spcAft>
                <a:spcPts val="0"/>
              </a:spcAft>
              <a:buClr>
                <a:schemeClr val="dk2"/>
              </a:buClr>
              <a:buSzPts val="1400"/>
              <a:buAutoNum type="arabicPeriod"/>
            </a:pPr>
            <a:r>
              <a:rPr lang="en" sz="1400">
                <a:solidFill>
                  <a:schemeClr val="dk2"/>
                </a:solidFill>
                <a:highlight>
                  <a:srgbClr val="FFFFFF"/>
                </a:highlight>
              </a:rPr>
              <a:t>https://www.sciencedirect.com/science/article/abs/pii/S1084804520301673</a:t>
            </a:r>
            <a:endParaRPr sz="1400">
              <a:solidFill>
                <a:schemeClr val="dk2"/>
              </a:solidFill>
              <a:highlight>
                <a:srgbClr val="FFFFFF"/>
              </a:highlight>
            </a:endParaRPr>
          </a:p>
          <a:p>
            <a:pPr indent="-317500" lvl="0" marL="457200" rtl="0" algn="just">
              <a:spcBef>
                <a:spcPts val="0"/>
              </a:spcBef>
              <a:spcAft>
                <a:spcPts val="0"/>
              </a:spcAft>
              <a:buClr>
                <a:schemeClr val="dk2"/>
              </a:buClr>
              <a:buSzPts val="1400"/>
              <a:buAutoNum type="arabicPeriod"/>
            </a:pPr>
            <a:r>
              <a:rPr lang="en" sz="1400">
                <a:solidFill>
                  <a:schemeClr val="dk2"/>
                </a:solidFill>
                <a:highlight>
                  <a:srgbClr val="FFFFFF"/>
                </a:highlight>
              </a:rPr>
              <a:t>https://blockchain.ieee.org/images/files/pdf/201912-blockchain-for-5g_-_k-salah.pdf</a:t>
            </a:r>
            <a:endParaRPr sz="1400">
              <a:solidFill>
                <a:schemeClr val="dk2"/>
              </a:solidFill>
              <a:highlight>
                <a:srgbClr val="FFFFFF"/>
              </a:highlight>
            </a:endParaRPr>
          </a:p>
          <a:p>
            <a:pPr indent="-317500" lvl="0" marL="457200" rtl="0" algn="just">
              <a:spcBef>
                <a:spcPts val="0"/>
              </a:spcBef>
              <a:spcAft>
                <a:spcPts val="0"/>
              </a:spcAft>
              <a:buClr>
                <a:schemeClr val="dk2"/>
              </a:buClr>
              <a:buSzPts val="1400"/>
              <a:buAutoNum type="arabicPeriod"/>
            </a:pPr>
            <a:r>
              <a:rPr lang="en" sz="1400">
                <a:solidFill>
                  <a:schemeClr val="dk2"/>
                </a:solidFill>
                <a:highlight>
                  <a:srgbClr val="FFFFFF"/>
                </a:highlight>
              </a:rPr>
              <a:t>http://ijiser.com/paper/2021/vol8issue3/Mar2021p103.pdf</a:t>
            </a:r>
            <a:endParaRPr sz="1400">
              <a:solidFill>
                <a:schemeClr val="dk2"/>
              </a:solidFill>
              <a:highlight>
                <a:srgbClr val="FFFFFF"/>
              </a:highlight>
            </a:endParaRPr>
          </a:p>
          <a:p>
            <a:pPr indent="-317500" lvl="0" marL="457200" rtl="0" algn="just">
              <a:spcBef>
                <a:spcPts val="0"/>
              </a:spcBef>
              <a:spcAft>
                <a:spcPts val="0"/>
              </a:spcAft>
              <a:buClr>
                <a:schemeClr val="dk2"/>
              </a:buClr>
              <a:buSzPts val="1400"/>
              <a:buAutoNum type="arabicPeriod"/>
            </a:pPr>
            <a:r>
              <a:rPr lang="en" sz="1400">
                <a:solidFill>
                  <a:schemeClr val="dk2"/>
                </a:solidFill>
                <a:highlight>
                  <a:srgbClr val="FFFFFF"/>
                </a:highlight>
              </a:rPr>
              <a:t>https://www.researchgate.net/publication/341674743_Blockchain_for_5G_and_Beyond_Networks_A_State_of_The_Art_Survey</a:t>
            </a:r>
            <a:endParaRPr sz="1400">
              <a:solidFill>
                <a:schemeClr val="dk2"/>
              </a:solidFill>
              <a:highlight>
                <a:srgbClr val="FFFFFF"/>
              </a:highlight>
            </a:endParaRPr>
          </a:p>
          <a:p>
            <a:pPr indent="-317500" lvl="0" marL="457200" rtl="0" algn="just">
              <a:spcBef>
                <a:spcPts val="0"/>
              </a:spcBef>
              <a:spcAft>
                <a:spcPts val="0"/>
              </a:spcAft>
              <a:buClr>
                <a:schemeClr val="dk2"/>
              </a:buClr>
              <a:buSzPts val="1400"/>
              <a:buAutoNum type="arabicPeriod"/>
            </a:pPr>
            <a:r>
              <a:rPr lang="en" sz="1400">
                <a:solidFill>
                  <a:schemeClr val="dk2"/>
                </a:solidFill>
                <a:highlight>
                  <a:srgbClr val="FFFFFF"/>
                </a:highlight>
              </a:rPr>
              <a:t>https://www.blockchain-council.org/blockchain/blockchain-transforms-5g-opportunities-and-challenges</a:t>
            </a:r>
            <a:endParaRPr sz="1400">
              <a:solidFill>
                <a:schemeClr val="dk2"/>
              </a:solidFill>
            </a:endParaRPr>
          </a:p>
        </p:txBody>
      </p:sp>
      <p:sp>
        <p:nvSpPr>
          <p:cNvPr id="214" name="Google Shape;214;p21"/>
          <p:cNvSpPr txBox="1"/>
          <p:nvPr/>
        </p:nvSpPr>
        <p:spPr>
          <a:xfrm>
            <a:off x="3837225" y="1771850"/>
            <a:ext cx="177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Roboto Slab"/>
                <a:ea typeface="Roboto Slab"/>
                <a:cs typeface="Roboto Slab"/>
                <a:sym typeface="Roboto Slab"/>
              </a:rPr>
              <a:t>References</a:t>
            </a:r>
            <a:endParaRPr sz="2000">
              <a:solidFill>
                <a:schemeClr val="accent1"/>
              </a:solidFill>
              <a:latin typeface="Roboto Slab"/>
              <a:ea typeface="Roboto Slab"/>
              <a:cs typeface="Roboto Slab"/>
              <a:sym typeface="Roboto Sla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p:nvPr/>
        </p:nvSpPr>
        <p:spPr>
          <a:xfrm>
            <a:off x="4239575" y="1100258"/>
            <a:ext cx="2845500" cy="28110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txBox="1"/>
          <p:nvPr>
            <p:ph idx="4294967295" type="ctrTitle"/>
          </p:nvPr>
        </p:nvSpPr>
        <p:spPr>
          <a:xfrm>
            <a:off x="83350" y="1553771"/>
            <a:ext cx="3821100" cy="2004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6000"/>
              <a:t>Thank</a:t>
            </a:r>
            <a:endParaRPr b="1" sz="6000"/>
          </a:p>
          <a:p>
            <a:pPr indent="0" lvl="0" marL="0" rtl="0" algn="r">
              <a:spcBef>
                <a:spcPts val="0"/>
              </a:spcBef>
              <a:spcAft>
                <a:spcPts val="0"/>
              </a:spcAft>
              <a:buNone/>
            </a:pPr>
            <a:r>
              <a:rPr b="1" lang="en" sz="6000"/>
              <a:t>You</a:t>
            </a:r>
            <a:endParaRPr b="1" sz="6000"/>
          </a:p>
        </p:txBody>
      </p:sp>
      <p:cxnSp>
        <p:nvCxnSpPr>
          <p:cNvPr id="221" name="Google Shape;221;p22"/>
          <p:cNvCxnSpPr/>
          <p:nvPr/>
        </p:nvCxnSpPr>
        <p:spPr>
          <a:xfrm flipH="1" rot="10800000">
            <a:off x="5877543" y="182159"/>
            <a:ext cx="348300" cy="930900"/>
          </a:xfrm>
          <a:prstGeom prst="straightConnector1">
            <a:avLst/>
          </a:prstGeom>
          <a:noFill/>
          <a:ln cap="flat" cmpd="sng" w="9525">
            <a:solidFill>
              <a:srgbClr val="CFD8DC"/>
            </a:solidFill>
            <a:prstDash val="solid"/>
            <a:round/>
            <a:headEnd len="med" w="med" type="none"/>
            <a:tailEnd len="med" w="med" type="none"/>
          </a:ln>
        </p:spPr>
      </p:cxnSp>
      <p:cxnSp>
        <p:nvCxnSpPr>
          <p:cNvPr id="222" name="Google Shape;222;p22"/>
          <p:cNvCxnSpPr/>
          <p:nvPr/>
        </p:nvCxnSpPr>
        <p:spPr>
          <a:xfrm flipH="1">
            <a:off x="6858325" y="1232300"/>
            <a:ext cx="835500" cy="480300"/>
          </a:xfrm>
          <a:prstGeom prst="straightConnector1">
            <a:avLst/>
          </a:prstGeom>
          <a:noFill/>
          <a:ln cap="flat" cmpd="sng" w="9525">
            <a:solidFill>
              <a:srgbClr val="CFD8DC"/>
            </a:solidFill>
            <a:prstDash val="solid"/>
            <a:round/>
            <a:headEnd len="med" w="med" type="none"/>
            <a:tailEnd len="med" w="med" type="none"/>
          </a:ln>
        </p:spPr>
      </p:cxnSp>
      <p:cxnSp>
        <p:nvCxnSpPr>
          <p:cNvPr id="223" name="Google Shape;223;p22"/>
          <p:cNvCxnSpPr>
            <a:endCxn id="219" idx="6"/>
          </p:cNvCxnSpPr>
          <p:nvPr/>
        </p:nvCxnSpPr>
        <p:spPr>
          <a:xfrm flipH="1">
            <a:off x="7085075" y="2250158"/>
            <a:ext cx="1883700" cy="255600"/>
          </a:xfrm>
          <a:prstGeom prst="straightConnector1">
            <a:avLst/>
          </a:prstGeom>
          <a:noFill/>
          <a:ln cap="flat" cmpd="sng" w="9525">
            <a:solidFill>
              <a:srgbClr val="CFD8DC"/>
            </a:solidFill>
            <a:prstDash val="solid"/>
            <a:round/>
            <a:headEnd len="med" w="med" type="none"/>
            <a:tailEnd len="med" w="med" type="none"/>
          </a:ln>
        </p:spPr>
      </p:cxnSp>
      <p:sp>
        <p:nvSpPr>
          <p:cNvPr id="224" name="Google Shape;224;p22"/>
          <p:cNvSpPr/>
          <p:nvPr/>
        </p:nvSpPr>
        <p:spPr>
          <a:xfrm>
            <a:off x="4466778" y="1324675"/>
            <a:ext cx="2391300" cy="2361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22"/>
          <p:cNvGrpSpPr/>
          <p:nvPr/>
        </p:nvGrpSpPr>
        <p:grpSpPr>
          <a:xfrm>
            <a:off x="4996111" y="1771132"/>
            <a:ext cx="1332471" cy="1238273"/>
            <a:chOff x="5972700" y="2330200"/>
            <a:chExt cx="411625" cy="387275"/>
          </a:xfrm>
        </p:grpSpPr>
        <p:sp>
          <p:nvSpPr>
            <p:cNvPr id="226" name="Google Shape;226;p22"/>
            <p:cNvSpPr/>
            <p:nvPr/>
          </p:nvSpPr>
          <p:spPr>
            <a:xfrm>
              <a:off x="5972700" y="2476950"/>
              <a:ext cx="98050" cy="219825"/>
            </a:xfrm>
            <a:custGeom>
              <a:rect b="b" l="l" r="r" t="t"/>
              <a:pathLst>
                <a:path extrusionOk="0" fill="none" h="8793" w="3922">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sp>
          <p:nvSpPr>
            <p:cNvPr id="227" name="Google Shape;227;p22"/>
            <p:cNvSpPr/>
            <p:nvPr/>
          </p:nvSpPr>
          <p:spPr>
            <a:xfrm>
              <a:off x="6078025" y="2330200"/>
              <a:ext cx="306300" cy="387275"/>
            </a:xfrm>
            <a:custGeom>
              <a:rect b="b" l="l" r="r" t="t"/>
              <a:pathLst>
                <a:path extrusionOk="0" fill="none" h="15491" w="12252">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cap="rnd" cmpd="sng" w="19050">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91EA"/>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title"/>
          </p:nvPr>
        </p:nvSpPr>
        <p:spPr>
          <a:xfrm>
            <a:off x="786150" y="4605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Topics of Presentation</a:t>
            </a:r>
            <a:endParaRPr sz="3500"/>
          </a:p>
        </p:txBody>
      </p:sp>
      <p:sp>
        <p:nvSpPr>
          <p:cNvPr id="81" name="Google Shape;81;p13"/>
          <p:cNvSpPr txBox="1"/>
          <p:nvPr/>
        </p:nvSpPr>
        <p:spPr>
          <a:xfrm>
            <a:off x="741750" y="1384700"/>
            <a:ext cx="694200" cy="723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3500">
                <a:solidFill>
                  <a:schemeClr val="accent4"/>
                </a:solidFill>
                <a:latin typeface="Source Sans Pro"/>
                <a:ea typeface="Source Sans Pro"/>
                <a:cs typeface="Source Sans Pro"/>
                <a:sym typeface="Source Sans Pro"/>
              </a:rPr>
              <a:t>01</a:t>
            </a:r>
            <a:r>
              <a:rPr b="1" lang="en" sz="2100">
                <a:solidFill>
                  <a:schemeClr val="accent1"/>
                </a:solidFill>
                <a:latin typeface="Source Sans Pro"/>
                <a:ea typeface="Source Sans Pro"/>
                <a:cs typeface="Source Sans Pro"/>
                <a:sym typeface="Source Sans Pro"/>
              </a:rPr>
              <a:t>  </a:t>
            </a:r>
            <a:endParaRPr sz="2100">
              <a:solidFill>
                <a:schemeClr val="dk1"/>
              </a:solidFill>
            </a:endParaRPr>
          </a:p>
        </p:txBody>
      </p:sp>
      <p:sp>
        <p:nvSpPr>
          <p:cNvPr id="82" name="Google Shape;82;p13"/>
          <p:cNvSpPr txBox="1"/>
          <p:nvPr/>
        </p:nvSpPr>
        <p:spPr>
          <a:xfrm>
            <a:off x="1486350" y="1500050"/>
            <a:ext cx="2992800" cy="492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1"/>
                </a:solidFill>
                <a:latin typeface="Roboto Slab"/>
                <a:ea typeface="Roboto Slab"/>
                <a:cs typeface="Roboto Slab"/>
                <a:sym typeface="Roboto Slab"/>
              </a:rPr>
              <a:t>5G Spectrum</a:t>
            </a:r>
            <a:endParaRPr/>
          </a:p>
        </p:txBody>
      </p:sp>
      <p:cxnSp>
        <p:nvCxnSpPr>
          <p:cNvPr id="83" name="Google Shape;83;p13"/>
          <p:cNvCxnSpPr/>
          <p:nvPr/>
        </p:nvCxnSpPr>
        <p:spPr>
          <a:xfrm>
            <a:off x="1435950" y="1575200"/>
            <a:ext cx="0" cy="417900"/>
          </a:xfrm>
          <a:prstGeom prst="straightConnector1">
            <a:avLst/>
          </a:prstGeom>
          <a:noFill/>
          <a:ln cap="flat" cmpd="sng" w="19050">
            <a:solidFill>
              <a:schemeClr val="accent1"/>
            </a:solidFill>
            <a:prstDash val="solid"/>
            <a:round/>
            <a:headEnd len="med" w="med" type="none"/>
            <a:tailEnd len="med" w="med" type="none"/>
          </a:ln>
        </p:spPr>
      </p:cxnSp>
      <p:sp>
        <p:nvSpPr>
          <p:cNvPr id="84" name="Google Shape;84;p13"/>
          <p:cNvSpPr txBox="1"/>
          <p:nvPr/>
        </p:nvSpPr>
        <p:spPr>
          <a:xfrm>
            <a:off x="741750" y="2222900"/>
            <a:ext cx="694200" cy="723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3500">
                <a:solidFill>
                  <a:schemeClr val="accent4"/>
                </a:solidFill>
                <a:latin typeface="Source Sans Pro"/>
                <a:ea typeface="Source Sans Pro"/>
                <a:cs typeface="Source Sans Pro"/>
                <a:sym typeface="Source Sans Pro"/>
              </a:rPr>
              <a:t>02</a:t>
            </a:r>
            <a:r>
              <a:rPr b="1" lang="en" sz="2100">
                <a:solidFill>
                  <a:schemeClr val="accent1"/>
                </a:solidFill>
                <a:latin typeface="Source Sans Pro"/>
                <a:ea typeface="Source Sans Pro"/>
                <a:cs typeface="Source Sans Pro"/>
                <a:sym typeface="Source Sans Pro"/>
              </a:rPr>
              <a:t>  </a:t>
            </a:r>
            <a:endParaRPr sz="2100">
              <a:solidFill>
                <a:schemeClr val="dk1"/>
              </a:solidFill>
            </a:endParaRPr>
          </a:p>
        </p:txBody>
      </p:sp>
      <p:sp>
        <p:nvSpPr>
          <p:cNvPr id="85" name="Google Shape;85;p13"/>
          <p:cNvSpPr txBox="1"/>
          <p:nvPr/>
        </p:nvSpPr>
        <p:spPr>
          <a:xfrm>
            <a:off x="1486350" y="2262050"/>
            <a:ext cx="2992800" cy="800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1"/>
                </a:solidFill>
                <a:latin typeface="Roboto Slab"/>
                <a:ea typeface="Roboto Slab"/>
                <a:cs typeface="Roboto Slab"/>
                <a:sym typeface="Roboto Slab"/>
              </a:rPr>
              <a:t>Applications of 5G             Spectrum</a:t>
            </a:r>
            <a:endParaRPr/>
          </a:p>
        </p:txBody>
      </p:sp>
      <p:cxnSp>
        <p:nvCxnSpPr>
          <p:cNvPr id="86" name="Google Shape;86;p13"/>
          <p:cNvCxnSpPr/>
          <p:nvPr/>
        </p:nvCxnSpPr>
        <p:spPr>
          <a:xfrm>
            <a:off x="1435950" y="2413400"/>
            <a:ext cx="0" cy="417900"/>
          </a:xfrm>
          <a:prstGeom prst="straightConnector1">
            <a:avLst/>
          </a:prstGeom>
          <a:noFill/>
          <a:ln cap="flat" cmpd="sng" w="19050">
            <a:solidFill>
              <a:schemeClr val="accent1"/>
            </a:solidFill>
            <a:prstDash val="solid"/>
            <a:round/>
            <a:headEnd len="med" w="med" type="none"/>
            <a:tailEnd len="med" w="med" type="none"/>
          </a:ln>
        </p:spPr>
      </p:cxnSp>
      <p:sp>
        <p:nvSpPr>
          <p:cNvPr id="87" name="Google Shape;87;p13"/>
          <p:cNvSpPr txBox="1"/>
          <p:nvPr/>
        </p:nvSpPr>
        <p:spPr>
          <a:xfrm>
            <a:off x="741750" y="3061100"/>
            <a:ext cx="694200" cy="723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3500">
                <a:solidFill>
                  <a:schemeClr val="accent4"/>
                </a:solidFill>
                <a:latin typeface="Source Sans Pro"/>
                <a:ea typeface="Source Sans Pro"/>
                <a:cs typeface="Source Sans Pro"/>
                <a:sym typeface="Source Sans Pro"/>
              </a:rPr>
              <a:t>03</a:t>
            </a:r>
            <a:r>
              <a:rPr b="1" lang="en" sz="2100">
                <a:solidFill>
                  <a:schemeClr val="accent1"/>
                </a:solidFill>
                <a:latin typeface="Source Sans Pro"/>
                <a:ea typeface="Source Sans Pro"/>
                <a:cs typeface="Source Sans Pro"/>
                <a:sym typeface="Source Sans Pro"/>
              </a:rPr>
              <a:t>  </a:t>
            </a:r>
            <a:endParaRPr sz="2100">
              <a:solidFill>
                <a:schemeClr val="dk1"/>
              </a:solidFill>
            </a:endParaRPr>
          </a:p>
        </p:txBody>
      </p:sp>
      <p:sp>
        <p:nvSpPr>
          <p:cNvPr id="88" name="Google Shape;88;p13"/>
          <p:cNvSpPr txBox="1"/>
          <p:nvPr/>
        </p:nvSpPr>
        <p:spPr>
          <a:xfrm>
            <a:off x="1486350" y="3100250"/>
            <a:ext cx="2992800" cy="800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1"/>
                </a:solidFill>
                <a:latin typeface="Roboto Slab"/>
                <a:ea typeface="Roboto Slab"/>
                <a:cs typeface="Roboto Slab"/>
                <a:sym typeface="Roboto Slab"/>
              </a:rPr>
              <a:t>Limitations of 5G Spectrum</a:t>
            </a:r>
            <a:endParaRPr/>
          </a:p>
        </p:txBody>
      </p:sp>
      <p:cxnSp>
        <p:nvCxnSpPr>
          <p:cNvPr id="89" name="Google Shape;89;p13"/>
          <p:cNvCxnSpPr/>
          <p:nvPr/>
        </p:nvCxnSpPr>
        <p:spPr>
          <a:xfrm>
            <a:off x="1435950" y="3251600"/>
            <a:ext cx="0" cy="417900"/>
          </a:xfrm>
          <a:prstGeom prst="straightConnector1">
            <a:avLst/>
          </a:prstGeom>
          <a:noFill/>
          <a:ln cap="flat" cmpd="sng" w="19050">
            <a:solidFill>
              <a:schemeClr val="accent1"/>
            </a:solidFill>
            <a:prstDash val="solid"/>
            <a:round/>
            <a:headEnd len="med" w="med" type="none"/>
            <a:tailEnd len="med" w="med" type="none"/>
          </a:ln>
        </p:spPr>
      </p:cxnSp>
      <p:sp>
        <p:nvSpPr>
          <p:cNvPr id="90" name="Google Shape;90;p13"/>
          <p:cNvSpPr txBox="1"/>
          <p:nvPr/>
        </p:nvSpPr>
        <p:spPr>
          <a:xfrm>
            <a:off x="4475550" y="1384700"/>
            <a:ext cx="694200" cy="723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3500">
                <a:solidFill>
                  <a:schemeClr val="accent4"/>
                </a:solidFill>
                <a:latin typeface="Source Sans Pro"/>
                <a:ea typeface="Source Sans Pro"/>
                <a:cs typeface="Source Sans Pro"/>
                <a:sym typeface="Source Sans Pro"/>
              </a:rPr>
              <a:t>04</a:t>
            </a:r>
            <a:r>
              <a:rPr b="1" lang="en" sz="2100">
                <a:solidFill>
                  <a:schemeClr val="accent1"/>
                </a:solidFill>
                <a:latin typeface="Source Sans Pro"/>
                <a:ea typeface="Source Sans Pro"/>
                <a:cs typeface="Source Sans Pro"/>
                <a:sym typeface="Source Sans Pro"/>
              </a:rPr>
              <a:t>  </a:t>
            </a:r>
            <a:endParaRPr sz="2100">
              <a:solidFill>
                <a:schemeClr val="dk1"/>
              </a:solidFill>
            </a:endParaRPr>
          </a:p>
        </p:txBody>
      </p:sp>
      <p:sp>
        <p:nvSpPr>
          <p:cNvPr id="91" name="Google Shape;91;p13"/>
          <p:cNvSpPr txBox="1"/>
          <p:nvPr/>
        </p:nvSpPr>
        <p:spPr>
          <a:xfrm>
            <a:off x="5220150" y="1500050"/>
            <a:ext cx="2992800" cy="492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1"/>
                </a:solidFill>
                <a:latin typeface="Roboto Slab"/>
                <a:ea typeface="Roboto Slab"/>
                <a:cs typeface="Roboto Slab"/>
                <a:sym typeface="Roboto Slab"/>
              </a:rPr>
              <a:t>Blockchain</a:t>
            </a:r>
            <a:endParaRPr/>
          </a:p>
        </p:txBody>
      </p:sp>
      <p:cxnSp>
        <p:nvCxnSpPr>
          <p:cNvPr id="92" name="Google Shape;92;p13"/>
          <p:cNvCxnSpPr/>
          <p:nvPr/>
        </p:nvCxnSpPr>
        <p:spPr>
          <a:xfrm>
            <a:off x="5169750" y="1575200"/>
            <a:ext cx="0" cy="417900"/>
          </a:xfrm>
          <a:prstGeom prst="straightConnector1">
            <a:avLst/>
          </a:prstGeom>
          <a:noFill/>
          <a:ln cap="flat" cmpd="sng" w="19050">
            <a:solidFill>
              <a:schemeClr val="accent1"/>
            </a:solidFill>
            <a:prstDash val="solid"/>
            <a:round/>
            <a:headEnd len="med" w="med" type="none"/>
            <a:tailEnd len="med" w="med" type="none"/>
          </a:ln>
        </p:spPr>
      </p:cxnSp>
      <p:sp>
        <p:nvSpPr>
          <p:cNvPr id="93" name="Google Shape;93;p13"/>
          <p:cNvSpPr txBox="1"/>
          <p:nvPr/>
        </p:nvSpPr>
        <p:spPr>
          <a:xfrm>
            <a:off x="4475550" y="2222900"/>
            <a:ext cx="694200" cy="723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3500">
                <a:solidFill>
                  <a:schemeClr val="accent4"/>
                </a:solidFill>
                <a:latin typeface="Source Sans Pro"/>
                <a:ea typeface="Source Sans Pro"/>
                <a:cs typeface="Source Sans Pro"/>
                <a:sym typeface="Source Sans Pro"/>
              </a:rPr>
              <a:t>05</a:t>
            </a:r>
            <a:r>
              <a:rPr b="1" lang="en" sz="2100">
                <a:solidFill>
                  <a:schemeClr val="accent1"/>
                </a:solidFill>
                <a:latin typeface="Source Sans Pro"/>
                <a:ea typeface="Source Sans Pro"/>
                <a:cs typeface="Source Sans Pro"/>
                <a:sym typeface="Source Sans Pro"/>
              </a:rPr>
              <a:t>  </a:t>
            </a:r>
            <a:endParaRPr sz="2100">
              <a:solidFill>
                <a:schemeClr val="dk1"/>
              </a:solidFill>
            </a:endParaRPr>
          </a:p>
        </p:txBody>
      </p:sp>
      <p:sp>
        <p:nvSpPr>
          <p:cNvPr id="94" name="Google Shape;94;p13"/>
          <p:cNvSpPr txBox="1"/>
          <p:nvPr/>
        </p:nvSpPr>
        <p:spPr>
          <a:xfrm>
            <a:off x="5220150" y="2338250"/>
            <a:ext cx="2992800" cy="492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1"/>
                </a:solidFill>
                <a:latin typeface="Roboto Slab"/>
                <a:ea typeface="Roboto Slab"/>
                <a:cs typeface="Roboto Slab"/>
                <a:sym typeface="Roboto Slab"/>
              </a:rPr>
              <a:t>5G enabled Blockchain</a:t>
            </a:r>
            <a:endParaRPr/>
          </a:p>
        </p:txBody>
      </p:sp>
      <p:cxnSp>
        <p:nvCxnSpPr>
          <p:cNvPr id="95" name="Google Shape;95;p13"/>
          <p:cNvCxnSpPr/>
          <p:nvPr/>
        </p:nvCxnSpPr>
        <p:spPr>
          <a:xfrm>
            <a:off x="5169750" y="2413400"/>
            <a:ext cx="0" cy="417900"/>
          </a:xfrm>
          <a:prstGeom prst="straightConnector1">
            <a:avLst/>
          </a:prstGeom>
          <a:noFill/>
          <a:ln cap="flat" cmpd="sng" w="19050">
            <a:solidFill>
              <a:schemeClr val="accent1"/>
            </a:solidFill>
            <a:prstDash val="solid"/>
            <a:round/>
            <a:headEnd len="med" w="med" type="none"/>
            <a:tailEnd len="med" w="med" type="none"/>
          </a:ln>
        </p:spPr>
      </p:cxnSp>
      <p:sp>
        <p:nvSpPr>
          <p:cNvPr id="96" name="Google Shape;96;p13"/>
          <p:cNvSpPr txBox="1"/>
          <p:nvPr/>
        </p:nvSpPr>
        <p:spPr>
          <a:xfrm>
            <a:off x="4475550" y="3061100"/>
            <a:ext cx="694200" cy="723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3500">
                <a:solidFill>
                  <a:schemeClr val="accent4"/>
                </a:solidFill>
                <a:latin typeface="Source Sans Pro"/>
                <a:ea typeface="Source Sans Pro"/>
                <a:cs typeface="Source Sans Pro"/>
                <a:sym typeface="Source Sans Pro"/>
              </a:rPr>
              <a:t>06</a:t>
            </a:r>
            <a:r>
              <a:rPr b="1" lang="en" sz="2100">
                <a:solidFill>
                  <a:schemeClr val="accent1"/>
                </a:solidFill>
                <a:latin typeface="Source Sans Pro"/>
                <a:ea typeface="Source Sans Pro"/>
                <a:cs typeface="Source Sans Pro"/>
                <a:sym typeface="Source Sans Pro"/>
              </a:rPr>
              <a:t>  </a:t>
            </a:r>
            <a:endParaRPr sz="2100">
              <a:solidFill>
                <a:schemeClr val="dk1"/>
              </a:solidFill>
            </a:endParaRPr>
          </a:p>
        </p:txBody>
      </p:sp>
      <p:sp>
        <p:nvSpPr>
          <p:cNvPr id="97" name="Google Shape;97;p13"/>
          <p:cNvSpPr txBox="1"/>
          <p:nvPr/>
        </p:nvSpPr>
        <p:spPr>
          <a:xfrm>
            <a:off x="5220150" y="3176450"/>
            <a:ext cx="2992800" cy="492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1"/>
                </a:solidFill>
                <a:latin typeface="Roboto Slab"/>
                <a:ea typeface="Roboto Slab"/>
                <a:cs typeface="Roboto Slab"/>
                <a:sym typeface="Roboto Slab"/>
              </a:rPr>
              <a:t>Plan of action</a:t>
            </a:r>
            <a:endParaRPr/>
          </a:p>
        </p:txBody>
      </p:sp>
      <p:cxnSp>
        <p:nvCxnSpPr>
          <p:cNvPr id="98" name="Google Shape;98;p13"/>
          <p:cNvCxnSpPr/>
          <p:nvPr/>
        </p:nvCxnSpPr>
        <p:spPr>
          <a:xfrm>
            <a:off x="5169750" y="3251600"/>
            <a:ext cx="0" cy="417900"/>
          </a:xfrm>
          <a:prstGeom prst="straightConnector1">
            <a:avLst/>
          </a:prstGeom>
          <a:noFill/>
          <a:ln cap="flat" cmpd="sng" w="19050">
            <a:solidFill>
              <a:schemeClr val="accent1"/>
            </a:solidFill>
            <a:prstDash val="solid"/>
            <a:round/>
            <a:headEnd len="med" w="med" type="none"/>
            <a:tailEnd len="med" w="med" type="none"/>
          </a:ln>
        </p:spPr>
      </p:cxnSp>
      <p:sp>
        <p:nvSpPr>
          <p:cNvPr id="99" name="Google Shape;99;p13"/>
          <p:cNvSpPr txBox="1"/>
          <p:nvPr/>
        </p:nvSpPr>
        <p:spPr>
          <a:xfrm>
            <a:off x="4475550" y="3975500"/>
            <a:ext cx="694200" cy="723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3500">
                <a:solidFill>
                  <a:schemeClr val="accent4"/>
                </a:solidFill>
                <a:latin typeface="Source Sans Pro"/>
                <a:ea typeface="Source Sans Pro"/>
                <a:cs typeface="Source Sans Pro"/>
                <a:sym typeface="Source Sans Pro"/>
              </a:rPr>
              <a:t>07</a:t>
            </a:r>
            <a:r>
              <a:rPr b="1" lang="en" sz="2100">
                <a:solidFill>
                  <a:schemeClr val="accent1"/>
                </a:solidFill>
                <a:latin typeface="Source Sans Pro"/>
                <a:ea typeface="Source Sans Pro"/>
                <a:cs typeface="Source Sans Pro"/>
                <a:sym typeface="Source Sans Pro"/>
              </a:rPr>
              <a:t>  </a:t>
            </a:r>
            <a:endParaRPr sz="2100">
              <a:solidFill>
                <a:schemeClr val="dk1"/>
              </a:solidFill>
            </a:endParaRPr>
          </a:p>
        </p:txBody>
      </p:sp>
      <p:sp>
        <p:nvSpPr>
          <p:cNvPr id="100" name="Google Shape;100;p13"/>
          <p:cNvSpPr txBox="1"/>
          <p:nvPr/>
        </p:nvSpPr>
        <p:spPr>
          <a:xfrm>
            <a:off x="5220150" y="4090850"/>
            <a:ext cx="2992800" cy="492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1"/>
                </a:solidFill>
                <a:latin typeface="Roboto Slab"/>
                <a:ea typeface="Roboto Slab"/>
                <a:cs typeface="Roboto Slab"/>
                <a:sym typeface="Roboto Slab"/>
              </a:rPr>
              <a:t>References</a:t>
            </a:r>
            <a:endParaRPr/>
          </a:p>
        </p:txBody>
      </p:sp>
      <p:cxnSp>
        <p:nvCxnSpPr>
          <p:cNvPr id="101" name="Google Shape;101;p13"/>
          <p:cNvCxnSpPr/>
          <p:nvPr/>
        </p:nvCxnSpPr>
        <p:spPr>
          <a:xfrm>
            <a:off x="5169750" y="4166000"/>
            <a:ext cx="0" cy="41790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p:nvPr/>
        </p:nvSpPr>
        <p:spPr>
          <a:xfrm>
            <a:off x="4738600" y="1668322"/>
            <a:ext cx="2877300" cy="2856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5th Generation</a:t>
            </a:r>
            <a:endParaRPr/>
          </a:p>
        </p:txBody>
      </p:sp>
      <p:sp>
        <p:nvSpPr>
          <p:cNvPr id="108" name="Google Shape;108;p14"/>
          <p:cNvSpPr txBox="1"/>
          <p:nvPr>
            <p:ph idx="1" type="body"/>
          </p:nvPr>
        </p:nvSpPr>
        <p:spPr>
          <a:xfrm>
            <a:off x="786150" y="1123950"/>
            <a:ext cx="3651000" cy="220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2"/>
                </a:solidFill>
              </a:rPr>
              <a:t>5G is the fifth generation technology standard for broadband cellular network</a:t>
            </a:r>
            <a:endParaRPr sz="1800">
              <a:solidFill>
                <a:schemeClr val="dk2"/>
              </a:solidFill>
            </a:endParaRPr>
          </a:p>
          <a:p>
            <a:pPr indent="0" lvl="0" marL="0" rtl="0" algn="l">
              <a:spcBef>
                <a:spcPts val="600"/>
              </a:spcBef>
              <a:spcAft>
                <a:spcPts val="0"/>
              </a:spcAft>
              <a:buNone/>
            </a:pPr>
            <a:r>
              <a:rPr lang="en" sz="1800">
                <a:solidFill>
                  <a:schemeClr val="dk2"/>
                </a:solidFill>
              </a:rPr>
              <a:t>5G is not only important because it has the potential to support millions of devices at ultrafast speeds, but also because it has the potential to transform the lives of people around the world.</a:t>
            </a:r>
            <a:endParaRPr sz="1800">
              <a:solidFill>
                <a:schemeClr val="dk2"/>
              </a:solidFill>
            </a:endParaRPr>
          </a:p>
        </p:txBody>
      </p:sp>
      <p:pic>
        <p:nvPicPr>
          <p:cNvPr id="109" name="Google Shape;109;p14"/>
          <p:cNvPicPr preferRelativeResize="0"/>
          <p:nvPr/>
        </p:nvPicPr>
        <p:blipFill rotWithShape="1">
          <a:blip r:embed="rId3">
            <a:alphaModFix/>
          </a:blip>
          <a:srcRect b="0" l="14261" r="14254" t="0"/>
          <a:stretch/>
        </p:blipFill>
        <p:spPr>
          <a:xfrm>
            <a:off x="4948075" y="1868325"/>
            <a:ext cx="2456700" cy="2456700"/>
          </a:xfrm>
          <a:prstGeom prst="ellipse">
            <a:avLst/>
          </a:prstGeom>
          <a:noFill/>
          <a:ln>
            <a:noFill/>
          </a:ln>
        </p:spPr>
      </p:pic>
      <p:cxnSp>
        <p:nvCxnSpPr>
          <p:cNvPr id="110" name="Google Shape;110;p14"/>
          <p:cNvCxnSpPr/>
          <p:nvPr/>
        </p:nvCxnSpPr>
        <p:spPr>
          <a:xfrm flipH="1" rot="10800000">
            <a:off x="6793191" y="367851"/>
            <a:ext cx="638700" cy="1419600"/>
          </a:xfrm>
          <a:prstGeom prst="straightConnector1">
            <a:avLst/>
          </a:prstGeom>
          <a:noFill/>
          <a:ln cap="flat" cmpd="sng" w="9525">
            <a:solidFill>
              <a:srgbClr val="CFD8DC"/>
            </a:solidFill>
            <a:prstDash val="solid"/>
            <a:round/>
            <a:headEnd len="med" w="med" type="none"/>
            <a:tailEnd len="med" w="med" type="none"/>
          </a:ln>
        </p:spPr>
      </p:cxnSp>
      <p:cxnSp>
        <p:nvCxnSpPr>
          <p:cNvPr id="111" name="Google Shape;111;p14"/>
          <p:cNvCxnSpPr/>
          <p:nvPr/>
        </p:nvCxnSpPr>
        <p:spPr>
          <a:xfrm flipH="1" rot="10800000">
            <a:off x="7194765" y="1515796"/>
            <a:ext cx="1377600" cy="570900"/>
          </a:xfrm>
          <a:prstGeom prst="straightConnector1">
            <a:avLst/>
          </a:prstGeom>
          <a:noFill/>
          <a:ln cap="flat" cmpd="sng" w="9525">
            <a:solidFill>
              <a:srgbClr val="CFD8DC"/>
            </a:solidFill>
            <a:prstDash val="solid"/>
            <a:round/>
            <a:headEnd len="med" w="med" type="none"/>
            <a:tailEnd len="med" w="med" type="none"/>
          </a:ln>
        </p:spPr>
      </p:cxnSp>
      <p:cxnSp>
        <p:nvCxnSpPr>
          <p:cNvPr id="112" name="Google Shape;112;p14"/>
          <p:cNvCxnSpPr/>
          <p:nvPr/>
        </p:nvCxnSpPr>
        <p:spPr>
          <a:xfrm flipH="1" rot="10800000">
            <a:off x="7068779" y="1169826"/>
            <a:ext cx="716400" cy="806100"/>
          </a:xfrm>
          <a:prstGeom prst="straightConnector1">
            <a:avLst/>
          </a:prstGeom>
          <a:noFill/>
          <a:ln cap="flat" cmpd="sng" w="9525">
            <a:solidFill>
              <a:srgbClr val="CFD8DC"/>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p:nvPr/>
        </p:nvSpPr>
        <p:spPr>
          <a:xfrm>
            <a:off x="839750" y="1316881"/>
            <a:ext cx="1866600" cy="1845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1003719" y="1479044"/>
            <a:ext cx="1538100" cy="1521300"/>
          </a:xfrm>
          <a:prstGeom prst="ellipse">
            <a:avLst/>
          </a:prstGeom>
          <a:noFill/>
          <a:ln cap="flat" cmpd="sng" w="952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first</a:t>
            </a:r>
            <a:endParaRPr b="1" sz="1800">
              <a:solidFill>
                <a:srgbClr val="263238"/>
              </a:solidFill>
              <a:latin typeface="Source Sans Pro"/>
              <a:ea typeface="Source Sans Pro"/>
              <a:cs typeface="Source Sans Pro"/>
              <a:sym typeface="Source Sans Pro"/>
            </a:endParaRPr>
          </a:p>
        </p:txBody>
      </p:sp>
      <p:sp>
        <p:nvSpPr>
          <p:cNvPr id="119" name="Google Shape;119;p15"/>
          <p:cNvSpPr/>
          <p:nvPr/>
        </p:nvSpPr>
        <p:spPr>
          <a:xfrm>
            <a:off x="3065788" y="2386191"/>
            <a:ext cx="2002800" cy="19806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3241755" y="2560220"/>
            <a:ext cx="1650900" cy="16329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second</a:t>
            </a:r>
            <a:endParaRPr b="1" sz="1800">
              <a:solidFill>
                <a:srgbClr val="263238"/>
              </a:solidFill>
              <a:latin typeface="Source Sans Pro"/>
              <a:ea typeface="Source Sans Pro"/>
              <a:cs typeface="Source Sans Pro"/>
              <a:sym typeface="Source Sans Pro"/>
            </a:endParaRPr>
          </a:p>
        </p:txBody>
      </p:sp>
      <p:sp>
        <p:nvSpPr>
          <p:cNvPr id="121" name="Google Shape;121;p15"/>
          <p:cNvSpPr/>
          <p:nvPr/>
        </p:nvSpPr>
        <p:spPr>
          <a:xfrm>
            <a:off x="5147112" y="624975"/>
            <a:ext cx="2211300" cy="21867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p:nvPr/>
        </p:nvSpPr>
        <p:spPr>
          <a:xfrm>
            <a:off x="5341423" y="817021"/>
            <a:ext cx="1822500" cy="1802400"/>
          </a:xfrm>
          <a:prstGeom prst="ellipse">
            <a:avLst/>
          </a:prstGeom>
          <a:noFill/>
          <a:ln cap="flat" cmpd="sng" w="762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last</a:t>
            </a:r>
            <a:endParaRPr b="1" sz="1800">
              <a:solidFill>
                <a:srgbClr val="263238"/>
              </a:solidFill>
              <a:latin typeface="Source Sans Pro"/>
              <a:ea typeface="Source Sans Pro"/>
              <a:cs typeface="Source Sans Pro"/>
              <a:sym typeface="Source Sans Pro"/>
            </a:endParaRPr>
          </a:p>
        </p:txBody>
      </p:sp>
      <p:cxnSp>
        <p:nvCxnSpPr>
          <p:cNvPr id="123" name="Google Shape;123;p15"/>
          <p:cNvCxnSpPr/>
          <p:nvPr/>
        </p:nvCxnSpPr>
        <p:spPr>
          <a:xfrm>
            <a:off x="2479899" y="2565564"/>
            <a:ext cx="819000" cy="495300"/>
          </a:xfrm>
          <a:prstGeom prst="straightConnector1">
            <a:avLst/>
          </a:prstGeom>
          <a:noFill/>
          <a:ln cap="flat" cmpd="sng" w="9525">
            <a:solidFill>
              <a:srgbClr val="CFD8DC"/>
            </a:solidFill>
            <a:prstDash val="solid"/>
            <a:round/>
            <a:headEnd len="med" w="med" type="none"/>
            <a:tailEnd len="med" w="med" type="none"/>
          </a:ln>
        </p:spPr>
      </p:cxnSp>
      <p:cxnSp>
        <p:nvCxnSpPr>
          <p:cNvPr id="124" name="Google Shape;124;p15"/>
          <p:cNvCxnSpPr/>
          <p:nvPr/>
        </p:nvCxnSpPr>
        <p:spPr>
          <a:xfrm flipH="1" rot="10800000">
            <a:off x="4746543" y="2197633"/>
            <a:ext cx="717300" cy="709200"/>
          </a:xfrm>
          <a:prstGeom prst="straightConnector1">
            <a:avLst/>
          </a:prstGeom>
          <a:noFill/>
          <a:ln cap="flat" cmpd="sng" w="28575">
            <a:solidFill>
              <a:srgbClr val="CFD8DC"/>
            </a:solidFill>
            <a:prstDash val="solid"/>
            <a:round/>
            <a:headEnd len="med" w="med" type="none"/>
            <a:tailEnd len="med" w="med" type="none"/>
          </a:ln>
        </p:spPr>
      </p:cxnSp>
      <p:sp>
        <p:nvSpPr>
          <p:cNvPr id="125" name="Google Shape;125;p15"/>
          <p:cNvSpPr/>
          <p:nvPr/>
        </p:nvSpPr>
        <p:spPr>
          <a:xfrm>
            <a:off x="7242325" y="2635353"/>
            <a:ext cx="1420800" cy="14754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7367162" y="2764932"/>
            <a:ext cx="1170900" cy="1216200"/>
          </a:xfrm>
          <a:prstGeom prst="ellipse">
            <a:avLst/>
          </a:prstGeom>
          <a:noFill/>
          <a:ln cap="flat" cmpd="sng" w="7620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263238"/>
                </a:solidFill>
                <a:latin typeface="Source Sans Pro"/>
                <a:ea typeface="Source Sans Pro"/>
                <a:cs typeface="Source Sans Pro"/>
                <a:sym typeface="Source Sans Pro"/>
              </a:rPr>
              <a:t>last</a:t>
            </a:r>
            <a:endParaRPr b="1" sz="1800">
              <a:solidFill>
                <a:srgbClr val="263238"/>
              </a:solidFill>
              <a:latin typeface="Source Sans Pro"/>
              <a:ea typeface="Source Sans Pro"/>
              <a:cs typeface="Source Sans Pro"/>
              <a:sym typeface="Source Sans Pro"/>
            </a:endParaRPr>
          </a:p>
        </p:txBody>
      </p:sp>
      <p:sp>
        <p:nvSpPr>
          <p:cNvPr id="127" name="Google Shape;127;p15"/>
          <p:cNvSpPr txBox="1"/>
          <p:nvPr>
            <p:ph idx="4294967295"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Applications of 5G</a:t>
            </a:r>
            <a:endParaRPr/>
          </a:p>
        </p:txBody>
      </p:sp>
      <p:pic>
        <p:nvPicPr>
          <p:cNvPr id="128" name="Google Shape;128;p15"/>
          <p:cNvPicPr preferRelativeResize="0"/>
          <p:nvPr/>
        </p:nvPicPr>
        <p:blipFill rotWithShape="1">
          <a:blip r:embed="rId3">
            <a:alphaModFix/>
          </a:blip>
          <a:srcRect b="0" l="23150" r="23150" t="0"/>
          <a:stretch/>
        </p:blipFill>
        <p:spPr>
          <a:xfrm>
            <a:off x="993050" y="1459700"/>
            <a:ext cx="1560000" cy="1560000"/>
          </a:xfrm>
          <a:prstGeom prst="ellipse">
            <a:avLst/>
          </a:prstGeom>
          <a:noFill/>
          <a:ln>
            <a:noFill/>
          </a:ln>
        </p:spPr>
      </p:pic>
      <p:pic>
        <p:nvPicPr>
          <p:cNvPr id="129" name="Google Shape;129;p15"/>
          <p:cNvPicPr preferRelativeResize="0"/>
          <p:nvPr/>
        </p:nvPicPr>
        <p:blipFill rotWithShape="1">
          <a:blip r:embed="rId4">
            <a:alphaModFix/>
          </a:blip>
          <a:srcRect b="0" l="21965" r="21971" t="0"/>
          <a:stretch/>
        </p:blipFill>
        <p:spPr>
          <a:xfrm>
            <a:off x="3250750" y="2560050"/>
            <a:ext cx="1632900" cy="1632900"/>
          </a:xfrm>
          <a:prstGeom prst="ellipse">
            <a:avLst/>
          </a:prstGeom>
          <a:noFill/>
          <a:ln>
            <a:noFill/>
          </a:ln>
        </p:spPr>
      </p:pic>
      <p:pic>
        <p:nvPicPr>
          <p:cNvPr id="130" name="Google Shape;130;p15"/>
          <p:cNvPicPr preferRelativeResize="0"/>
          <p:nvPr/>
        </p:nvPicPr>
        <p:blipFill rotWithShape="1">
          <a:blip r:embed="rId5">
            <a:alphaModFix/>
          </a:blip>
          <a:srcRect b="0" l="6083" r="35419" t="0"/>
          <a:stretch/>
        </p:blipFill>
        <p:spPr>
          <a:xfrm>
            <a:off x="5341425" y="806975"/>
            <a:ext cx="1822500" cy="1822500"/>
          </a:xfrm>
          <a:prstGeom prst="ellipse">
            <a:avLst/>
          </a:prstGeom>
          <a:noFill/>
          <a:ln>
            <a:noFill/>
          </a:ln>
        </p:spPr>
      </p:pic>
      <p:pic>
        <p:nvPicPr>
          <p:cNvPr id="131" name="Google Shape;131;p15"/>
          <p:cNvPicPr preferRelativeResize="0"/>
          <p:nvPr/>
        </p:nvPicPr>
        <p:blipFill rotWithShape="1">
          <a:blip r:embed="rId6">
            <a:alphaModFix/>
          </a:blip>
          <a:srcRect b="0" l="4446" r="39553" t="0"/>
          <a:stretch/>
        </p:blipFill>
        <p:spPr>
          <a:xfrm>
            <a:off x="7344597" y="2748636"/>
            <a:ext cx="1216200" cy="1216200"/>
          </a:xfrm>
          <a:prstGeom prst="ellipse">
            <a:avLst/>
          </a:prstGeom>
          <a:noFill/>
          <a:ln>
            <a:noFill/>
          </a:ln>
        </p:spPr>
      </p:pic>
      <p:sp>
        <p:nvSpPr>
          <p:cNvPr id="132" name="Google Shape;132;p15"/>
          <p:cNvSpPr txBox="1"/>
          <p:nvPr/>
        </p:nvSpPr>
        <p:spPr>
          <a:xfrm>
            <a:off x="1147775" y="3142200"/>
            <a:ext cx="1311300" cy="4617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800">
                <a:solidFill>
                  <a:schemeClr val="dk2"/>
                </a:solidFill>
                <a:latin typeface="Source Sans Pro"/>
                <a:ea typeface="Source Sans Pro"/>
                <a:cs typeface="Source Sans Pro"/>
                <a:sym typeface="Source Sans Pro"/>
              </a:rPr>
              <a:t>Healthcare</a:t>
            </a:r>
            <a:endParaRPr/>
          </a:p>
        </p:txBody>
      </p:sp>
      <p:sp>
        <p:nvSpPr>
          <p:cNvPr id="133" name="Google Shape;133;p15"/>
          <p:cNvSpPr txBox="1"/>
          <p:nvPr/>
        </p:nvSpPr>
        <p:spPr>
          <a:xfrm>
            <a:off x="3255250" y="4358400"/>
            <a:ext cx="1776300" cy="4617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800">
                <a:solidFill>
                  <a:schemeClr val="dk2"/>
                </a:solidFill>
                <a:latin typeface="Source Sans Pro"/>
                <a:ea typeface="Source Sans Pro"/>
                <a:cs typeface="Source Sans Pro"/>
                <a:sym typeface="Source Sans Pro"/>
              </a:rPr>
              <a:t>Manufacturing</a:t>
            </a:r>
            <a:endParaRPr/>
          </a:p>
        </p:txBody>
      </p:sp>
      <p:sp>
        <p:nvSpPr>
          <p:cNvPr id="134" name="Google Shape;134;p15"/>
          <p:cNvSpPr txBox="1"/>
          <p:nvPr/>
        </p:nvSpPr>
        <p:spPr>
          <a:xfrm>
            <a:off x="3288138" y="1297125"/>
            <a:ext cx="1776300" cy="738900"/>
          </a:xfrm>
          <a:prstGeom prst="rect">
            <a:avLst/>
          </a:prstGeom>
          <a:noFill/>
          <a:ln>
            <a:noFill/>
          </a:ln>
        </p:spPr>
        <p:txBody>
          <a:bodyPr anchorCtr="0" anchor="t" bIns="91425" lIns="91425" spcFirstLastPara="1" rIns="91425" wrap="square" tIns="91425">
            <a:spAutoFit/>
          </a:bodyPr>
          <a:lstStyle/>
          <a:p>
            <a:pPr indent="0" lvl="0" marL="0" rtl="0" algn="r">
              <a:spcBef>
                <a:spcPts val="600"/>
              </a:spcBef>
              <a:spcAft>
                <a:spcPts val="0"/>
              </a:spcAft>
              <a:buNone/>
            </a:pPr>
            <a:r>
              <a:rPr lang="en" sz="1800">
                <a:solidFill>
                  <a:schemeClr val="dk2"/>
                </a:solidFill>
                <a:latin typeface="Source Sans Pro"/>
                <a:ea typeface="Source Sans Pro"/>
                <a:cs typeface="Source Sans Pro"/>
                <a:sym typeface="Source Sans Pro"/>
              </a:rPr>
              <a:t>Entertainment &amp; </a:t>
            </a:r>
            <a:r>
              <a:rPr lang="en" sz="1800">
                <a:solidFill>
                  <a:schemeClr val="dk2"/>
                </a:solidFill>
                <a:latin typeface="Source Sans Pro"/>
                <a:ea typeface="Source Sans Pro"/>
                <a:cs typeface="Source Sans Pro"/>
                <a:sym typeface="Source Sans Pro"/>
              </a:rPr>
              <a:t>Multimedia</a:t>
            </a:r>
            <a:endParaRPr/>
          </a:p>
        </p:txBody>
      </p:sp>
      <p:sp>
        <p:nvSpPr>
          <p:cNvPr id="135" name="Google Shape;135;p15"/>
          <p:cNvSpPr txBox="1"/>
          <p:nvPr/>
        </p:nvSpPr>
        <p:spPr>
          <a:xfrm>
            <a:off x="5352750" y="3129313"/>
            <a:ext cx="1776300" cy="738900"/>
          </a:xfrm>
          <a:prstGeom prst="rect">
            <a:avLst/>
          </a:prstGeom>
          <a:noFill/>
          <a:ln>
            <a:noFill/>
          </a:ln>
        </p:spPr>
        <p:txBody>
          <a:bodyPr anchorCtr="0" anchor="t" bIns="91425" lIns="91425" spcFirstLastPara="1" rIns="91425" wrap="square" tIns="91425">
            <a:spAutoFit/>
          </a:bodyPr>
          <a:lstStyle/>
          <a:p>
            <a:pPr indent="0" lvl="0" marL="0" rtl="0" algn="r">
              <a:spcBef>
                <a:spcPts val="600"/>
              </a:spcBef>
              <a:spcAft>
                <a:spcPts val="0"/>
              </a:spcAft>
              <a:buNone/>
            </a:pPr>
            <a:r>
              <a:rPr lang="en" sz="1800">
                <a:solidFill>
                  <a:schemeClr val="dk2"/>
                </a:solidFill>
                <a:latin typeface="Source Sans Pro"/>
                <a:ea typeface="Source Sans Pro"/>
                <a:cs typeface="Source Sans Pro"/>
                <a:sym typeface="Source Sans Pro"/>
              </a:rPr>
              <a:t>Transport Automation</a:t>
            </a:r>
            <a:endParaRPr/>
          </a:p>
        </p:txBody>
      </p:sp>
      <p:sp>
        <p:nvSpPr>
          <p:cNvPr id="136" name="Google Shape;136;p15"/>
          <p:cNvSpPr txBox="1"/>
          <p:nvPr/>
        </p:nvSpPr>
        <p:spPr>
          <a:xfrm>
            <a:off x="5693400" y="4434588"/>
            <a:ext cx="1776300" cy="6618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300">
                <a:solidFill>
                  <a:schemeClr val="accent1"/>
                </a:solidFill>
                <a:latin typeface="Source Sans Pro"/>
                <a:ea typeface="Source Sans Pro"/>
                <a:cs typeface="Source Sans Pro"/>
                <a:sym typeface="Source Sans Pro"/>
              </a:rPr>
              <a:t>And the list goes on….</a:t>
            </a:r>
            <a:endParaRPr sz="1300">
              <a:solidFill>
                <a:schemeClr val="accent1"/>
              </a:solidFill>
              <a:latin typeface="Source Sans Pro"/>
              <a:ea typeface="Source Sans Pro"/>
              <a:cs typeface="Source Sans Pro"/>
              <a:sym typeface="Source Sans Pro"/>
            </a:endParaRPr>
          </a:p>
          <a:p>
            <a:pPr indent="0" lvl="0" marL="0" rtl="0" algn="l">
              <a:spcBef>
                <a:spcPts val="600"/>
              </a:spcBef>
              <a:spcAft>
                <a:spcPts val="0"/>
              </a:spcAft>
              <a:buNone/>
            </a:pPr>
            <a:r>
              <a:t/>
            </a:r>
            <a:endParaRPr sz="1300">
              <a:solidFill>
                <a:schemeClr val="dk2"/>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idx="4294967295" type="ctrTitle"/>
          </p:nvPr>
        </p:nvSpPr>
        <p:spPr>
          <a:xfrm>
            <a:off x="685800" y="1735742"/>
            <a:ext cx="7772400" cy="115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9600"/>
              <a:t>3 Billion</a:t>
            </a:r>
            <a:endParaRPr b="1" sz="9600"/>
          </a:p>
        </p:txBody>
      </p:sp>
      <p:sp>
        <p:nvSpPr>
          <p:cNvPr id="142" name="Google Shape;142;p16"/>
          <p:cNvSpPr txBox="1"/>
          <p:nvPr>
            <p:ph idx="4294967295" type="subTitle"/>
          </p:nvPr>
        </p:nvSpPr>
        <p:spPr>
          <a:xfrm>
            <a:off x="685800" y="2840053"/>
            <a:ext cx="77724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5G subscriptions worldwide by 2024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idx="4294967295" type="subTitle"/>
          </p:nvPr>
        </p:nvSpPr>
        <p:spPr>
          <a:xfrm>
            <a:off x="685975" y="1213850"/>
            <a:ext cx="6903000" cy="26262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chemeClr val="dk2"/>
              </a:buClr>
              <a:buSzPts val="1500"/>
              <a:buFont typeface="Arial"/>
              <a:buChar char="●"/>
            </a:pPr>
            <a:r>
              <a:rPr lang="en" sz="1500">
                <a:solidFill>
                  <a:schemeClr val="dk2"/>
                </a:solidFill>
                <a:latin typeface="Arial"/>
                <a:ea typeface="Arial"/>
                <a:cs typeface="Arial"/>
                <a:sym typeface="Arial"/>
              </a:rPr>
              <a:t>5G works on high frequency radio waves, as a result of which they can traverse only short distances.</a:t>
            </a:r>
            <a:endParaRPr sz="1500">
              <a:solidFill>
                <a:schemeClr val="dk2"/>
              </a:solidFill>
              <a:latin typeface="Arial"/>
              <a:ea typeface="Arial"/>
              <a:cs typeface="Arial"/>
              <a:sym typeface="Arial"/>
            </a:endParaRPr>
          </a:p>
          <a:p>
            <a:pPr indent="0" lvl="0" marL="0" rtl="0" algn="l">
              <a:spcBef>
                <a:spcPts val="600"/>
              </a:spcBef>
              <a:spcAft>
                <a:spcPts val="0"/>
              </a:spcAft>
              <a:buNone/>
            </a:pPr>
            <a:r>
              <a:t/>
            </a:r>
            <a:endParaRPr sz="1500">
              <a:solidFill>
                <a:schemeClr val="dk2"/>
              </a:solidFill>
              <a:highlight>
                <a:srgbClr val="FFFFFF"/>
              </a:highlight>
              <a:latin typeface="Arial"/>
              <a:ea typeface="Arial"/>
              <a:cs typeface="Arial"/>
              <a:sym typeface="Arial"/>
            </a:endParaRPr>
          </a:p>
          <a:p>
            <a:pPr indent="-323850" lvl="0" marL="457200" rtl="0" algn="l">
              <a:spcBef>
                <a:spcPts val="600"/>
              </a:spcBef>
              <a:spcAft>
                <a:spcPts val="0"/>
              </a:spcAft>
              <a:buClr>
                <a:schemeClr val="dk2"/>
              </a:buClr>
              <a:buSzPts val="1500"/>
              <a:buFont typeface="Arial"/>
              <a:buChar char="●"/>
            </a:pPr>
            <a:r>
              <a:rPr lang="en" sz="1500">
                <a:solidFill>
                  <a:schemeClr val="dk2"/>
                </a:solidFill>
                <a:highlight>
                  <a:srgbClr val="FFFFFF"/>
                </a:highlight>
                <a:latin typeface="Arial"/>
                <a:ea typeface="Arial"/>
                <a:cs typeface="Arial"/>
                <a:sym typeface="Arial"/>
              </a:rPr>
              <a:t>Added to this setback is the fact that 5G frequency is interrupted by physical obstructions such as trees, towers, walls and buildings.</a:t>
            </a:r>
            <a:endParaRPr sz="1500">
              <a:solidFill>
                <a:schemeClr val="dk2"/>
              </a:solidFill>
              <a:highlight>
                <a:srgbClr val="FFFFFF"/>
              </a:highlight>
              <a:latin typeface="Arial"/>
              <a:ea typeface="Arial"/>
              <a:cs typeface="Arial"/>
              <a:sym typeface="Arial"/>
            </a:endParaRPr>
          </a:p>
          <a:p>
            <a:pPr indent="0" lvl="0" marL="0" rtl="0" algn="l">
              <a:spcBef>
                <a:spcPts val="600"/>
              </a:spcBef>
              <a:spcAft>
                <a:spcPts val="0"/>
              </a:spcAft>
              <a:buNone/>
            </a:pPr>
            <a:r>
              <a:t/>
            </a:r>
            <a:endParaRPr sz="1500">
              <a:solidFill>
                <a:schemeClr val="dk2"/>
              </a:solidFill>
              <a:highlight>
                <a:srgbClr val="FFFFFF"/>
              </a:highlight>
              <a:latin typeface="Arial"/>
              <a:ea typeface="Arial"/>
              <a:cs typeface="Arial"/>
              <a:sym typeface="Arial"/>
            </a:endParaRPr>
          </a:p>
          <a:p>
            <a:pPr indent="-323850" lvl="0" marL="457200" rtl="0" algn="l">
              <a:spcBef>
                <a:spcPts val="600"/>
              </a:spcBef>
              <a:spcAft>
                <a:spcPts val="0"/>
              </a:spcAft>
              <a:buClr>
                <a:schemeClr val="dk2"/>
              </a:buClr>
              <a:buSzPts val="1500"/>
              <a:buFont typeface="Arial"/>
              <a:buChar char="●"/>
            </a:pPr>
            <a:r>
              <a:rPr lang="en" sz="1500">
                <a:solidFill>
                  <a:schemeClr val="dk2"/>
                </a:solidFill>
                <a:highlight>
                  <a:srgbClr val="FFFFFF"/>
                </a:highlight>
                <a:latin typeface="Arial"/>
                <a:ea typeface="Arial"/>
                <a:cs typeface="Arial"/>
                <a:sym typeface="Arial"/>
              </a:rPr>
              <a:t>To counter this setback, we can think of extending existing cell towers or setting up more and more towers at shorter distances. But this is not feasible/ practical  solution. </a:t>
            </a:r>
            <a:endParaRPr sz="1500">
              <a:solidFill>
                <a:schemeClr val="dk2"/>
              </a:solidFill>
              <a:highlight>
                <a:srgbClr val="FFFFFF"/>
              </a:highlight>
              <a:latin typeface="Arial"/>
              <a:ea typeface="Arial"/>
              <a:cs typeface="Arial"/>
              <a:sym typeface="Arial"/>
            </a:endParaRPr>
          </a:p>
          <a:p>
            <a:pPr indent="0" lvl="0" marL="0" rtl="0" algn="l">
              <a:spcBef>
                <a:spcPts val="600"/>
              </a:spcBef>
              <a:spcAft>
                <a:spcPts val="0"/>
              </a:spcAft>
              <a:buNone/>
            </a:pPr>
            <a:r>
              <a:t/>
            </a:r>
            <a:endParaRPr sz="1500">
              <a:solidFill>
                <a:schemeClr val="dk2"/>
              </a:solidFill>
              <a:highlight>
                <a:srgbClr val="FFFFFF"/>
              </a:highlight>
              <a:latin typeface="Arial"/>
              <a:ea typeface="Arial"/>
              <a:cs typeface="Arial"/>
              <a:sym typeface="Arial"/>
            </a:endParaRPr>
          </a:p>
          <a:p>
            <a:pPr indent="0" lvl="0" marL="0" rtl="0" algn="l">
              <a:spcBef>
                <a:spcPts val="600"/>
              </a:spcBef>
              <a:spcAft>
                <a:spcPts val="0"/>
              </a:spcAft>
              <a:buNone/>
            </a:pPr>
            <a:r>
              <a:t/>
            </a:r>
            <a:endParaRPr sz="1500">
              <a:solidFill>
                <a:schemeClr val="dk2"/>
              </a:solidFill>
              <a:highlight>
                <a:srgbClr val="FFFFFF"/>
              </a:highlight>
              <a:latin typeface="Arial"/>
              <a:ea typeface="Arial"/>
              <a:cs typeface="Arial"/>
              <a:sym typeface="Arial"/>
            </a:endParaRPr>
          </a:p>
          <a:p>
            <a:pPr indent="0" lvl="0" marL="0" rtl="0" algn="l">
              <a:spcBef>
                <a:spcPts val="600"/>
              </a:spcBef>
              <a:spcAft>
                <a:spcPts val="0"/>
              </a:spcAft>
              <a:buNone/>
            </a:pPr>
            <a:r>
              <a:t/>
            </a:r>
            <a:endParaRPr sz="1500">
              <a:solidFill>
                <a:schemeClr val="dk2"/>
              </a:solidFill>
              <a:highlight>
                <a:srgbClr val="FFFFFF"/>
              </a:highlight>
              <a:latin typeface="Arial"/>
              <a:ea typeface="Arial"/>
              <a:cs typeface="Arial"/>
              <a:sym typeface="Arial"/>
            </a:endParaRPr>
          </a:p>
          <a:p>
            <a:pPr indent="0" lvl="0" marL="0" rtl="0" algn="l">
              <a:spcBef>
                <a:spcPts val="600"/>
              </a:spcBef>
              <a:spcAft>
                <a:spcPts val="0"/>
              </a:spcAft>
              <a:buNone/>
            </a:pPr>
            <a:r>
              <a:t/>
            </a:r>
            <a:endParaRPr sz="1500">
              <a:solidFill>
                <a:schemeClr val="dk2"/>
              </a:solidFill>
              <a:highlight>
                <a:srgbClr val="FFFFFF"/>
              </a:highlight>
              <a:latin typeface="Arial"/>
              <a:ea typeface="Arial"/>
              <a:cs typeface="Arial"/>
              <a:sym typeface="Arial"/>
            </a:endParaRPr>
          </a:p>
        </p:txBody>
      </p:sp>
      <p:sp>
        <p:nvSpPr>
          <p:cNvPr id="148" name="Google Shape;148;p17"/>
          <p:cNvSpPr txBox="1"/>
          <p:nvPr>
            <p:ph type="title"/>
          </p:nvPr>
        </p:nvSpPr>
        <p:spPr>
          <a:xfrm>
            <a:off x="767275" y="732250"/>
            <a:ext cx="65502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 of 5G spectrum:</a:t>
            </a:r>
            <a:endParaRPr/>
          </a:p>
          <a:p>
            <a:pPr indent="0" lvl="0" marL="0" rtl="0" algn="l">
              <a:spcBef>
                <a:spcPts val="0"/>
              </a:spcBef>
              <a:spcAft>
                <a:spcPts val="0"/>
              </a:spcAft>
              <a:buNone/>
            </a:pPr>
            <a:r>
              <a:t/>
            </a:r>
            <a:endParaRPr/>
          </a:p>
        </p:txBody>
      </p:sp>
      <p:sp>
        <p:nvSpPr>
          <p:cNvPr id="149" name="Google Shape;149;p17"/>
          <p:cNvSpPr txBox="1"/>
          <p:nvPr/>
        </p:nvSpPr>
        <p:spPr>
          <a:xfrm>
            <a:off x="3455875" y="4037400"/>
            <a:ext cx="4547400" cy="4080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450">
                <a:solidFill>
                  <a:schemeClr val="accent1"/>
                </a:solidFill>
                <a:highlight>
                  <a:schemeClr val="lt1"/>
                </a:highlight>
              </a:rPr>
              <a:t>This is where Blockchain comes into the picture. </a:t>
            </a:r>
            <a:endParaRPr sz="1450">
              <a:solidFill>
                <a:schemeClr val="accent1"/>
              </a:solidFill>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18"/>
          <p:cNvSpPr txBox="1"/>
          <p:nvPr>
            <p:ph idx="1" type="body"/>
          </p:nvPr>
        </p:nvSpPr>
        <p:spPr>
          <a:xfrm>
            <a:off x="902500" y="1578650"/>
            <a:ext cx="6423600" cy="121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2"/>
                </a:solidFill>
                <a:highlight>
                  <a:srgbClr val="FFFFFF"/>
                </a:highlight>
              </a:rPr>
              <a:t>A blockchain is a public digital ledger of transactions that records information in a way that makes it difficult to hack or alter. </a:t>
            </a:r>
            <a:endParaRPr sz="1800">
              <a:solidFill>
                <a:schemeClr val="dk2"/>
              </a:solidFill>
              <a:highlight>
                <a:srgbClr val="FFFFFF"/>
              </a:highlight>
            </a:endParaRPr>
          </a:p>
          <a:p>
            <a:pPr indent="0" lvl="0" marL="0" rtl="0" algn="l">
              <a:spcBef>
                <a:spcPts val="600"/>
              </a:spcBef>
              <a:spcAft>
                <a:spcPts val="0"/>
              </a:spcAft>
              <a:buNone/>
            </a:pPr>
            <a:r>
              <a:t/>
            </a:r>
            <a:endParaRPr sz="800">
              <a:solidFill>
                <a:schemeClr val="dk2"/>
              </a:solidFill>
              <a:highlight>
                <a:srgbClr val="FFFFFF"/>
              </a:highlight>
            </a:endParaRPr>
          </a:p>
          <a:p>
            <a:pPr indent="0" lvl="0" marL="0" rtl="0" algn="l">
              <a:spcBef>
                <a:spcPts val="600"/>
              </a:spcBef>
              <a:spcAft>
                <a:spcPts val="0"/>
              </a:spcAft>
              <a:buNone/>
            </a:pPr>
            <a:r>
              <a:t/>
            </a:r>
            <a:endParaRPr sz="1800">
              <a:solidFill>
                <a:schemeClr val="dk2"/>
              </a:solidFill>
            </a:endParaRPr>
          </a:p>
        </p:txBody>
      </p:sp>
      <p:sp>
        <p:nvSpPr>
          <p:cNvPr id="155" name="Google Shape;155;p18"/>
          <p:cNvSpPr/>
          <p:nvPr/>
        </p:nvSpPr>
        <p:spPr>
          <a:xfrm rot="2093039">
            <a:off x="6468636" y="2512023"/>
            <a:ext cx="1381670" cy="1365523"/>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ph idx="4294967295" type="ctrTitle"/>
          </p:nvPr>
        </p:nvSpPr>
        <p:spPr>
          <a:xfrm>
            <a:off x="902500" y="405244"/>
            <a:ext cx="564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900"/>
              <a:t>Blockchain</a:t>
            </a:r>
            <a:endParaRPr b="1" sz="4900"/>
          </a:p>
        </p:txBody>
      </p:sp>
      <p:cxnSp>
        <p:nvCxnSpPr>
          <p:cNvPr id="157" name="Google Shape;157;p18"/>
          <p:cNvCxnSpPr>
            <a:stCxn id="155" idx="4"/>
          </p:cNvCxnSpPr>
          <p:nvPr/>
        </p:nvCxnSpPr>
        <p:spPr>
          <a:xfrm flipH="1">
            <a:off x="6613021" y="3754884"/>
            <a:ext cx="156000" cy="820800"/>
          </a:xfrm>
          <a:prstGeom prst="straightConnector1">
            <a:avLst/>
          </a:prstGeom>
          <a:noFill/>
          <a:ln cap="flat" cmpd="sng" w="9525">
            <a:solidFill>
              <a:srgbClr val="CFD8DC"/>
            </a:solidFill>
            <a:prstDash val="solid"/>
            <a:round/>
            <a:headEnd len="med" w="med" type="none"/>
            <a:tailEnd len="med" w="med" type="none"/>
          </a:ln>
        </p:spPr>
      </p:cxnSp>
      <p:cxnSp>
        <p:nvCxnSpPr>
          <p:cNvPr id="158" name="Google Shape;158;p18"/>
          <p:cNvCxnSpPr/>
          <p:nvPr/>
        </p:nvCxnSpPr>
        <p:spPr>
          <a:xfrm>
            <a:off x="7265575" y="3860150"/>
            <a:ext cx="101100" cy="808500"/>
          </a:xfrm>
          <a:prstGeom prst="straightConnector1">
            <a:avLst/>
          </a:prstGeom>
          <a:noFill/>
          <a:ln cap="flat" cmpd="sng" w="9525">
            <a:solidFill>
              <a:srgbClr val="CFD8DC"/>
            </a:solidFill>
            <a:prstDash val="solid"/>
            <a:round/>
            <a:headEnd len="med" w="med" type="none"/>
            <a:tailEnd len="med" w="med" type="none"/>
          </a:ln>
        </p:spPr>
      </p:cxnSp>
      <p:cxnSp>
        <p:nvCxnSpPr>
          <p:cNvPr id="159" name="Google Shape;159;p18"/>
          <p:cNvCxnSpPr/>
          <p:nvPr/>
        </p:nvCxnSpPr>
        <p:spPr>
          <a:xfrm>
            <a:off x="7548106" y="3779045"/>
            <a:ext cx="323700" cy="768300"/>
          </a:xfrm>
          <a:prstGeom prst="straightConnector1">
            <a:avLst/>
          </a:prstGeom>
          <a:noFill/>
          <a:ln cap="flat" cmpd="sng" w="9525">
            <a:solidFill>
              <a:srgbClr val="CFD8DC"/>
            </a:solidFill>
            <a:prstDash val="solid"/>
            <a:round/>
            <a:headEnd len="med" w="med" type="none"/>
            <a:tailEnd len="med" w="med" type="none"/>
          </a:ln>
        </p:spPr>
      </p:cxnSp>
      <p:pic>
        <p:nvPicPr>
          <p:cNvPr id="160" name="Google Shape;160;p18"/>
          <p:cNvPicPr preferRelativeResize="0"/>
          <p:nvPr/>
        </p:nvPicPr>
        <p:blipFill>
          <a:blip r:embed="rId4">
            <a:alphaModFix/>
          </a:blip>
          <a:stretch>
            <a:fillRect/>
          </a:stretch>
        </p:blipFill>
        <p:spPr>
          <a:xfrm rot="2092616">
            <a:off x="6609932" y="2645156"/>
            <a:ext cx="1099301" cy="1099301"/>
          </a:xfrm>
          <a:prstGeom prst="rect">
            <a:avLst/>
          </a:prstGeom>
          <a:noFill/>
          <a:ln>
            <a:noFill/>
          </a:ln>
        </p:spPr>
      </p:pic>
      <p:sp>
        <p:nvSpPr>
          <p:cNvPr id="161" name="Google Shape;161;p18"/>
          <p:cNvSpPr txBox="1"/>
          <p:nvPr/>
        </p:nvSpPr>
        <p:spPr>
          <a:xfrm>
            <a:off x="893900" y="2429575"/>
            <a:ext cx="4643700" cy="15699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1800">
                <a:solidFill>
                  <a:schemeClr val="dk2"/>
                </a:solidFill>
                <a:highlight>
                  <a:schemeClr val="lt1"/>
                </a:highlight>
                <a:latin typeface="Source Sans Pro"/>
                <a:ea typeface="Source Sans Pro"/>
                <a:cs typeface="Source Sans Pro"/>
                <a:sym typeface="Source Sans Pro"/>
              </a:rPr>
              <a:t>Blockchain network can allow P2P communication with the base stations in 5G network and relay network performance data for Self Organizing Networks(SON) setup to optimize radio access network</a:t>
            </a:r>
            <a:endParaRPr sz="1800">
              <a:solidFill>
                <a:schemeClr val="dk2"/>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cxnSp>
        <p:nvCxnSpPr>
          <p:cNvPr id="166" name="Google Shape;166;p19"/>
          <p:cNvCxnSpPr/>
          <p:nvPr/>
        </p:nvCxnSpPr>
        <p:spPr>
          <a:xfrm rot="10800000">
            <a:off x="5550700" y="2839800"/>
            <a:ext cx="0" cy="2463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19"/>
          <p:cNvCxnSpPr/>
          <p:nvPr/>
        </p:nvCxnSpPr>
        <p:spPr>
          <a:xfrm rot="10800000">
            <a:off x="5550650" y="2838450"/>
            <a:ext cx="385800" cy="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19"/>
          <p:cNvCxnSpPr/>
          <p:nvPr/>
        </p:nvCxnSpPr>
        <p:spPr>
          <a:xfrm>
            <a:off x="4093375" y="1993100"/>
            <a:ext cx="375000" cy="0"/>
          </a:xfrm>
          <a:prstGeom prst="straightConnector1">
            <a:avLst/>
          </a:prstGeom>
          <a:noFill/>
          <a:ln cap="flat" cmpd="sng" w="9525">
            <a:solidFill>
              <a:schemeClr val="dk2"/>
            </a:solidFill>
            <a:prstDash val="solid"/>
            <a:round/>
            <a:headEnd len="med" w="med" type="none"/>
            <a:tailEnd len="med" w="med" type="none"/>
          </a:ln>
        </p:spPr>
      </p:cxnSp>
      <p:sp>
        <p:nvSpPr>
          <p:cNvPr id="169" name="Google Shape;169;p19"/>
          <p:cNvSpPr txBox="1"/>
          <p:nvPr/>
        </p:nvSpPr>
        <p:spPr>
          <a:xfrm>
            <a:off x="880875" y="196525"/>
            <a:ext cx="370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1"/>
                </a:solidFill>
                <a:latin typeface="Roboto Slab"/>
                <a:ea typeface="Roboto Slab"/>
                <a:cs typeface="Roboto Slab"/>
                <a:sym typeface="Roboto Slab"/>
              </a:rPr>
              <a:t>5G enabled Blockchain</a:t>
            </a:r>
            <a:endParaRPr sz="2000">
              <a:solidFill>
                <a:schemeClr val="accent1"/>
              </a:solidFill>
              <a:latin typeface="Roboto Slab"/>
              <a:ea typeface="Roboto Slab"/>
              <a:cs typeface="Roboto Slab"/>
              <a:sym typeface="Roboto Slab"/>
            </a:endParaRPr>
          </a:p>
        </p:txBody>
      </p:sp>
      <p:sp>
        <p:nvSpPr>
          <p:cNvPr id="170" name="Google Shape;170;p19"/>
          <p:cNvSpPr txBox="1"/>
          <p:nvPr>
            <p:ph idx="4294967295" type="title"/>
          </p:nvPr>
        </p:nvSpPr>
        <p:spPr>
          <a:xfrm>
            <a:off x="862350" y="7653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solidFill>
                  <a:schemeClr val="dk2"/>
                </a:solidFill>
                <a:latin typeface="Source Sans Pro"/>
                <a:ea typeface="Source Sans Pro"/>
                <a:cs typeface="Source Sans Pro"/>
                <a:sym typeface="Source Sans Pro"/>
              </a:rPr>
              <a:t>It has its application in varied sectors.</a:t>
            </a:r>
            <a:endParaRPr sz="1700">
              <a:solidFill>
                <a:schemeClr val="dk2"/>
              </a:solidFill>
              <a:latin typeface="Source Sans Pro"/>
              <a:ea typeface="Source Sans Pro"/>
              <a:cs typeface="Source Sans Pro"/>
              <a:sym typeface="Source Sans Pro"/>
            </a:endParaRPr>
          </a:p>
          <a:p>
            <a:pPr indent="0" lvl="0" marL="0" rtl="0" algn="l">
              <a:spcBef>
                <a:spcPts val="0"/>
              </a:spcBef>
              <a:spcAft>
                <a:spcPts val="0"/>
              </a:spcAft>
              <a:buNone/>
            </a:pPr>
            <a:r>
              <a:rPr lang="en" sz="1700">
                <a:solidFill>
                  <a:schemeClr val="dk2"/>
                </a:solidFill>
                <a:latin typeface="Source Sans Pro"/>
                <a:ea typeface="Source Sans Pro"/>
                <a:cs typeface="Source Sans Pro"/>
                <a:sym typeface="Source Sans Pro"/>
              </a:rPr>
              <a:t>Iot is one such sector where it can be of real use.</a:t>
            </a:r>
            <a:endParaRPr sz="1700">
              <a:solidFill>
                <a:schemeClr val="dk2"/>
              </a:solidFill>
              <a:latin typeface="Source Sans Pro"/>
              <a:ea typeface="Source Sans Pro"/>
              <a:cs typeface="Source Sans Pro"/>
              <a:sym typeface="Source Sans Pro"/>
            </a:endParaRPr>
          </a:p>
        </p:txBody>
      </p:sp>
      <p:sp>
        <p:nvSpPr>
          <p:cNvPr id="171" name="Google Shape;171;p19"/>
          <p:cNvSpPr/>
          <p:nvPr/>
        </p:nvSpPr>
        <p:spPr>
          <a:xfrm>
            <a:off x="843375" y="1775825"/>
            <a:ext cx="4504800" cy="1209600"/>
          </a:xfrm>
          <a:prstGeom prst="rect">
            <a:avLst/>
          </a:prstGeom>
          <a:noFill/>
          <a:ln>
            <a:noFill/>
          </a:ln>
        </p:spPr>
        <p:txBody>
          <a:bodyPr anchorCtr="0" anchor="t" bIns="91425" lIns="91425" spcFirstLastPara="1" rIns="1371600" wrap="square" tIns="91425">
            <a:noAutofit/>
          </a:bodyPr>
          <a:lstStyle/>
          <a:p>
            <a:pPr indent="0" lvl="0" marL="0" rtl="0" algn="r">
              <a:spcBef>
                <a:spcPts val="0"/>
              </a:spcBef>
              <a:spcAft>
                <a:spcPts val="0"/>
              </a:spcAft>
              <a:buNone/>
            </a:pPr>
            <a:r>
              <a:rPr lang="en">
                <a:solidFill>
                  <a:schemeClr val="dk1"/>
                </a:solidFill>
                <a:latin typeface="Source Sans Pro"/>
                <a:ea typeface="Source Sans Pro"/>
                <a:cs typeface="Source Sans Pro"/>
                <a:sym typeface="Source Sans Pro"/>
              </a:rPr>
              <a:t>Smart city</a:t>
            </a:r>
            <a:endParaRPr>
              <a:solidFill>
                <a:schemeClr val="dk1"/>
              </a:solidFill>
              <a:latin typeface="Source Sans Pro"/>
              <a:ea typeface="Source Sans Pro"/>
              <a:cs typeface="Source Sans Pro"/>
              <a:sym typeface="Source Sans Pro"/>
            </a:endParaRPr>
          </a:p>
          <a:p>
            <a:pPr indent="0" lvl="0" marL="0" rtl="0" algn="r">
              <a:spcBef>
                <a:spcPts val="600"/>
              </a:spcBef>
              <a:spcAft>
                <a:spcPts val="0"/>
              </a:spcAft>
              <a:buNone/>
            </a:pPr>
            <a:r>
              <a:rPr lang="en">
                <a:solidFill>
                  <a:schemeClr val="dk2"/>
                </a:solidFill>
                <a:latin typeface="Source Sans Pro"/>
                <a:ea typeface="Source Sans Pro"/>
                <a:cs typeface="Source Sans Pro"/>
                <a:sym typeface="Source Sans Pro"/>
              </a:rPr>
              <a:t>To enable services such as payments, e-Governance, security, and surveillance</a:t>
            </a:r>
            <a:endParaRPr>
              <a:solidFill>
                <a:schemeClr val="dk2"/>
              </a:solidFill>
              <a:latin typeface="Source Sans Pro"/>
              <a:ea typeface="Source Sans Pro"/>
              <a:cs typeface="Source Sans Pro"/>
              <a:sym typeface="Source Sans Pro"/>
            </a:endParaRPr>
          </a:p>
          <a:p>
            <a:pPr indent="0" lvl="0" marL="0" rtl="0" algn="r">
              <a:spcBef>
                <a:spcPts val="600"/>
              </a:spcBef>
              <a:spcAft>
                <a:spcPts val="0"/>
              </a:spcAft>
              <a:buNone/>
            </a:pPr>
            <a:r>
              <a:t/>
            </a:r>
            <a:endParaRPr>
              <a:solidFill>
                <a:schemeClr val="dk1"/>
              </a:solidFill>
              <a:latin typeface="Source Sans Pro"/>
              <a:ea typeface="Source Sans Pro"/>
              <a:cs typeface="Source Sans Pro"/>
              <a:sym typeface="Source Sans Pro"/>
            </a:endParaRPr>
          </a:p>
          <a:p>
            <a:pPr indent="0" lvl="0" marL="0" rtl="0" algn="r">
              <a:spcBef>
                <a:spcPts val="600"/>
              </a:spcBef>
              <a:spcAft>
                <a:spcPts val="0"/>
              </a:spcAft>
              <a:buNone/>
            </a:pPr>
            <a:r>
              <a:t/>
            </a:r>
            <a:endParaRPr b="1">
              <a:solidFill>
                <a:schemeClr val="dk1"/>
              </a:solidFill>
              <a:latin typeface="Source Sans Pro"/>
              <a:ea typeface="Source Sans Pro"/>
              <a:cs typeface="Source Sans Pro"/>
              <a:sym typeface="Source Sans Pro"/>
            </a:endParaRPr>
          </a:p>
          <a:p>
            <a:pPr indent="0" lvl="0" marL="0" rtl="0" algn="r">
              <a:spcBef>
                <a:spcPts val="0"/>
              </a:spcBef>
              <a:spcAft>
                <a:spcPts val="0"/>
              </a:spcAft>
              <a:buNone/>
            </a:pPr>
            <a:r>
              <a:t/>
            </a:r>
            <a:endParaRPr b="1">
              <a:solidFill>
                <a:schemeClr val="dk1"/>
              </a:solidFill>
              <a:latin typeface="Source Sans Pro"/>
              <a:ea typeface="Source Sans Pro"/>
              <a:cs typeface="Source Sans Pro"/>
              <a:sym typeface="Source Sans Pro"/>
            </a:endParaRPr>
          </a:p>
        </p:txBody>
      </p:sp>
      <p:sp>
        <p:nvSpPr>
          <p:cNvPr id="172" name="Google Shape;172;p19"/>
          <p:cNvSpPr/>
          <p:nvPr/>
        </p:nvSpPr>
        <p:spPr>
          <a:xfrm>
            <a:off x="4654000" y="2636050"/>
            <a:ext cx="4306800" cy="1253700"/>
          </a:xfrm>
          <a:prstGeom prst="rect">
            <a:avLst/>
          </a:prstGeom>
          <a:noFill/>
          <a:ln>
            <a:noFill/>
          </a:ln>
        </p:spPr>
        <p:txBody>
          <a:bodyPr anchorCtr="0" anchor="t" bIns="91425" lIns="1371600"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Automation</a:t>
            </a:r>
            <a:endParaRPr>
              <a:solidFill>
                <a:schemeClr val="dk1"/>
              </a:solidFill>
              <a:latin typeface="Source Sans Pro"/>
              <a:ea typeface="Source Sans Pro"/>
              <a:cs typeface="Source Sans Pro"/>
              <a:sym typeface="Source Sans Pro"/>
            </a:endParaRPr>
          </a:p>
          <a:p>
            <a:pPr indent="0" lvl="0" marL="0" rtl="0" algn="l">
              <a:spcBef>
                <a:spcPts val="600"/>
              </a:spcBef>
              <a:spcAft>
                <a:spcPts val="600"/>
              </a:spcAft>
              <a:buClr>
                <a:schemeClr val="dk1"/>
              </a:buClr>
              <a:buSzPts val="1100"/>
              <a:buFont typeface="Arial"/>
              <a:buNone/>
            </a:pPr>
            <a:r>
              <a:rPr lang="en">
                <a:solidFill>
                  <a:schemeClr val="dk2"/>
                </a:solidFill>
                <a:latin typeface="Source Sans Pro"/>
                <a:ea typeface="Source Sans Pro"/>
                <a:cs typeface="Source Sans Pro"/>
                <a:sym typeface="Source Sans Pro"/>
              </a:rPr>
              <a:t>Applications like smart   home monitoring,  energy optimization, &amp;  surveillance.</a:t>
            </a:r>
            <a:endParaRPr>
              <a:solidFill>
                <a:schemeClr val="dk2"/>
              </a:solidFill>
              <a:latin typeface="Source Sans Pro"/>
              <a:ea typeface="Source Sans Pro"/>
              <a:cs typeface="Source Sans Pro"/>
              <a:sym typeface="Source Sans Pro"/>
            </a:endParaRPr>
          </a:p>
        </p:txBody>
      </p:sp>
      <p:sp>
        <p:nvSpPr>
          <p:cNvPr id="173" name="Google Shape;173;p19"/>
          <p:cNvSpPr/>
          <p:nvPr/>
        </p:nvSpPr>
        <p:spPr>
          <a:xfrm>
            <a:off x="2595975" y="3971900"/>
            <a:ext cx="5136000" cy="1209600"/>
          </a:xfrm>
          <a:prstGeom prst="rect">
            <a:avLst/>
          </a:prstGeom>
          <a:noFill/>
          <a:ln>
            <a:noFill/>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Source Sans Pro"/>
                <a:ea typeface="Source Sans Pro"/>
                <a:cs typeface="Source Sans Pro"/>
                <a:sym typeface="Source Sans Pro"/>
              </a:rPr>
              <a:t>Decision &amp; Data analytics</a:t>
            </a:r>
            <a:endParaRPr>
              <a:solidFill>
                <a:schemeClr val="dk1"/>
              </a:solidFill>
              <a:latin typeface="Source Sans Pro"/>
              <a:ea typeface="Source Sans Pro"/>
              <a:cs typeface="Source Sans Pro"/>
              <a:sym typeface="Source Sans Pro"/>
            </a:endParaRPr>
          </a:p>
          <a:p>
            <a:pPr indent="0" lvl="0" marL="0" rtl="0" algn="l">
              <a:spcBef>
                <a:spcPts val="600"/>
              </a:spcBef>
              <a:spcAft>
                <a:spcPts val="0"/>
              </a:spcAft>
              <a:buClr>
                <a:schemeClr val="dk1"/>
              </a:buClr>
              <a:buSzPts val="1100"/>
              <a:buFont typeface="Arial"/>
              <a:buNone/>
            </a:pPr>
            <a:r>
              <a:rPr lang="en">
                <a:solidFill>
                  <a:schemeClr val="dk2"/>
                </a:solidFill>
                <a:latin typeface="Source Sans Pro"/>
                <a:ea typeface="Source Sans Pro"/>
                <a:cs typeface="Source Sans Pro"/>
                <a:sym typeface="Source Sans Pro"/>
              </a:rPr>
              <a:t>It can be used for predictive and descriptive analysis</a:t>
            </a:r>
            <a:endParaRPr>
              <a:solidFill>
                <a:schemeClr val="dk2"/>
              </a:solidFill>
              <a:latin typeface="Source Sans Pro"/>
              <a:ea typeface="Source Sans Pro"/>
              <a:cs typeface="Source Sans Pro"/>
              <a:sym typeface="Source Sans Pro"/>
            </a:endParaRPr>
          </a:p>
          <a:p>
            <a:pPr indent="0" lvl="0" marL="0" rtl="0" algn="l">
              <a:spcBef>
                <a:spcPts val="600"/>
              </a:spcBef>
              <a:spcAft>
                <a:spcPts val="600"/>
              </a:spcAft>
              <a:buClr>
                <a:schemeClr val="dk1"/>
              </a:buClr>
              <a:buSzPts val="1100"/>
              <a:buFont typeface="Arial"/>
              <a:buNone/>
            </a:pPr>
            <a:r>
              <a:t/>
            </a:r>
            <a:endParaRPr>
              <a:solidFill>
                <a:schemeClr val="dk2"/>
              </a:solidFill>
              <a:latin typeface="Source Sans Pro"/>
              <a:ea typeface="Source Sans Pro"/>
              <a:cs typeface="Source Sans Pro"/>
              <a:sym typeface="Source Sans Pro"/>
            </a:endParaRPr>
          </a:p>
        </p:txBody>
      </p:sp>
      <p:sp>
        <p:nvSpPr>
          <p:cNvPr id="174" name="Google Shape;174;p19"/>
          <p:cNvSpPr/>
          <p:nvPr/>
        </p:nvSpPr>
        <p:spPr>
          <a:xfrm>
            <a:off x="4654003" y="2899326"/>
            <a:ext cx="1140873" cy="1105653"/>
          </a:xfrm>
          <a:custGeom>
            <a:rect b="b" l="l" r="r" t="t"/>
            <a:pathLst>
              <a:path extrusionOk="0" h="614" w="635">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5" name="Google Shape;175;p19"/>
          <p:cNvSpPr/>
          <p:nvPr/>
        </p:nvSpPr>
        <p:spPr>
          <a:xfrm>
            <a:off x="4200414" y="1752617"/>
            <a:ext cx="1102755" cy="1103608"/>
          </a:xfrm>
          <a:custGeom>
            <a:rect b="b" l="l" r="r" t="t"/>
            <a:pathLst>
              <a:path extrusionOk="0" h="613" w="614">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6" name="Google Shape;176;p19"/>
          <p:cNvSpPr/>
          <p:nvPr/>
        </p:nvSpPr>
        <p:spPr>
          <a:xfrm>
            <a:off x="3385625" y="2773726"/>
            <a:ext cx="1099349" cy="1105653"/>
          </a:xfrm>
          <a:custGeom>
            <a:rect b="b" l="l" r="r" t="t"/>
            <a:pathLst>
              <a:path extrusionOk="0" h="614" w="612">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77" name="Google Shape;177;p19"/>
          <p:cNvSpPr/>
          <p:nvPr/>
        </p:nvSpPr>
        <p:spPr>
          <a:xfrm>
            <a:off x="4484974" y="2091913"/>
            <a:ext cx="548700" cy="371275"/>
          </a:xfrm>
          <a:prstGeom prst="rect">
            <a:avLst/>
          </a:prstGeom>
        </p:spPr>
        <p:txBody>
          <a:bodyPr>
            <a:prstTxWarp prst="textPlain"/>
          </a:bodyPr>
          <a:lstStyle/>
          <a:p>
            <a:pPr lvl="0" algn="ctr"/>
            <a:r>
              <a:rPr b="1" i="0">
                <a:ln>
                  <a:noFill/>
                </a:ln>
                <a:solidFill>
                  <a:schemeClr val="lt1"/>
                </a:solidFill>
                <a:latin typeface="Roboto Slab"/>
              </a:rPr>
              <a:t>01</a:t>
            </a:r>
          </a:p>
        </p:txBody>
      </p:sp>
      <p:sp>
        <p:nvSpPr>
          <p:cNvPr id="178" name="Google Shape;178;p19"/>
          <p:cNvSpPr/>
          <p:nvPr/>
        </p:nvSpPr>
        <p:spPr>
          <a:xfrm>
            <a:off x="3664275" y="3099310"/>
            <a:ext cx="582483" cy="371269"/>
          </a:xfrm>
          <a:prstGeom prst="rect">
            <a:avLst/>
          </a:prstGeom>
        </p:spPr>
        <p:txBody>
          <a:bodyPr>
            <a:prstTxWarp prst="textPlain"/>
          </a:bodyPr>
          <a:lstStyle/>
          <a:p>
            <a:pPr lvl="0" algn="ctr"/>
            <a:r>
              <a:rPr b="1" i="0">
                <a:ln>
                  <a:noFill/>
                </a:ln>
                <a:solidFill>
                  <a:schemeClr val="lt1"/>
                </a:solidFill>
                <a:latin typeface="Roboto Slab"/>
              </a:rPr>
              <a:t>02</a:t>
            </a:r>
          </a:p>
        </p:txBody>
      </p:sp>
      <p:sp>
        <p:nvSpPr>
          <p:cNvPr id="179" name="Google Shape;179;p19"/>
          <p:cNvSpPr/>
          <p:nvPr/>
        </p:nvSpPr>
        <p:spPr>
          <a:xfrm>
            <a:off x="4932461" y="3224903"/>
            <a:ext cx="529763" cy="371284"/>
          </a:xfrm>
          <a:prstGeom prst="rect">
            <a:avLst/>
          </a:prstGeom>
        </p:spPr>
        <p:txBody>
          <a:bodyPr>
            <a:prstTxWarp prst="textPlain"/>
          </a:bodyPr>
          <a:lstStyle/>
          <a:p>
            <a:pPr lvl="0" algn="ctr"/>
            <a:r>
              <a:rPr b="1" i="0">
                <a:ln>
                  <a:noFill/>
                </a:ln>
                <a:solidFill>
                  <a:schemeClr val="lt1"/>
                </a:solidFill>
                <a:latin typeface="Roboto Slab"/>
              </a:rPr>
              <a:t>03</a:t>
            </a:r>
          </a:p>
        </p:txBody>
      </p:sp>
      <p:cxnSp>
        <p:nvCxnSpPr>
          <p:cNvPr id="180" name="Google Shape;180;p19"/>
          <p:cNvCxnSpPr/>
          <p:nvPr/>
        </p:nvCxnSpPr>
        <p:spPr>
          <a:xfrm rot="10800000">
            <a:off x="2443175" y="3311125"/>
            <a:ext cx="1103700" cy="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19"/>
          <p:cNvCxnSpPr/>
          <p:nvPr/>
        </p:nvCxnSpPr>
        <p:spPr>
          <a:xfrm>
            <a:off x="2442000" y="3311125"/>
            <a:ext cx="0" cy="8145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19"/>
          <p:cNvCxnSpPr/>
          <p:nvPr/>
        </p:nvCxnSpPr>
        <p:spPr>
          <a:xfrm rot="10800000">
            <a:off x="2443150" y="4125625"/>
            <a:ext cx="192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264325" y="177150"/>
            <a:ext cx="24642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188" name="Google Shape;188;p20"/>
          <p:cNvSpPr/>
          <p:nvPr/>
        </p:nvSpPr>
        <p:spPr>
          <a:xfrm>
            <a:off x="0" y="2066225"/>
            <a:ext cx="966216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20"/>
          <p:cNvSpPr/>
          <p:nvPr/>
        </p:nvSpPr>
        <p:spPr>
          <a:xfrm>
            <a:off x="0" y="2066225"/>
            <a:ext cx="966216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190" name="Google Shape;190;p20"/>
          <p:cNvGrpSpPr/>
          <p:nvPr/>
        </p:nvGrpSpPr>
        <p:grpSpPr>
          <a:xfrm>
            <a:off x="1920975" y="1249437"/>
            <a:ext cx="473400" cy="473400"/>
            <a:chOff x="1786339" y="1703401"/>
            <a:chExt cx="473400" cy="473400"/>
          </a:xfrm>
        </p:grpSpPr>
        <p:sp>
          <p:nvSpPr>
            <p:cNvPr id="191" name="Google Shape;191;p20"/>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1923133" y="1831652"/>
              <a:ext cx="199800" cy="2169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300">
                  <a:solidFill>
                    <a:schemeClr val="dk2"/>
                  </a:solidFill>
                  <a:latin typeface="Source Sans Pro"/>
                  <a:ea typeface="Source Sans Pro"/>
                  <a:cs typeface="Source Sans Pro"/>
                  <a:sym typeface="Source Sans Pro"/>
                </a:rPr>
                <a:t>2</a:t>
              </a:r>
              <a:endParaRPr sz="1300">
                <a:solidFill>
                  <a:schemeClr val="dk2"/>
                </a:solidFill>
                <a:latin typeface="Source Sans Pro"/>
                <a:ea typeface="Source Sans Pro"/>
                <a:cs typeface="Source Sans Pro"/>
                <a:sym typeface="Source Sans Pro"/>
              </a:endParaRPr>
            </a:p>
          </p:txBody>
        </p:sp>
      </p:grpSp>
      <p:sp>
        <p:nvSpPr>
          <p:cNvPr id="193" name="Google Shape;193;p20"/>
          <p:cNvSpPr/>
          <p:nvPr/>
        </p:nvSpPr>
        <p:spPr>
          <a:xfrm rot="8100000">
            <a:off x="4133717" y="1318754"/>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rot="8100000">
            <a:off x="8300217" y="13155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rot="-2700000">
            <a:off x="7367967" y="34170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rot="-2700000">
            <a:off x="3045455" y="34932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rot="-2700000">
            <a:off x="341292" y="34932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txBox="1"/>
          <p:nvPr/>
        </p:nvSpPr>
        <p:spPr>
          <a:xfrm>
            <a:off x="897350" y="3200400"/>
            <a:ext cx="1581600" cy="7680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Source Sans Pro"/>
                <a:ea typeface="Source Sans Pro"/>
                <a:cs typeface="Source Sans Pro"/>
                <a:sym typeface="Source Sans Pro"/>
              </a:rPr>
              <a:t>Getting insights about 5G enabled Blockchain</a:t>
            </a:r>
            <a:endParaRPr>
              <a:solidFill>
                <a:schemeClr val="dk2"/>
              </a:solidFill>
              <a:latin typeface="Source Sans Pro"/>
              <a:ea typeface="Source Sans Pro"/>
              <a:cs typeface="Source Sans Pro"/>
              <a:sym typeface="Source Sans Pro"/>
            </a:endParaRPr>
          </a:p>
        </p:txBody>
      </p:sp>
      <p:sp>
        <p:nvSpPr>
          <p:cNvPr id="199" name="Google Shape;199;p20"/>
          <p:cNvSpPr txBox="1"/>
          <p:nvPr/>
        </p:nvSpPr>
        <p:spPr>
          <a:xfrm>
            <a:off x="3538013" y="3200400"/>
            <a:ext cx="2038200" cy="7680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Source Sans Pro"/>
                <a:ea typeface="Source Sans Pro"/>
                <a:cs typeface="Source Sans Pro"/>
                <a:sym typeface="Source Sans Pro"/>
              </a:rPr>
              <a:t>Preparing a proper summary table of all the </a:t>
            </a:r>
            <a:r>
              <a:rPr lang="en">
                <a:solidFill>
                  <a:schemeClr val="dk2"/>
                </a:solidFill>
                <a:latin typeface="Source Sans Pro"/>
                <a:ea typeface="Source Sans Pro"/>
                <a:cs typeface="Source Sans Pro"/>
                <a:sym typeface="Source Sans Pro"/>
              </a:rPr>
              <a:t>reviewe</a:t>
            </a:r>
            <a:r>
              <a:rPr lang="en">
                <a:solidFill>
                  <a:schemeClr val="dk2"/>
                </a:solidFill>
                <a:latin typeface="Source Sans Pro"/>
                <a:ea typeface="Source Sans Pro"/>
                <a:cs typeface="Source Sans Pro"/>
                <a:sym typeface="Source Sans Pro"/>
              </a:rPr>
              <a:t>d research papers.</a:t>
            </a:r>
            <a:endParaRPr>
              <a:solidFill>
                <a:schemeClr val="dk2"/>
              </a:solidFill>
              <a:latin typeface="Source Sans Pro"/>
              <a:ea typeface="Source Sans Pro"/>
              <a:cs typeface="Source Sans Pro"/>
              <a:sym typeface="Source Sans Pro"/>
            </a:endParaRPr>
          </a:p>
        </p:txBody>
      </p:sp>
      <p:sp>
        <p:nvSpPr>
          <p:cNvPr id="200" name="Google Shape;200;p20"/>
          <p:cNvSpPr txBox="1"/>
          <p:nvPr/>
        </p:nvSpPr>
        <p:spPr>
          <a:xfrm>
            <a:off x="5936060" y="3241500"/>
            <a:ext cx="1286400" cy="5334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r>
              <a:rPr lang="en">
                <a:solidFill>
                  <a:schemeClr val="dk2"/>
                </a:solidFill>
                <a:latin typeface="Source Sans Pro"/>
                <a:ea typeface="Source Sans Pro"/>
                <a:cs typeface="Source Sans Pro"/>
                <a:sym typeface="Source Sans Pro"/>
              </a:rPr>
              <a:t>Presenting our case study </a:t>
            </a:r>
            <a:endParaRPr>
              <a:solidFill>
                <a:schemeClr val="dk2"/>
              </a:solidFill>
              <a:latin typeface="Source Sans Pro"/>
              <a:ea typeface="Source Sans Pro"/>
              <a:cs typeface="Source Sans Pro"/>
              <a:sym typeface="Source Sans Pro"/>
            </a:endParaRPr>
          </a:p>
        </p:txBody>
      </p:sp>
      <p:sp>
        <p:nvSpPr>
          <p:cNvPr id="201" name="Google Shape;201;p20"/>
          <p:cNvSpPr txBox="1"/>
          <p:nvPr/>
        </p:nvSpPr>
        <p:spPr>
          <a:xfrm>
            <a:off x="3326099" y="535775"/>
            <a:ext cx="19500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a:solidFill>
                  <a:schemeClr val="dk2"/>
                </a:solidFill>
                <a:latin typeface="Source Sans Pro"/>
                <a:ea typeface="Source Sans Pro"/>
                <a:cs typeface="Source Sans Pro"/>
                <a:sym typeface="Source Sans Pro"/>
              </a:rPr>
              <a:t>Challenges in implementing 5G  enabled Blockchain</a:t>
            </a:r>
            <a:endParaRPr>
              <a:solidFill>
                <a:schemeClr val="dk2"/>
              </a:solidFill>
              <a:latin typeface="Source Sans Pro"/>
              <a:ea typeface="Source Sans Pro"/>
              <a:cs typeface="Source Sans Pro"/>
              <a:sym typeface="Source Sans Pro"/>
            </a:endParaRPr>
          </a:p>
        </p:txBody>
      </p:sp>
      <p:sp>
        <p:nvSpPr>
          <p:cNvPr id="202" name="Google Shape;202;p20"/>
          <p:cNvSpPr/>
          <p:nvPr/>
        </p:nvSpPr>
        <p:spPr>
          <a:xfrm>
            <a:off x="4201194" y="1380901"/>
            <a:ext cx="199800" cy="2169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300">
                <a:solidFill>
                  <a:schemeClr val="dk2"/>
                </a:solidFill>
                <a:latin typeface="Source Sans Pro"/>
                <a:ea typeface="Source Sans Pro"/>
                <a:cs typeface="Source Sans Pro"/>
                <a:sym typeface="Source Sans Pro"/>
              </a:rPr>
              <a:t>4</a:t>
            </a:r>
            <a:endParaRPr sz="1300">
              <a:solidFill>
                <a:schemeClr val="dk2"/>
              </a:solidFill>
              <a:latin typeface="Source Sans Pro"/>
              <a:ea typeface="Source Sans Pro"/>
              <a:cs typeface="Source Sans Pro"/>
              <a:sym typeface="Source Sans Pro"/>
            </a:endParaRPr>
          </a:p>
        </p:txBody>
      </p:sp>
      <p:sp>
        <p:nvSpPr>
          <p:cNvPr id="203" name="Google Shape;203;p20"/>
          <p:cNvSpPr/>
          <p:nvPr/>
        </p:nvSpPr>
        <p:spPr>
          <a:xfrm>
            <a:off x="8367694" y="1377676"/>
            <a:ext cx="199800" cy="2169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300">
                <a:solidFill>
                  <a:schemeClr val="dk2"/>
                </a:solidFill>
                <a:latin typeface="Source Sans Pro"/>
                <a:ea typeface="Source Sans Pro"/>
                <a:cs typeface="Source Sans Pro"/>
                <a:sym typeface="Source Sans Pro"/>
              </a:rPr>
              <a:t>6</a:t>
            </a:r>
            <a:endParaRPr sz="1300">
              <a:solidFill>
                <a:schemeClr val="dk2"/>
              </a:solidFill>
              <a:latin typeface="Source Sans Pro"/>
              <a:ea typeface="Source Sans Pro"/>
              <a:cs typeface="Source Sans Pro"/>
              <a:sym typeface="Source Sans Pro"/>
            </a:endParaRPr>
          </a:p>
        </p:txBody>
      </p:sp>
      <p:sp>
        <p:nvSpPr>
          <p:cNvPr id="204" name="Google Shape;204;p20"/>
          <p:cNvSpPr/>
          <p:nvPr/>
        </p:nvSpPr>
        <p:spPr>
          <a:xfrm>
            <a:off x="408769" y="3552151"/>
            <a:ext cx="199800" cy="2169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300">
                <a:solidFill>
                  <a:schemeClr val="dk2"/>
                </a:solidFill>
                <a:latin typeface="Source Sans Pro"/>
                <a:ea typeface="Source Sans Pro"/>
                <a:cs typeface="Source Sans Pro"/>
                <a:sym typeface="Source Sans Pro"/>
              </a:rPr>
              <a:t>1</a:t>
            </a:r>
            <a:endParaRPr sz="1300">
              <a:solidFill>
                <a:schemeClr val="dk2"/>
              </a:solidFill>
              <a:latin typeface="Source Sans Pro"/>
              <a:ea typeface="Source Sans Pro"/>
              <a:cs typeface="Source Sans Pro"/>
              <a:sym typeface="Source Sans Pro"/>
            </a:endParaRPr>
          </a:p>
        </p:txBody>
      </p:sp>
      <p:sp>
        <p:nvSpPr>
          <p:cNvPr id="205" name="Google Shape;205;p20"/>
          <p:cNvSpPr/>
          <p:nvPr/>
        </p:nvSpPr>
        <p:spPr>
          <a:xfrm>
            <a:off x="3112931" y="3552151"/>
            <a:ext cx="199800" cy="2169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300">
                <a:solidFill>
                  <a:schemeClr val="dk2"/>
                </a:solidFill>
                <a:latin typeface="Source Sans Pro"/>
                <a:ea typeface="Source Sans Pro"/>
                <a:cs typeface="Source Sans Pro"/>
                <a:sym typeface="Source Sans Pro"/>
              </a:rPr>
              <a:t>3</a:t>
            </a:r>
            <a:endParaRPr sz="1300">
              <a:solidFill>
                <a:schemeClr val="dk2"/>
              </a:solidFill>
              <a:latin typeface="Source Sans Pro"/>
              <a:ea typeface="Source Sans Pro"/>
              <a:cs typeface="Source Sans Pro"/>
              <a:sym typeface="Source Sans Pro"/>
            </a:endParaRPr>
          </a:p>
        </p:txBody>
      </p:sp>
      <p:sp>
        <p:nvSpPr>
          <p:cNvPr id="206" name="Google Shape;206;p20"/>
          <p:cNvSpPr/>
          <p:nvPr/>
        </p:nvSpPr>
        <p:spPr>
          <a:xfrm>
            <a:off x="7435444" y="3475951"/>
            <a:ext cx="199800" cy="2169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300">
                <a:solidFill>
                  <a:schemeClr val="dk2"/>
                </a:solidFill>
                <a:latin typeface="Source Sans Pro"/>
                <a:ea typeface="Source Sans Pro"/>
                <a:cs typeface="Source Sans Pro"/>
                <a:sym typeface="Source Sans Pro"/>
              </a:rPr>
              <a:t>5</a:t>
            </a:r>
            <a:endParaRPr sz="1300">
              <a:solidFill>
                <a:schemeClr val="dk2"/>
              </a:solidFill>
              <a:latin typeface="Source Sans Pro"/>
              <a:ea typeface="Source Sans Pro"/>
              <a:cs typeface="Source Sans Pro"/>
              <a:sym typeface="Source Sans Pro"/>
            </a:endParaRPr>
          </a:p>
        </p:txBody>
      </p:sp>
      <p:sp>
        <p:nvSpPr>
          <p:cNvPr id="207" name="Google Shape;207;p20"/>
          <p:cNvSpPr txBox="1"/>
          <p:nvPr/>
        </p:nvSpPr>
        <p:spPr>
          <a:xfrm>
            <a:off x="372675" y="1146450"/>
            <a:ext cx="17007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Source Sans Pro"/>
                <a:ea typeface="Source Sans Pro"/>
                <a:cs typeface="Source Sans Pro"/>
                <a:sym typeface="Source Sans Pro"/>
              </a:rPr>
              <a:t>Reviewing and comparing different research papers.</a:t>
            </a:r>
            <a:endParaRPr>
              <a:solidFill>
                <a:schemeClr val="dk2"/>
              </a:solidFill>
              <a:latin typeface="Source Sans Pro"/>
              <a:ea typeface="Source Sans Pro"/>
              <a:cs typeface="Source Sans Pro"/>
              <a:sym typeface="Source Sans Pro"/>
            </a:endParaRPr>
          </a:p>
        </p:txBody>
      </p:sp>
      <p:sp>
        <p:nvSpPr>
          <p:cNvPr id="208" name="Google Shape;208;p20"/>
          <p:cNvSpPr txBox="1"/>
          <p:nvPr/>
        </p:nvSpPr>
        <p:spPr>
          <a:xfrm>
            <a:off x="5987350" y="1134000"/>
            <a:ext cx="2133600" cy="84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a:solidFill>
                  <a:schemeClr val="dk2"/>
                </a:solidFill>
                <a:latin typeface="Source Sans Pro"/>
                <a:ea typeface="Source Sans Pro"/>
                <a:cs typeface="Source Sans Pro"/>
                <a:sym typeface="Source Sans Pro"/>
              </a:rPr>
              <a:t>Conclusion and submitting review paper so that it could be reviewed by others.</a:t>
            </a:r>
            <a:endParaRPr>
              <a:solidFill>
                <a:schemeClr val="dk2"/>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B5394"/>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