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72" r:id="rId7"/>
    <p:sldId id="273" r:id="rId8"/>
    <p:sldId id="274" r:id="rId9"/>
    <p:sldId id="275" r:id="rId10"/>
    <p:sldId id="264" r:id="rId11"/>
    <p:sldId id="267" r:id="rId12"/>
    <p:sldId id="266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B6DD9"/>
    <a:srgbClr val="5F809A"/>
    <a:srgbClr val="0066CC"/>
    <a:srgbClr val="D36156"/>
    <a:srgbClr val="4B6479"/>
    <a:srgbClr val="63849E"/>
    <a:srgbClr val="6B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AC33-8CC3-480C-B015-B38867A8CFEA}" type="datetimeFigureOut">
              <a:rPr lang="en-IN" smtClean="0"/>
              <a:pPr/>
              <a:t>17-03-2020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4F3A-8D4B-49BC-9E35-27991DA3A7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FB30-6F6B-4A43-B33B-2E7867EA834F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96-4439-4057-94A0-C504F0D704FA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11FD-BC04-4949-BF5C-41366C5588D1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AD4-8171-40C1-97D2-9D039048AD71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A93E79-7CAC-4D2D-9E53-65745F815BD1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EA41-C3A3-49AD-84E6-7A1D53235F81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E7A8-72FC-4F4B-AEFF-7756AF924D01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CB5C-4395-4950-9282-5C79742EA547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6D2D-F4E5-45D0-A835-C96E48C60563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99CB-68B4-42F9-9A6A-7CE3CF5F0270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1A-0539-4DEB-8A06-ACCD0AF4C264}" type="datetime1">
              <a:rPr lang="en-US" smtClean="0"/>
              <a:pPr/>
              <a:t>3/17/2020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D7D3BD-A1AD-4E4F-B877-B8AF2A8BAAB3}" type="datetime1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507989/update-and-delete-data-from-file-in-c" TargetMode="External"/><Relationship Id="rId2" Type="http://schemas.openxmlformats.org/officeDocument/2006/relationships/hyperlink" Target="https://www.geeksforgeeks.org/file-handling-c-clas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codesdope.com/cpp-file-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861-CA7F-40A5-B3C7-F3CB51047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en-IN" sz="7000" dirty="0">
                <a:latin typeface="Cambria" panose="02040503050406030204" pitchFamily="18" charset="0"/>
              </a:rPr>
              <a:t>UNIVERSITY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917C-578A-4F9C-96D4-888F01680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437" y="4596503"/>
            <a:ext cx="10070592" cy="2083306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CE142 | Object Oriented Programming With C++</a:t>
            </a:r>
          </a:p>
          <a:p>
            <a:endParaRPr lang="en-IN" sz="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PREPARED BY</a:t>
            </a: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IN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RUDRA BARAD       - </a:t>
            </a:r>
            <a:r>
              <a:rPr lang="en-IN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18DCS007</a:t>
            </a:r>
            <a:r>
              <a:rPr lang="en-IN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r>
              <a:rPr lang="en-IN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MANAN JOSHI         - </a:t>
            </a:r>
            <a:r>
              <a:rPr lang="en-IN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18DCS030</a:t>
            </a:r>
          </a:p>
          <a:p>
            <a:r>
              <a:rPr lang="en-US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K</a:t>
            </a:r>
            <a:r>
              <a:rPr lang="en-IN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RISH PABANI        - </a:t>
            </a:r>
            <a:r>
              <a:rPr lang="en-IN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18DCS054</a:t>
            </a:r>
          </a:p>
          <a:p>
            <a:r>
              <a:rPr lang="en-US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		DEVARSH JADEJA   - </a:t>
            </a: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18DCS028</a:t>
            </a:r>
            <a:endParaRPr lang="en-IN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0B9F-FA91-42DC-9517-94578A0B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FDB6E7B-8FF8-4B05-AE20-3583BFC23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70" y="235341"/>
            <a:ext cx="3707606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9144B05-C26B-44AF-8CEF-95837CC83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18" y="285359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B6ED6-EE39-4978-ABDB-B4D8C81E4686}"/>
              </a:ext>
            </a:extLst>
          </p:cNvPr>
          <p:cNvSpPr txBox="1"/>
          <p:nvPr/>
        </p:nvSpPr>
        <p:spPr>
          <a:xfrm>
            <a:off x="829437" y="5495278"/>
            <a:ext cx="3009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GRPCSE1-20</a:t>
            </a:r>
            <a:endParaRPr lang="en-IN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7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F7F8-EA46-4D81-979B-71D46F2D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" y="-118872"/>
            <a:ext cx="10058400" cy="1609344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FEBE-18D9-4309-A835-EC2202E4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5" y="1198130"/>
            <a:ext cx="10058400" cy="4847563"/>
          </a:xfrm>
        </p:spPr>
        <p:txBody>
          <a:bodyPr/>
          <a:lstStyle/>
          <a:p>
            <a:pPr algn="just"/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was difficult to merge different individual class into a single large program as it undergoes inheritance and also variable scope gave us error.</a:t>
            </a:r>
          </a:p>
          <a:p>
            <a:pPr algn="just"/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 also had some problem while formatting Marksheets and Certificates as it includes various types of ascii characters.</a:t>
            </a:r>
          </a:p>
          <a:p>
            <a:pPr algn="just"/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We also had File Handling as our biggest Challenge. For </a:t>
            </a:r>
            <a:r>
              <a:rPr lang="en-I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eg.</a:t>
            </a:r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While getting information  from file we had many errors like number of columns were not matching in File and Program.</a:t>
            </a:r>
          </a:p>
          <a:p>
            <a:pPr algn="just"/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Along with that Modifying Information in files like Changing Fees after Paying Pending Fees was a difficult task for us.</a:t>
            </a:r>
          </a:p>
          <a:p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CEF8-0423-4E0E-BE97-8A79F74E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62C9985-CF54-465B-82D4-577CD6BD9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00233C7-CF7B-43DC-85BB-543E7769BF27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5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3581-4287-4CB8-87E0-B94E822A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31" y="0"/>
            <a:ext cx="10058400" cy="15472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E7145-A29B-472C-A7CB-2107035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54BBEAB-34F5-41F6-9549-04092CDB2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6B8E0EF-AD64-43E5-9F3E-5DC74C319A99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3E2B4-6E41-42DC-A9AD-F5C7F0785FC0}"/>
              </a:ext>
            </a:extLst>
          </p:cNvPr>
          <p:cNvSpPr/>
          <p:nvPr/>
        </p:nvSpPr>
        <p:spPr>
          <a:xfrm>
            <a:off x="553427" y="1228428"/>
            <a:ext cx="9923703" cy="6239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We Learnt How To Make Real Life Application with C++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Different concepts we learned are : 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INHERITANCE (Single &amp; Multiple Inheritance )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FILE MANAGEMENT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LOOPING STUCTURE ( FOR and WHILE )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CLASSES &amp; OBJECTS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Concepts Like SWITCH, GOTO, Simple IF…ELSE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30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0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5FD3-3C31-4F7D-B6C2-E7965D0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18472"/>
            <a:ext cx="10058400" cy="1609344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F64F-6145-4B47-A986-ADDE2D98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492318"/>
            <a:ext cx="10058400" cy="405079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We can add Attendance Criteria which would be helpful for Teachers and Students as well.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We can also add Academics Section, after which students can access their subject related materials and can also submit Assignment.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In This Project, Quiz Option also can be added which can help students to improve their study and also it can be evaluated.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0F60-F7B2-4FED-B27E-788C82E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C383972-F54D-4272-BB4D-804F17055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29CF2FE-99DF-4940-AB65-B652643EDC35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8F2C-EDD4-44F2-B5E3-FA1CC66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977EE-609A-4266-A348-14A7362F4395}"/>
              </a:ext>
            </a:extLst>
          </p:cNvPr>
          <p:cNvSpPr txBox="1">
            <a:spLocks/>
          </p:cNvSpPr>
          <p:nvPr/>
        </p:nvSpPr>
        <p:spPr>
          <a:xfrm>
            <a:off x="393192" y="160934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https://www.geeksforgeeks.org/file-handling-c-classes/</a:t>
            </a:r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https://stackoverflow.com/questions/34507989/update-and-delete-data-from-file-in-c</a:t>
            </a:r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https://www.codesdope.com/cpp-file-io/</a:t>
            </a:r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937C2-C500-4BA6-B66A-82D5BB576837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05DFD41-0EE2-4A87-AFD1-ED40A49CFD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46FDFE9-35E8-408E-A8E0-B92A96574D87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CDE748-A2D6-4DE6-93F9-E5350C7E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0"/>
            <a:ext cx="10058400" cy="160934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581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3CA8-4433-446E-95A4-DA0CE943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01" y="2322310"/>
            <a:ext cx="9095084" cy="1609344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108F-4726-4E59-B39C-A251963A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7B393D-AEDE-4CDA-9691-42D7BBCB4990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FE419AA-6C4F-4490-9834-57C6DA47E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C3A516-1FC0-4342-B595-F98305538957}"/>
              </a:ext>
            </a:extLst>
          </p:cNvPr>
          <p:cNvSpPr txBox="1"/>
          <p:nvPr/>
        </p:nvSpPr>
        <p:spPr>
          <a:xfrm>
            <a:off x="119936" y="6211123"/>
            <a:ext cx="708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 Oriented Programming with C++ - CE142				   17/03/2019 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3E00-0AF9-4010-B607-3EF873AA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67" y="-79899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EAAC-C5F9-4300-94BF-B67C20D0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78" y="1527896"/>
            <a:ext cx="1065547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This Project Titled “UNIVERSITY MANAGEMENT SYSTEM”     is Designed mainly for the purpose of managing All Activities like :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ADMINISTRATION</a:t>
            </a:r>
            <a:r>
              <a:rPr lang="en-US" sz="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STUDENT’S INFORMATION &amp; PERFORMANCE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FACULTY DETAILS</a:t>
            </a:r>
          </a:p>
          <a:p>
            <a:pPr marL="0" lvl="1" indent="0">
              <a:buNone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DA7D9-A869-432F-81BA-9CDD3535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88501DD-749D-46B6-833F-E1A2D080D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30780A7-70C6-45D7-9AB2-FD49BAFA0081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Object Oriented Programming with C++ - CE142				   17/03/2019		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4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6EA1-D93E-42B7-BA04-FDF88507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5" y="0"/>
            <a:ext cx="10058400" cy="1403604"/>
          </a:xfrm>
        </p:spPr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2CBE7-FD93-4579-B79C-19182677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89" y="1403604"/>
            <a:ext cx="9677311" cy="4050792"/>
          </a:xfrm>
        </p:spPr>
        <p:txBody>
          <a:bodyPr>
            <a:normAutofit lnSpcReduction="10000"/>
          </a:bodyPr>
          <a:lstStyle/>
          <a:p>
            <a:pPr marL="216000" algn="just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today’s time, it is very difficult to maintain the records of thousands of students manually.</a:t>
            </a: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Moreover Finding each &amp; every small details related to Students and Faculties Of Different Departments in a University is not at all an easy task.</a:t>
            </a: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So we designed this system which makes the work of an administrator easier and faster.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DA26-0F87-44A8-AFC3-864750A7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4DBE68D-5973-4170-93D2-7A5CD1597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76FB7D0-00F6-4E96-B7DD-C5CE6F8CB60B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0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93D1-C86C-495E-8A9F-1CFA3B5E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19" y="10435"/>
            <a:ext cx="10058400" cy="1609344"/>
          </a:xfrm>
        </p:spPr>
        <p:txBody>
          <a:bodyPr/>
          <a:lstStyle/>
          <a:p>
            <a:r>
              <a:rPr lang="en-US" dirty="0"/>
              <a:t>MINIMUM CONFIGURATION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6F0DE-E4DE-40AC-97FA-8EC35AF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AD8D2EF-5CC2-4A04-AA7C-B2632B370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5A7472-17BC-4B1B-82C7-77AC9F1356A0}"/>
              </a:ext>
            </a:extLst>
          </p:cNvPr>
          <p:cNvSpPr/>
          <p:nvPr/>
        </p:nvSpPr>
        <p:spPr>
          <a:xfrm>
            <a:off x="475704" y="1477809"/>
            <a:ext cx="5010696" cy="485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SOFTWARES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 :: Blocks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Turbo C++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HARDWARES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 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Minimum Ram - 2GB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15B49A6-3FCC-44CD-BC78-C39609300FE6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33F-A67B-4AB5-8F7C-2525D38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92" y="-128983"/>
            <a:ext cx="10058400" cy="1609344"/>
          </a:xfrm>
        </p:spPr>
        <p:txBody>
          <a:bodyPr/>
          <a:lstStyle/>
          <a:p>
            <a:r>
              <a:rPr lang="en-US" dirty="0"/>
              <a:t>APPLICATIONS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7A97-0B9E-4AE8-8D0F-9E3034DE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1" y="1386325"/>
            <a:ext cx="10455783" cy="49823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It can be implemented in each and every university in which access can be given to all the students and faculties.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This could help them to be updated with all the information regarding academics and fees / salaries etc.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Instead of finding receipts of fee or salary, which may take hours, now it could be easily generated with fraction of seconds.</a:t>
            </a:r>
          </a:p>
          <a:p>
            <a:pPr>
              <a:lnSpc>
                <a:spcPct val="100000"/>
              </a:lnSpc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7B989-4846-4D9B-8DF8-BB7F41D9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AA5463F-7B98-4CD5-ADDB-8EB189D6B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610672E-5352-4D37-88BA-26DBFD65DAFB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DF3F-F410-4C77-BB50-DC0651E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32" y="12440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FLOWCHARTS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4768-38BC-40A0-A323-18A47D1E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5B58D3F-DDED-449F-8EA6-25C5932F6F57}"/>
              </a:ext>
            </a:extLst>
          </p:cNvPr>
          <p:cNvSpPr/>
          <p:nvPr/>
        </p:nvSpPr>
        <p:spPr>
          <a:xfrm>
            <a:off x="1311564" y="1874983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AAB633-F674-4841-878A-3A2C2ECEE1D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322945" y="2623129"/>
            <a:ext cx="1" cy="131618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DEC7AE7-31A3-4DA1-A543-57C971AD842D}"/>
              </a:ext>
            </a:extLst>
          </p:cNvPr>
          <p:cNvSpPr/>
          <p:nvPr/>
        </p:nvSpPr>
        <p:spPr>
          <a:xfrm>
            <a:off x="1311563" y="3939311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LOGIN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0FBB3A-0AB6-4A51-9507-0BE51C94E7C8}"/>
              </a:ext>
            </a:extLst>
          </p:cNvPr>
          <p:cNvSpPr/>
          <p:nvPr/>
        </p:nvSpPr>
        <p:spPr>
          <a:xfrm>
            <a:off x="4345709" y="1865750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FTE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E3D9CA5-C335-47BA-9668-398BFB7F56A8}"/>
              </a:ext>
            </a:extLst>
          </p:cNvPr>
          <p:cNvSpPr/>
          <p:nvPr/>
        </p:nvSpPr>
        <p:spPr>
          <a:xfrm>
            <a:off x="8769929" y="1865750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FACULTY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EF466D77-5E36-411D-AB3A-B59EAE12EA77}"/>
              </a:ext>
            </a:extLst>
          </p:cNvPr>
          <p:cNvSpPr/>
          <p:nvPr/>
        </p:nvSpPr>
        <p:spPr>
          <a:xfrm>
            <a:off x="6557819" y="1865750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STUDENT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2C2C6A6-4091-4199-8492-34392A4244E0}"/>
              </a:ext>
            </a:extLst>
          </p:cNvPr>
          <p:cNvSpPr/>
          <p:nvPr/>
        </p:nvSpPr>
        <p:spPr>
          <a:xfrm>
            <a:off x="5269345" y="4291265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FINANCE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4EB8C6C-AA14-4BCB-998C-AA3848D35288}"/>
              </a:ext>
            </a:extLst>
          </p:cNvPr>
          <p:cNvSpPr/>
          <p:nvPr/>
        </p:nvSpPr>
        <p:spPr>
          <a:xfrm>
            <a:off x="7897093" y="4291265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ADMIN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1C2F9B-7526-4D83-AAB3-E60D8005B0BC}"/>
              </a:ext>
            </a:extLst>
          </p:cNvPr>
          <p:cNvCxnSpPr>
            <a:stCxn id="20" idx="2"/>
          </p:cNvCxnSpPr>
          <p:nvPr/>
        </p:nvCxnSpPr>
        <p:spPr>
          <a:xfrm>
            <a:off x="5357091" y="2613896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0FA570-D666-418C-A8B8-E7A05FF1E46A}"/>
              </a:ext>
            </a:extLst>
          </p:cNvPr>
          <p:cNvCxnSpPr/>
          <p:nvPr/>
        </p:nvCxnSpPr>
        <p:spPr>
          <a:xfrm>
            <a:off x="7578437" y="2613896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CB7253-32A9-43E2-B1CB-D07D02606BD3}"/>
              </a:ext>
            </a:extLst>
          </p:cNvPr>
          <p:cNvCxnSpPr/>
          <p:nvPr/>
        </p:nvCxnSpPr>
        <p:spPr>
          <a:xfrm>
            <a:off x="9790547" y="2607339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3CA50A-3927-414A-99E7-B8CB1EA8098F}"/>
              </a:ext>
            </a:extLst>
          </p:cNvPr>
          <p:cNvCxnSpPr>
            <a:cxnSpLocks/>
          </p:cNvCxnSpPr>
          <p:nvPr/>
        </p:nvCxnSpPr>
        <p:spPr>
          <a:xfrm flipH="1">
            <a:off x="5334003" y="3375897"/>
            <a:ext cx="445654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A5F227-F7CA-4EFA-8C5D-F2B26E9BD52C}"/>
              </a:ext>
            </a:extLst>
          </p:cNvPr>
          <p:cNvCxnSpPr/>
          <p:nvPr/>
        </p:nvCxnSpPr>
        <p:spPr>
          <a:xfrm>
            <a:off x="7578437" y="3090304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DF09DB-DF10-473C-855D-AE72379C4E11}"/>
              </a:ext>
            </a:extLst>
          </p:cNvPr>
          <p:cNvCxnSpPr>
            <a:cxnSpLocks/>
          </p:cNvCxnSpPr>
          <p:nvPr/>
        </p:nvCxnSpPr>
        <p:spPr>
          <a:xfrm flipH="1">
            <a:off x="6280727" y="3856923"/>
            <a:ext cx="262774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006A0-DDD7-4CD6-812D-F94FC7F6DEFE}"/>
              </a:ext>
            </a:extLst>
          </p:cNvPr>
          <p:cNvCxnSpPr>
            <a:cxnSpLocks/>
          </p:cNvCxnSpPr>
          <p:nvPr/>
        </p:nvCxnSpPr>
        <p:spPr>
          <a:xfrm>
            <a:off x="6280727" y="3847686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BBA2D5-38DA-4074-A71B-4498E55B289F}"/>
              </a:ext>
            </a:extLst>
          </p:cNvPr>
          <p:cNvCxnSpPr>
            <a:cxnSpLocks/>
          </p:cNvCxnSpPr>
          <p:nvPr/>
        </p:nvCxnSpPr>
        <p:spPr>
          <a:xfrm>
            <a:off x="8920020" y="3847686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FE64E2C7-1952-4519-9BFB-B16FF74926CD}"/>
              </a:ext>
            </a:extLst>
          </p:cNvPr>
          <p:cNvSpPr txBox="1">
            <a:spLocks/>
          </p:cNvSpPr>
          <p:nvPr/>
        </p:nvSpPr>
        <p:spPr>
          <a:xfrm>
            <a:off x="361741" y="5606473"/>
            <a:ext cx="3922407" cy="507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SINGLE INHERITANCE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F1071E6-7D34-4D9A-8B89-393DBBA250AC}"/>
              </a:ext>
            </a:extLst>
          </p:cNvPr>
          <p:cNvSpPr txBox="1">
            <a:spLocks/>
          </p:cNvSpPr>
          <p:nvPr/>
        </p:nvSpPr>
        <p:spPr>
          <a:xfrm>
            <a:off x="5161552" y="5613901"/>
            <a:ext cx="4933789" cy="507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/>
              <a:t>MULTIPLE INHERITANCE</a:t>
            </a:r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98677622-E1CF-49BE-A6E6-877875DC9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ooter Placeholder 1">
            <a:extLst>
              <a:ext uri="{FF2B5EF4-FFF2-40B4-BE49-F238E27FC236}">
                <a16:creationId xmlns:a16="http://schemas.microsoft.com/office/drawing/2014/main" id="{ED30058A-C118-4206-BD46-0C4D2EE93B1E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8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87E1-D334-4940-AB5E-785501EF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083BD03-1E49-4CDC-B25F-5235BB27C44B}"/>
              </a:ext>
            </a:extLst>
          </p:cNvPr>
          <p:cNvSpPr/>
          <p:nvPr/>
        </p:nvSpPr>
        <p:spPr>
          <a:xfrm>
            <a:off x="4987636" y="260449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2F062-39DE-4B5B-AC9D-95B90F09E813}"/>
              </a:ext>
            </a:extLst>
          </p:cNvPr>
          <p:cNvCxnSpPr>
            <a:cxnSpLocks/>
          </p:cNvCxnSpPr>
          <p:nvPr/>
        </p:nvCxnSpPr>
        <p:spPr>
          <a:xfrm>
            <a:off x="9037783" y="4029745"/>
            <a:ext cx="0" cy="7555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F16BD46-A00D-4AC7-9E8E-1DE60F8C9ED7}"/>
              </a:ext>
            </a:extLst>
          </p:cNvPr>
          <p:cNvSpPr/>
          <p:nvPr/>
        </p:nvSpPr>
        <p:spPr>
          <a:xfrm>
            <a:off x="4987636" y="1576868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LOGIN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314443B-F939-4CDF-A3A8-1873B7DDB8AD}"/>
              </a:ext>
            </a:extLst>
          </p:cNvPr>
          <p:cNvSpPr/>
          <p:nvPr/>
        </p:nvSpPr>
        <p:spPr>
          <a:xfrm>
            <a:off x="471054" y="5162176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PAY FEES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FE62DF5-BE0A-45A7-BF22-467101AE9334}"/>
              </a:ext>
            </a:extLst>
          </p:cNvPr>
          <p:cNvSpPr/>
          <p:nvPr/>
        </p:nvSpPr>
        <p:spPr>
          <a:xfrm>
            <a:off x="8003310" y="3407995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FACULTY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D4087DFB-887F-4BA9-A549-1DBCCAD09972}"/>
              </a:ext>
            </a:extLst>
          </p:cNvPr>
          <p:cNvSpPr/>
          <p:nvPr/>
        </p:nvSpPr>
        <p:spPr>
          <a:xfrm>
            <a:off x="1810332" y="3406547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STUDENT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0FC5F5B-C16E-4B36-89D9-A6D87F0AD760}"/>
              </a:ext>
            </a:extLst>
          </p:cNvPr>
          <p:cNvSpPr/>
          <p:nvPr/>
        </p:nvSpPr>
        <p:spPr>
          <a:xfrm>
            <a:off x="2777835" y="5165500"/>
            <a:ext cx="2406073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FEE RECEIPT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BB4EC8C-D799-48B4-8EAF-24381A4F8B6B}"/>
              </a:ext>
            </a:extLst>
          </p:cNvPr>
          <p:cNvSpPr/>
          <p:nvPr/>
        </p:nvSpPr>
        <p:spPr>
          <a:xfrm>
            <a:off x="7061201" y="4788103"/>
            <a:ext cx="3819225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SALARY CERTIFICATE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AFE317-F89F-4053-B6CE-568D59A6F398}"/>
              </a:ext>
            </a:extLst>
          </p:cNvPr>
          <p:cNvCxnSpPr>
            <a:cxnSpLocks/>
          </p:cNvCxnSpPr>
          <p:nvPr/>
        </p:nvCxnSpPr>
        <p:spPr>
          <a:xfrm>
            <a:off x="2826328" y="4067665"/>
            <a:ext cx="0" cy="626549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733A0-2871-4C75-A0B5-9AD13F1B0C5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999018" y="2325014"/>
            <a:ext cx="0" cy="63779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BF9B03-3356-422D-9043-AF27C0EFB470}"/>
              </a:ext>
            </a:extLst>
          </p:cNvPr>
          <p:cNvCxnSpPr>
            <a:cxnSpLocks/>
          </p:cNvCxnSpPr>
          <p:nvPr/>
        </p:nvCxnSpPr>
        <p:spPr>
          <a:xfrm flipH="1">
            <a:off x="2826329" y="2962806"/>
            <a:ext cx="618836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1C57ED-8395-4B41-9E26-D8ED9FC60390}"/>
              </a:ext>
            </a:extLst>
          </p:cNvPr>
          <p:cNvCxnSpPr>
            <a:cxnSpLocks/>
          </p:cNvCxnSpPr>
          <p:nvPr/>
        </p:nvCxnSpPr>
        <p:spPr>
          <a:xfrm flipH="1">
            <a:off x="1519380" y="4694214"/>
            <a:ext cx="2516911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BF9E46-38E6-4800-8FD0-97B7FC8A3952}"/>
              </a:ext>
            </a:extLst>
          </p:cNvPr>
          <p:cNvCxnSpPr>
            <a:cxnSpLocks/>
          </p:cNvCxnSpPr>
          <p:nvPr/>
        </p:nvCxnSpPr>
        <p:spPr>
          <a:xfrm>
            <a:off x="2826329" y="2962806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68450A-ABBB-446C-AE32-DDDB67F87765}"/>
              </a:ext>
            </a:extLst>
          </p:cNvPr>
          <p:cNvCxnSpPr>
            <a:cxnSpLocks/>
          </p:cNvCxnSpPr>
          <p:nvPr/>
        </p:nvCxnSpPr>
        <p:spPr>
          <a:xfrm>
            <a:off x="9026240" y="2949920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51DB8A-B079-4340-8CFA-CA50B7A2FC4D}"/>
              </a:ext>
            </a:extLst>
          </p:cNvPr>
          <p:cNvCxnSpPr>
            <a:cxnSpLocks/>
          </p:cNvCxnSpPr>
          <p:nvPr/>
        </p:nvCxnSpPr>
        <p:spPr>
          <a:xfrm>
            <a:off x="5989783" y="821317"/>
            <a:ext cx="0" cy="7555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C1537A-96FC-41BF-A110-C0E1B822A7B8}"/>
              </a:ext>
            </a:extLst>
          </p:cNvPr>
          <p:cNvCxnSpPr>
            <a:cxnSpLocks/>
          </p:cNvCxnSpPr>
          <p:nvPr/>
        </p:nvCxnSpPr>
        <p:spPr>
          <a:xfrm>
            <a:off x="1519380" y="4705711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21F9E8-346B-4654-B5A7-6A0BBAFFCE82}"/>
              </a:ext>
            </a:extLst>
          </p:cNvPr>
          <p:cNvCxnSpPr>
            <a:cxnSpLocks/>
          </p:cNvCxnSpPr>
          <p:nvPr/>
        </p:nvCxnSpPr>
        <p:spPr>
          <a:xfrm>
            <a:off x="4036291" y="4705711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3">
            <a:extLst>
              <a:ext uri="{FF2B5EF4-FFF2-40B4-BE49-F238E27FC236}">
                <a16:creationId xmlns:a16="http://schemas.microsoft.com/office/drawing/2014/main" id="{37166E59-9C76-4ABC-B0D4-FA1521020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Footer Placeholder 1">
            <a:extLst>
              <a:ext uri="{FF2B5EF4-FFF2-40B4-BE49-F238E27FC236}">
                <a16:creationId xmlns:a16="http://schemas.microsoft.com/office/drawing/2014/main" id="{B74A4B61-9178-45AF-8354-F00B1B82DC1F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7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A452A-970F-4E63-8ADC-F64069DD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C2097D2-2DA2-4F62-9696-E47988A7D238}"/>
              </a:ext>
            </a:extLst>
          </p:cNvPr>
          <p:cNvSpPr/>
          <p:nvPr/>
        </p:nvSpPr>
        <p:spPr>
          <a:xfrm>
            <a:off x="4987636" y="260449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ADMIN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78FA7CE-B84D-4CD4-9068-97A0134B33B6}"/>
              </a:ext>
            </a:extLst>
          </p:cNvPr>
          <p:cNvSpPr/>
          <p:nvPr/>
        </p:nvSpPr>
        <p:spPr>
          <a:xfrm>
            <a:off x="4987636" y="1438328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LOGIN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3C4962E-324D-4A42-B148-014C7996562A}"/>
              </a:ext>
            </a:extLst>
          </p:cNvPr>
          <p:cNvSpPr/>
          <p:nvPr/>
        </p:nvSpPr>
        <p:spPr>
          <a:xfrm>
            <a:off x="7673545" y="3108215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FACULTY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5386D0A-D42B-4444-976D-5F0AD236EDBB}"/>
              </a:ext>
            </a:extLst>
          </p:cNvPr>
          <p:cNvSpPr/>
          <p:nvPr/>
        </p:nvSpPr>
        <p:spPr>
          <a:xfrm>
            <a:off x="1810331" y="3086291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STUDENT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723E4-D80A-4A39-A1D7-56DF77135E8A}"/>
              </a:ext>
            </a:extLst>
          </p:cNvPr>
          <p:cNvCxnSpPr>
            <a:cxnSpLocks/>
          </p:cNvCxnSpPr>
          <p:nvPr/>
        </p:nvCxnSpPr>
        <p:spPr>
          <a:xfrm>
            <a:off x="2826328" y="3834437"/>
            <a:ext cx="0" cy="43258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E3D55-1341-4AED-A5AD-D0D42C2B9E4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89783" y="2186474"/>
            <a:ext cx="9235" cy="427417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DD3E29-2792-43D5-871C-11D884B0EDA5}"/>
              </a:ext>
            </a:extLst>
          </p:cNvPr>
          <p:cNvCxnSpPr>
            <a:cxnSpLocks/>
          </p:cNvCxnSpPr>
          <p:nvPr/>
        </p:nvCxnSpPr>
        <p:spPr>
          <a:xfrm flipH="1">
            <a:off x="2826329" y="2648770"/>
            <a:ext cx="587237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FCD9A4-5456-4A2F-A145-88715E0E27C8}"/>
              </a:ext>
            </a:extLst>
          </p:cNvPr>
          <p:cNvCxnSpPr>
            <a:cxnSpLocks/>
          </p:cNvCxnSpPr>
          <p:nvPr/>
        </p:nvCxnSpPr>
        <p:spPr>
          <a:xfrm flipH="1">
            <a:off x="1588655" y="4267022"/>
            <a:ext cx="241992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1EC561-56B5-479F-AEC7-2085C0F403E8}"/>
              </a:ext>
            </a:extLst>
          </p:cNvPr>
          <p:cNvCxnSpPr>
            <a:cxnSpLocks/>
          </p:cNvCxnSpPr>
          <p:nvPr/>
        </p:nvCxnSpPr>
        <p:spPr>
          <a:xfrm>
            <a:off x="2826328" y="2642550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01EB5-3C44-49E7-85C3-54FDAE2EB38A}"/>
              </a:ext>
            </a:extLst>
          </p:cNvPr>
          <p:cNvCxnSpPr>
            <a:cxnSpLocks/>
          </p:cNvCxnSpPr>
          <p:nvPr/>
        </p:nvCxnSpPr>
        <p:spPr>
          <a:xfrm>
            <a:off x="8699218" y="2636106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E388E-0785-40F0-8847-0BDF7C5FF450}"/>
              </a:ext>
            </a:extLst>
          </p:cNvPr>
          <p:cNvCxnSpPr>
            <a:cxnSpLocks/>
          </p:cNvCxnSpPr>
          <p:nvPr/>
        </p:nvCxnSpPr>
        <p:spPr>
          <a:xfrm>
            <a:off x="5989783" y="821317"/>
            <a:ext cx="0" cy="61955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6F8A0E-AC18-44E7-B2BA-FCEA96A81BF1}"/>
              </a:ext>
            </a:extLst>
          </p:cNvPr>
          <p:cNvCxnSpPr>
            <a:cxnSpLocks/>
          </p:cNvCxnSpPr>
          <p:nvPr/>
        </p:nvCxnSpPr>
        <p:spPr>
          <a:xfrm>
            <a:off x="1588655" y="4267022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227C5E-D33F-4A93-80A6-4FDB05BBDD00}"/>
              </a:ext>
            </a:extLst>
          </p:cNvPr>
          <p:cNvCxnSpPr>
            <a:cxnSpLocks/>
          </p:cNvCxnSpPr>
          <p:nvPr/>
        </p:nvCxnSpPr>
        <p:spPr>
          <a:xfrm>
            <a:off x="4008582" y="4267022"/>
            <a:ext cx="0" cy="48588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>
            <a:extLst>
              <a:ext uri="{FF2B5EF4-FFF2-40B4-BE49-F238E27FC236}">
                <a16:creationId xmlns:a16="http://schemas.microsoft.com/office/drawing/2014/main" id="{0D5A9BFE-C257-43EC-AD07-C6192117ED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D23124C8-AA22-4954-B119-DFB48D028992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3777A5-A7DA-4F9D-90A2-6B4667CAAE5B}"/>
              </a:ext>
            </a:extLst>
          </p:cNvPr>
          <p:cNvCxnSpPr>
            <a:cxnSpLocks/>
          </p:cNvCxnSpPr>
          <p:nvPr/>
        </p:nvCxnSpPr>
        <p:spPr>
          <a:xfrm>
            <a:off x="8698702" y="3856361"/>
            <a:ext cx="2399" cy="43258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F60BA999-235B-4FC0-BE8A-3268674DD391}"/>
              </a:ext>
            </a:extLst>
          </p:cNvPr>
          <p:cNvSpPr/>
          <p:nvPr/>
        </p:nvSpPr>
        <p:spPr>
          <a:xfrm>
            <a:off x="553196" y="4746400"/>
            <a:ext cx="1992676" cy="105336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FIND &amp; DISPLAY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CEDA90B-3A29-4484-BA91-F961C3A68178}"/>
              </a:ext>
            </a:extLst>
          </p:cNvPr>
          <p:cNvSpPr/>
          <p:nvPr/>
        </p:nvSpPr>
        <p:spPr>
          <a:xfrm>
            <a:off x="3006435" y="4754139"/>
            <a:ext cx="1992676" cy="105336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DEPT. WISE STUDENT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D93E09-58AA-47F0-921C-A975D3405120}"/>
              </a:ext>
            </a:extLst>
          </p:cNvPr>
          <p:cNvCxnSpPr>
            <a:cxnSpLocks/>
          </p:cNvCxnSpPr>
          <p:nvPr/>
        </p:nvCxnSpPr>
        <p:spPr>
          <a:xfrm flipH="1">
            <a:off x="6721855" y="4267022"/>
            <a:ext cx="3993355" cy="4582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A50A63-95AC-4405-A7BD-F33390CCFBD7}"/>
              </a:ext>
            </a:extLst>
          </p:cNvPr>
          <p:cNvCxnSpPr>
            <a:cxnSpLocks/>
          </p:cNvCxnSpPr>
          <p:nvPr/>
        </p:nvCxnSpPr>
        <p:spPr>
          <a:xfrm>
            <a:off x="6721855" y="4312848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62C719-3BDA-4CE0-B525-88D009F802D3}"/>
              </a:ext>
            </a:extLst>
          </p:cNvPr>
          <p:cNvCxnSpPr>
            <a:cxnSpLocks/>
          </p:cNvCxnSpPr>
          <p:nvPr/>
        </p:nvCxnSpPr>
        <p:spPr>
          <a:xfrm>
            <a:off x="8702897" y="4312848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AF08FB-D3ED-4CB3-80A5-E9EA67C0AF70}"/>
              </a:ext>
            </a:extLst>
          </p:cNvPr>
          <p:cNvCxnSpPr>
            <a:cxnSpLocks/>
          </p:cNvCxnSpPr>
          <p:nvPr/>
        </p:nvCxnSpPr>
        <p:spPr>
          <a:xfrm>
            <a:off x="10715208" y="4273684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34678A2A-28B0-4AA9-8C7E-27C239FEC477}"/>
              </a:ext>
            </a:extLst>
          </p:cNvPr>
          <p:cNvSpPr/>
          <p:nvPr/>
        </p:nvSpPr>
        <p:spPr>
          <a:xfrm>
            <a:off x="9800818" y="4757857"/>
            <a:ext cx="1884197" cy="105336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DEPT. WISE FACULTY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0957DD25-721B-4CF4-A5EB-C1D5E0E2987A}"/>
              </a:ext>
            </a:extLst>
          </p:cNvPr>
          <p:cNvSpPr/>
          <p:nvPr/>
        </p:nvSpPr>
        <p:spPr>
          <a:xfrm>
            <a:off x="5906497" y="4752909"/>
            <a:ext cx="1662541" cy="105336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FIND &amp; DISPLAY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776BDFD6-07C4-494A-866D-74FD7F22DD0E}"/>
              </a:ext>
            </a:extLst>
          </p:cNvPr>
          <p:cNvSpPr/>
          <p:nvPr/>
        </p:nvSpPr>
        <p:spPr>
          <a:xfrm>
            <a:off x="8029600" y="4769313"/>
            <a:ext cx="1310655" cy="105336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LIST OF HOD’S</a:t>
            </a:r>
          </a:p>
        </p:txBody>
      </p:sp>
    </p:spTree>
    <p:extLst>
      <p:ext uri="{BB962C8B-B14F-4D97-AF65-F5344CB8AC3E}">
        <p14:creationId xmlns:p14="http://schemas.microsoft.com/office/powerpoint/2010/main" val="54769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45F33-6114-4AC5-BD03-7757DC5E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D8C120E-FB85-48DD-939F-C3B4F88DE625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ECB2F26-E7B1-4DDD-95DD-396A95D9AE14}"/>
              </a:ext>
            </a:extLst>
          </p:cNvPr>
          <p:cNvSpPr/>
          <p:nvPr/>
        </p:nvSpPr>
        <p:spPr>
          <a:xfrm>
            <a:off x="3158836" y="260449"/>
            <a:ext cx="5726546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STUDENT &amp; FACULTY LOGIN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5A826-A0B7-41A2-9DB1-9FEE281961C5}"/>
              </a:ext>
            </a:extLst>
          </p:cNvPr>
          <p:cNvCxnSpPr>
            <a:cxnSpLocks/>
          </p:cNvCxnSpPr>
          <p:nvPr/>
        </p:nvCxnSpPr>
        <p:spPr>
          <a:xfrm>
            <a:off x="9361056" y="4029745"/>
            <a:ext cx="0" cy="7555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0B47EE6-09EC-492A-A4DD-2AC99CED53CD}"/>
              </a:ext>
            </a:extLst>
          </p:cNvPr>
          <p:cNvSpPr/>
          <p:nvPr/>
        </p:nvSpPr>
        <p:spPr>
          <a:xfrm>
            <a:off x="4987636" y="1576868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LOGIN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9204E23-34FD-42DD-A0AA-6F33D08B607D}"/>
              </a:ext>
            </a:extLst>
          </p:cNvPr>
          <p:cNvSpPr/>
          <p:nvPr/>
        </p:nvSpPr>
        <p:spPr>
          <a:xfrm>
            <a:off x="471054" y="5162176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514D118-5047-49D6-8C1F-E7419F906B14}"/>
              </a:ext>
            </a:extLst>
          </p:cNvPr>
          <p:cNvSpPr/>
          <p:nvPr/>
        </p:nvSpPr>
        <p:spPr>
          <a:xfrm>
            <a:off x="8326583" y="3407995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FACULTY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D3C9338-FBEF-4D41-9DAB-B5BA68658412}"/>
              </a:ext>
            </a:extLst>
          </p:cNvPr>
          <p:cNvSpPr/>
          <p:nvPr/>
        </p:nvSpPr>
        <p:spPr>
          <a:xfrm>
            <a:off x="1810332" y="3406547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STUDENT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5B465FC-0D87-4E63-99CD-AF5E46E0DE5A}"/>
              </a:ext>
            </a:extLst>
          </p:cNvPr>
          <p:cNvSpPr/>
          <p:nvPr/>
        </p:nvSpPr>
        <p:spPr>
          <a:xfrm>
            <a:off x="2834406" y="5162176"/>
            <a:ext cx="4240643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DETAILS OF STUDENTS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F4ABBBB-5087-4393-BED2-DA92F4BAC019}"/>
              </a:ext>
            </a:extLst>
          </p:cNvPr>
          <p:cNvSpPr/>
          <p:nvPr/>
        </p:nvSpPr>
        <p:spPr>
          <a:xfrm>
            <a:off x="7384474" y="4788103"/>
            <a:ext cx="3819225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DETAILS OF FACULTY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D222CE-74D3-4686-91B9-959072F3031F}"/>
              </a:ext>
            </a:extLst>
          </p:cNvPr>
          <p:cNvCxnSpPr>
            <a:cxnSpLocks/>
          </p:cNvCxnSpPr>
          <p:nvPr/>
        </p:nvCxnSpPr>
        <p:spPr>
          <a:xfrm>
            <a:off x="2826328" y="4067665"/>
            <a:ext cx="1" cy="58036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69FA6-1CB4-461B-A15F-268B88C169B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99018" y="2325014"/>
            <a:ext cx="0" cy="63779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F472FC-A14A-4E34-8840-E70112EC7B77}"/>
              </a:ext>
            </a:extLst>
          </p:cNvPr>
          <p:cNvCxnSpPr>
            <a:cxnSpLocks/>
          </p:cNvCxnSpPr>
          <p:nvPr/>
        </p:nvCxnSpPr>
        <p:spPr>
          <a:xfrm flipH="1">
            <a:off x="2826330" y="2962806"/>
            <a:ext cx="6534726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38B482-DC9A-4532-9465-306FB420ED37}"/>
              </a:ext>
            </a:extLst>
          </p:cNvPr>
          <p:cNvCxnSpPr>
            <a:cxnSpLocks/>
          </p:cNvCxnSpPr>
          <p:nvPr/>
        </p:nvCxnSpPr>
        <p:spPr>
          <a:xfrm flipH="1">
            <a:off x="1519381" y="4648030"/>
            <a:ext cx="3468255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EA662D-D5DA-4FB6-869F-2CB83547C770}"/>
              </a:ext>
            </a:extLst>
          </p:cNvPr>
          <p:cNvCxnSpPr>
            <a:cxnSpLocks/>
          </p:cNvCxnSpPr>
          <p:nvPr/>
        </p:nvCxnSpPr>
        <p:spPr>
          <a:xfrm>
            <a:off x="2826329" y="2962806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F25AA0-1C40-490A-9739-AD204AFA842D}"/>
              </a:ext>
            </a:extLst>
          </p:cNvPr>
          <p:cNvCxnSpPr>
            <a:cxnSpLocks/>
          </p:cNvCxnSpPr>
          <p:nvPr/>
        </p:nvCxnSpPr>
        <p:spPr>
          <a:xfrm>
            <a:off x="9349513" y="2949920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74A635-FA6F-4DA3-A3D4-1580BB6CCA04}"/>
              </a:ext>
            </a:extLst>
          </p:cNvPr>
          <p:cNvCxnSpPr>
            <a:cxnSpLocks/>
          </p:cNvCxnSpPr>
          <p:nvPr/>
        </p:nvCxnSpPr>
        <p:spPr>
          <a:xfrm>
            <a:off x="5989783" y="821317"/>
            <a:ext cx="0" cy="7555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04A179-D03E-4A64-A29D-29258E7BA89D}"/>
              </a:ext>
            </a:extLst>
          </p:cNvPr>
          <p:cNvCxnSpPr>
            <a:cxnSpLocks/>
          </p:cNvCxnSpPr>
          <p:nvPr/>
        </p:nvCxnSpPr>
        <p:spPr>
          <a:xfrm>
            <a:off x="1519380" y="4648030"/>
            <a:ext cx="0" cy="51414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1501A-4795-4334-9DF8-D63F2CB8420B}"/>
              </a:ext>
            </a:extLst>
          </p:cNvPr>
          <p:cNvCxnSpPr>
            <a:cxnSpLocks/>
          </p:cNvCxnSpPr>
          <p:nvPr/>
        </p:nvCxnSpPr>
        <p:spPr>
          <a:xfrm>
            <a:off x="4987636" y="4648030"/>
            <a:ext cx="0" cy="51414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>
            <a:extLst>
              <a:ext uri="{FF2B5EF4-FFF2-40B4-BE49-F238E27FC236}">
                <a16:creationId xmlns:a16="http://schemas.microsoft.com/office/drawing/2014/main" id="{30680480-FC6D-4E98-885F-8B86247715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437" y="220091"/>
            <a:ext cx="794771" cy="78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2B4AD93E-511F-46A0-BE03-0E739346675B}"/>
              </a:ext>
            </a:extLst>
          </p:cNvPr>
          <p:cNvSpPr txBox="1">
            <a:spLocks/>
          </p:cNvSpPr>
          <p:nvPr/>
        </p:nvSpPr>
        <p:spPr bwMode="auto">
          <a:xfrm>
            <a:off x="0" y="6223729"/>
            <a:ext cx="11128248" cy="484632"/>
          </a:xfrm>
          <a:prstGeom prst="rect">
            <a:avLst/>
          </a:prstGeom>
          <a:solidFill>
            <a:srgbClr val="5F809A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Object Oriented Programming with C++ - CE142				   17/03/2019 </a:t>
            </a:r>
            <a:endParaRPr lang="en-US" sz="3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598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</vt:lpstr>
      <vt:lpstr>Cambria Math</vt:lpstr>
      <vt:lpstr>Georgia</vt:lpstr>
      <vt:lpstr>Trebuchet MS</vt:lpstr>
      <vt:lpstr>Wingdings</vt:lpstr>
      <vt:lpstr>Wood Type</vt:lpstr>
      <vt:lpstr>UNIVERSITY MANAGEMENT SYSTEM</vt:lpstr>
      <vt:lpstr>INTRODUCTION</vt:lpstr>
      <vt:lpstr>MOTIVATION</vt:lpstr>
      <vt:lpstr>MINIMUM CONFIGURATION</vt:lpstr>
      <vt:lpstr>APPLICATIONS OF PROJECT</vt:lpstr>
      <vt:lpstr>FLOWCHARTS</vt:lpstr>
      <vt:lpstr>PowerPoint Presentation</vt:lpstr>
      <vt:lpstr>PowerPoint Presentation</vt:lpstr>
      <vt:lpstr>PowerPoint Presentation</vt:lpstr>
      <vt:lpstr>CHALLENGES</vt:lpstr>
      <vt:lpstr>CONCLUSION</vt:lpstr>
      <vt:lpstr>FUTURE SCOPE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Jay Mandaviya</dc:creator>
  <cp:lastModifiedBy>Rudra Barad</cp:lastModifiedBy>
  <cp:revision>80</cp:revision>
  <dcterms:created xsi:type="dcterms:W3CDTF">2018-09-30T15:13:27Z</dcterms:created>
  <dcterms:modified xsi:type="dcterms:W3CDTF">2020-03-17T06:23:06Z</dcterms:modified>
</cp:coreProperties>
</file>