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Default Extension="xlsm" ContentType="application/vnd.ms-excel.sheet.macroEnabled.12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4" r:id="rId19"/>
    <p:sldId id="276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298D33D-1E57-4CD4-8287-3FE2746402A6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D6B2F3-D837-412C-9D70-255BADD178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D33D-1E57-4CD4-8287-3FE2746402A6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B2F3-D837-412C-9D70-255BADD178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298D33D-1E57-4CD4-8287-3FE2746402A6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ED6B2F3-D837-412C-9D70-255BADD178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D33D-1E57-4CD4-8287-3FE2746402A6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D6B2F3-D837-412C-9D70-255BADD178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D33D-1E57-4CD4-8287-3FE2746402A6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ED6B2F3-D837-412C-9D70-255BADD178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298D33D-1E57-4CD4-8287-3FE2746402A6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ED6B2F3-D837-412C-9D70-255BADD178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298D33D-1E57-4CD4-8287-3FE2746402A6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ED6B2F3-D837-412C-9D70-255BADD178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D33D-1E57-4CD4-8287-3FE2746402A6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D6B2F3-D837-412C-9D70-255BADD178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D33D-1E57-4CD4-8287-3FE2746402A6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D6B2F3-D837-412C-9D70-255BADD178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D33D-1E57-4CD4-8287-3FE2746402A6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D6B2F3-D837-412C-9D70-255BADD178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298D33D-1E57-4CD4-8287-3FE2746402A6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ED6B2F3-D837-412C-9D70-255BADD178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98D33D-1E57-4CD4-8287-3FE2746402A6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ED6B2F3-D837-412C-9D70-255BADD178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s.twitter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Macro-Enabled_Worksheet1.xls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White">
          <a:xfrm>
            <a:off x="685800" y="332657"/>
            <a:ext cx="7772400" cy="20162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NLP Use case to analyze Social Media data for Spinal Muscular Atrophy </a:t>
            </a:r>
            <a:r>
              <a:rPr lang="en-US" dirty="0"/>
              <a:t>(SMA)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64904"/>
            <a:ext cx="6400800" cy="2232248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9600" b="1" dirty="0" smtClean="0"/>
              <a:t>Topics covered</a:t>
            </a:r>
          </a:p>
          <a:p>
            <a:pPr algn="l">
              <a:buFont typeface="Arial" pitchFamily="34" charset="0"/>
              <a:buChar char="•"/>
            </a:pPr>
            <a:r>
              <a:rPr lang="en-US" sz="5000" dirty="0" smtClean="0"/>
              <a:t>Analyze Social Media data (Twitter Data) to understand Sentiment regarding Spinal Muscular Atrophy(SMA)</a:t>
            </a:r>
          </a:p>
          <a:p>
            <a:pPr algn="l">
              <a:buFont typeface="Arial" pitchFamily="34" charset="0"/>
              <a:buChar char="•"/>
            </a:pPr>
            <a:r>
              <a:rPr lang="en-US" sz="5000" dirty="0" smtClean="0"/>
              <a:t>Data Mining of Twitter Data</a:t>
            </a:r>
          </a:p>
          <a:p>
            <a:pPr algn="l">
              <a:buFont typeface="Arial" pitchFamily="34" charset="0"/>
              <a:buChar char="•"/>
            </a:pPr>
            <a:r>
              <a:rPr lang="en-US" sz="5000" dirty="0" smtClean="0"/>
              <a:t>Sentiment Analysis and Model Building</a:t>
            </a:r>
          </a:p>
          <a:p>
            <a:pPr algn="l">
              <a:buFont typeface="Arial" pitchFamily="34" charset="0"/>
              <a:buChar char="•"/>
            </a:pPr>
            <a:r>
              <a:rPr lang="en-US" sz="5000" dirty="0" smtClean="0"/>
              <a:t>Topic Modeling</a:t>
            </a:r>
          </a:p>
          <a:p>
            <a:pPr algn="l">
              <a:buFont typeface="Arial" pitchFamily="34" charset="0"/>
              <a:buChar char="•"/>
            </a:pPr>
            <a:r>
              <a:rPr lang="en-US" sz="5000" dirty="0" smtClean="0"/>
              <a:t>LDA visualized using t-SNE and Bokeh</a:t>
            </a:r>
          </a:p>
          <a:p>
            <a:pPr algn="l">
              <a:buFont typeface="Arial" pitchFamily="34" charset="0"/>
              <a:buChar char="•"/>
            </a:pPr>
            <a:endParaRPr lang="en-US" sz="2100" dirty="0" smtClean="0"/>
          </a:p>
          <a:p>
            <a:pPr algn="l">
              <a:buFont typeface="Arial" pitchFamily="34" charset="0"/>
              <a:buChar char="•"/>
            </a:pPr>
            <a:endParaRPr lang="en-US" sz="2100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544522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Rudra Narayan </a:t>
            </a:r>
            <a:r>
              <a:rPr lang="en-US" dirty="0" err="1" smtClean="0"/>
              <a:t>Chand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-</a:t>
            </a:r>
            <a:r>
              <a:rPr lang="en-US" sz="3600" dirty="0" err="1" smtClean="0"/>
              <a:t>ve</a:t>
            </a:r>
            <a:r>
              <a:rPr lang="en-US" sz="3600" dirty="0" smtClean="0"/>
              <a:t> Sentiment Word cloud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1"/>
            <a:ext cx="8136904" cy="4536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Sentiment Analysis Distributions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00200"/>
            <a:ext cx="8208912" cy="449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Scatter Plot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813690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Topic Modeling</a:t>
            </a:r>
            <a:endParaRPr lang="en-US" sz="3600" dirty="0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485" y="1600200"/>
            <a:ext cx="774998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Topic Modeling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2"/>
            <a:ext cx="8208912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Cluster Analysis using </a:t>
            </a:r>
            <a:r>
              <a:rPr lang="en-US" sz="3600" dirty="0" err="1" smtClean="0"/>
              <a:t>tSNE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8280919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Cluster Analysis using </a:t>
            </a:r>
            <a:r>
              <a:rPr lang="en-US" sz="3600" dirty="0" err="1" smtClean="0"/>
              <a:t>tSNE</a:t>
            </a:r>
            <a:r>
              <a:rPr lang="en-US" sz="3600" dirty="0" smtClean="0"/>
              <a:t> with </a:t>
            </a:r>
            <a:r>
              <a:rPr lang="en-US" sz="3600" dirty="0" err="1" smtClean="0"/>
              <a:t>Bokeh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" y="1484784"/>
            <a:ext cx="9039225" cy="5018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Cluster Analysis using </a:t>
            </a:r>
            <a:r>
              <a:rPr lang="en-US" sz="3600" dirty="0" err="1" smtClean="0"/>
              <a:t>tSNE</a:t>
            </a:r>
            <a:r>
              <a:rPr lang="en-US" sz="3600" dirty="0" smtClean="0"/>
              <a:t> with </a:t>
            </a:r>
            <a:r>
              <a:rPr lang="en-US" sz="3600" dirty="0" err="1" smtClean="0"/>
              <a:t>Bokeh</a:t>
            </a:r>
            <a:endParaRPr lang="en-US" sz="36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1" y="1484784"/>
            <a:ext cx="4968552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356992"/>
            <a:ext cx="489654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772816"/>
            <a:ext cx="4572001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Some Findings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2000" dirty="0" smtClean="0"/>
              <a:t>Spinal Muscular Atrophy (SMA</a:t>
            </a:r>
            <a:r>
              <a:rPr lang="en-US" sz="2000" dirty="0" smtClean="0"/>
              <a:t>) </a:t>
            </a:r>
            <a:r>
              <a:rPr lang="en-US" sz="2000" dirty="0" smtClean="0"/>
              <a:t>is a group of genetic disorders in which a person cannot control the movement of their muscles due to a loss of nerve cells in the </a:t>
            </a:r>
            <a:r>
              <a:rPr lang="en-US" sz="2000" b="1" dirty="0" smtClean="0"/>
              <a:t>spinal</a:t>
            </a:r>
            <a:r>
              <a:rPr lang="en-US" sz="2000" dirty="0" smtClean="0"/>
              <a:t> cord and brain stem. It is a neurological condition and a type of motor neuron </a:t>
            </a:r>
            <a:r>
              <a:rPr lang="en-US" sz="2000" dirty="0" smtClean="0"/>
              <a:t>disease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2000" dirty="0" smtClean="0"/>
              <a:t>Medicine available called </a:t>
            </a:r>
            <a:r>
              <a:rPr lang="en-US" sz="2000" dirty="0" err="1" smtClean="0"/>
              <a:t>ZologenSMA</a:t>
            </a:r>
            <a:r>
              <a:rPr lang="en-US" sz="2000" dirty="0" smtClean="0"/>
              <a:t> which is world’s most expensive drug manufactures by Novartis ..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2000" dirty="0" smtClean="0"/>
              <a:t>Prenatal transplantation of human amniotic fluid stem cell  could improve clinical outcome of type III SMA in mice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2000" dirty="0" smtClean="0"/>
              <a:t>Some of the big hospitals like Rainbow hospital Hyderabad which are engaged for SMA treatment specially for kids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2000" dirty="0" smtClean="0"/>
              <a:t>Some people who are donating for the novel cause which are crowd funded for treatment of SMA are </a:t>
            </a:r>
            <a:r>
              <a:rPr lang="en-US" sz="2000" dirty="0" err="1" smtClean="0"/>
              <a:t>Christano</a:t>
            </a:r>
            <a:r>
              <a:rPr lang="en-US" sz="2000" dirty="0" smtClean="0"/>
              <a:t> </a:t>
            </a:r>
            <a:r>
              <a:rPr lang="en-US" sz="2000" dirty="0" err="1" smtClean="0"/>
              <a:t>Ronaldo,Juventos</a:t>
            </a:r>
            <a:r>
              <a:rPr lang="en-US" sz="2000" dirty="0" smtClean="0"/>
              <a:t> </a:t>
            </a:r>
            <a:r>
              <a:rPr lang="en-US" sz="2000" dirty="0" smtClean="0"/>
              <a:t>and some movie celebrities has been requested to donate thru social media   </a:t>
            </a:r>
            <a:endParaRPr lang="en-US" sz="2100" dirty="0" smtClean="0"/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endParaRPr lang="en-US" sz="2100" dirty="0" smtClean="0"/>
          </a:p>
          <a:p>
            <a:pPr lvl="1"/>
            <a:endParaRPr lang="en-US" sz="2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Sorce</a:t>
            </a:r>
            <a:r>
              <a:rPr lang="en-US" sz="3600" dirty="0" smtClean="0"/>
              <a:t> Code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100" dirty="0" smtClean="0"/>
              <a:t>Only Twitter data has been extracted and analyzed and due to lack of time it was not possible to scrape data from Linked in and Online News channels</a:t>
            </a:r>
          </a:p>
          <a:p>
            <a:pPr lvl="1"/>
            <a:r>
              <a:rPr lang="en-US" sz="2100" dirty="0" smtClean="0"/>
              <a:t>Source Code has been attached as </a:t>
            </a:r>
            <a:r>
              <a:rPr lang="en-US" sz="2100" dirty="0" err="1" smtClean="0"/>
              <a:t>ipython</a:t>
            </a:r>
            <a:r>
              <a:rPr lang="en-US" sz="2100" dirty="0" smtClean="0"/>
              <a:t> notebook</a:t>
            </a:r>
          </a:p>
          <a:p>
            <a:pPr lvl="1"/>
            <a:r>
              <a:rPr lang="en-US" sz="2100" dirty="0" smtClean="0"/>
              <a:t>Python programming and NLP techniques has been used to do so..</a:t>
            </a:r>
          </a:p>
          <a:p>
            <a:pPr lvl="1"/>
            <a:r>
              <a:rPr lang="en-US" sz="2100" dirty="0" smtClean="0"/>
              <a:t>Model has been built with binary classification of sentiment label 0:”positive” and 1:”negative” with accuracy 96%</a:t>
            </a:r>
            <a:endParaRPr lang="en-US" sz="2100" dirty="0" smtClean="0"/>
          </a:p>
          <a:p>
            <a:pPr lvl="1"/>
            <a:r>
              <a:rPr lang="en-US" sz="2100" dirty="0" err="1" smtClean="0"/>
              <a:t>Api</a:t>
            </a:r>
            <a:r>
              <a:rPr lang="en-US" sz="2100" dirty="0" smtClean="0"/>
              <a:t> keys has been masked and given as I am using my twitter account credentials</a:t>
            </a:r>
          </a:p>
          <a:p>
            <a:pPr lvl="2">
              <a:buNone/>
            </a:pPr>
            <a:r>
              <a:rPr lang="en-US" sz="1050" dirty="0" err="1" smtClean="0"/>
              <a:t>consumer_key</a:t>
            </a:r>
            <a:r>
              <a:rPr lang="en-US" sz="1050" dirty="0" smtClean="0"/>
              <a:t>        = "XXXXXXXXX"</a:t>
            </a:r>
          </a:p>
          <a:p>
            <a:pPr lvl="2">
              <a:buNone/>
            </a:pPr>
            <a:r>
              <a:rPr lang="en-US" sz="1050" dirty="0" err="1" smtClean="0"/>
              <a:t>consumer_secret</a:t>
            </a:r>
            <a:r>
              <a:rPr lang="en-US" sz="1050" dirty="0" smtClean="0"/>
              <a:t>     = "XXXXXXXX"</a:t>
            </a:r>
          </a:p>
          <a:p>
            <a:pPr lvl="2">
              <a:buNone/>
            </a:pPr>
            <a:r>
              <a:rPr lang="en-US" sz="1050" dirty="0" err="1" smtClean="0"/>
              <a:t>access_token</a:t>
            </a:r>
            <a:r>
              <a:rPr lang="en-US" sz="1050" dirty="0" smtClean="0"/>
              <a:t>        = "XXXXXXXX"</a:t>
            </a:r>
          </a:p>
          <a:p>
            <a:pPr lvl="2">
              <a:buNone/>
            </a:pPr>
            <a:r>
              <a:rPr lang="en-US" sz="1050" dirty="0" err="1" smtClean="0"/>
              <a:t>access_token_secret</a:t>
            </a:r>
            <a:r>
              <a:rPr lang="en-US" sz="1050" dirty="0" smtClean="0"/>
              <a:t> = "XXXXXXXX"</a:t>
            </a:r>
          </a:p>
          <a:p>
            <a:pPr lvl="1">
              <a:buNone/>
            </a:pPr>
            <a:endParaRPr lang="en-US" sz="21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004048" y="4941168"/>
          <a:ext cx="914400" cy="771525"/>
        </p:xfrm>
        <a:graphic>
          <a:graphicData uri="http://schemas.openxmlformats.org/presentationml/2006/ole">
            <p:oleObj spid="_x0000_s29698" name="Packager Shell Object" showAsIcon="1" r:id="rId3" imgW="914400" imgH="77148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Methods Adopted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Data extraction</a:t>
            </a:r>
          </a:p>
          <a:p>
            <a:pPr lvl="1"/>
            <a:r>
              <a:rPr lang="en-US" sz="2100" dirty="0" smtClean="0"/>
              <a:t>Go to </a:t>
            </a:r>
            <a:r>
              <a:rPr lang="en-US" sz="2100" dirty="0" smtClean="0">
                <a:hlinkClick r:id="rId2"/>
              </a:rPr>
              <a:t>https://apps.twitter.com</a:t>
            </a:r>
            <a:endParaRPr lang="en-US" sz="2100" dirty="0" smtClean="0"/>
          </a:p>
          <a:p>
            <a:pPr lvl="1"/>
            <a:r>
              <a:rPr lang="en-US" sz="2100" dirty="0" smtClean="0"/>
              <a:t>Register using Twitter Account</a:t>
            </a:r>
          </a:p>
          <a:p>
            <a:pPr lvl="1"/>
            <a:r>
              <a:rPr lang="en-US" sz="2100" dirty="0" smtClean="0"/>
              <a:t>Create your App and try to get </a:t>
            </a:r>
            <a:r>
              <a:rPr lang="en-US" sz="2100" dirty="0" err="1" smtClean="0"/>
              <a:t>consumer_key</a:t>
            </a:r>
            <a:r>
              <a:rPr lang="en-US" sz="2100" dirty="0" smtClean="0"/>
              <a:t>, </a:t>
            </a:r>
            <a:r>
              <a:rPr lang="en-US" sz="2100" dirty="0" err="1" smtClean="0"/>
              <a:t>consumer_secret</a:t>
            </a:r>
            <a:r>
              <a:rPr lang="en-US" sz="2100" dirty="0" smtClean="0"/>
              <a:t>, </a:t>
            </a:r>
            <a:r>
              <a:rPr lang="en-US" sz="2100" dirty="0" err="1" smtClean="0"/>
              <a:t>access_token</a:t>
            </a:r>
            <a:r>
              <a:rPr lang="en-US" sz="2100" dirty="0" smtClean="0"/>
              <a:t>  and </a:t>
            </a:r>
            <a:r>
              <a:rPr lang="en-US" sz="2100" dirty="0" err="1" smtClean="0"/>
              <a:t>access_token_secret</a:t>
            </a:r>
            <a:r>
              <a:rPr lang="en-US" sz="2100" dirty="0" smtClean="0"/>
              <a:t> which will be used to pull the data using </a:t>
            </a:r>
            <a:r>
              <a:rPr lang="en-US" sz="2100" dirty="0" err="1" smtClean="0"/>
              <a:t>Tweepy</a:t>
            </a:r>
            <a:r>
              <a:rPr lang="en-US" sz="2100" dirty="0" smtClean="0"/>
              <a:t> library which is an official way of pulling the data</a:t>
            </a:r>
          </a:p>
          <a:p>
            <a:pPr lvl="1"/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White">
          <a:xfrm>
            <a:off x="685800" y="332657"/>
            <a:ext cx="7772400" cy="2016223"/>
          </a:xfrm>
        </p:spPr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Rudra</a:t>
            </a:r>
            <a:r>
              <a:rPr lang="en-US" dirty="0" smtClean="0"/>
              <a:t> </a:t>
            </a:r>
            <a:r>
              <a:rPr lang="en-US" dirty="0" err="1" smtClean="0"/>
              <a:t>Narayan</a:t>
            </a:r>
            <a:r>
              <a:rPr lang="en-US" dirty="0" smtClean="0"/>
              <a:t> </a:t>
            </a:r>
            <a:r>
              <a:rPr lang="en-US" dirty="0" err="1" smtClean="0"/>
              <a:t>Chand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Twitter App</a:t>
            </a:r>
            <a:endParaRPr lang="en-US" sz="3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348880"/>
            <a:ext cx="8153400" cy="3991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Text pre processing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Data Clean</a:t>
            </a:r>
          </a:p>
          <a:p>
            <a:pPr lvl="1"/>
            <a:r>
              <a:rPr lang="en-US" sz="2100" dirty="0" smtClean="0"/>
              <a:t>There are sequence of activities are followed</a:t>
            </a:r>
          </a:p>
          <a:p>
            <a:pPr lvl="1"/>
            <a:r>
              <a:rPr lang="en-US" sz="2100" dirty="0" smtClean="0"/>
              <a:t>Tokenization, Lemmatization, stop words</a:t>
            </a:r>
          </a:p>
          <a:p>
            <a:pPr lvl="1"/>
            <a:r>
              <a:rPr lang="en-US" sz="2100" dirty="0" smtClean="0"/>
              <a:t>convert words in to vectors(bag of words, </a:t>
            </a:r>
            <a:r>
              <a:rPr lang="en-US" sz="2100" dirty="0" err="1" smtClean="0"/>
              <a:t>TFIDF,Unigram,Bigram,nGrams</a:t>
            </a:r>
            <a:r>
              <a:rPr lang="en-US" sz="2100" dirty="0" smtClean="0"/>
              <a:t>)</a:t>
            </a:r>
          </a:p>
          <a:p>
            <a:pPr lvl="1"/>
            <a:r>
              <a:rPr lang="en-US" sz="2100" dirty="0" smtClean="0"/>
              <a:t>Text preprocessing 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400" dirty="0" smtClean="0"/>
              <a:t>Exploratory Data Analysis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2100" dirty="0" smtClean="0"/>
              <a:t>Visualizations (finding Top words, Top organizations for crowd sourcing, Top people who are involved)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2100" dirty="0" smtClean="0"/>
              <a:t>Word Cloud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2100" dirty="0" smtClean="0"/>
              <a:t>Sentiment Bar Chart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400" dirty="0" smtClean="0"/>
              <a:t>Model Building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400" dirty="0" smtClean="0"/>
              <a:t>Topic Modeling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400" dirty="0" err="1" smtClean="0"/>
              <a:t>LDA visualized using t-SNE and Bokeh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endParaRPr lang="en-US" sz="2100" dirty="0" smtClean="0"/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endParaRPr lang="en-US" sz="2100" dirty="0" smtClean="0"/>
          </a:p>
          <a:p>
            <a:pPr lvl="1"/>
            <a:endParaRPr lang="en-US" sz="2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Most Frequent words</a:t>
            </a:r>
            <a:endParaRPr lang="en-US" sz="36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8064895" cy="4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Top organizations involved in SMA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424936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Methods Adopted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8676456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Methods Adopted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From Data Mining python scripts , tweeter.csv file is saved to the destination folder which is used further for Topic Modeling and Clustering purpose</a:t>
            </a:r>
          </a:p>
          <a:p>
            <a:endParaRPr lang="en-US" dirty="0" smtClean="0"/>
          </a:p>
          <a:p>
            <a:r>
              <a:rPr lang="en-US" dirty="0" smtClean="0"/>
              <a:t>Sentiment Bar Chart</a:t>
            </a:r>
          </a:p>
          <a:p>
            <a:r>
              <a:rPr lang="en-US" dirty="0" smtClean="0"/>
              <a:t>Word Cloud </a:t>
            </a:r>
            <a:r>
              <a:rPr lang="en-US" dirty="0" err="1" smtClean="0"/>
              <a:t>Viz</a:t>
            </a:r>
            <a:r>
              <a:rPr lang="en-US" dirty="0" smtClean="0"/>
              <a:t> follows..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14800" y="3043238"/>
          <a:ext cx="914400" cy="771525"/>
        </p:xfrm>
        <a:graphic>
          <a:graphicData uri="http://schemas.openxmlformats.org/presentationml/2006/ole">
            <p:oleObj spid="_x0000_s7170" name="Macro-Enabled Worksheet" showAsIcon="1" r:id="rId3" imgW="914400" imgH="771480" progId="Excel.SheetMacroEnabled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+</a:t>
            </a:r>
            <a:r>
              <a:rPr lang="en-US" sz="3600" dirty="0" err="1" smtClean="0"/>
              <a:t>ve</a:t>
            </a:r>
            <a:r>
              <a:rPr lang="en-US" sz="3600" dirty="0" smtClean="0"/>
              <a:t> Sentiment Word Cloud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8136904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144</TotalTime>
  <Words>396</Words>
  <Application>Microsoft Office PowerPoint</Application>
  <PresentationFormat>On-screen Show (4:3)</PresentationFormat>
  <Paragraphs>66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Median</vt:lpstr>
      <vt:lpstr>Macro-Enabled Worksheet</vt:lpstr>
      <vt:lpstr>Package</vt:lpstr>
      <vt:lpstr>NLP Use case to analyze Social Media data for Spinal Muscular Atrophy (SMA)  </vt:lpstr>
      <vt:lpstr>Methods Adopted</vt:lpstr>
      <vt:lpstr>Twitter App</vt:lpstr>
      <vt:lpstr>Text pre processing </vt:lpstr>
      <vt:lpstr>Most Frequent words</vt:lpstr>
      <vt:lpstr>Top organizations involved in SMA</vt:lpstr>
      <vt:lpstr>Methods Adopted</vt:lpstr>
      <vt:lpstr>Methods Adopted</vt:lpstr>
      <vt:lpstr>+ve Sentiment Word Cloud</vt:lpstr>
      <vt:lpstr>-ve Sentiment Word cloud</vt:lpstr>
      <vt:lpstr>Sentiment Analysis Distributions</vt:lpstr>
      <vt:lpstr>Scatter Plot</vt:lpstr>
      <vt:lpstr>Topic Modeling</vt:lpstr>
      <vt:lpstr>Topic Modeling</vt:lpstr>
      <vt:lpstr>Cluster Analysis using tSNE</vt:lpstr>
      <vt:lpstr>Cluster Analysis using tSNE with Bokeh</vt:lpstr>
      <vt:lpstr>Cluster Analysis using tSNE with Bokeh</vt:lpstr>
      <vt:lpstr>Some Findings</vt:lpstr>
      <vt:lpstr>Sorce Code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Use case to analyze Social Media data for Spinal Muscular Atrophy (SMA)  </dc:title>
  <dc:creator>Toshiba</dc:creator>
  <cp:lastModifiedBy>Toshiba</cp:lastModifiedBy>
  <cp:revision>10</cp:revision>
  <dcterms:created xsi:type="dcterms:W3CDTF">2021-05-13T03:45:21Z</dcterms:created>
  <dcterms:modified xsi:type="dcterms:W3CDTF">2021-05-13T07:59:48Z</dcterms:modified>
</cp:coreProperties>
</file>