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xlsm" ContentType="application/vnd.ms-excel.sheet.macroEnabled.12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9" r:id="rId2"/>
    <p:sldId id="320" r:id="rId3"/>
    <p:sldId id="319" r:id="rId4"/>
    <p:sldId id="307" r:id="rId5"/>
    <p:sldId id="314" r:id="rId6"/>
    <p:sldId id="303" r:id="rId7"/>
    <p:sldId id="305" r:id="rId8"/>
    <p:sldId id="299" r:id="rId9"/>
    <p:sldId id="311" r:id="rId10"/>
    <p:sldId id="313" r:id="rId11"/>
    <p:sldId id="308" r:id="rId12"/>
    <p:sldId id="315" r:id="rId13"/>
    <p:sldId id="316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2C9946-75F3-4EC7-8187-86A87361C94C}">
          <p14:sldIdLst>
            <p14:sldId id="309"/>
            <p14:sldId id="320"/>
            <p14:sldId id="319"/>
            <p14:sldId id="307"/>
            <p14:sldId id="314"/>
            <p14:sldId id="303"/>
            <p14:sldId id="305"/>
            <p14:sldId id="299"/>
            <p14:sldId id="311"/>
            <p14:sldId id="313"/>
            <p14:sldId id="308"/>
            <p14:sldId id="315"/>
            <p14:sldId id="316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BB6AE-D36E-4967-8CF5-6C87E8FEF918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A6573-B98D-4135-B65B-994A7E8A9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8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FB128-5824-4391-B0B0-BBBB211C33DE}" type="slidenum">
              <a:rPr lang="en-IN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6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FB128-5824-4391-B0B0-BBBB211C33DE}" type="slidenum">
              <a:rPr lang="en-IN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5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ridge4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ltGray">
          <a:xfrm>
            <a:off x="1588" y="6"/>
            <a:ext cx="3968750" cy="108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Mahindra Logo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gray">
          <a:xfrm>
            <a:off x="9813925" y="48226"/>
            <a:ext cx="2378075" cy="49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1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F64BBF-1C32-44EE-9273-56A29CACD8DC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B04E1B-BE48-481F-89A1-A5A62F79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Ridge.pdf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ltGray">
          <a:xfrm>
            <a:off x="5" y="2"/>
            <a:ext cx="2270124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68320" y="533416"/>
            <a:ext cx="82121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81018" y="1478765"/>
            <a:ext cx="8212137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11903236" y="6668463"/>
            <a:ext cx="152286" cy="15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9B6AED2-E616-4CD5-862A-CB15F603EB39}" type="slidenum">
              <a:rPr lang="en-US" sz="975">
                <a:solidFill>
                  <a:srgbClr val="6D6E71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5" dirty="0">
              <a:solidFill>
                <a:srgbClr val="6D6E7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 userDrawn="1"/>
        </p:nvSpPr>
        <p:spPr bwMode="gray">
          <a:xfrm>
            <a:off x="481018" y="6680005"/>
            <a:ext cx="3316614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825" dirty="0">
                <a:solidFill>
                  <a:srgbClr val="6D6E71"/>
                </a:solidFill>
                <a:latin typeface="Arial" pitchFamily="34" charset="0"/>
                <a:cs typeface="Arial" pitchFamily="34" charset="0"/>
              </a:rPr>
              <a:t>Copyright © 2017. All Rights Reserved.  l  Tech Mahindra Confidential.</a:t>
            </a:r>
            <a:endParaRPr lang="en-US" sz="825" dirty="0">
              <a:solidFill>
                <a:srgbClr val="6D6E7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0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package" Target="../embeddings/Microsoft_Excel_Macro-Enabled_Worksheet.xlsm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89523" y="791390"/>
            <a:ext cx="11102110" cy="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47947" y="669776"/>
            <a:ext cx="1865895" cy="3088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6D6E71"/>
              </a:buClr>
            </a:pPr>
            <a:r>
              <a:rPr lang="en-IN" sz="2007" b="1" dirty="0">
                <a:solidFill>
                  <a:prstClr val="black"/>
                </a:solidFill>
              </a:rPr>
              <a:t>Business Solution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440268" y="1028168"/>
            <a:ext cx="3536112" cy="3463903"/>
          </a:xfrm>
          <a:prstGeom prst="round2SameRect">
            <a:avLst>
              <a:gd name="adj1" fmla="val 7100"/>
              <a:gd name="adj2" fmla="val 0"/>
            </a:avLst>
          </a:prstGeom>
          <a:noFill/>
          <a:ln>
            <a:solidFill>
              <a:srgbClr val="8B7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ts val="1756"/>
              </a:lnSpc>
              <a:spcAft>
                <a:spcPts val="251"/>
              </a:spcAft>
              <a:buClr>
                <a:srgbClr val="DC4128"/>
              </a:buClr>
            </a:pPr>
            <a:endParaRPr lang="en-US" sz="1505" dirty="0">
              <a:solidFill>
                <a:prstClr val="black">
                  <a:lumMod val="50000"/>
                  <a:lumOff val="50000"/>
                </a:prstClr>
              </a:solidFill>
              <a:latin typeface="Calibri" pitchFamily="34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8186400" y="1074144"/>
            <a:ext cx="3491133" cy="3417928"/>
          </a:xfrm>
          <a:prstGeom prst="round2SameRect">
            <a:avLst>
              <a:gd name="adj1" fmla="val 7100"/>
              <a:gd name="adj2" fmla="val 0"/>
            </a:avLst>
          </a:prstGeom>
          <a:noFill/>
          <a:ln>
            <a:solidFill>
              <a:srgbClr val="625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94" rIns="90294" rtlCol="0" anchor="t"/>
          <a:lstStyle/>
          <a:p>
            <a:pPr marL="215015" indent="-215015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en-US" sz="1505" dirty="0">
              <a:solidFill>
                <a:prstClr val="black"/>
              </a:solidFill>
            </a:endParaRPr>
          </a:p>
          <a:p>
            <a:pPr marL="215015" indent="-215015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en-US" sz="1505" dirty="0">
              <a:solidFill>
                <a:prstClr val="black"/>
              </a:solidFill>
            </a:endParaRPr>
          </a:p>
          <a:p>
            <a:pPr marL="0" lvl="1"/>
            <a:endParaRPr lang="en-US" sz="1505" dirty="0">
              <a:solidFill>
                <a:prstClr val="black"/>
              </a:solidFill>
              <a:cs typeface="Arial" charset="0"/>
            </a:endParaRPr>
          </a:p>
          <a:p>
            <a:pPr marL="0" lvl="1"/>
            <a:endParaRPr lang="en-US" sz="1505" dirty="0">
              <a:solidFill>
                <a:prstClr val="black"/>
              </a:solidFill>
              <a:cs typeface="Arial" charset="0"/>
            </a:endParaRPr>
          </a:p>
          <a:p>
            <a:pPr marL="215015" lvl="1" indent="-215015">
              <a:buFont typeface="Arial" panose="020B0604020202020204" pitchFamily="34" charset="0"/>
              <a:buChar char="•"/>
            </a:pPr>
            <a:r>
              <a:rPr lang="en-US" sz="2257" i="1" dirty="0">
                <a:solidFill>
                  <a:prstClr val="white"/>
                </a:solidFill>
              </a:rPr>
              <a:t>some confidence Interval (CI) )</a:t>
            </a:r>
            <a:endParaRPr lang="en-US" sz="1505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4079776" y="1028170"/>
            <a:ext cx="3936438" cy="3463902"/>
          </a:xfrm>
          <a:prstGeom prst="round2SameRect">
            <a:avLst>
              <a:gd name="adj1" fmla="val 7100"/>
              <a:gd name="adj2" fmla="val 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94" rIns="90294" rtlCol="0" anchor="t"/>
          <a:lstStyle/>
          <a:p>
            <a:endParaRPr lang="en-IN" sz="1505" dirty="0">
              <a:solidFill>
                <a:prstClr val="black"/>
              </a:solidFill>
              <a:ea typeface="Century Gothic"/>
              <a:cs typeface="Century Gothic"/>
              <a:sym typeface="Century Gothic"/>
            </a:endParaRPr>
          </a:p>
          <a:p>
            <a:endParaRPr lang="en-US" sz="1505" dirty="0">
              <a:solidFill>
                <a:prstClr val="black"/>
              </a:solidFill>
            </a:endParaRPr>
          </a:p>
          <a:p>
            <a:endParaRPr lang="en-IN" sz="1254" dirty="0">
              <a:solidFill>
                <a:prstClr val="black"/>
              </a:solidFill>
            </a:endParaRPr>
          </a:p>
          <a:p>
            <a:endParaRPr lang="en-IN" sz="1505" dirty="0">
              <a:solidFill>
                <a:prstClr val="black"/>
              </a:solidFill>
            </a:endParaRPr>
          </a:p>
          <a:p>
            <a:endParaRPr lang="en-US" sz="1505" dirty="0">
              <a:solidFill>
                <a:prstClr val="black"/>
              </a:solidFill>
            </a:endParaRPr>
          </a:p>
          <a:p>
            <a:endParaRPr lang="en-US" sz="1505" dirty="0">
              <a:solidFill>
                <a:prstClr val="black"/>
              </a:solidFill>
            </a:endParaRPr>
          </a:p>
          <a:p>
            <a:endParaRPr lang="en-US" sz="1505" dirty="0">
              <a:solidFill>
                <a:prstClr val="black"/>
              </a:solidFill>
            </a:endParaRPr>
          </a:p>
          <a:p>
            <a:r>
              <a:rPr lang="en-US" sz="1505" dirty="0">
                <a:solidFill>
                  <a:prstClr val="black"/>
                </a:solidFill>
              </a:rPr>
              <a:t> </a:t>
            </a:r>
            <a:endParaRPr lang="en-US" sz="1505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50" name="AutoShape 2" descr="https://sivaanalytics.files.wordpress.com/2013/07/071113_2233_marketbaske4.jpg?w=640"/>
          <p:cNvSpPr>
            <a:spLocks noChangeAspect="1" noChangeArrowheads="1"/>
          </p:cNvSpPr>
          <p:nvPr/>
        </p:nvSpPr>
        <p:spPr bwMode="auto">
          <a:xfrm>
            <a:off x="207433" y="-123976"/>
            <a:ext cx="406400" cy="303054"/>
          </a:xfrm>
          <a:prstGeom prst="rect">
            <a:avLst/>
          </a:prstGeom>
          <a:noFill/>
        </p:spPr>
        <p:txBody>
          <a:bodyPr vert="horz" wrap="square" lIns="114673" tIns="57337" rIns="114673" bIns="57337" numCol="1" anchor="t" anchorCtr="0" compatLnSpc="1">
            <a:prstTxWarp prst="textNoShape">
              <a:avLst/>
            </a:prstTxWarp>
          </a:bodyPr>
          <a:lstStyle/>
          <a:p>
            <a:endParaRPr lang="en-US" sz="2257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915" y="4557290"/>
            <a:ext cx="3534008" cy="340577"/>
          </a:xfrm>
          <a:prstGeom prst="rect">
            <a:avLst/>
          </a:prstGeom>
          <a:solidFill>
            <a:srgbClr val="6D6E71"/>
          </a:solidFill>
          <a:ln>
            <a:solidFill>
              <a:srgbClr val="8B7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7" b="1" dirty="0">
                <a:ln/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Objective</a:t>
            </a:r>
            <a:endParaRPr lang="en-US" sz="2257" b="1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28000" y="4510140"/>
            <a:ext cx="3534008" cy="387727"/>
          </a:xfrm>
          <a:prstGeom prst="rect">
            <a:avLst/>
          </a:prstGeom>
          <a:solidFill>
            <a:srgbClr val="6D6E71"/>
          </a:solidFill>
          <a:ln>
            <a:solidFill>
              <a:srgbClr val="625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7" b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Benefits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79776" y="4557291"/>
            <a:ext cx="3929021" cy="3405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7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Methodology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 idx="4294967295"/>
          </p:nvPr>
        </p:nvSpPr>
        <p:spPr>
          <a:xfrm>
            <a:off x="0" y="163513"/>
            <a:ext cx="12192000" cy="485775"/>
          </a:xfrm>
        </p:spPr>
        <p:txBody>
          <a:bodyPr/>
          <a:lstStyle/>
          <a:p>
            <a:pPr lvl="0" algn="ctr"/>
            <a:r>
              <a:rPr lang="en-US" sz="1756" b="1" dirty="0"/>
              <a:t>Predict Invoice Payment Status GE Power and</a:t>
            </a:r>
            <a:br>
              <a:rPr lang="en-US" sz="1756" b="1" dirty="0"/>
            </a:br>
            <a:r>
              <a:rPr lang="en-US" sz="1756" b="1" dirty="0"/>
              <a:t> Assessment of vender  performance, according to the amount due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0" y="5275263"/>
            <a:ext cx="8693150" cy="1031875"/>
          </a:xfrm>
        </p:spPr>
        <p:txBody>
          <a:bodyPr/>
          <a:lstStyle/>
          <a:p>
            <a:pPr marL="0" indent="0">
              <a:buNone/>
            </a:pPr>
            <a:r>
              <a:rPr lang="en-US" sz="1400" u="sng" dirty="0"/>
              <a:t>About the Data</a:t>
            </a:r>
          </a:p>
          <a:p>
            <a:r>
              <a:rPr lang="en-US" sz="1400" dirty="0"/>
              <a:t>This is a GE Invoice data where GE has to get money from different Vendors (AIR NEWZEALAND,INTERNATIONAL PAPER, TENNESSEE VALLEY AUTHORITY) which is due , because of various reasons.</a:t>
            </a:r>
          </a:p>
          <a:p>
            <a:r>
              <a:rPr lang="en-US" sz="1400" dirty="0"/>
              <a:t>Attached Invoice Data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699" y="1251946"/>
            <a:ext cx="3202437" cy="29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15015" indent="-215015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en-US" sz="1505" dirty="0">
              <a:solidFill>
                <a:prstClr val="black"/>
              </a:solidFill>
            </a:endParaRPr>
          </a:p>
          <a:p>
            <a:pPr marL="215015" indent="-215015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Predict invoice status ( on-time payment or delayed) , using classification model(Machine Learning and Regression model</a:t>
            </a:r>
          </a:p>
          <a:p>
            <a:pPr>
              <a:lnSpc>
                <a:spcPct val="105000"/>
              </a:lnSpc>
            </a:pPr>
            <a:endParaRPr lang="en-US" sz="1200" dirty="0"/>
          </a:p>
          <a:p>
            <a:pPr marL="215015" indent="-215015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Built a model for point Forecast of delay days count ,for the next couple of  months</a:t>
            </a:r>
            <a:endParaRPr lang="en-US" sz="1200" dirty="0">
              <a:solidFill>
                <a:prstClr val="black"/>
              </a:solidFill>
            </a:endParaRPr>
          </a:p>
          <a:p>
            <a:pPr marL="215015" indent="-215015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Assessment of </a:t>
            </a:r>
            <a:r>
              <a:rPr lang="en-US" sz="1200" dirty="0" smtClean="0">
                <a:solidFill>
                  <a:prstClr val="black"/>
                </a:solidFill>
              </a:rPr>
              <a:t>customer  </a:t>
            </a:r>
            <a:r>
              <a:rPr lang="en-US" sz="1200" dirty="0">
                <a:solidFill>
                  <a:prstClr val="black"/>
                </a:solidFill>
              </a:rPr>
              <a:t>performance, according to the amount due remaining with respect to aging days(number of due days count)</a:t>
            </a:r>
          </a:p>
          <a:p>
            <a:pPr marL="215015" indent="-215015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en-US" sz="1505" dirty="0">
              <a:solidFill>
                <a:prstClr val="black"/>
              </a:solidFill>
            </a:endParaRPr>
          </a:p>
          <a:p>
            <a:pPr marL="215015" indent="-215015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en-US" sz="1505" dirty="0">
              <a:solidFill>
                <a:prstClr val="black"/>
              </a:solidFill>
            </a:endParaRPr>
          </a:p>
          <a:p>
            <a:pPr>
              <a:lnSpc>
                <a:spcPct val="105000"/>
              </a:lnSpc>
            </a:pPr>
            <a:endParaRPr lang="en-US" sz="1505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0777" y="1398319"/>
            <a:ext cx="3504622" cy="4392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015" indent="-21501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Regression Technique helps predicting delay /on-time invoice payment</a:t>
            </a:r>
          </a:p>
          <a:p>
            <a:pPr marL="215015" indent="-215015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</a:endParaRPr>
          </a:p>
          <a:p>
            <a:pPr marL="215015" indent="-215015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</a:endParaRPr>
          </a:p>
          <a:p>
            <a:endParaRPr lang="en-US" sz="1200" dirty="0">
              <a:solidFill>
                <a:prstClr val="black"/>
              </a:solidFill>
            </a:endParaRPr>
          </a:p>
          <a:p>
            <a:pPr marL="215015" indent="-21501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Using Forecasting model , we can forecast the future delayed days count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pPr marL="215015" indent="-21501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Using statistical data analysis , suggestion can be given to GE on number of delayed periods  according to vendor , so that GE can plan accordingly.</a:t>
            </a:r>
          </a:p>
          <a:p>
            <a:pPr marL="215015" indent="-215015">
              <a:buFont typeface="Arial" panose="020B0604020202020204" pitchFamily="34" charset="0"/>
              <a:buChar char="•"/>
            </a:pPr>
            <a:endParaRPr lang="en-US" sz="1505" dirty="0">
              <a:solidFill>
                <a:prstClr val="black"/>
              </a:solidFill>
            </a:endParaRPr>
          </a:p>
          <a:p>
            <a:pPr marL="215015" indent="-21501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Use tool stack like Python, R, MS Azure, IBM Watson, AWS etc. to provide similar insight on data &amp; analytics</a:t>
            </a:r>
          </a:p>
          <a:p>
            <a:pPr marL="215015" indent="-215015">
              <a:buFont typeface="Arial" panose="020B0604020202020204" pitchFamily="34" charset="0"/>
              <a:buChar char="•"/>
            </a:pPr>
            <a:endParaRPr lang="en-US" sz="1505" dirty="0">
              <a:solidFill>
                <a:prstClr val="black"/>
              </a:solidFill>
            </a:endParaRPr>
          </a:p>
          <a:p>
            <a:endParaRPr lang="en-US" sz="1505" dirty="0">
              <a:solidFill>
                <a:prstClr val="black"/>
              </a:solidFill>
            </a:endParaRPr>
          </a:p>
          <a:p>
            <a:endParaRPr lang="en-US" sz="1505" dirty="0">
              <a:solidFill>
                <a:prstClr val="black"/>
              </a:solidFill>
            </a:endParaRPr>
          </a:p>
          <a:p>
            <a:endParaRPr lang="en-US" sz="1505" dirty="0">
              <a:solidFill>
                <a:prstClr val="black"/>
              </a:solidFill>
            </a:endParaRPr>
          </a:p>
          <a:p>
            <a:endParaRPr lang="en-US" sz="1505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44559" y="1398320"/>
            <a:ext cx="28841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015" indent="-215015" eaLnBrk="0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GE can predict  the trust worthiness of the customer and based on </a:t>
            </a:r>
            <a:r>
              <a:rPr lang="en-US" sz="1200">
                <a:solidFill>
                  <a:prstClr val="black"/>
                </a:solidFill>
              </a:rPr>
              <a:t>their </a:t>
            </a:r>
            <a:r>
              <a:rPr lang="en-US" sz="1200" smtClean="0">
                <a:solidFill>
                  <a:prstClr val="black"/>
                </a:solidFill>
              </a:rPr>
              <a:t>goodwill ,can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offer some discounts or penalize bad vendors</a:t>
            </a:r>
          </a:p>
          <a:p>
            <a:pPr eaLnBrk="0" hangingPunct="0"/>
            <a:endParaRPr lang="en-US" sz="1200" dirty="0">
              <a:solidFill>
                <a:prstClr val="black"/>
              </a:solidFill>
            </a:endParaRPr>
          </a:p>
          <a:p>
            <a:pPr marL="215015" indent="-215015" eaLnBrk="0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GE can concentrate on selected customer who have not paid with highest amount due and  with highest number of pending due days </a:t>
            </a:r>
          </a:p>
          <a:p>
            <a:pPr marL="215015" indent="-215015" eaLnBrk="0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GE can do risk mitigation accordingly in terms of financial loss that may happen considering future projection.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99506"/>
              </p:ext>
            </p:extLst>
          </p:nvPr>
        </p:nvGraphicFramePr>
        <p:xfrm>
          <a:off x="9101698" y="5418740"/>
          <a:ext cx="1225639" cy="103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Binary Worksheet" showAsIcon="1" r:id="rId4" imgW="914400" imgH="771480" progId="Excel.SheetBinaryMacroEnabled.12">
                  <p:embed/>
                </p:oleObj>
              </mc:Choice>
              <mc:Fallback>
                <p:oleObj name="Binary Worksheet" showAsIcon="1" r:id="rId4" imgW="914400" imgH="771480" progId="Excel.SheetBinaryMacroEnabled.12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01698" y="5418740"/>
                        <a:ext cx="1225639" cy="1034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9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198"/>
          </a:xfrm>
        </p:spPr>
        <p:txBody>
          <a:bodyPr/>
          <a:lstStyle/>
          <a:p>
            <a:r>
              <a:rPr lang="en-US" sz="3200" dirty="0"/>
              <a:t>Conclusion:-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7353"/>
          </a:xfrm>
        </p:spPr>
        <p:txBody>
          <a:bodyPr/>
          <a:lstStyle/>
          <a:p>
            <a:r>
              <a:rPr lang="en-US" sz="1800" dirty="0"/>
              <a:t>GE can take advantage of predictive modelling and forecasting technique ,to know </a:t>
            </a:r>
            <a:r>
              <a:rPr lang="en-US" sz="1800" dirty="0">
                <a:solidFill>
                  <a:prstClr val="black"/>
                </a:solidFill>
              </a:rPr>
              <a:t>the trust worthiness of the vendor and based on their goodwill of the vendors ,can offer some discounts or penalize bad vendors</a:t>
            </a:r>
          </a:p>
          <a:p>
            <a:r>
              <a:rPr lang="en-US" sz="1800" dirty="0"/>
              <a:t>GE should pay attention to the vendor specially </a:t>
            </a:r>
            <a:r>
              <a:rPr lang="en-IN" sz="1800" dirty="0"/>
              <a:t>TENESSE VALEY AUTHORITY, TENNESSE VALEY AUTHORITY MONGOLIA CT PLANT, INTERNATIONAL PAPER COMPANY</a:t>
            </a:r>
          </a:p>
          <a:p>
            <a:r>
              <a:rPr lang="en-US" sz="1800" dirty="0"/>
              <a:t>Technical Issues can be avoided in billing system from GE side , which saves approximately 10 % of total amount due.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endParaRPr lang="en-IN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1DBBA-A933-439B-AA6F-563D65DC7AA0}"/>
              </a:ext>
            </a:extLst>
          </p:cNvPr>
          <p:cNvCxnSpPr>
            <a:cxnSpLocks/>
          </p:cNvCxnSpPr>
          <p:nvPr/>
        </p:nvCxnSpPr>
        <p:spPr>
          <a:xfrm>
            <a:off x="715108" y="3903785"/>
            <a:ext cx="1085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467B6D-DE8F-4BF7-BD99-30C57C5E808A}"/>
              </a:ext>
            </a:extLst>
          </p:cNvPr>
          <p:cNvCxnSpPr/>
          <p:nvPr/>
        </p:nvCxnSpPr>
        <p:spPr>
          <a:xfrm>
            <a:off x="838200" y="1500554"/>
            <a:ext cx="106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7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876425"/>
            <a:ext cx="6029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9201" y="2573383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0181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1" y="4698586"/>
            <a:ext cx="5906710" cy="16643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7" y="1196122"/>
            <a:ext cx="5498123" cy="2953847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1500" dirty="0"/>
              <a:t>Lets consider 1</a:t>
            </a:r>
            <a:r>
              <a:rPr lang="en-US" sz="1500" baseline="30000" dirty="0"/>
              <a:t>st</a:t>
            </a:r>
            <a:r>
              <a:rPr lang="en-US" sz="1500" dirty="0"/>
              <a:t> reason for due NAVL( Delay range will be from 9 to 11 days with 95% CI)</a:t>
            </a:r>
          </a:p>
          <a:p>
            <a:pPr marL="0" indent="0">
              <a:buNone/>
            </a:pPr>
            <a:r>
              <a:rPr lang="en-IN" sz="1500" dirty="0"/>
              <a:t>	One Sample z-test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data:  </a:t>
            </a:r>
            <a:r>
              <a:rPr lang="en-IN" sz="1500" dirty="0" err="1"/>
              <a:t>NAVL$delay_days_count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z = -4.2378, n = 10055.00000, Std. Dev. = 36.00000, Std. Dev. of the sample mean =</a:t>
            </a:r>
          </a:p>
          <a:p>
            <a:pPr marL="0" indent="0">
              <a:buNone/>
            </a:pPr>
            <a:r>
              <a:rPr lang="en-IN" sz="1500" dirty="0"/>
              <a:t>0.35901, p-value = 0.00002257</a:t>
            </a:r>
          </a:p>
          <a:p>
            <a:pPr marL="0" indent="0">
              <a:buNone/>
            </a:pPr>
            <a:r>
              <a:rPr lang="en-IN" sz="1500" dirty="0"/>
              <a:t>alternative hypothesis: true mean is not equal to 12</a:t>
            </a:r>
          </a:p>
          <a:p>
            <a:pPr marL="0" indent="0">
              <a:buNone/>
            </a:pPr>
            <a:r>
              <a:rPr lang="en-IN" sz="1500" b="1" dirty="0"/>
              <a:t>95 percent confidence interval:</a:t>
            </a:r>
          </a:p>
          <a:p>
            <a:pPr marL="0" indent="0">
              <a:buNone/>
            </a:pPr>
            <a:r>
              <a:rPr lang="en-IN" sz="1500" b="1" dirty="0"/>
              <a:t>  9.774913       11.182223</a:t>
            </a:r>
          </a:p>
          <a:p>
            <a:pPr marL="0" indent="0">
              <a:buNone/>
            </a:pPr>
            <a:r>
              <a:rPr lang="en-IN" sz="1500" dirty="0"/>
              <a:t>sample estimates:</a:t>
            </a:r>
          </a:p>
          <a:p>
            <a:pPr marL="0" indent="0">
              <a:buNone/>
            </a:pPr>
            <a:r>
              <a:rPr lang="en-IN" sz="1500" dirty="0"/>
              <a:t>mean of </a:t>
            </a:r>
            <a:r>
              <a:rPr lang="en-IN" sz="1500" dirty="0" err="1"/>
              <a:t>NAVL$delay_days_count</a:t>
            </a:r>
            <a:r>
              <a:rPr lang="en-IN" sz="1500" dirty="0"/>
              <a:t> </a:t>
            </a:r>
          </a:p>
          <a:p>
            <a:pPr marL="0" indent="0">
              <a:buNone/>
            </a:pPr>
            <a:r>
              <a:rPr lang="en-IN" sz="1500" dirty="0"/>
              <a:t>                     10.47857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39060D-26E8-40A0-9A71-D62FF540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 algn="ctr"/>
            <a:r>
              <a:rPr lang="en-IN" sz="3200" dirty="0"/>
              <a:t>Statistical Analysis : </a:t>
            </a:r>
            <a:r>
              <a:rPr lang="en-IN" dirty="0"/>
              <a:t/>
            </a:r>
            <a:br>
              <a:rPr lang="en-IN" dirty="0"/>
            </a:br>
            <a:r>
              <a:rPr lang="en-IN" sz="2800" dirty="0"/>
              <a:t>Intuition : To analyse Delay days range per reason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7A93B5-F131-40D6-96FA-C238CFC1C3E7}"/>
              </a:ext>
            </a:extLst>
          </p:cNvPr>
          <p:cNvCxnSpPr/>
          <p:nvPr/>
        </p:nvCxnSpPr>
        <p:spPr>
          <a:xfrm>
            <a:off x="6365631" y="1196122"/>
            <a:ext cx="0" cy="493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BB9DEB9-36B7-4D15-A3E6-C8A6B309BDA8}"/>
              </a:ext>
            </a:extLst>
          </p:cNvPr>
          <p:cNvSpPr txBox="1">
            <a:spLocks/>
          </p:cNvSpPr>
          <p:nvPr/>
        </p:nvSpPr>
        <p:spPr bwMode="auto">
          <a:xfrm>
            <a:off x="788466" y="495105"/>
            <a:ext cx="8730672" cy="87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FFFFFF"/>
                </a:solidFill>
              </a:rPr>
              <a:t/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 b="1">
                <a:solidFill>
                  <a:srgbClr val="FFFFFF"/>
                </a:solidFill>
              </a:rPr>
              <a:t>Some Statistical analysis</a:t>
            </a:r>
            <a:r>
              <a:rPr lang="en-US" sz="2000">
                <a:solidFill>
                  <a:srgbClr val="FFFFFF"/>
                </a:solidFill>
              </a:rPr>
              <a:t/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For reason of delay category  NAVL , delay range will be 9 to 11 days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/>
            </a:r>
            <a:br>
              <a:rPr lang="en-US" sz="4100">
                <a:solidFill>
                  <a:srgbClr val="FFFFFF"/>
                </a:solidFill>
              </a:rPr>
            </a:br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FE68EE-5775-42EF-8A43-57F17279A6A6}"/>
              </a:ext>
            </a:extLst>
          </p:cNvPr>
          <p:cNvSpPr txBox="1">
            <a:spLocks/>
          </p:cNvSpPr>
          <p:nvPr/>
        </p:nvSpPr>
        <p:spPr bwMode="auto">
          <a:xfrm>
            <a:off x="940865" y="319627"/>
            <a:ext cx="9973319" cy="87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Some Statistical analysis</a:t>
            </a:r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For reason of delay category  NAVL , delay range will be 9 to 11 days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endParaRPr lang="en-US" sz="4100" dirty="0">
              <a:solidFill>
                <a:srgbClr val="FFFFFF"/>
              </a:solidFill>
            </a:endParaRPr>
          </a:p>
          <a:p>
            <a:endParaRPr lang="en-US" sz="4100" dirty="0">
              <a:solidFill>
                <a:srgbClr val="FFFFFF"/>
              </a:solidFill>
            </a:endParaRPr>
          </a:p>
          <a:p>
            <a:endParaRPr lang="en-US" sz="4100" dirty="0">
              <a:solidFill>
                <a:srgbClr val="FFFFFF"/>
              </a:solidFill>
            </a:endParaRPr>
          </a:p>
          <a:p>
            <a:endParaRPr lang="en-US" sz="4100" dirty="0">
              <a:solidFill>
                <a:srgbClr val="FFFFFF"/>
              </a:solidFill>
            </a:endParaRPr>
          </a:p>
          <a:p>
            <a:endParaRPr lang="en-US" sz="4100" dirty="0">
              <a:solidFill>
                <a:srgbClr val="FFFFFF"/>
              </a:solidFill>
            </a:endParaRPr>
          </a:p>
          <a:p>
            <a:r>
              <a:rPr lang="en-US" sz="4100" dirty="0">
                <a:solidFill>
                  <a:srgbClr val="FFFFFF"/>
                </a:solidFill>
              </a:rPr>
              <a:t/>
            </a:r>
            <a:br>
              <a:rPr lang="en-US" sz="4100" dirty="0">
                <a:solidFill>
                  <a:srgbClr val="FFFFFF"/>
                </a:solidFill>
              </a:rPr>
            </a:br>
            <a:endParaRPr lang="en-IN" sz="200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A88848-8CE5-4DAF-AD6E-9DF95017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067" y="4513386"/>
            <a:ext cx="5049012" cy="161741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EC36A7-B503-4428-81E5-F2B736FE60C1}"/>
              </a:ext>
            </a:extLst>
          </p:cNvPr>
          <p:cNvSpPr txBox="1">
            <a:spLocks/>
          </p:cNvSpPr>
          <p:nvPr/>
        </p:nvSpPr>
        <p:spPr>
          <a:xfrm>
            <a:off x="6553202" y="1196122"/>
            <a:ext cx="4947133" cy="31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Lets consider 2nd reason for due reason code/description : ‘PAYMENT CONFIRMED’ ( Delay range will be from 6 to 9 days with 95% CI)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	</a:t>
            </a:r>
            <a:r>
              <a:rPr lang="en-IN" sz="1500" b="1" dirty="0"/>
              <a:t>One Sample z-test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data:  </a:t>
            </a:r>
            <a:r>
              <a:rPr lang="en-IN" sz="1500" dirty="0" err="1"/>
              <a:t>PAYMENT_CONFIRMED$delay_days_count</a:t>
            </a:r>
            <a:endParaRPr lang="en-IN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z = -5.8692, n = 2951.0000, Std. Dev. = 36.0000, Std. Dev. of the sample mean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0.6627, p-value = 0.000000004379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alternative hypothesis: true mean is not equal to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 6.811600 9.409342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mean of </a:t>
            </a:r>
            <a:r>
              <a:rPr lang="en-IN" sz="1500" dirty="0" err="1"/>
              <a:t>PAYMENT_CONFIRMED$delay_days_count</a:t>
            </a:r>
            <a:r>
              <a:rPr lang="en-IN" sz="15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                                  8.110471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Similarly we can calculate for other top reasons with delay date range</a:t>
            </a:r>
          </a:p>
        </p:txBody>
      </p:sp>
    </p:spTree>
    <p:extLst>
      <p:ext uri="{BB962C8B-B14F-4D97-AF65-F5344CB8AC3E}">
        <p14:creationId xmlns:p14="http://schemas.microsoft.com/office/powerpoint/2010/main" val="173062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85692" y="1781909"/>
            <a:ext cx="6506308" cy="37631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Benefit</a:t>
            </a:r>
          </a:p>
          <a:p>
            <a:r>
              <a:rPr lang="en-US" sz="1800" dirty="0"/>
              <a:t>GE can avoid the pending due amount happening due to technical issue in billing system.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762000"/>
            <a:ext cx="11523785" cy="82746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                                                                          </a:t>
            </a:r>
            <a:r>
              <a:rPr lang="en-US" sz="2800" dirty="0">
                <a:latin typeface="+mn-lt"/>
                <a:ea typeface="+mn-ea"/>
                <a:cs typeface="+mn-cs"/>
              </a:rPr>
              <a:t>Reason of delay due to technical issue in Billing System</a:t>
            </a:r>
            <a:endParaRPr lang="en-IN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89467"/>
            <a:ext cx="4711286" cy="43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5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https://sivaanalytics.files.wordpress.com/2013/07/071113_2233_marketbaske4.jpg?w=640"/>
          <p:cNvSpPr>
            <a:spLocks noChangeAspect="1" noChangeArrowheads="1"/>
          </p:cNvSpPr>
          <p:nvPr/>
        </p:nvSpPr>
        <p:spPr bwMode="auto">
          <a:xfrm>
            <a:off x="207433" y="-123976"/>
            <a:ext cx="406400" cy="303054"/>
          </a:xfrm>
          <a:prstGeom prst="rect">
            <a:avLst/>
          </a:prstGeom>
          <a:noFill/>
        </p:spPr>
        <p:txBody>
          <a:bodyPr vert="horz" wrap="square" lIns="114673" tIns="57337" rIns="114673" bIns="57337" numCol="1" anchor="t" anchorCtr="0" compatLnSpc="1">
            <a:prstTxWarp prst="textNoShape">
              <a:avLst/>
            </a:prstTxWarp>
          </a:bodyPr>
          <a:lstStyle/>
          <a:p>
            <a:endParaRPr lang="en-US" sz="2257">
              <a:solidFill>
                <a:prstClr val="black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idx="4294967295"/>
          </p:nvPr>
        </p:nvSpPr>
        <p:spPr>
          <a:xfrm>
            <a:off x="0" y="163513"/>
            <a:ext cx="12192000" cy="1459246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56" b="1" dirty="0"/>
              <a:t/>
            </a:r>
            <a:br>
              <a:rPr lang="en-US" sz="1756" b="1" dirty="0"/>
            </a:br>
            <a:r>
              <a:rPr lang="en-US" sz="1756" b="1" dirty="0"/>
              <a:t>                                                      </a:t>
            </a:r>
            <a:r>
              <a:rPr lang="en-US" sz="1756" b="1" u="sng" dirty="0" err="1"/>
              <a:t>Delay_Status</a:t>
            </a:r>
            <a:r>
              <a:rPr lang="en-US" sz="1756" b="1" u="sng" dirty="0"/>
              <a:t>  </a:t>
            </a:r>
            <a:r>
              <a:rPr lang="en-US" sz="1756" u="sng" dirty="0"/>
              <a:t>is response variable and rest are predictors</a:t>
            </a:r>
            <a:r>
              <a:rPr lang="en-US" sz="1756" dirty="0"/>
              <a:t/>
            </a:r>
            <a:br>
              <a:rPr lang="en-US" sz="1756" dirty="0"/>
            </a:br>
            <a:r>
              <a:rPr lang="en-US" sz="1756" dirty="0"/>
              <a:t>Significant Column has been recognized based on filter based statistical test for Categorical variable using Chi-Squire test and </a:t>
            </a:r>
            <a:br>
              <a:rPr lang="en-US" sz="1756" dirty="0"/>
            </a:br>
            <a:r>
              <a:rPr lang="en-US" sz="1756" dirty="0"/>
              <a:t>Wrapper based (automated method) using ML method Boruta-</a:t>
            </a:r>
            <a:r>
              <a:rPr lang="en-US" sz="1756" dirty="0" err="1"/>
              <a:t>py</a:t>
            </a:r>
            <a:r>
              <a:rPr lang="en-US" sz="1756" dirty="0"/>
              <a:t> method where algorithm automatically ranks the predictors and give back the </a:t>
            </a:r>
            <a:r>
              <a:rPr lang="en-US" sz="1756" dirty="0" err="1"/>
              <a:t>axact</a:t>
            </a:r>
            <a:r>
              <a:rPr lang="en-US" sz="1756" dirty="0"/>
              <a:t> significant input predictors which can be taken for model build</a:t>
            </a:r>
            <a:br>
              <a:rPr lang="en-US" sz="1756" dirty="0"/>
            </a:br>
            <a:r>
              <a:rPr lang="en-US" sz="1756" dirty="0"/>
              <a:t>                                     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185FA-EB82-456A-A4BB-15A6B672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3" y="1518018"/>
            <a:ext cx="11984567" cy="51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387350"/>
          </a:xfrm>
        </p:spPr>
        <p:txBody>
          <a:bodyPr/>
          <a:lstStyle/>
          <a:p>
            <a:r>
              <a:rPr lang="en-US" sz="2800" b="1" dirty="0"/>
              <a:t>                                            GE Power Invoice Data Analysis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0" y="855663"/>
            <a:ext cx="9912350" cy="2503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Possible Use Cases: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700" dirty="0"/>
              <a:t>Predict invoice status ( on-time payment or delayed) , using Machine Learning models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700" dirty="0"/>
              <a:t>Forecast delay days count ,for the next couple of  months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700" dirty="0"/>
              <a:t>Evaluate number of delay period using statistical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/>
              <a:t>Rank the most valuable Vendor with less due amount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/>
              <a:t>Analyze Vendor behavior with respect to Payment Due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93A4E1-9D68-4604-BE7C-6E8F3D4106C3}"/>
              </a:ext>
            </a:extLst>
          </p:cNvPr>
          <p:cNvSpPr txBox="1">
            <a:spLocks/>
          </p:cNvSpPr>
          <p:nvPr/>
        </p:nvSpPr>
        <p:spPr>
          <a:xfrm>
            <a:off x="5360126" y="2592267"/>
            <a:ext cx="6646816" cy="40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dirty="0"/>
              <a:t>Intuition : Predict whether the invoice payment will be delayed or will be on-time</a:t>
            </a:r>
          </a:p>
          <a:p>
            <a:r>
              <a:rPr lang="en-IN" sz="1700" dirty="0"/>
              <a:t>Approach</a:t>
            </a:r>
          </a:p>
          <a:p>
            <a:pPr lvl="1"/>
            <a:r>
              <a:rPr lang="en-IN" sz="1700" dirty="0"/>
              <a:t>From the invoice data, number of delay days has been calculated(Invoice close date – invoice due date)</a:t>
            </a:r>
          </a:p>
          <a:p>
            <a:pPr lvl="2"/>
            <a:r>
              <a:rPr lang="en-IN" sz="1700" dirty="0"/>
              <a:t>If delay day count is more than zero , we call it as payment delayed , and if it is 0 or less than zero we classified as on-time payment</a:t>
            </a:r>
          </a:p>
          <a:p>
            <a:pPr lvl="2"/>
            <a:r>
              <a:rPr lang="en-IN" sz="1700" dirty="0"/>
              <a:t>Delayed payment =1 , On-time = 0 </a:t>
            </a:r>
          </a:p>
          <a:p>
            <a:pPr lvl="2"/>
            <a:r>
              <a:rPr lang="en-IN" sz="1700" dirty="0"/>
              <a:t>Categorical variables are encoded and the variable selection has been taken according to wrapper based algorithm.</a:t>
            </a:r>
          </a:p>
          <a:p>
            <a:pPr lvl="2"/>
            <a:endParaRPr lang="en-IN" sz="1700" dirty="0"/>
          </a:p>
          <a:p>
            <a:pPr lvl="1"/>
            <a:r>
              <a:rPr lang="en-IN" sz="1700" dirty="0"/>
              <a:t>Amount due original , Payment due reason are the predictors which has been taken into consideration for predicting whether the invoice will be delayed or on-time</a:t>
            </a:r>
          </a:p>
          <a:p>
            <a:pPr lvl="1"/>
            <a:r>
              <a:rPr lang="en-IN" sz="1700" dirty="0"/>
              <a:t>Model has been built (Logistic , Random Forest ensemble)</a:t>
            </a:r>
          </a:p>
          <a:p>
            <a:pPr lvl="1"/>
            <a:endParaRPr lang="en-IN" sz="1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70B546-BF04-439F-820D-454A9FD5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" y="3069698"/>
            <a:ext cx="5296717" cy="40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CA2EF-767F-4EBC-9DC4-530C37FB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IN" sz="2400">
                <a:solidFill>
                  <a:schemeClr val="bg1"/>
                </a:solidFill>
              </a:rPr>
              <a:t>Model Building,Prediction,Model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D0EC-0869-4B32-B09E-8B8CEDB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46310" cy="2859645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Logistic Regression, Random Forest model has been built t o predict whether  invoice payment will be Delayed/on-time.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Model is built in Python</a:t>
            </a:r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Accuracy of 77% , model can predict whether invoice payment will be delayed or not.</a:t>
            </a:r>
          </a:p>
          <a:p>
            <a:r>
              <a:rPr lang="en-IN" sz="1400" dirty="0">
                <a:solidFill>
                  <a:schemeClr val="bg1"/>
                </a:solidFill>
              </a:rPr>
              <a:t>Model seems over fitted which can be overcome by regularisation or sampling method.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BA96A-F11C-4F03-883F-C9A13AFB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46" y="135114"/>
            <a:ext cx="7258754" cy="68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88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443198"/>
          </a:xfrm>
        </p:spPr>
        <p:txBody>
          <a:bodyPr/>
          <a:lstStyle/>
          <a:p>
            <a:r>
              <a:rPr lang="en-US" sz="3200" dirty="0"/>
              <a:t>                 Two-Class Logistic Regression for Delay Prediction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39" y="1128131"/>
            <a:ext cx="5336655" cy="495916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94" y="1128131"/>
            <a:ext cx="3985467" cy="3521296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94" y="4797201"/>
            <a:ext cx="3985467" cy="12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2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508143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Forecast Number of Delay Day or amount that may happen for up-coming years </a:t>
            </a:r>
            <a:br>
              <a:rPr lang="en-US" sz="2000" b="1" u="sng" dirty="0"/>
            </a:br>
            <a:endParaRPr lang="en-IN" sz="20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27" y="3247292"/>
            <a:ext cx="3397588" cy="25862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25" y="956842"/>
            <a:ext cx="6723145" cy="2290450"/>
          </a:xfrm>
        </p:spPr>
        <p:txBody>
          <a:bodyPr>
            <a:normAutofit fontScale="85000" lnSpcReduction="20000"/>
          </a:bodyPr>
          <a:lstStyle/>
          <a:p>
            <a:endParaRPr lang="en-US" sz="1400" dirty="0"/>
          </a:p>
          <a:p>
            <a:r>
              <a:rPr lang="en-US" sz="1400" dirty="0"/>
              <a:t>Monthly forecasting of (number of payment  delay days )  for different</a:t>
            </a:r>
            <a:br>
              <a:rPr lang="en-US" sz="1400" dirty="0"/>
            </a:br>
            <a:r>
              <a:rPr lang="en-US" sz="1400" dirty="0"/>
              <a:t>Vendors(</a:t>
            </a:r>
            <a:r>
              <a:rPr lang="en-IN" sz="1400" dirty="0"/>
              <a:t>AIR NEW ZEALAND , INTERNATIONAL PAPER, TENNESSEE VALLEY AUTHORITY)</a:t>
            </a:r>
          </a:p>
          <a:p>
            <a:r>
              <a:rPr lang="en-IN" sz="1400" dirty="0"/>
              <a:t>AIR NEW ZEALAND</a:t>
            </a:r>
          </a:p>
          <a:p>
            <a:pPr lvl="1"/>
            <a:r>
              <a:rPr lang="en-US" sz="1400" dirty="0"/>
              <a:t>Monthly time series data (with respect to number of days due)</a:t>
            </a:r>
          </a:p>
          <a:p>
            <a:pPr lvl="1"/>
            <a:r>
              <a:rPr lang="en-US" sz="1400" dirty="0"/>
              <a:t>We can see some peaks in data in may and June 2011</a:t>
            </a:r>
          </a:p>
          <a:p>
            <a:pPr lvl="1"/>
            <a:r>
              <a:rPr lang="en-US" sz="1400" dirty="0"/>
              <a:t>Distribution of number of due day count (data some what right skewed)</a:t>
            </a:r>
          </a:p>
          <a:p>
            <a:pPr marL="457200" lvl="1" indent="0">
              <a:buNone/>
            </a:pPr>
            <a:r>
              <a:rPr lang="en-US" sz="1400" dirty="0" err="1"/>
              <a:t>i.e</a:t>
            </a:r>
            <a:r>
              <a:rPr lang="en-US" sz="1400" dirty="0"/>
              <a:t>  distribution is an asymmetric not normal distribution</a:t>
            </a:r>
          </a:p>
          <a:p>
            <a:pPr lvl="1"/>
            <a:r>
              <a:rPr lang="en-US" sz="1400" b="1" dirty="0"/>
              <a:t>Decompose the data to see  if there exists some seasonality/trend/randomness  exists in the data which should be removed for forecasting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We can see , there exists some seasonality in the data , which we may need to remove to make data stationary for forecasting 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065" y="321175"/>
            <a:ext cx="4370936" cy="804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72" y="3247292"/>
            <a:ext cx="3412298" cy="2653866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43E2813-6FB7-4B1F-856F-DC75014CA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871" y="1037003"/>
            <a:ext cx="4143696" cy="518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680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After removing seasonality in the data , forecasting is done , from </a:t>
            </a:r>
            <a:r>
              <a:rPr lang="en-US" sz="1800" dirty="0" err="1">
                <a:solidFill>
                  <a:srgbClr val="FFFFFF"/>
                </a:solidFill>
              </a:rPr>
              <a:t>dec</a:t>
            </a:r>
            <a:r>
              <a:rPr lang="en-US" sz="1800" dirty="0">
                <a:solidFill>
                  <a:srgbClr val="FFFFFF"/>
                </a:solidFill>
              </a:rPr>
              <a:t> 2013 till </a:t>
            </a:r>
            <a:r>
              <a:rPr lang="en-US" sz="1800" dirty="0" err="1">
                <a:solidFill>
                  <a:srgbClr val="FFFFFF"/>
                </a:solidFill>
              </a:rPr>
              <a:t>jul</a:t>
            </a:r>
            <a:r>
              <a:rPr lang="en-US" sz="1800" dirty="0">
                <a:solidFill>
                  <a:srgbClr val="FFFFFF"/>
                </a:solidFill>
              </a:rPr>
              <a:t> 2015 we will have 12 to 13 days delay is forecasted .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Benefit : This model will forecast the delay period for next couple of years.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330" y="307731"/>
            <a:ext cx="2511336" cy="3997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307731"/>
            <a:ext cx="5455917" cy="3827618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6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797"/>
          </a:xfrm>
        </p:spPr>
        <p:txBody>
          <a:bodyPr/>
          <a:lstStyle/>
          <a:p>
            <a:r>
              <a:rPr lang="en-US" sz="2000" dirty="0"/>
              <a:t>Reasons of delay in invoice payment with amount due($)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1400" dirty="0"/>
              <a:t>Top 10 reasons for delay(Highlighted)</a:t>
            </a:r>
            <a:endParaRPr lang="en-IN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6776" y="1973072"/>
            <a:ext cx="6811314" cy="400291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589906"/>
              </p:ext>
            </p:extLst>
          </p:nvPr>
        </p:nvGraphicFramePr>
        <p:xfrm>
          <a:off x="2535238" y="12017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5238" y="12017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31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5068053-3FE9-4689-A229-CAC4CEA7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998"/>
          </a:xfrm>
        </p:spPr>
        <p:txBody>
          <a:bodyPr/>
          <a:lstStyle/>
          <a:p>
            <a:r>
              <a:rPr lang="en-US" sz="2000" dirty="0"/>
              <a:t>Rank the most valuable Vendor with less due amount</a:t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809257-92C3-41A6-98C8-90451D50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02" y="642124"/>
            <a:ext cx="11391764" cy="56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4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10155</TotalTime>
  <Words>740</Words>
  <Application>Microsoft Office PowerPoint</Application>
  <PresentationFormat>Widescreen</PresentationFormat>
  <Paragraphs>122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Office Theme</vt:lpstr>
      <vt:lpstr>Binary Worksheet</vt:lpstr>
      <vt:lpstr>Macro-Enabled Worksheet</vt:lpstr>
      <vt:lpstr>Predict Invoice Payment Status GE Power and  Assessment of vender  performance, according to the amount due</vt:lpstr>
      <vt:lpstr>                                                       Delay_Status  is response variable and rest are predictors Significant Column has been recognized based on filter based statistical test for Categorical variable using Chi-Squire test and  Wrapper based (automated method) using ML method Boruta-py method where algorithm automatically ranks the predictors and give back the axact significant input predictors which can be taken for model build                                                             </vt:lpstr>
      <vt:lpstr>                                            GE Power Invoice Data Analysis</vt:lpstr>
      <vt:lpstr>Model Building,Prediction,Model Evaluation </vt:lpstr>
      <vt:lpstr>                 Two-Class Logistic Regression for Delay Prediction</vt:lpstr>
      <vt:lpstr>Forecast Number of Delay Day or amount that may happen for up-coming years  </vt:lpstr>
      <vt:lpstr>After removing seasonality in the data , forecasting is done , from dec 2013 till jul 2015 we will have 12 to 13 days delay is forecasted . Benefit : This model will forecast the delay period for next couple of years.</vt:lpstr>
      <vt:lpstr>Reasons of delay in invoice payment with amount due($)     Top 10 reasons for delay(Highlighted)</vt:lpstr>
      <vt:lpstr>Rank the most valuable Vendor with less due amount </vt:lpstr>
      <vt:lpstr>Conclusion:-</vt:lpstr>
      <vt:lpstr>PowerPoint Presentation</vt:lpstr>
      <vt:lpstr>PowerPoint Presentation</vt:lpstr>
      <vt:lpstr>Statistical Analysis :  Intuition : To analyse Delay days range per reason</vt:lpstr>
      <vt:lpstr>                                                                          Reason of delay due to technical issue in Billing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Power Invoice Data Analysis</dc:title>
  <dc:creator>Rudra Narayan Chand</dc:creator>
  <cp:lastModifiedBy>rudra chand</cp:lastModifiedBy>
  <cp:revision>98</cp:revision>
  <dcterms:created xsi:type="dcterms:W3CDTF">2018-09-04T05:21:26Z</dcterms:created>
  <dcterms:modified xsi:type="dcterms:W3CDTF">2018-10-19T11:58:08Z</dcterms:modified>
</cp:coreProperties>
</file>