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A8C28F3-7F4A-4B09-8B45-2E97622901E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40AD4-43E8-49BF-8659-579FB1762642}" type="slidenum">
              <a:rPr lang="en-US"/>
              <a:pPr/>
              <a:t>1</a:t>
            </a:fld>
            <a:endParaRPr 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95229-3824-4B53-B593-1B9BAF7AA8EF}" type="slidenum">
              <a:rPr lang="en-US"/>
              <a:pPr/>
              <a:t>10</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B0738-9645-4A3D-B3F1-B4B0D8BEE547}" type="slidenum">
              <a:rPr lang="en-US"/>
              <a:pPr/>
              <a:t>11</a:t>
            </a:fld>
            <a:endParaRPr 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A2476-4769-4728-91FA-D985D1F6BE01}" type="slidenum">
              <a:rPr lang="en-US"/>
              <a:pPr/>
              <a:t>12</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DDE1F-F495-4A5A-9FD1-C959D7A4D76D}" type="slidenum">
              <a:rPr lang="en-US"/>
              <a:pPr/>
              <a:t>13</a:t>
            </a:fld>
            <a:endParaRPr 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DDBB1E-5207-473F-858B-14F62E67C5F3}" type="slidenum">
              <a:rPr lang="en-US"/>
              <a:pPr/>
              <a:t>14</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12206-D81F-435D-85BD-AB1F1CAEAA4C}" type="slidenum">
              <a:rPr lang="en-US"/>
              <a:pPr/>
              <a:t>15</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90D79-D6E0-42C0-9D02-05278CD8052F}" type="slidenum">
              <a:rPr lang="en-US"/>
              <a:pPr/>
              <a:t>16</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A38ED-7609-4E28-80D9-104477989815}" type="slidenum">
              <a:rPr lang="en-US"/>
              <a:pPr/>
              <a:t>17</a:t>
            </a:fld>
            <a:endParaRPr lang="en-US"/>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004E4-FD6C-4066-B209-F7E5BEDB9989}" type="slidenum">
              <a:rPr lang="en-US"/>
              <a:pPr/>
              <a:t>18</a:t>
            </a:fld>
            <a:endParaRPr 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3EAC4-60C9-436B-9782-C06748C84AAF}" type="slidenum">
              <a:rPr lang="en-US"/>
              <a:pPr/>
              <a:t>19</a:t>
            </a:fld>
            <a:endParaRPr lang="en-US"/>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3F842-61A3-48B3-B5AB-0E6C2EC21525}" type="slidenum">
              <a:rPr lang="en-US"/>
              <a:pPr/>
              <a:t>2</a:t>
            </a:fld>
            <a:endParaRPr lang="en-US"/>
          </a:p>
        </p:txBody>
      </p:sp>
      <p:sp>
        <p:nvSpPr>
          <p:cNvPr id="7170" name="Rectangle 2"/>
          <p:cNvSpPr>
            <a:spLocks noRot="1" noChangeArrowheads="1" noTextEdit="1"/>
          </p:cNvSpPr>
          <p:nvPr>
            <p:ph type="sldImg"/>
          </p:nvPr>
        </p:nvSpPr>
        <p:spPr>
          <a:ln/>
        </p:spPr>
      </p:sp>
      <p:sp>
        <p:nvSpPr>
          <p:cNvPr id="717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D4CB1-299A-4EBD-B007-F0E1975681AA}" type="slidenum">
              <a:rPr lang="en-US"/>
              <a:pPr/>
              <a:t>20</a:t>
            </a:fld>
            <a:endParaRPr 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7FD12-3CE6-4AE5-A1EB-BA1E3322AC89}" type="slidenum">
              <a:rPr lang="en-US"/>
              <a:pPr/>
              <a:t>21</a:t>
            </a:fld>
            <a:endParaRPr 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AC88D-27BE-4B8C-9F15-26396053DF25}" type="slidenum">
              <a:rPr lang="en-US"/>
              <a:pPr/>
              <a:t>22</a:t>
            </a:fld>
            <a:endParaRPr 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5E573-89E9-4CCA-B81F-595F748E354F}" type="slidenum">
              <a:rPr lang="en-US"/>
              <a:pPr/>
              <a:t>23</a:t>
            </a:fld>
            <a:endParaRPr 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1B521-9C34-43FA-8029-54C1ACAB1F65}" type="slidenum">
              <a:rPr lang="en-US"/>
              <a:pPr/>
              <a:t>24</a:t>
            </a:fld>
            <a:endParaRPr 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F3D91-7A27-4131-BE0E-C8532F0C19CC}" type="slidenum">
              <a:rPr lang="en-US"/>
              <a:pPr/>
              <a:t>25</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387D5-6E57-426B-86A3-B38DB68FECA4}" type="slidenum">
              <a:rPr lang="en-US"/>
              <a:pPr/>
              <a:t>26</a:t>
            </a:fld>
            <a:endParaRPr 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E2C0F-7749-45E3-8580-ACC9144A2147}" type="slidenum">
              <a:rPr lang="en-US"/>
              <a:pPr/>
              <a:t>27</a:t>
            </a:fld>
            <a:endParaRPr lang="en-US"/>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5EA44-CD27-4151-9433-987304B9A61D}" type="slidenum">
              <a:rPr lang="en-US"/>
              <a:pPr/>
              <a:t>28</a:t>
            </a:fld>
            <a:endParaRPr lang="en-US"/>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16544-B8A0-4AA3-8C7E-6FEAD81EE914}" type="slidenum">
              <a:rPr lang="en-US"/>
              <a:pPr/>
              <a:t>29</a:t>
            </a:fld>
            <a:endParaRPr lang="en-US"/>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B831B-F066-4BB7-AEED-E5B58DF632F9}" type="slidenum">
              <a:rPr lang="en-US"/>
              <a:pPr/>
              <a:t>3</a:t>
            </a:fld>
            <a:endParaRPr lang="en-US"/>
          </a:p>
        </p:txBody>
      </p:sp>
      <p:sp>
        <p:nvSpPr>
          <p:cNvPr id="9218" name="Rectangle 2"/>
          <p:cNvSpPr>
            <a:spLocks noRo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10C46-C12C-470F-8AF8-A71FE21DBEC6}" type="slidenum">
              <a:rPr lang="en-US"/>
              <a:pPr/>
              <a:t>30</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0D45E-54FC-4BCE-8CD5-E895839D8A27}" type="slidenum">
              <a:rPr lang="en-US"/>
              <a:pPr/>
              <a:t>31</a:t>
            </a:fld>
            <a:endParaRPr 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458A0-67DF-4DF5-A376-5B891C0F23BE}" type="slidenum">
              <a:rPr lang="en-US"/>
              <a:pPr/>
              <a:t>32</a:t>
            </a:fld>
            <a:endParaRPr lang="en-US"/>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1A00F-7419-4BBA-BCB2-8C023E66FE3B}" type="slidenum">
              <a:rPr lang="en-US"/>
              <a:pPr/>
              <a:t>33</a:t>
            </a:fld>
            <a:endParaRPr 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D8FB8-D300-41DA-8923-02B325E857D6}" type="slidenum">
              <a:rPr lang="en-US"/>
              <a:pPr/>
              <a:t>34</a:t>
            </a:fld>
            <a:endParaRPr 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04C67-AEA6-4711-9E01-71BD2EC54725}" type="slidenum">
              <a:rPr lang="en-US"/>
              <a:pPr/>
              <a:t>35</a:t>
            </a:fld>
            <a:endParaRPr 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DF2F9-63E7-45AD-949A-BBD594D9413B}" type="slidenum">
              <a:rPr lang="en-US"/>
              <a:pPr/>
              <a:t>36</a:t>
            </a:fld>
            <a:endParaRPr 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9AF20-12B8-4B2B-B208-10C7FC31CA25}" type="slidenum">
              <a:rPr lang="en-US"/>
              <a:pPr/>
              <a:t>37</a:t>
            </a:fld>
            <a:endParaRPr lang="en-US"/>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868FD-9022-4DC3-B1F1-36440887BCFD}" type="slidenum">
              <a:rPr lang="en-US"/>
              <a:pPr/>
              <a:t>38</a:t>
            </a:fld>
            <a:endParaRPr lang="en-US"/>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612E6-B704-4840-986B-E60D8981D679}" type="slidenum">
              <a:rPr lang="en-US"/>
              <a:pPr/>
              <a:t>39</a:t>
            </a:fld>
            <a:endParaRPr lang="en-US"/>
          </a:p>
        </p:txBody>
      </p:sp>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5F403-6C3B-4969-8850-EB0B7EC94098}" type="slidenum">
              <a:rPr lang="en-US"/>
              <a:pPr/>
              <a:t>4</a:t>
            </a:fld>
            <a:endParaRPr 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C498F-D3DA-4B9A-A7D2-65C14ABA0B51}" type="slidenum">
              <a:rPr lang="en-US"/>
              <a:pPr/>
              <a:t>40</a:t>
            </a:fld>
            <a:endParaRPr 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B924C-2D27-4B66-A074-AAED4AB4BDD6}" type="slidenum">
              <a:rPr lang="en-US"/>
              <a:pPr/>
              <a:t>41</a:t>
            </a:fld>
            <a:endParaRPr 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538E5-A9F3-4574-B53A-8953153C9847}" type="slidenum">
              <a:rPr lang="en-US"/>
              <a:pPr/>
              <a:t>42</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BF622-98DC-48DF-B9C2-7E31E4BB4D57}" type="slidenum">
              <a:rPr lang="en-US"/>
              <a:pPr/>
              <a:t>43</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BD04A-BBE8-4F39-B9E8-6A763FDEA6B8}" type="slidenum">
              <a:rPr lang="en-US"/>
              <a:pPr/>
              <a:t>44</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C7DFC-E477-4EDC-B471-661DA80762CE}" type="slidenum">
              <a:rPr lang="en-US"/>
              <a:pPr/>
              <a:t>45</a:t>
            </a:fld>
            <a:endParaRPr 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BE179-8E79-4C44-9193-8F288E1FF085}" type="slidenum">
              <a:rPr lang="en-US"/>
              <a:pPr/>
              <a:t>46</a:t>
            </a:fld>
            <a:endParaRPr 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93229-310C-48A0-ACE3-681EAFCD175F}" type="slidenum">
              <a:rPr lang="en-US"/>
              <a:pPr/>
              <a:t>47</a:t>
            </a:fld>
            <a:endParaRPr 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F8058-743C-4B4B-AB6D-3B304E16B5FB}" type="slidenum">
              <a:rPr lang="en-US"/>
              <a:pPr/>
              <a:t>48</a:t>
            </a:fld>
            <a:endParaRPr 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9D296-47A0-49E9-AD1E-A748C92738C0}" type="slidenum">
              <a:rPr lang="en-US"/>
              <a:pPr/>
              <a:t>49</a:t>
            </a:fld>
            <a:endParaRPr 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D0C8A-C033-4F0E-A29D-5AC884F11513}" type="slidenum">
              <a:rPr lang="en-US"/>
              <a:pPr/>
              <a:t>5</a:t>
            </a:fld>
            <a:endParaRPr 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A660E-64A5-4F44-BC14-4480F1DAE2C9}" type="slidenum">
              <a:rPr lang="en-US"/>
              <a:pPr/>
              <a:t>50</a:t>
            </a:fld>
            <a:endParaRPr 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98D93-9DBD-48B3-B9F1-832B8ABBDDF4}" type="slidenum">
              <a:rPr lang="en-US"/>
              <a:pPr/>
              <a:t>51</a:t>
            </a:fld>
            <a:endParaRPr 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E3DC5-0D66-4A35-9AF4-D98431430689}" type="slidenum">
              <a:rPr lang="en-US"/>
              <a:pPr/>
              <a:t>52</a:t>
            </a:fld>
            <a:endParaRPr 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93484-87EF-4F56-B5C0-37B2FDF8E7C8}" type="slidenum">
              <a:rPr lang="en-US"/>
              <a:pPr/>
              <a:t>53</a:t>
            </a:fld>
            <a:endParaRPr 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31E83-9BE6-40CF-8418-B60F8753A080}" type="slidenum">
              <a:rPr lang="en-US"/>
              <a:pPr/>
              <a:t>54</a:t>
            </a:fld>
            <a:endParaRPr lang="en-US"/>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BD251-69DF-421A-83D2-CE1B4B251A3E}" type="slidenum">
              <a:rPr lang="en-US"/>
              <a:pPr/>
              <a:t>55</a:t>
            </a:fld>
            <a:endParaRPr 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E3EB4-3A69-437D-B7FF-5B1F70DFF754}" type="slidenum">
              <a:rPr lang="en-US"/>
              <a:pPr/>
              <a:t>6</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E8094-D1C2-4559-B0B8-76743E8092B7}" type="slidenum">
              <a:rPr lang="en-US"/>
              <a:pPr/>
              <a:t>7</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30B59-A0AC-4C30-A2C4-177F7AE16CBF}" type="slidenum">
              <a:rPr lang="en-US"/>
              <a:pPr/>
              <a:t>8</a:t>
            </a:fld>
            <a:endParaRPr 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F7592-1FBF-479F-B45E-5AA86C4DF103}" type="slidenum">
              <a:rPr lang="en-US"/>
              <a:pPr/>
              <a:t>9</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p:spPr>
        <p:txBody>
          <a:bodyPr/>
          <a:lstStyle/>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4C0D20-2A9A-4054-8B8D-B3BE99ED146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95A169-D873-457F-8D46-4A50AB0467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58C731-0BE0-427C-A2AB-8DF7447DEAC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7AC77C-C18E-4EA2-8DE5-35D1C836EC7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51B3AA-D1A1-4379-8676-5B41F672FED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7BDC3B-1452-44E8-A97F-C9CF819ED34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7F39A06-D676-49AC-ABE8-3D3CC270C55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65CE935-75DE-4892-825F-0EA6F446392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B00A9DB-81B7-4034-B474-7CC5B2A2815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47D661-B4EA-4B84-B694-A5845E40590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2CFEC6-4806-4B3D-94F4-87ACC01A3BF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5DE400-5DDA-4C83-91C1-FF8C655564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thefreedictionary.co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yahooligans.yahoo.com/reference/dictionary/"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yahooligans.yahoo.com/reference/dictionary/" TargetMode="External"/><Relationship Id="rId3" Type="http://schemas.openxmlformats.org/officeDocument/2006/relationships/hyperlink" Target="http://liwenbianji.cn/zhusou.htm" TargetMode="External"/><Relationship Id="rId7" Type="http://schemas.openxmlformats.org/officeDocument/2006/relationships/hyperlink" Target="http://englishplus.com/grammar/punccont.ht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iolani.honolulu.hi.us/Keables/KeablesGuide/PartFour/UnnecessaryCommas.htm" TargetMode="External"/><Relationship Id="rId5" Type="http://schemas.openxmlformats.org/officeDocument/2006/relationships/hyperlink" Target="http://stipo.larc.nasa.gov/sp7084/sp7084cont.html" TargetMode="External"/><Relationship Id="rId10" Type="http://schemas.openxmlformats.org/officeDocument/2006/relationships/hyperlink" Target="http://englishplus.com/grammar/mistcont.htm" TargetMode="External"/><Relationship Id="rId4" Type="http://schemas.openxmlformats.org/officeDocument/2006/relationships/hyperlink" Target="http://owl.english.purdue.edu/handouts/grammar/index.html#punctuation" TargetMode="External"/><Relationship Id="rId9" Type="http://schemas.openxmlformats.org/officeDocument/2006/relationships/hyperlink" Target="http://www.thefreedictionary.com/"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mailto:bshaw@liwenbianji.cn" TargetMode="External"/><Relationship Id="rId5" Type="http://schemas.openxmlformats.org/officeDocument/2006/relationships/hyperlink" Target="mailto:cwalker@liwenbianji.cn" TargetMode="External"/><Relationship Id="rId4" Type="http://schemas.openxmlformats.org/officeDocument/2006/relationships/hyperlink" Target="mailto:editing@liwenbianji.c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http://www.liwenbianji.cn</a:t>
            </a:r>
          </a:p>
        </p:txBody>
      </p:sp>
      <p:sp>
        <p:nvSpPr>
          <p:cNvPr id="6" name="Slide Number Placeholder 5"/>
          <p:cNvSpPr>
            <a:spLocks noGrp="1"/>
          </p:cNvSpPr>
          <p:nvPr>
            <p:ph type="sldNum" sz="quarter" idx="12"/>
          </p:nvPr>
        </p:nvSpPr>
        <p:spPr/>
        <p:txBody>
          <a:bodyPr/>
          <a:lstStyle/>
          <a:p>
            <a:fld id="{A188346F-587E-4DA2-B3F6-666A29A77320}" type="slidenum">
              <a:rPr lang="en-US"/>
              <a:pPr/>
              <a:t>1</a:t>
            </a:fld>
            <a:endParaRPr lang="en-US"/>
          </a:p>
        </p:txBody>
      </p:sp>
      <p:pic>
        <p:nvPicPr>
          <p:cNvPr id="3074" name="Picture 2" descr="dfq"/>
          <p:cNvPicPr>
            <a:picLocks noChangeAspect="1" noChangeArrowheads="1"/>
          </p:cNvPicPr>
          <p:nvPr/>
        </p:nvPicPr>
        <p:blipFill>
          <a:blip r:embed="rId3" cstate="print"/>
          <a:srcRect/>
          <a:stretch>
            <a:fillRect/>
          </a:stretch>
        </p:blipFill>
        <p:spPr bwMode="auto">
          <a:xfrm>
            <a:off x="2057400" y="1828800"/>
            <a:ext cx="5086350" cy="4772025"/>
          </a:xfrm>
          <a:prstGeom prst="rect">
            <a:avLst/>
          </a:prstGeom>
          <a:noFill/>
        </p:spPr>
      </p:pic>
      <p:pic>
        <p:nvPicPr>
          <p:cNvPr id="3075" name="Picture 3" descr="cn"/>
          <p:cNvPicPr>
            <a:picLocks noChangeAspect="1" noChangeArrowheads="1"/>
          </p:cNvPicPr>
          <p:nvPr/>
        </p:nvPicPr>
        <p:blipFill>
          <a:blip r:embed="rId4" cstate="print"/>
          <a:srcRect/>
          <a:stretch>
            <a:fillRect/>
          </a:stretch>
        </p:blipFill>
        <p:spPr bwMode="auto">
          <a:xfrm>
            <a:off x="14288" y="-26988"/>
            <a:ext cx="9129712" cy="2100263"/>
          </a:xfrm>
          <a:prstGeom prst="rect">
            <a:avLst/>
          </a:prstGeom>
          <a:noFill/>
        </p:spPr>
      </p:pic>
      <p:sp>
        <p:nvSpPr>
          <p:cNvPr id="3076" name="Rectangle 4"/>
          <p:cNvSpPr>
            <a:spLocks noGrp="1" noChangeArrowheads="1"/>
          </p:cNvSpPr>
          <p:nvPr>
            <p:ph type="ctrTitle"/>
          </p:nvPr>
        </p:nvSpPr>
        <p:spPr>
          <a:xfrm>
            <a:off x="685800" y="1905000"/>
            <a:ext cx="7772400" cy="4191000"/>
          </a:xfrm>
        </p:spPr>
        <p:txBody>
          <a:bodyPr/>
          <a:lstStyle/>
          <a:p>
            <a:r>
              <a:rPr lang="en-US" altLang="ja-JP" sz="3600" b="1">
                <a:solidFill>
                  <a:srgbClr val="336600"/>
                </a:solidFill>
                <a:latin typeface="Times New Roman" pitchFamily="18" charset="0"/>
                <a:ea typeface="ＭＳ Ｐゴシック" pitchFamily="34" charset="-128"/>
              </a:rPr>
              <a:t>Practical Science Editing</a:t>
            </a:r>
            <a:r>
              <a:rPr lang="en-US" altLang="zh-CN" sz="3600" b="1">
                <a:solidFill>
                  <a:srgbClr val="336600"/>
                </a:solidFill>
                <a:latin typeface="Times New Roman" pitchFamily="18" charset="0"/>
                <a:ea typeface="宋体" pitchFamily="2" charset="-122"/>
              </a:rPr>
              <a:t>:</a:t>
            </a:r>
            <a:r>
              <a:rPr lang="en-US" altLang="ja-JP" sz="3600" b="1">
                <a:solidFill>
                  <a:srgbClr val="336600"/>
                </a:solidFill>
                <a:latin typeface="Times New Roman" pitchFamily="18" charset="0"/>
                <a:ea typeface="ＭＳ Ｐゴシック" pitchFamily="34" charset="-128"/>
              </a:rPr>
              <a:t> </a:t>
            </a:r>
            <a:br>
              <a:rPr lang="en-US" altLang="ja-JP" sz="3600" b="1">
                <a:solidFill>
                  <a:srgbClr val="336600"/>
                </a:solidFill>
                <a:latin typeface="Times New Roman" pitchFamily="18" charset="0"/>
                <a:ea typeface="ＭＳ Ｐゴシック" pitchFamily="34" charset="-128"/>
              </a:rPr>
            </a:br>
            <a:r>
              <a:rPr lang="en-US" altLang="ja-JP" sz="3600" b="1">
                <a:solidFill>
                  <a:srgbClr val="336600"/>
                </a:solidFill>
                <a:latin typeface="Times New Roman" pitchFamily="18" charset="0"/>
                <a:ea typeface="ＭＳ Ｐゴシック" pitchFamily="34" charset="-128"/>
              </a:rPr>
              <a:t>Making “Good” Better</a:t>
            </a:r>
            <a:r>
              <a:rPr lang="en-US" altLang="ja-JP" sz="3600" b="1">
                <a:solidFill>
                  <a:srgbClr val="336600"/>
                </a:solidFill>
                <a:ea typeface="ＭＳ Ｐゴシック" pitchFamily="34" charset="-128"/>
              </a:rPr>
              <a:t> </a:t>
            </a:r>
            <a:r>
              <a:rPr lang="en-US" altLang="zh-CN" sz="3600" b="1">
                <a:solidFill>
                  <a:srgbClr val="336600"/>
                </a:solidFill>
                <a:ea typeface="宋体" pitchFamily="2" charset="-122"/>
              </a:rPr>
              <a:t/>
            </a:r>
            <a:br>
              <a:rPr lang="en-US" altLang="zh-CN" sz="3600" b="1">
                <a:solidFill>
                  <a:srgbClr val="336600"/>
                </a:solidFill>
                <a:ea typeface="宋体" pitchFamily="2" charset="-122"/>
              </a:rPr>
            </a:br>
            <a:r>
              <a:rPr lang="zh-CN" altLang="en-US" sz="2800" b="1">
                <a:solidFill>
                  <a:srgbClr val="336600"/>
                </a:solidFill>
                <a:ea typeface="宋体" pitchFamily="2" charset="-122"/>
              </a:rPr>
              <a:t>科学编辑：使文章“好”上加好</a:t>
            </a:r>
            <a:r>
              <a:rPr lang="ja-JP" altLang="en-US" sz="3600" b="1">
                <a:solidFill>
                  <a:srgbClr val="336600"/>
                </a:solidFill>
                <a:ea typeface="ＭＳ Ｐゴシック" pitchFamily="34" charset="-128"/>
              </a:rPr>
              <a:t/>
            </a:r>
            <a:br>
              <a:rPr lang="ja-JP" altLang="en-US" sz="3600" b="1">
                <a:solidFill>
                  <a:srgbClr val="336600"/>
                </a:solidFill>
                <a:ea typeface="ＭＳ Ｐゴシック" pitchFamily="34" charset="-128"/>
              </a:rPr>
            </a:br>
            <a:r>
              <a:rPr lang="ja-JP" altLang="zh-CN" sz="3600" b="1">
                <a:solidFill>
                  <a:srgbClr val="336600"/>
                </a:solidFill>
                <a:ea typeface="ＭＳ Ｐゴシック" pitchFamily="34" charset="-128"/>
              </a:rPr>
              <a:t/>
            </a:r>
            <a:br>
              <a:rPr lang="ja-JP" altLang="zh-CN" sz="3600" b="1">
                <a:solidFill>
                  <a:srgbClr val="336600"/>
                </a:solidFill>
                <a:ea typeface="ＭＳ Ｐゴシック" pitchFamily="34" charset="-128"/>
              </a:rPr>
            </a:br>
            <a:r>
              <a:rPr lang="en-US" altLang="ja-JP" sz="2000" b="1">
                <a:solidFill>
                  <a:srgbClr val="336600"/>
                </a:solidFill>
                <a:latin typeface="Times New Roman" pitchFamily="18" charset="0"/>
                <a:ea typeface="ＭＳ Ｐゴシック" pitchFamily="34" charset="-128"/>
              </a:rPr>
              <a:t>ISTIC Conference</a:t>
            </a:r>
            <a:r>
              <a:rPr lang="en-US" altLang="ja-JP" sz="3600" b="1">
                <a:solidFill>
                  <a:srgbClr val="336600"/>
                </a:solidFill>
                <a:latin typeface="Times New Roman" pitchFamily="18" charset="0"/>
                <a:ea typeface="ＭＳ Ｐゴシック" pitchFamily="34" charset="-128"/>
              </a:rPr>
              <a:t/>
            </a:r>
            <a:br>
              <a:rPr lang="en-US" altLang="ja-JP" sz="3600" b="1">
                <a:solidFill>
                  <a:srgbClr val="336600"/>
                </a:solidFill>
                <a:latin typeface="Times New Roman" pitchFamily="18" charset="0"/>
                <a:ea typeface="ＭＳ Ｐゴシック" pitchFamily="34" charset="-128"/>
              </a:rPr>
            </a:br>
            <a:r>
              <a:rPr lang="en-US" altLang="ja-JP" sz="2000">
                <a:solidFill>
                  <a:srgbClr val="336600"/>
                </a:solidFill>
                <a:latin typeface="Times New Roman" pitchFamily="18" charset="0"/>
                <a:ea typeface="ＭＳ Ｐゴシック" pitchFamily="34" charset="-128"/>
              </a:rPr>
              <a:t>August 28, 2007</a:t>
            </a:r>
            <a:r>
              <a:rPr lang="en-US" altLang="ja-JP" sz="2000" b="1">
                <a:solidFill>
                  <a:srgbClr val="336600"/>
                </a:solidFill>
                <a:latin typeface="Times New Roman" pitchFamily="18" charset="0"/>
                <a:ea typeface="ＭＳ Ｐゴシック" pitchFamily="34" charset="-128"/>
              </a:rPr>
              <a:t/>
            </a:r>
            <a:br>
              <a:rPr lang="en-US" altLang="ja-JP" sz="2000" b="1">
                <a:solidFill>
                  <a:srgbClr val="336600"/>
                </a:solidFill>
                <a:latin typeface="Times New Roman" pitchFamily="18" charset="0"/>
                <a:ea typeface="ＭＳ Ｐゴシック" pitchFamily="34" charset="-128"/>
              </a:rPr>
            </a:br>
            <a:r>
              <a:rPr lang="en-US" altLang="ja-JP" sz="2000">
                <a:solidFill>
                  <a:srgbClr val="336600"/>
                </a:solidFill>
                <a:latin typeface="Times New Roman" pitchFamily="18" charset="0"/>
                <a:ea typeface="ＭＳ Ｐゴシック" pitchFamily="34" charset="-128"/>
              </a:rPr>
              <a:t>by Chad Walker (</a:t>
            </a:r>
            <a:r>
              <a:rPr lang="zh-CN" altLang="en-US" sz="2000">
                <a:solidFill>
                  <a:srgbClr val="336600"/>
                </a:solidFill>
                <a:latin typeface="Times New Roman" pitchFamily="18" charset="0"/>
                <a:ea typeface="宋体" pitchFamily="2" charset="-122"/>
              </a:rPr>
              <a:t>王可杰</a:t>
            </a:r>
            <a:r>
              <a:rPr lang="en-US" altLang="zh-CN" sz="2000">
                <a:solidFill>
                  <a:srgbClr val="336600"/>
                </a:solidFill>
                <a:latin typeface="Times New Roman" pitchFamily="18" charset="0"/>
                <a:ea typeface="宋体" pitchFamily="2" charset="-122"/>
              </a:rPr>
              <a:t>)</a:t>
            </a:r>
            <a:r>
              <a:rPr lang="ja-JP" altLang="en-US" sz="2000">
                <a:solidFill>
                  <a:srgbClr val="336600"/>
                </a:solidFill>
                <a:latin typeface="Times New Roman" pitchFamily="18" charset="0"/>
                <a:ea typeface="ＭＳ Ｐゴシック" pitchFamily="34" charset="-128"/>
              </a:rPr>
              <a:t/>
            </a:r>
            <a:br>
              <a:rPr lang="ja-JP" altLang="en-US" sz="2000">
                <a:solidFill>
                  <a:srgbClr val="336600"/>
                </a:solidFill>
                <a:latin typeface="Times New Roman" pitchFamily="18" charset="0"/>
                <a:ea typeface="ＭＳ Ｐゴシック" pitchFamily="34" charset="-128"/>
              </a:rPr>
            </a:br>
            <a:r>
              <a:rPr lang="en-US" altLang="zh-CN" sz="2000">
                <a:solidFill>
                  <a:srgbClr val="336600"/>
                </a:solidFill>
                <a:ea typeface="宋体" pitchFamily="2" charset="-122"/>
              </a:rPr>
              <a:t>(</a:t>
            </a:r>
            <a:r>
              <a:rPr lang="zh-CN" altLang="en-US" sz="2000" b="1">
                <a:solidFill>
                  <a:srgbClr val="336600"/>
                </a:solidFill>
                <a:ea typeface="宋体" pitchFamily="2" charset="-122"/>
              </a:rPr>
              <a:t>理文编辑总编辑</a:t>
            </a:r>
            <a:r>
              <a:rPr lang="en-US" altLang="zh-CN" sz="2000">
                <a:solidFill>
                  <a:srgbClr val="336600"/>
                </a:solidFill>
                <a:ea typeface="宋体" pitchFamily="2" charset="-122"/>
              </a:rPr>
              <a:t>)</a:t>
            </a:r>
            <a:endParaRPr lang="en-US" altLang="ja-JP" sz="2000">
              <a:solidFill>
                <a:srgbClr val="3366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0B0339C3-7C77-41A7-8BF1-9D79D8420A71}" type="slidenum">
              <a:rPr lang="en-US"/>
              <a:pPr/>
              <a:t>10</a:t>
            </a:fld>
            <a:endParaRPr lang="en-US"/>
          </a:p>
        </p:txBody>
      </p:sp>
      <p:sp>
        <p:nvSpPr>
          <p:cNvPr id="22530"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5. </a:t>
            </a:r>
            <a:r>
              <a:rPr lang="en-US" altLang="ja-JP" b="1">
                <a:solidFill>
                  <a:srgbClr val="336600"/>
                </a:solidFill>
                <a:latin typeface="Times New Roman" pitchFamily="18" charset="0"/>
                <a:ea typeface="ＭＳ Ｐゴシック" pitchFamily="34" charset="-128"/>
              </a:rPr>
              <a:t>comparable/similar</a:t>
            </a:r>
            <a:r>
              <a:rPr lang="en-US" altLang="ja-JP">
                <a:solidFill>
                  <a:srgbClr val="336600"/>
                </a:solidFill>
                <a:latin typeface="Times New Roman" pitchFamily="18" charset="0"/>
                <a:ea typeface="ＭＳ Ｐゴシック" pitchFamily="34" charset="-128"/>
              </a:rPr>
              <a:t> (and </a:t>
            </a:r>
            <a:r>
              <a:rPr lang="en-US" altLang="ja-JP" b="1">
                <a:solidFill>
                  <a:srgbClr val="336600"/>
                </a:solidFill>
                <a:latin typeface="Times New Roman" pitchFamily="18" charset="0"/>
                <a:ea typeface="ＭＳ Ｐゴシック" pitchFamily="34" charset="-128"/>
              </a:rPr>
              <a:t>same</a:t>
            </a:r>
            <a:r>
              <a:rPr lang="en-US" altLang="ja-JP">
                <a:solidFill>
                  <a:srgbClr val="336600"/>
                </a:solidFill>
                <a:latin typeface="Times New Roman" pitchFamily="18" charset="0"/>
                <a:ea typeface="ＭＳ Ｐゴシック" pitchFamily="34" charset="-128"/>
              </a:rPr>
              <a:t>)</a:t>
            </a:r>
            <a:r>
              <a:rPr lang="en-US" altLang="ja-JP">
                <a:ea typeface="ＭＳ Ｐゴシック" pitchFamily="34" charset="-128"/>
              </a:rPr>
              <a:t> </a:t>
            </a:r>
            <a:endParaRPr lang="ja-JP" altLang="en-US">
              <a:ea typeface="ＭＳ Ｐゴシック" pitchFamily="34" charset="-128"/>
            </a:endParaRPr>
          </a:p>
        </p:txBody>
      </p:sp>
      <p:sp>
        <p:nvSpPr>
          <p:cNvPr id="22531" name="Rectangle 3"/>
          <p:cNvSpPr>
            <a:spLocks noGrp="1" noChangeArrowheads="1"/>
          </p:cNvSpPr>
          <p:nvPr>
            <p:ph type="body" idx="1"/>
          </p:nvPr>
        </p:nvSpPr>
        <p:spPr/>
        <p:txBody>
          <a:bodyPr/>
          <a:lstStyle/>
          <a:p>
            <a:pPr>
              <a:buFontTx/>
              <a:buNone/>
            </a:pPr>
            <a:r>
              <a:rPr lang="en-US" altLang="ja-JP">
                <a:solidFill>
                  <a:srgbClr val="336600"/>
                </a:solidFill>
                <a:latin typeface="Times New Roman" pitchFamily="18" charset="0"/>
                <a:ea typeface="ＭＳ Ｐゴシック" pitchFamily="34" charset="-128"/>
              </a:rPr>
              <a:t>*</a:t>
            </a:r>
            <a:r>
              <a:rPr lang="en-US" altLang="ja-JP" i="1">
                <a:solidFill>
                  <a:srgbClr val="336600"/>
                </a:solidFill>
                <a:latin typeface="Times New Roman" pitchFamily="18" charset="0"/>
                <a:ea typeface="ＭＳ Ｐゴシック" pitchFamily="34" charset="-128"/>
              </a:rPr>
              <a:t>Tip: “Same” is sometimes mistakenly used when “similar” is the correct word. “</a:t>
            </a:r>
            <a:r>
              <a:rPr lang="en-US" altLang="ja-JP" i="1">
                <a:solidFill>
                  <a:schemeClr val="accent2"/>
                </a:solidFill>
                <a:latin typeface="Times New Roman" pitchFamily="18" charset="0"/>
                <a:ea typeface="ＭＳ Ｐゴシック" pitchFamily="34" charset="-128"/>
              </a:rPr>
              <a:t>Same</a:t>
            </a:r>
            <a:r>
              <a:rPr lang="en-US" altLang="ja-JP" i="1">
                <a:solidFill>
                  <a:srgbClr val="336600"/>
                </a:solidFill>
                <a:latin typeface="Times New Roman" pitchFamily="18" charset="0"/>
                <a:ea typeface="ＭＳ Ｐゴシック" pitchFamily="34" charset="-128"/>
              </a:rPr>
              <a:t>” means exactly the same, or “</a:t>
            </a:r>
            <a:r>
              <a:rPr lang="en-US" altLang="ja-JP" i="1">
                <a:solidFill>
                  <a:schemeClr val="accent2"/>
                </a:solidFill>
                <a:latin typeface="Times New Roman" pitchFamily="18" charset="0"/>
                <a:ea typeface="ＭＳ Ｐゴシック" pitchFamily="34" charset="-128"/>
              </a:rPr>
              <a:t>identical</a:t>
            </a:r>
            <a:r>
              <a:rPr lang="en-US" altLang="ja-JP" i="1">
                <a:solidFill>
                  <a:srgbClr val="336600"/>
                </a:solidFill>
                <a:latin typeface="Times New Roman" pitchFamily="18" charset="0"/>
                <a:ea typeface="ＭＳ Ｐゴシック" pitchFamily="34" charset="-128"/>
              </a:rPr>
              <a:t>,” which is not often the case when comparing scientific results, especially when comparing the results of two different studies. </a:t>
            </a:r>
            <a:r>
              <a:rPr lang="en-US" altLang="ja-JP">
                <a:solidFill>
                  <a:srgbClr val="336600"/>
                </a:solidFill>
                <a:latin typeface="Times New Roman" pitchFamily="18" charset="0"/>
                <a:ea typeface="ＭＳ Ｐゴシック" pitchFamily="34" charset="-128"/>
              </a:rPr>
              <a:t> </a:t>
            </a:r>
            <a:endParaRPr lang="en-US" altLang="zh-CN">
              <a:solidFill>
                <a:srgbClr val="336600"/>
              </a:solidFill>
              <a:latin typeface="Times New Roman" pitchFamily="18" charset="0"/>
              <a:ea typeface="宋体" pitchFamily="2" charset="-122"/>
            </a:endParaRPr>
          </a:p>
          <a:p>
            <a:pPr>
              <a:buFontTx/>
              <a:buNone/>
            </a:pPr>
            <a:endParaRPr lang="en-US" altLang="zh-CN">
              <a:solidFill>
                <a:srgbClr val="336600"/>
              </a:solidFill>
              <a:latin typeface="Times New Roman" pitchFamily="18" charset="0"/>
              <a:ea typeface="宋体" pitchFamily="2" charset="-122"/>
            </a:endParaRPr>
          </a:p>
          <a:p>
            <a:pPr>
              <a:buFontTx/>
              <a:buNone/>
            </a:pPr>
            <a:r>
              <a:rPr lang="zh-CN" altLang="ja-JP">
                <a:solidFill>
                  <a:srgbClr val="336600"/>
                </a:solidFill>
                <a:latin typeface="Times New Roman" pitchFamily="18" charset="0"/>
                <a:ea typeface="宋体" pitchFamily="2" charset="-122"/>
              </a:rPr>
              <a:t> </a:t>
            </a:r>
            <a:r>
              <a:rPr lang="ja-JP" altLang="en-US" sz="2000" i="1">
                <a:solidFill>
                  <a:srgbClr val="336600"/>
                </a:solidFill>
                <a:latin typeface="Times New Roman" pitchFamily="18" charset="0"/>
                <a:ea typeface="ＭＳ Ｐゴシック" pitchFamily="34" charset="-128"/>
              </a:rPr>
              <a:t>(</a:t>
            </a:r>
            <a:r>
              <a:rPr lang="en-US" altLang="ja-JP" sz="2000" i="1">
                <a:solidFill>
                  <a:srgbClr val="336600"/>
                </a:solidFill>
                <a:latin typeface="Times New Roman" pitchFamily="18" charset="0"/>
                <a:ea typeface="ＭＳ Ｐゴシック" pitchFamily="34" charset="-128"/>
              </a:rPr>
              <a:t>“Same” </a:t>
            </a:r>
            <a:r>
              <a:rPr lang="zh-CN" altLang="en-US" sz="2000" i="1">
                <a:solidFill>
                  <a:srgbClr val="336600"/>
                </a:solidFill>
                <a:latin typeface="Times New Roman" pitchFamily="18" charset="0"/>
                <a:ea typeface="宋体" pitchFamily="2" charset="-122"/>
              </a:rPr>
              <a:t>有时会与</a:t>
            </a:r>
            <a:r>
              <a:rPr lang="en-US" altLang="ja-JP" sz="2000" i="1">
                <a:solidFill>
                  <a:srgbClr val="336600"/>
                </a:solidFill>
                <a:latin typeface="Times New Roman" pitchFamily="18" charset="0"/>
                <a:ea typeface="ＭＳ Ｐゴシック" pitchFamily="34" charset="-128"/>
              </a:rPr>
              <a:t>“</a:t>
            </a:r>
            <a:r>
              <a:rPr lang="zh-CN" altLang="en-US" sz="2000" i="1">
                <a:solidFill>
                  <a:srgbClr val="336600"/>
                </a:solidFill>
                <a:latin typeface="Times New Roman" pitchFamily="18" charset="0"/>
                <a:ea typeface="宋体" pitchFamily="2" charset="-122"/>
              </a:rPr>
              <a:t> </a:t>
            </a:r>
            <a:r>
              <a:rPr lang="en-US" altLang="zh-CN" sz="2000" i="1">
                <a:solidFill>
                  <a:srgbClr val="336600"/>
                </a:solidFill>
                <a:latin typeface="Times New Roman" pitchFamily="18" charset="0"/>
                <a:ea typeface="宋体" pitchFamily="2" charset="-122"/>
              </a:rPr>
              <a:t>similar”</a:t>
            </a:r>
            <a:r>
              <a:rPr lang="zh-CN" altLang="en-US" sz="2000" i="1">
                <a:solidFill>
                  <a:srgbClr val="336600"/>
                </a:solidFill>
                <a:latin typeface="Times New Roman" pitchFamily="18" charset="0"/>
                <a:ea typeface="宋体" pitchFamily="2" charset="-122"/>
              </a:rPr>
              <a:t>混淆。</a:t>
            </a:r>
            <a:r>
              <a:rPr lang="en-US" altLang="ja-JP" sz="2000" i="1">
                <a:solidFill>
                  <a:srgbClr val="336600"/>
                </a:solidFill>
                <a:latin typeface="Times New Roman" pitchFamily="18" charset="0"/>
                <a:ea typeface="ＭＳ Ｐゴシック" pitchFamily="34" charset="-128"/>
              </a:rPr>
              <a:t>“</a:t>
            </a:r>
            <a:r>
              <a:rPr lang="en-US" altLang="ja-JP" sz="2000" i="1">
                <a:solidFill>
                  <a:schemeClr val="accent2"/>
                </a:solidFill>
                <a:latin typeface="Times New Roman" pitchFamily="18" charset="0"/>
                <a:ea typeface="ＭＳ Ｐゴシック" pitchFamily="34" charset="-128"/>
              </a:rPr>
              <a:t>Same</a:t>
            </a:r>
            <a:r>
              <a:rPr lang="en-US" altLang="ja-JP" sz="2000" i="1">
                <a:solidFill>
                  <a:srgbClr val="336600"/>
                </a:solidFill>
                <a:latin typeface="Times New Roman" pitchFamily="18" charset="0"/>
                <a:ea typeface="ＭＳ Ｐゴシック" pitchFamily="34" charset="-128"/>
              </a:rPr>
              <a:t>” </a:t>
            </a:r>
            <a:r>
              <a:rPr lang="zh-CN" altLang="en-US" sz="2000" i="1">
                <a:solidFill>
                  <a:srgbClr val="336600"/>
                </a:solidFill>
                <a:latin typeface="Times New Roman" pitchFamily="18" charset="0"/>
                <a:ea typeface="宋体" pitchFamily="2" charset="-122"/>
              </a:rPr>
              <a:t>指完全一样，或</a:t>
            </a:r>
            <a:r>
              <a:rPr lang="en-US" altLang="ja-JP" sz="2000" i="1">
                <a:solidFill>
                  <a:srgbClr val="336600"/>
                </a:solidFill>
                <a:latin typeface="Times New Roman" pitchFamily="18" charset="0"/>
                <a:ea typeface="ＭＳ Ｐゴシック" pitchFamily="34" charset="-128"/>
              </a:rPr>
              <a:t>“</a:t>
            </a:r>
            <a:r>
              <a:rPr lang="en-US" altLang="ja-JP" sz="2000" i="1">
                <a:solidFill>
                  <a:schemeClr val="accent2"/>
                </a:solidFill>
                <a:latin typeface="Times New Roman" pitchFamily="18" charset="0"/>
                <a:ea typeface="ＭＳ Ｐゴシック" pitchFamily="34" charset="-128"/>
              </a:rPr>
              <a:t>identical</a:t>
            </a:r>
            <a:r>
              <a:rPr lang="en-US" altLang="ja-JP" sz="2000" i="1">
                <a:solidFill>
                  <a:srgbClr val="336600"/>
                </a:solidFill>
                <a:latin typeface="Times New Roman" pitchFamily="18" charset="0"/>
                <a:ea typeface="ＭＳ Ｐゴシック" pitchFamily="34" charset="-128"/>
              </a:rPr>
              <a:t>”</a:t>
            </a:r>
            <a:r>
              <a:rPr lang="zh-CN" altLang="en-US" sz="2000" i="1">
                <a:solidFill>
                  <a:srgbClr val="336600"/>
                </a:solidFill>
                <a:latin typeface="Times New Roman" pitchFamily="18" charset="0"/>
                <a:ea typeface="宋体" pitchFamily="2" charset="-122"/>
              </a:rPr>
              <a:t>，</a:t>
            </a:r>
            <a:r>
              <a:rPr lang="ja-JP" altLang="en-US" sz="2000" i="1">
                <a:solidFill>
                  <a:srgbClr val="336600"/>
                </a:solidFill>
                <a:latin typeface="Times New Roman" pitchFamily="18" charset="0"/>
                <a:ea typeface="ＭＳ Ｐゴシック" pitchFamily="34" charset="-128"/>
              </a:rPr>
              <a:t> </a:t>
            </a:r>
            <a:r>
              <a:rPr lang="zh-CN" altLang="en-US" sz="2000" i="1">
                <a:solidFill>
                  <a:srgbClr val="336600"/>
                </a:solidFill>
                <a:latin typeface="Times New Roman" pitchFamily="18" charset="0"/>
                <a:ea typeface="宋体" pitchFamily="2" charset="-122"/>
              </a:rPr>
              <a:t>通常不用于科研结果的比较</a:t>
            </a:r>
            <a:r>
              <a:rPr lang="en-US" altLang="zh-CN" sz="2000" i="1">
                <a:solidFill>
                  <a:srgbClr val="336600"/>
                </a:solidFill>
                <a:latin typeface="Times New Roman" pitchFamily="18" charset="0"/>
                <a:ea typeface="宋体" pitchFamily="2" charset="-122"/>
              </a:rPr>
              <a:t>, </a:t>
            </a:r>
            <a:r>
              <a:rPr lang="zh-CN" altLang="en-US" sz="2000" i="1">
                <a:solidFill>
                  <a:srgbClr val="336600"/>
                </a:solidFill>
                <a:latin typeface="Times New Roman" pitchFamily="18" charset="0"/>
                <a:ea typeface="宋体" pitchFamily="2" charset="-122"/>
              </a:rPr>
              <a:t>特别是两项不同研究的比较</a:t>
            </a:r>
            <a:r>
              <a:rPr lang="zh-CN" altLang="ja-JP" sz="2000" i="1">
                <a:solidFill>
                  <a:srgbClr val="336600"/>
                </a:solidFill>
                <a:latin typeface="Times New Roman" pitchFamily="18" charset="0"/>
                <a:ea typeface="宋体" pitchFamily="2" charset="-122"/>
              </a:rPr>
              <a:t> </a:t>
            </a:r>
            <a:r>
              <a:rPr lang="en-US" altLang="ja-JP" sz="2000" i="1">
                <a:solidFill>
                  <a:srgbClr val="336600"/>
                </a:solidFill>
                <a:latin typeface="Times New Roman" pitchFamily="18" charset="0"/>
                <a:ea typeface="ＭＳ Ｐゴシック" pitchFamily="34" charset="-128"/>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50330BDE-3AE9-4D2F-9F02-C7D5C6E6E696}" type="slidenum">
              <a:rPr lang="en-US"/>
              <a:pPr/>
              <a:t>11</a:t>
            </a:fld>
            <a:endParaRPr lang="en-US"/>
          </a:p>
        </p:txBody>
      </p:sp>
      <p:sp>
        <p:nvSpPr>
          <p:cNvPr id="24578"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6. </a:t>
            </a:r>
            <a:r>
              <a:rPr lang="en-US" altLang="ja-JP" b="1">
                <a:solidFill>
                  <a:srgbClr val="336600"/>
                </a:solidFill>
                <a:latin typeface="Times New Roman" pitchFamily="18" charset="0"/>
                <a:ea typeface="ＭＳ Ｐゴシック" pitchFamily="34" charset="-128"/>
              </a:rPr>
              <a:t>compose/comprise/constitute</a:t>
            </a:r>
            <a:r>
              <a:rPr lang="en-US" altLang="ja-JP">
                <a:ea typeface="ＭＳ Ｐゴシック" pitchFamily="34" charset="-128"/>
              </a:rPr>
              <a:t> </a:t>
            </a:r>
            <a:endParaRPr lang="ja-JP" altLang="en-US">
              <a:ea typeface="ＭＳ Ｐゴシック" pitchFamily="34" charset="-128"/>
            </a:endParaRPr>
          </a:p>
        </p:txBody>
      </p:sp>
      <p:sp>
        <p:nvSpPr>
          <p:cNvPr id="24579" name="Rectangle 3"/>
          <p:cNvSpPr>
            <a:spLocks noGrp="1" noChangeArrowheads="1"/>
          </p:cNvSpPr>
          <p:nvPr>
            <p:ph type="body" idx="1"/>
          </p:nvPr>
        </p:nvSpPr>
        <p:spPr>
          <a:xfrm>
            <a:off x="457200" y="1412875"/>
            <a:ext cx="8229600" cy="4824413"/>
          </a:xfrm>
        </p:spPr>
        <p:txBody>
          <a:bodyPr/>
          <a:lstStyle/>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compose</a:t>
            </a:r>
            <a:r>
              <a:rPr lang="en-US" altLang="ja-JP" sz="2000">
                <a:solidFill>
                  <a:srgbClr val="336600"/>
                </a:solidFill>
                <a:latin typeface="Times New Roman" pitchFamily="18" charset="0"/>
                <a:ea typeface="ＭＳ Ｐゴシック" pitchFamily="34" charset="-128"/>
              </a:rPr>
              <a:t>” </a:t>
            </a:r>
            <a:r>
              <a:rPr lang="en-US" altLang="zh-CN" sz="2000">
                <a:solidFill>
                  <a:srgbClr val="336600"/>
                </a:solidFill>
                <a:latin typeface="Times New Roman" pitchFamily="18" charset="0"/>
                <a:ea typeface="宋体" pitchFamily="2" charset="-122"/>
              </a:rPr>
              <a:t> </a:t>
            </a:r>
          </a:p>
          <a:p>
            <a:pPr>
              <a:lnSpc>
                <a:spcPct val="80000"/>
              </a:lnSpc>
              <a:buFontTx/>
              <a:buNone/>
            </a:pPr>
            <a:r>
              <a:rPr lang="en-US" altLang="zh-CN" sz="2000">
                <a:solidFill>
                  <a:srgbClr val="336600"/>
                </a:solidFill>
                <a:latin typeface="Times New Roman" pitchFamily="18" charset="0"/>
                <a:ea typeface="宋体" pitchFamily="2" charset="-122"/>
              </a:rPr>
              <a:t>     </a:t>
            </a:r>
            <a:r>
              <a:rPr lang="en-US" altLang="ja-JP" sz="2000">
                <a:solidFill>
                  <a:srgbClr val="336600"/>
                </a:solidFill>
                <a:latin typeface="Times New Roman" pitchFamily="18" charset="0"/>
                <a:ea typeface="ＭＳ Ｐゴシック" pitchFamily="34" charset="-128"/>
              </a:rPr>
              <a:t>*1) active verb meaning to form, to make up a single object, to go together.</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ja-JP" sz="2000">
                <a:solidFill>
                  <a:srgbClr val="336600"/>
                </a:solidFill>
                <a:latin typeface="Times New Roman" pitchFamily="18" charset="0"/>
                <a:ea typeface="ＭＳ Ｐゴシック" pitchFamily="34" charset="-128"/>
              </a:rPr>
              <a:t> </a:t>
            </a: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主动语态时，表形成，组成某物，构成</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lnSpc>
                <a:spcPct val="80000"/>
              </a:lnSpc>
              <a:buFontTx/>
              <a:buNone/>
            </a:pPr>
            <a:r>
              <a:rPr lang="en-US" altLang="zh-CN" sz="2000">
                <a:solidFill>
                  <a:schemeClr val="accent2"/>
                </a:solidFill>
                <a:latin typeface="Times New Roman" pitchFamily="18" charset="0"/>
                <a:ea typeface="宋体" pitchFamily="2" charset="-122"/>
              </a:rPr>
              <a:t>“</a:t>
            </a:r>
            <a:r>
              <a:rPr lang="en-US" altLang="ja-JP" sz="2000">
                <a:solidFill>
                  <a:schemeClr val="accent2"/>
                </a:solidFill>
                <a:latin typeface="Times New Roman" pitchFamily="18" charset="0"/>
                <a:ea typeface="ＭＳ Ｐゴシック" pitchFamily="34" charset="-128"/>
              </a:rPr>
              <a:t>Twenty-three provinces </a:t>
            </a:r>
            <a:r>
              <a:rPr lang="en-US" altLang="zh-CN" sz="2000" b="1">
                <a:solidFill>
                  <a:schemeClr val="accent2"/>
                </a:solidFill>
                <a:latin typeface="Times New Roman" pitchFamily="18" charset="0"/>
                <a:ea typeface="宋体" pitchFamily="2" charset="-122"/>
              </a:rPr>
              <a:t>compose </a:t>
            </a:r>
            <a:r>
              <a:rPr lang="en-US" altLang="ja-JP" sz="2000">
                <a:solidFill>
                  <a:schemeClr val="accent2"/>
                </a:solidFill>
                <a:latin typeface="Times New Roman" pitchFamily="18" charset="0"/>
                <a:ea typeface="ＭＳ Ｐゴシック" pitchFamily="34" charset="-128"/>
              </a:rPr>
              <a:t>the People’s Republic of China.</a:t>
            </a:r>
            <a:r>
              <a:rPr lang="en-US" altLang="zh-CN" sz="2000">
                <a:solidFill>
                  <a:schemeClr val="accent2"/>
                </a:solidFill>
                <a:latin typeface="Times New Roman" pitchFamily="18" charset="0"/>
                <a:ea typeface="宋体" pitchFamily="2" charset="-122"/>
              </a:rPr>
              <a:t>”</a:t>
            </a:r>
          </a:p>
          <a:p>
            <a:pPr algn="ctr">
              <a:lnSpc>
                <a:spcPct val="80000"/>
              </a:lnSpc>
              <a:buFontTx/>
              <a:buNone/>
            </a:pPr>
            <a:endParaRPr lang="en-US" altLang="ja-JP" sz="2000">
              <a:solidFill>
                <a:schemeClr val="accent2"/>
              </a:solidFill>
              <a:latin typeface="Times New Roman" pitchFamily="18" charset="0"/>
              <a:ea typeface="ＭＳ Ｐゴシック" pitchFamily="34" charset="-128"/>
            </a:endParaRPr>
          </a:p>
          <a:p>
            <a:pPr>
              <a:lnSpc>
                <a:spcPct val="80000"/>
              </a:lnSpc>
              <a:buFontTx/>
              <a:buNone/>
            </a:pPr>
            <a:r>
              <a:rPr lang="en-US" altLang="ja-JP" sz="2000">
                <a:solidFill>
                  <a:srgbClr val="336600"/>
                </a:solidFill>
                <a:latin typeface="Times New Roman" pitchFamily="18" charset="0"/>
                <a:ea typeface="ＭＳ Ｐゴシック" pitchFamily="34" charset="-128"/>
              </a:rPr>
              <a:t>     *2) passive verb meaning the same as “comprise” </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被动语态时，意思同 “</a:t>
            </a:r>
            <a:r>
              <a:rPr lang="en-US" altLang="ja-JP" sz="1800">
                <a:solidFill>
                  <a:srgbClr val="336600"/>
                </a:solidFill>
                <a:latin typeface="Times New Roman" pitchFamily="18" charset="0"/>
                <a:ea typeface="ＭＳ Ｐゴシック" pitchFamily="34" charset="-128"/>
              </a:rPr>
              <a:t>comprise</a:t>
            </a:r>
            <a:r>
              <a:rPr lang="en-US" altLang="zh-CN" sz="1800">
                <a:solidFill>
                  <a:srgbClr val="336600"/>
                </a:solidFill>
                <a:latin typeface="Times New Roman" pitchFamily="18" charset="0"/>
                <a:ea typeface="宋体" pitchFamily="2" charset="-122"/>
              </a:rPr>
              <a:t>”</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gn="ctr">
              <a:lnSpc>
                <a:spcPct val="80000"/>
              </a:lnSpc>
              <a:buFontTx/>
              <a:buNone/>
            </a:pPr>
            <a:r>
              <a:rPr lang="en-US" altLang="zh-CN" sz="2000">
                <a:solidFill>
                  <a:schemeClr val="accent2"/>
                </a:solidFill>
                <a:latin typeface="Times New Roman" pitchFamily="18" charset="0"/>
                <a:ea typeface="宋体" pitchFamily="2" charset="-122"/>
              </a:rPr>
              <a:t>“</a:t>
            </a:r>
            <a:r>
              <a:rPr lang="en-US" altLang="ja-JP" sz="1800">
                <a:solidFill>
                  <a:schemeClr val="accent2"/>
                </a:solidFill>
                <a:latin typeface="Times New Roman" pitchFamily="18" charset="0"/>
                <a:ea typeface="ＭＳ Ｐゴシック" pitchFamily="34" charset="-128"/>
              </a:rPr>
              <a:t> </a:t>
            </a:r>
            <a:r>
              <a:rPr lang="en-US" altLang="ja-JP" sz="2000">
                <a:solidFill>
                  <a:schemeClr val="accent2"/>
                </a:solidFill>
                <a:latin typeface="Times New Roman" pitchFamily="18" charset="0"/>
                <a:ea typeface="ＭＳ Ｐゴシック" pitchFamily="34" charset="-128"/>
              </a:rPr>
              <a:t>The People’s Republic of China is</a:t>
            </a:r>
            <a:r>
              <a:rPr lang="en-US" altLang="zh-CN" sz="2000">
                <a:solidFill>
                  <a:schemeClr val="accent2"/>
                </a:solidFill>
                <a:latin typeface="Times New Roman" pitchFamily="18" charset="0"/>
                <a:ea typeface="宋体" pitchFamily="2" charset="-122"/>
              </a:rPr>
              <a:t> </a:t>
            </a:r>
            <a:r>
              <a:rPr lang="en-US" altLang="ja-JP" sz="2000" b="1">
                <a:solidFill>
                  <a:schemeClr val="accent2"/>
                </a:solidFill>
                <a:latin typeface="Times New Roman" pitchFamily="18" charset="0"/>
                <a:ea typeface="ＭＳ Ｐゴシック" pitchFamily="34" charset="-128"/>
              </a:rPr>
              <a:t>composed</a:t>
            </a:r>
            <a:r>
              <a:rPr lang="en-US" altLang="zh-CN" sz="2000">
                <a:solidFill>
                  <a:schemeClr val="accent2"/>
                </a:solidFill>
                <a:latin typeface="Times New Roman" pitchFamily="18" charset="0"/>
                <a:ea typeface="宋体" pitchFamily="2" charset="-122"/>
              </a:rPr>
              <a:t> </a:t>
            </a:r>
            <a:r>
              <a:rPr lang="en-US" altLang="ja-JP" sz="2000">
                <a:solidFill>
                  <a:schemeClr val="accent2"/>
                </a:solidFill>
                <a:latin typeface="Times New Roman" pitchFamily="18" charset="0"/>
                <a:ea typeface="ＭＳ Ｐゴシック" pitchFamily="34" charset="-128"/>
              </a:rPr>
              <a:t>of 23 provinces .”</a:t>
            </a:r>
            <a:r>
              <a:rPr lang="en-US" altLang="ja-JP" sz="2000">
                <a:solidFill>
                  <a:srgbClr val="336600"/>
                </a:solidFill>
                <a:latin typeface="Times New Roman" pitchFamily="18" charset="0"/>
                <a:ea typeface="ＭＳ Ｐゴシック" pitchFamily="34" charset="-128"/>
              </a:rPr>
              <a:t> </a:t>
            </a:r>
          </a:p>
          <a:p>
            <a:pPr algn="ctr">
              <a:lnSpc>
                <a:spcPct val="80000"/>
              </a:lnSpc>
              <a:buFontTx/>
              <a:buNone/>
            </a:pPr>
            <a:endParaRPr lang="en-US" altLang="ja-JP" sz="2000">
              <a:solidFill>
                <a:srgbClr val="336600"/>
              </a:solidFill>
              <a:latin typeface="Times New Roman" pitchFamily="18" charset="0"/>
              <a:ea typeface="ＭＳ Ｐゴシック" pitchFamily="34" charset="-128"/>
            </a:endParaRPr>
          </a:p>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comprise</a:t>
            </a:r>
            <a:r>
              <a:rPr lang="en-US" altLang="ja-JP" sz="2000">
                <a:solidFill>
                  <a:srgbClr val="336600"/>
                </a:solidFill>
                <a:latin typeface="Times New Roman" pitchFamily="18" charset="0"/>
                <a:ea typeface="ＭＳ Ｐゴシック" pitchFamily="34" charset="-128"/>
              </a:rPr>
              <a:t>” </a:t>
            </a:r>
            <a:r>
              <a:rPr lang="en-US" altLang="zh-CN" sz="2000">
                <a:solidFill>
                  <a:srgbClr val="336600"/>
                </a:solidFill>
                <a:latin typeface="Times New Roman" pitchFamily="18" charset="0"/>
                <a:ea typeface="宋体" pitchFamily="2" charset="-122"/>
              </a:rPr>
              <a:t>(</a:t>
            </a:r>
            <a:r>
              <a:rPr lang="en-US" altLang="ja-JP" sz="2000">
                <a:solidFill>
                  <a:srgbClr val="336600"/>
                </a:solidFill>
                <a:latin typeface="Times New Roman" pitchFamily="18" charset="0"/>
                <a:ea typeface="ＭＳ Ｐゴシック" pitchFamily="34" charset="-128"/>
              </a:rPr>
              <a:t>verb</a:t>
            </a:r>
            <a:r>
              <a:rPr lang="en-US" altLang="zh-CN" sz="2000">
                <a:solidFill>
                  <a:srgbClr val="336600"/>
                </a:solidFill>
                <a:latin typeface="Times New Roman" pitchFamily="18" charset="0"/>
                <a:ea typeface="宋体" pitchFamily="2" charset="-122"/>
              </a:rPr>
              <a:t>) to </a:t>
            </a:r>
            <a:r>
              <a:rPr lang="en-US" altLang="ja-JP" sz="2000">
                <a:solidFill>
                  <a:srgbClr val="336600"/>
                </a:solidFill>
                <a:latin typeface="Times New Roman" pitchFamily="18" charset="0"/>
                <a:ea typeface="ＭＳ Ｐゴシック" pitchFamily="34" charset="-128"/>
              </a:rPr>
              <a:t>include, contain, </a:t>
            </a:r>
            <a:r>
              <a:rPr lang="en-US" altLang="zh-CN" sz="2000">
                <a:solidFill>
                  <a:srgbClr val="336600"/>
                </a:solidFill>
                <a:latin typeface="Times New Roman" pitchFamily="18" charset="0"/>
                <a:ea typeface="宋体" pitchFamily="2" charset="-122"/>
              </a:rPr>
              <a:t>b</a:t>
            </a:r>
            <a:r>
              <a:rPr lang="en-US" altLang="ja-JP" sz="2000">
                <a:solidFill>
                  <a:srgbClr val="336600"/>
                </a:solidFill>
                <a:latin typeface="Times New Roman" pitchFamily="18" charset="0"/>
                <a:ea typeface="ＭＳ Ｐゴシック" pitchFamily="34" charset="-128"/>
              </a:rPr>
              <a:t>e made up of  </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动词，表包括，包含，由</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组成</a:t>
            </a:r>
            <a:r>
              <a:rPr lang="en-US" altLang="zh-CN" sz="1800">
                <a:solidFill>
                  <a:srgbClr val="336600"/>
                </a:solidFill>
                <a:latin typeface="Times New Roman" pitchFamily="18" charset="0"/>
                <a:ea typeface="宋体" pitchFamily="2" charset="-122"/>
              </a:rPr>
              <a:t>)</a:t>
            </a:r>
          </a:p>
          <a:p>
            <a:pPr algn="ctr">
              <a:lnSpc>
                <a:spcPct val="80000"/>
              </a:lnSpc>
              <a:buFontTx/>
              <a:buNone/>
            </a:pPr>
            <a:r>
              <a:rPr lang="en-US" altLang="zh-CN" sz="2000">
                <a:solidFill>
                  <a:schemeClr val="accent2"/>
                </a:solidFill>
                <a:latin typeface="Times New Roman" pitchFamily="18" charset="0"/>
                <a:ea typeface="宋体" pitchFamily="2" charset="-122"/>
              </a:rPr>
              <a:t>“</a:t>
            </a:r>
            <a:r>
              <a:rPr lang="en-US" altLang="ja-JP" sz="1800">
                <a:solidFill>
                  <a:schemeClr val="accent2"/>
                </a:solidFill>
                <a:latin typeface="Times New Roman" pitchFamily="18" charset="0"/>
                <a:ea typeface="ＭＳ Ｐゴシック" pitchFamily="34" charset="-128"/>
              </a:rPr>
              <a:t> </a:t>
            </a:r>
            <a:r>
              <a:rPr lang="en-US" altLang="ja-JP" sz="2000">
                <a:solidFill>
                  <a:schemeClr val="accent2"/>
                </a:solidFill>
                <a:latin typeface="Times New Roman" pitchFamily="18" charset="0"/>
                <a:ea typeface="ＭＳ Ｐゴシック" pitchFamily="34" charset="-128"/>
              </a:rPr>
              <a:t>The People’s Republic of China</a:t>
            </a:r>
            <a:r>
              <a:rPr lang="en-US" altLang="zh-CN" sz="2000">
                <a:solidFill>
                  <a:schemeClr val="accent2"/>
                </a:solidFill>
                <a:latin typeface="Times New Roman" pitchFamily="18" charset="0"/>
                <a:ea typeface="宋体" pitchFamily="2" charset="-122"/>
              </a:rPr>
              <a:t> </a:t>
            </a:r>
            <a:r>
              <a:rPr lang="en-US" altLang="zh-CN" sz="2000" b="1">
                <a:solidFill>
                  <a:schemeClr val="accent2"/>
                </a:solidFill>
                <a:latin typeface="Times New Roman" pitchFamily="18" charset="0"/>
                <a:ea typeface="宋体" pitchFamily="2" charset="-122"/>
              </a:rPr>
              <a:t>comprises</a:t>
            </a:r>
            <a:r>
              <a:rPr lang="en-US" altLang="zh-CN" sz="2000">
                <a:solidFill>
                  <a:schemeClr val="accent2"/>
                </a:solidFill>
                <a:latin typeface="Times New Roman" pitchFamily="18" charset="0"/>
                <a:ea typeface="宋体" pitchFamily="2" charset="-122"/>
              </a:rPr>
              <a:t> </a:t>
            </a:r>
            <a:r>
              <a:rPr lang="en-US" altLang="ja-JP" sz="2000">
                <a:solidFill>
                  <a:schemeClr val="accent2"/>
                </a:solidFill>
                <a:latin typeface="Times New Roman" pitchFamily="18" charset="0"/>
                <a:ea typeface="ＭＳ Ｐゴシック" pitchFamily="34" charset="-128"/>
              </a:rPr>
              <a:t>23 provinces</a:t>
            </a:r>
            <a:r>
              <a:rPr lang="en-US" altLang="ja-JP" sz="1800">
                <a:solidFill>
                  <a:schemeClr val="accent2"/>
                </a:solidFill>
                <a:latin typeface="Times New Roman" pitchFamily="18" charset="0"/>
                <a:ea typeface="ＭＳ Ｐゴシック" pitchFamily="34" charset="-128"/>
              </a:rPr>
              <a:t>.”</a:t>
            </a:r>
          </a:p>
          <a:p>
            <a:pPr algn="ctr">
              <a:lnSpc>
                <a:spcPct val="80000"/>
              </a:lnSpc>
              <a:buFontTx/>
              <a:buNone/>
            </a:pPr>
            <a:endParaRPr lang="en-US" altLang="ja-JP" sz="2000">
              <a:solidFill>
                <a:schemeClr val="accent2"/>
              </a:solidFill>
              <a:latin typeface="Times New Roman" pitchFamily="18" charset="0"/>
              <a:ea typeface="ＭＳ Ｐゴシック" pitchFamily="34" charset="-128"/>
            </a:endParaRPr>
          </a:p>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constitute</a:t>
            </a:r>
            <a:r>
              <a:rPr lang="en-US" altLang="ja-JP" sz="2000">
                <a:solidFill>
                  <a:srgbClr val="336600"/>
                </a:solidFill>
                <a:latin typeface="Times New Roman" pitchFamily="18" charset="0"/>
                <a:ea typeface="ＭＳ Ｐゴシック" pitchFamily="34" charset="-128"/>
              </a:rPr>
              <a:t>” means the same as “</a:t>
            </a:r>
            <a:r>
              <a:rPr lang="en-US" altLang="ja-JP" sz="2000">
                <a:solidFill>
                  <a:schemeClr val="accent2"/>
                </a:solidFill>
                <a:latin typeface="Times New Roman" pitchFamily="18" charset="0"/>
                <a:ea typeface="ＭＳ Ｐゴシック" pitchFamily="34" charset="-128"/>
              </a:rPr>
              <a:t>compose</a:t>
            </a:r>
            <a:r>
              <a:rPr lang="en-US" altLang="ja-JP" sz="2000">
                <a:solidFill>
                  <a:srgbClr val="336600"/>
                </a:solidFill>
                <a:latin typeface="Times New Roman" pitchFamily="18" charset="0"/>
                <a:ea typeface="ＭＳ Ｐゴシック" pitchFamily="34" charset="-128"/>
              </a:rPr>
              <a:t>.”  </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constitute</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与</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compose</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意思相同</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ja-JP" sz="4000">
                <a:solidFill>
                  <a:srgbClr val="336600"/>
                </a:solidFill>
                <a:latin typeface="Times New Roman" pitchFamily="18" charset="0"/>
                <a:ea typeface="ＭＳ Ｐゴシック" pitchFamily="34" charset="-128"/>
              </a:rPr>
              <a:t>7. </a:t>
            </a:r>
            <a:r>
              <a:rPr lang="en-US" altLang="ja-JP" sz="4000" b="1">
                <a:solidFill>
                  <a:srgbClr val="336600"/>
                </a:solidFill>
                <a:latin typeface="Times New Roman" pitchFamily="18" charset="0"/>
                <a:ea typeface="ＭＳ Ｐゴシック" pitchFamily="34" charset="-128"/>
              </a:rPr>
              <a:t>currently/presently/at present</a:t>
            </a:r>
            <a:r>
              <a:rPr lang="en-US" altLang="ja-JP" sz="4000">
                <a:solidFill>
                  <a:srgbClr val="336600"/>
                </a:solidFill>
                <a:latin typeface="Times New Roman" pitchFamily="18" charset="0"/>
                <a:ea typeface="ＭＳ Ｐゴシック" pitchFamily="34" charset="-128"/>
              </a:rPr>
              <a:t> (and "</a:t>
            </a:r>
            <a:r>
              <a:rPr lang="en-US" altLang="ja-JP" sz="4000" b="1">
                <a:solidFill>
                  <a:srgbClr val="336600"/>
                </a:solidFill>
                <a:latin typeface="Times New Roman" pitchFamily="18" charset="0"/>
                <a:ea typeface="ＭＳ Ｐゴシック" pitchFamily="34" charset="-128"/>
              </a:rPr>
              <a:t>now</a:t>
            </a:r>
            <a:r>
              <a:rPr lang="en-US" altLang="ja-JP" sz="4000">
                <a:solidFill>
                  <a:srgbClr val="336600"/>
                </a:solidFill>
                <a:latin typeface="Times New Roman" pitchFamily="18" charset="0"/>
                <a:ea typeface="ＭＳ Ｐゴシック" pitchFamily="34" charset="-128"/>
              </a:rPr>
              <a:t>")</a:t>
            </a:r>
            <a:r>
              <a:rPr lang="en-US" altLang="ja-JP" sz="4000">
                <a:ea typeface="ＭＳ Ｐゴシック" pitchFamily="34" charset="-128"/>
              </a:rPr>
              <a:t> </a:t>
            </a:r>
            <a:endParaRPr lang="ja-JP" altLang="en-US" sz="4000">
              <a:ea typeface="ＭＳ Ｐゴシック" pitchFamily="34" charset="-128"/>
            </a:endParaRPr>
          </a:p>
        </p:txBody>
      </p:sp>
      <p:sp>
        <p:nvSpPr>
          <p:cNvPr id="26627" name="Rectangle 3"/>
          <p:cNvSpPr>
            <a:spLocks noGrp="1" noChangeArrowheads="1"/>
          </p:cNvSpPr>
          <p:nvPr>
            <p:ph type="body" idx="1"/>
          </p:nvPr>
        </p:nvSpPr>
        <p:spPr/>
        <p:txBody>
          <a:bodyPr/>
          <a:lstStyle/>
          <a:p>
            <a:pPr>
              <a:lnSpc>
                <a:spcPct val="9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currently</a:t>
            </a:r>
            <a:r>
              <a:rPr lang="en-US" altLang="ja-JP" sz="2400">
                <a:solidFill>
                  <a:srgbClr val="336600"/>
                </a:solidFill>
                <a:latin typeface="Times New Roman" pitchFamily="18" charset="0"/>
                <a:ea typeface="ＭＳ Ｐゴシック" pitchFamily="34" charset="-128"/>
              </a:rPr>
              <a:t>” (preferred) and “</a:t>
            </a:r>
            <a:r>
              <a:rPr lang="en-US" altLang="ja-JP" sz="2400">
                <a:solidFill>
                  <a:schemeClr val="accent2"/>
                </a:solidFill>
                <a:latin typeface="Times New Roman" pitchFamily="18" charset="0"/>
                <a:ea typeface="ＭＳ Ｐゴシック" pitchFamily="34" charset="-128"/>
              </a:rPr>
              <a:t>at present</a:t>
            </a:r>
            <a:r>
              <a:rPr lang="en-US" altLang="ja-JP" sz="2400">
                <a:solidFill>
                  <a:srgbClr val="336600"/>
                </a:solidFill>
                <a:latin typeface="Times New Roman" pitchFamily="18" charset="0"/>
                <a:ea typeface="ＭＳ Ｐゴシック" pitchFamily="34" charset="-128"/>
              </a:rPr>
              <a:t>” mean “</a:t>
            </a:r>
            <a:r>
              <a:rPr lang="en-US" altLang="ja-JP" sz="2400">
                <a:solidFill>
                  <a:schemeClr val="accent2"/>
                </a:solidFill>
                <a:latin typeface="Times New Roman" pitchFamily="18" charset="0"/>
                <a:ea typeface="ＭＳ Ｐゴシック" pitchFamily="34" charset="-128"/>
              </a:rPr>
              <a:t>now</a:t>
            </a:r>
            <a:r>
              <a:rPr lang="en-US" altLang="ja-JP" sz="2400">
                <a:solidFill>
                  <a:srgbClr val="336600"/>
                </a:solidFill>
                <a:latin typeface="Times New Roman" pitchFamily="18" charset="0"/>
                <a:ea typeface="ＭＳ Ｐゴシック" pitchFamily="34" charset="-128"/>
              </a:rPr>
              <a:t>.”  </a:t>
            </a:r>
            <a:endParaRPr lang="en-US" altLang="zh-CN" sz="2400">
              <a:solidFill>
                <a:srgbClr val="336600"/>
              </a:solidFill>
              <a:latin typeface="Times New Roman" pitchFamily="18" charset="0"/>
              <a:ea typeface="宋体" pitchFamily="2" charset="-122"/>
            </a:endParaRPr>
          </a:p>
          <a:p>
            <a:pPr>
              <a:lnSpc>
                <a:spcPct val="90000"/>
              </a:lnSpc>
              <a:buFontTx/>
              <a:buNone/>
            </a:pPr>
            <a:r>
              <a:rPr lang="en-US" altLang="zh-CN" sz="24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currently</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和</a:t>
            </a:r>
            <a:r>
              <a:rPr lang="ja-JP" altLang="en-US"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at present</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都表示现在的意思，但更推荐使用</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currently</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lnSpc>
                <a:spcPct val="90000"/>
              </a:lnSpc>
              <a:buFontTx/>
              <a:buNone/>
            </a:pPr>
            <a:r>
              <a:rPr lang="en-US" altLang="zh-CN" sz="2000">
                <a:solidFill>
                  <a:schemeClr val="accent2"/>
                </a:solidFill>
                <a:latin typeface="Times New Roman" pitchFamily="18" charset="0"/>
                <a:ea typeface="宋体" pitchFamily="2" charset="-122"/>
              </a:rPr>
              <a:t>“</a:t>
            </a:r>
            <a:r>
              <a:rPr lang="en-US" altLang="ja-JP" sz="2000">
                <a:solidFill>
                  <a:schemeClr val="accent2"/>
                </a:solidFill>
                <a:latin typeface="Times New Roman" pitchFamily="18" charset="0"/>
                <a:ea typeface="ＭＳ Ｐゴシック" pitchFamily="34" charset="-128"/>
              </a:rPr>
              <a:t>There are </a:t>
            </a:r>
            <a:r>
              <a:rPr lang="en-US" altLang="zh-CN" sz="2000">
                <a:solidFill>
                  <a:schemeClr val="accent2"/>
                </a:solidFill>
                <a:latin typeface="Times New Roman" pitchFamily="18" charset="0"/>
                <a:ea typeface="宋体" pitchFamily="2" charset="-122"/>
              </a:rPr>
              <a:t>currently </a:t>
            </a:r>
            <a:r>
              <a:rPr lang="en-US" altLang="ja-JP" sz="2000">
                <a:solidFill>
                  <a:schemeClr val="accent2"/>
                </a:solidFill>
                <a:latin typeface="Times New Roman" pitchFamily="18" charset="0"/>
                <a:ea typeface="ＭＳ Ｐゴシック" pitchFamily="34" charset="-128"/>
              </a:rPr>
              <a:t>no available studies on Han Chinese populations</a:t>
            </a:r>
            <a:r>
              <a:rPr lang="en-US" altLang="zh-CN" sz="2000">
                <a:solidFill>
                  <a:schemeClr val="accent2"/>
                </a:solidFill>
                <a:latin typeface="Times New Roman" pitchFamily="18" charset="0"/>
                <a:ea typeface="宋体" pitchFamily="2" charset="-122"/>
              </a:rPr>
              <a:t>.”</a:t>
            </a:r>
            <a:r>
              <a:rPr lang="en-US" altLang="ja-JP" sz="2800">
                <a:ea typeface="ＭＳ Ｐゴシック" pitchFamily="34" charset="-128"/>
              </a:rPr>
              <a:t> </a:t>
            </a:r>
            <a:endParaRPr lang="en-US" altLang="zh-CN" sz="2800">
              <a:ea typeface="宋体" pitchFamily="2" charset="-122"/>
            </a:endParaRPr>
          </a:p>
          <a:p>
            <a:pPr>
              <a:lnSpc>
                <a:spcPct val="90000"/>
              </a:lnSpc>
              <a:buFontTx/>
              <a:buNone/>
            </a:pPr>
            <a:endParaRPr lang="ja-JP" altLang="en-US" sz="2800">
              <a:solidFill>
                <a:srgbClr val="336600"/>
              </a:solidFill>
              <a:latin typeface="Times New Roman" pitchFamily="18" charset="0"/>
              <a:ea typeface="ＭＳ Ｐゴシック" pitchFamily="34" charset="-128"/>
            </a:endParaRPr>
          </a:p>
          <a:p>
            <a:pPr>
              <a:lnSpc>
                <a:spcPct val="9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presently</a:t>
            </a:r>
            <a:r>
              <a:rPr lang="en-US" altLang="ja-JP" sz="2400">
                <a:solidFill>
                  <a:srgbClr val="336600"/>
                </a:solidFill>
                <a:latin typeface="Times New Roman" pitchFamily="18" charset="0"/>
                <a:ea typeface="ＭＳ Ｐゴシック" pitchFamily="34" charset="-128"/>
              </a:rPr>
              <a:t>” means “</a:t>
            </a:r>
            <a:r>
              <a:rPr lang="en-US" altLang="ja-JP" sz="2400">
                <a:solidFill>
                  <a:schemeClr val="accent2"/>
                </a:solidFill>
                <a:latin typeface="Times New Roman" pitchFamily="18" charset="0"/>
                <a:ea typeface="ＭＳ Ｐゴシック" pitchFamily="34" charset="-128"/>
              </a:rPr>
              <a:t>soon</a:t>
            </a:r>
            <a:r>
              <a:rPr lang="en-US" altLang="ja-JP" sz="2400">
                <a:solidFill>
                  <a:srgbClr val="336600"/>
                </a:solidFill>
                <a:latin typeface="Times New Roman" pitchFamily="18" charset="0"/>
                <a:ea typeface="ＭＳ Ｐゴシック" pitchFamily="34" charset="-128"/>
              </a:rPr>
              <a:t>”, “shortly”, “in the near future.”  </a:t>
            </a:r>
            <a:endParaRPr lang="en-US" altLang="zh-CN" sz="2400">
              <a:solidFill>
                <a:srgbClr val="336600"/>
              </a:solidFill>
              <a:latin typeface="Times New Roman" pitchFamily="18" charset="0"/>
              <a:ea typeface="宋体" pitchFamily="2" charset="-122"/>
            </a:endParaRPr>
          </a:p>
          <a:p>
            <a:pPr>
              <a:lnSpc>
                <a:spcPct val="9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zh-CN" sz="1800">
                <a:solidFill>
                  <a:srgbClr val="336600"/>
                </a:solidFill>
                <a:latin typeface="Times New Roman" pitchFamily="18" charset="0"/>
                <a:ea typeface="宋体" pitchFamily="2" charset="-122"/>
              </a:rPr>
              <a:t> “</a:t>
            </a:r>
            <a:r>
              <a:rPr lang="en-US" altLang="zh-CN" sz="1800">
                <a:solidFill>
                  <a:schemeClr val="accent2"/>
                </a:solidFill>
                <a:latin typeface="Times New Roman" pitchFamily="18" charset="0"/>
                <a:ea typeface="宋体" pitchFamily="2" charset="-122"/>
              </a:rPr>
              <a:t>presently</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表示很快，不久的将来</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lnSpc>
                <a:spcPct val="90000"/>
              </a:lnSpc>
              <a:buFontTx/>
              <a:buNone/>
            </a:pPr>
            <a:r>
              <a:rPr lang="en-US" altLang="zh-CN" sz="2000">
                <a:solidFill>
                  <a:schemeClr val="accent2"/>
                </a:solidFill>
                <a:latin typeface="Times New Roman" pitchFamily="18" charset="0"/>
                <a:ea typeface="宋体" pitchFamily="2" charset="-122"/>
              </a:rPr>
              <a:t>“Presently, </a:t>
            </a:r>
            <a:r>
              <a:rPr lang="en-US" altLang="ja-JP" sz="2000">
                <a:solidFill>
                  <a:schemeClr val="accent2"/>
                </a:solidFill>
                <a:latin typeface="Times New Roman" pitchFamily="18" charset="0"/>
                <a:ea typeface="ＭＳ Ｐゴシック" pitchFamily="34" charset="-128"/>
              </a:rPr>
              <a:t>we will go to the Forbidden City</a:t>
            </a:r>
            <a:r>
              <a:rPr lang="en-US" altLang="ja-JP" sz="2000">
                <a:ea typeface="ＭＳ Ｐゴシック" pitchFamily="34" charset="-128"/>
              </a:rPr>
              <a:t> </a:t>
            </a:r>
            <a:endParaRPr lang="en-US" altLang="ja-JP" sz="2000">
              <a:solidFill>
                <a:srgbClr val="336600"/>
              </a:solidFill>
              <a:latin typeface="Times New Roman" pitchFamily="18" charset="0"/>
              <a:ea typeface="ＭＳ Ｐゴシック" pitchFamily="34" charset="-128"/>
            </a:endParaRPr>
          </a:p>
          <a:p>
            <a:pPr>
              <a:lnSpc>
                <a:spcPct val="90000"/>
              </a:lnSpc>
            </a:pPr>
            <a:endParaRPr lang="en-US" altLang="ja-JP" sz="2000">
              <a:solidFill>
                <a:srgbClr val="336600"/>
              </a:solidFill>
              <a:latin typeface="Times New Roman" pitchFamily="18" charset="0"/>
              <a:ea typeface="ＭＳ Ｐゴシック" pitchFamily="34" charset="-128"/>
            </a:endParaRPr>
          </a:p>
          <a:p>
            <a:pPr>
              <a:lnSpc>
                <a:spcPct val="90000"/>
              </a:lnSpc>
              <a:buFontTx/>
              <a:buNone/>
            </a:pPr>
            <a:r>
              <a:rPr lang="en-US" altLang="ja-JP" sz="2400" i="1">
                <a:solidFill>
                  <a:srgbClr val="336600"/>
                </a:solidFill>
                <a:latin typeface="Times New Roman" pitchFamily="18" charset="0"/>
                <a:ea typeface="ＭＳ Ｐゴシック" pitchFamily="34" charset="-128"/>
              </a:rPr>
              <a:t>*Tip: “</a:t>
            </a:r>
            <a:r>
              <a:rPr lang="en-US" altLang="ja-JP" sz="2400" b="1" i="1">
                <a:solidFill>
                  <a:srgbClr val="336600"/>
                </a:solidFill>
                <a:latin typeface="Times New Roman" pitchFamily="18" charset="0"/>
                <a:ea typeface="ＭＳ Ｐゴシック" pitchFamily="34" charset="-128"/>
              </a:rPr>
              <a:t>Now</a:t>
            </a:r>
            <a:r>
              <a:rPr lang="en-US" altLang="ja-JP" sz="2400" i="1">
                <a:solidFill>
                  <a:srgbClr val="336600"/>
                </a:solidFill>
                <a:latin typeface="Times New Roman" pitchFamily="18" charset="0"/>
                <a:ea typeface="ＭＳ Ｐゴシック" pitchFamily="34" charset="-128"/>
              </a:rPr>
              <a:t>” is often mistakenly used in manuscripts when “</a:t>
            </a:r>
            <a:r>
              <a:rPr lang="en-US" altLang="ja-JP" sz="2400" b="1" i="1">
                <a:solidFill>
                  <a:srgbClr val="336600"/>
                </a:solidFill>
                <a:latin typeface="Times New Roman" pitchFamily="18" charset="0"/>
                <a:ea typeface="ＭＳ Ｐゴシック" pitchFamily="34" charset="-128"/>
              </a:rPr>
              <a:t>currently</a:t>
            </a:r>
            <a:r>
              <a:rPr lang="en-US" altLang="ja-JP" sz="2400" i="1">
                <a:solidFill>
                  <a:srgbClr val="336600"/>
                </a:solidFill>
                <a:latin typeface="Times New Roman" pitchFamily="18" charset="0"/>
                <a:ea typeface="ＭＳ Ｐゴシック" pitchFamily="34" charset="-128"/>
              </a:rPr>
              <a:t>” or “</a:t>
            </a:r>
            <a:r>
              <a:rPr lang="en-US" altLang="ja-JP" sz="2400" b="1" i="1">
                <a:solidFill>
                  <a:srgbClr val="336600"/>
                </a:solidFill>
                <a:latin typeface="Times New Roman" pitchFamily="18" charset="0"/>
                <a:ea typeface="ＭＳ Ｐゴシック" pitchFamily="34" charset="-128"/>
              </a:rPr>
              <a:t>at present</a:t>
            </a:r>
            <a:r>
              <a:rPr lang="en-US" altLang="ja-JP" sz="2400" i="1">
                <a:solidFill>
                  <a:srgbClr val="336600"/>
                </a:solidFill>
                <a:latin typeface="Times New Roman" pitchFamily="18" charset="0"/>
                <a:ea typeface="ＭＳ Ｐゴシック" pitchFamily="34" charset="-128"/>
              </a:rPr>
              <a:t>” is better</a:t>
            </a:r>
            <a:r>
              <a:rPr lang="en-US" altLang="ja-JP" sz="2400">
                <a:solidFill>
                  <a:srgbClr val="336600"/>
                </a:solidFill>
                <a:latin typeface="Times New Roman" pitchFamily="18" charset="0"/>
                <a:ea typeface="ＭＳ Ｐゴシック" pitchFamily="34" charset="-128"/>
              </a:rPr>
              <a:t>.  </a:t>
            </a:r>
            <a:endParaRPr lang="en-US" altLang="zh-CN" sz="2400">
              <a:solidFill>
                <a:srgbClr val="336600"/>
              </a:solidFill>
              <a:latin typeface="Times New Roman" pitchFamily="18" charset="0"/>
              <a:ea typeface="宋体" pitchFamily="2" charset="-122"/>
            </a:endParaRPr>
          </a:p>
          <a:p>
            <a:pPr>
              <a:lnSpc>
                <a:spcPct val="90000"/>
              </a:lnSpc>
              <a:buFontTx/>
              <a:buNone/>
            </a:pPr>
            <a:r>
              <a:rPr lang="en-US" altLang="zh-CN" sz="1800">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r>
              <a:rPr lang="en-US" altLang="zh-CN" sz="1800" i="1">
                <a:solidFill>
                  <a:srgbClr val="336600"/>
                </a:solidFill>
                <a:latin typeface="Times New Roman" pitchFamily="18" charset="0"/>
                <a:ea typeface="宋体" pitchFamily="2" charset="-122"/>
              </a:rPr>
              <a:t> </a:t>
            </a:r>
            <a:r>
              <a:rPr lang="zh-CN" altLang="en-US" sz="1800" i="1">
                <a:solidFill>
                  <a:srgbClr val="336600"/>
                </a:solidFill>
                <a:latin typeface="Times New Roman" pitchFamily="18" charset="0"/>
                <a:ea typeface="宋体" pitchFamily="2" charset="-122"/>
              </a:rPr>
              <a:t>最好使用</a:t>
            </a:r>
            <a:r>
              <a:rPr lang="ja-JP" altLang="en-US"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 </a:t>
            </a:r>
            <a:r>
              <a:rPr lang="en-US" altLang="ja-JP" sz="1800" b="1" i="1">
                <a:solidFill>
                  <a:srgbClr val="336600"/>
                </a:solidFill>
                <a:latin typeface="Times New Roman" pitchFamily="18" charset="0"/>
                <a:ea typeface="ＭＳ Ｐゴシック" pitchFamily="34" charset="-128"/>
              </a:rPr>
              <a:t>currently</a:t>
            </a:r>
            <a:r>
              <a:rPr lang="en-US" altLang="ja-JP" sz="1800" i="1">
                <a:solidFill>
                  <a:srgbClr val="336600"/>
                </a:solidFill>
                <a:latin typeface="Times New Roman" pitchFamily="18" charset="0"/>
                <a:ea typeface="ＭＳ Ｐゴシック" pitchFamily="34" charset="-128"/>
              </a:rPr>
              <a:t>” </a:t>
            </a:r>
            <a:r>
              <a:rPr lang="zh-CN" altLang="en-US" sz="1800" i="1">
                <a:solidFill>
                  <a:srgbClr val="336600"/>
                </a:solidFill>
                <a:latin typeface="Times New Roman" pitchFamily="18" charset="0"/>
                <a:ea typeface="宋体" pitchFamily="2" charset="-122"/>
              </a:rPr>
              <a:t>或</a:t>
            </a:r>
            <a:r>
              <a:rPr lang="ja-JP" altLang="en-US" sz="1800" i="1">
                <a:solidFill>
                  <a:srgbClr val="336600"/>
                </a:solidFill>
                <a:latin typeface="Times New Roman" pitchFamily="18" charset="0"/>
                <a:ea typeface="ＭＳ Ｐゴシック" pitchFamily="34" charset="-128"/>
              </a:rPr>
              <a:t>“</a:t>
            </a:r>
            <a:r>
              <a:rPr lang="en-US" altLang="ja-JP" sz="1800" b="1" i="1">
                <a:solidFill>
                  <a:srgbClr val="336600"/>
                </a:solidFill>
                <a:latin typeface="Times New Roman" pitchFamily="18" charset="0"/>
                <a:ea typeface="ＭＳ Ｐゴシック" pitchFamily="34" charset="-128"/>
              </a:rPr>
              <a:t>at present</a:t>
            </a:r>
            <a:r>
              <a:rPr lang="en-US" altLang="ja-JP"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a:t>
            </a:r>
            <a:r>
              <a:rPr lang="en-US" altLang="ja-JP" sz="1800" i="1">
                <a:solidFill>
                  <a:srgbClr val="336600"/>
                </a:solidFill>
                <a:latin typeface="Times New Roman" pitchFamily="18" charset="0"/>
                <a:ea typeface="ＭＳ Ｐゴシック" pitchFamily="34" charset="-128"/>
              </a:rPr>
              <a:t>“</a:t>
            </a:r>
            <a:r>
              <a:rPr lang="en-US" altLang="ja-JP" sz="1800" b="1" i="1">
                <a:solidFill>
                  <a:srgbClr val="336600"/>
                </a:solidFill>
                <a:latin typeface="Times New Roman" pitchFamily="18" charset="0"/>
                <a:ea typeface="ＭＳ Ｐゴシック" pitchFamily="34" charset="-128"/>
              </a:rPr>
              <a:t>Now</a:t>
            </a:r>
            <a:r>
              <a:rPr lang="en-US" altLang="ja-JP"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经常被错误使用 </a:t>
            </a:r>
            <a:r>
              <a:rPr lang="en-US" altLang="ja-JP" sz="1800" i="1">
                <a:solidFill>
                  <a:srgbClr val="336600"/>
                </a:solidFill>
                <a:latin typeface="Times New Roman" pitchFamily="18" charset="0"/>
                <a:ea typeface="ＭＳ Ｐゴシック" pitchFamily="34" charset="-128"/>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ja-JP" sz="3600">
                <a:solidFill>
                  <a:srgbClr val="336600"/>
                </a:solidFill>
                <a:latin typeface="Times New Roman" pitchFamily="18" charset="0"/>
                <a:ea typeface="ＭＳ Ｐゴシック" pitchFamily="34" charset="-128"/>
              </a:rPr>
              <a:t>8. </a:t>
            </a:r>
            <a:r>
              <a:rPr lang="en-US" altLang="ja-JP" sz="3600" b="1">
                <a:solidFill>
                  <a:srgbClr val="336600"/>
                </a:solidFill>
                <a:latin typeface="Times New Roman" pitchFamily="18" charset="0"/>
                <a:ea typeface="ＭＳ Ｐゴシック" pitchFamily="34" charset="-128"/>
              </a:rPr>
              <a:t>demonstrate/exhibit/reveal/show</a:t>
            </a:r>
            <a:r>
              <a:rPr lang="en-US" altLang="ja-JP" sz="4000">
                <a:ea typeface="ＭＳ Ｐゴシック" pitchFamily="34" charset="-128"/>
              </a:rPr>
              <a:t> </a:t>
            </a:r>
            <a:endParaRPr lang="ja-JP" altLang="en-US" sz="4000">
              <a:ea typeface="ＭＳ Ｐゴシック" pitchFamily="34" charset="-128"/>
            </a:endParaRPr>
          </a:p>
        </p:txBody>
      </p:sp>
      <p:sp>
        <p:nvSpPr>
          <p:cNvPr id="28675" name="Rectangle 3"/>
          <p:cNvSpPr>
            <a:spLocks noGrp="1" noChangeArrowheads="1"/>
          </p:cNvSpPr>
          <p:nvPr>
            <p:ph type="body" idx="1"/>
          </p:nvPr>
        </p:nvSpPr>
        <p:spPr/>
        <p:txBody>
          <a:bodyPr/>
          <a:lstStyle/>
          <a:p>
            <a:pPr>
              <a:lnSpc>
                <a:spcPct val="8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demonstrate</a:t>
            </a:r>
            <a:r>
              <a:rPr lang="en-US" altLang="ja-JP" sz="2400">
                <a:solidFill>
                  <a:srgbClr val="336600"/>
                </a:solidFill>
                <a:latin typeface="Times New Roman" pitchFamily="18" charset="0"/>
                <a:ea typeface="ＭＳ Ｐゴシック" pitchFamily="34" charset="-128"/>
              </a:rPr>
              <a:t>” should be used only for </a:t>
            </a:r>
            <a:r>
              <a:rPr lang="en-US" altLang="ja-JP" sz="2400" i="1">
                <a:solidFill>
                  <a:srgbClr val="336600"/>
                </a:solidFill>
                <a:latin typeface="Times New Roman" pitchFamily="18" charset="0"/>
                <a:ea typeface="ＭＳ Ｐゴシック" pitchFamily="34" charset="-128"/>
              </a:rPr>
              <a:t>deliberate action</a:t>
            </a:r>
            <a:r>
              <a:rPr lang="en-US" altLang="ja-JP" sz="2400">
                <a:solidFill>
                  <a:srgbClr val="336600"/>
                </a:solidFill>
                <a:latin typeface="Times New Roman" pitchFamily="18" charset="0"/>
                <a:ea typeface="ＭＳ Ｐゴシック" pitchFamily="34" charset="-128"/>
              </a:rPr>
              <a:t> intended to illustrate an action or procedure </a:t>
            </a:r>
            <a:endParaRPr lang="en-US" altLang="zh-CN" sz="2400">
              <a:solidFill>
                <a:srgbClr val="336600"/>
              </a:solidFill>
              <a:latin typeface="Times New Roman" pitchFamily="18" charset="0"/>
              <a:ea typeface="宋体" pitchFamily="2" charset="-122"/>
            </a:endParaRPr>
          </a:p>
          <a:p>
            <a:pPr>
              <a:lnSpc>
                <a:spcPct val="80000"/>
              </a:lnSpc>
              <a:buFontTx/>
              <a:buNone/>
            </a:pPr>
            <a:r>
              <a:rPr lang="en-US" altLang="zh-CN" sz="24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demonstrate</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仅用于表示故意的行为，特意说明某行为或过程</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gn="ctr">
              <a:lnSpc>
                <a:spcPct val="80000"/>
              </a:lnSpc>
              <a:buFontTx/>
              <a:buNone/>
            </a:pPr>
            <a:r>
              <a:rPr lang="en-US" altLang="ja-JP" sz="2400">
                <a:solidFill>
                  <a:schemeClr val="accent2"/>
                </a:solidFill>
                <a:latin typeface="Times New Roman" pitchFamily="18" charset="0"/>
                <a:ea typeface="ＭＳ Ｐゴシック" pitchFamily="34" charset="-128"/>
              </a:rPr>
              <a:t>“The technician demonstrated how to operate the pH meter.”</a:t>
            </a:r>
          </a:p>
          <a:p>
            <a:pPr>
              <a:lnSpc>
                <a:spcPct val="80000"/>
              </a:lnSpc>
              <a:buFontTx/>
              <a:buNone/>
            </a:pPr>
            <a:r>
              <a:rPr lang="en-US" altLang="ja-JP" sz="2400">
                <a:solidFill>
                  <a:srgbClr val="336600"/>
                </a:solidFill>
                <a:latin typeface="Times New Roman" pitchFamily="18" charset="0"/>
                <a:ea typeface="ＭＳ Ｐゴシック" pitchFamily="34" charset="-128"/>
              </a:rPr>
              <a:t> </a:t>
            </a:r>
          </a:p>
          <a:p>
            <a:pPr>
              <a:lnSpc>
                <a:spcPct val="8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exhibit</a:t>
            </a:r>
            <a:r>
              <a:rPr lang="en-US" altLang="ja-JP" sz="2400">
                <a:solidFill>
                  <a:srgbClr val="336600"/>
                </a:solidFill>
                <a:latin typeface="Times New Roman" pitchFamily="18" charset="0"/>
                <a:ea typeface="ＭＳ Ｐゴシック" pitchFamily="34" charset="-128"/>
              </a:rPr>
              <a:t>” is used for </a:t>
            </a:r>
            <a:r>
              <a:rPr lang="en-US" altLang="ja-JP" sz="2400" i="1">
                <a:solidFill>
                  <a:srgbClr val="336600"/>
                </a:solidFill>
                <a:latin typeface="Times New Roman" pitchFamily="18" charset="0"/>
                <a:ea typeface="ＭＳ Ｐゴシック" pitchFamily="34" charset="-128"/>
              </a:rPr>
              <a:t>deliberate action</a:t>
            </a:r>
            <a:r>
              <a:rPr lang="en-US" altLang="ja-JP" sz="2400">
                <a:solidFill>
                  <a:srgbClr val="336600"/>
                </a:solidFill>
                <a:latin typeface="Times New Roman" pitchFamily="18" charset="0"/>
                <a:ea typeface="ＭＳ Ｐゴシック" pitchFamily="34" charset="-128"/>
              </a:rPr>
              <a:t> to make visible.</a:t>
            </a:r>
            <a:endParaRPr lang="en-US" altLang="zh-CN" sz="2400">
              <a:solidFill>
                <a:srgbClr val="336600"/>
              </a:solidFill>
              <a:latin typeface="Times New Roman" pitchFamily="18" charset="0"/>
              <a:ea typeface="宋体" pitchFamily="2" charset="-122"/>
            </a:endParaRPr>
          </a:p>
          <a:p>
            <a:pPr>
              <a:lnSpc>
                <a:spcPct val="80000"/>
              </a:lnSpc>
              <a:buFontTx/>
              <a:buNone/>
            </a:pPr>
            <a:r>
              <a:rPr lang="en-US" altLang="zh-CN" sz="2400">
                <a:solidFill>
                  <a:srgbClr val="336600"/>
                </a:solidFill>
                <a:latin typeface="Times New Roman" pitchFamily="18" charset="0"/>
                <a:ea typeface="宋体" pitchFamily="2" charset="-122"/>
              </a:rPr>
              <a:t>	</a:t>
            </a:r>
            <a:r>
              <a:rPr lang="en-US" altLang="ja-JP" sz="2400">
                <a:solidFill>
                  <a:srgbClr val="336600"/>
                </a:solidFill>
                <a:latin typeface="Times New Roman" pitchFamily="18" charset="0"/>
                <a:ea typeface="ＭＳ Ｐゴシック" pitchFamily="34" charset="-128"/>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表示故意的行为，展示出来</a:t>
            </a:r>
            <a:r>
              <a:rPr lang="en-US" altLang="ja-JP" sz="1800">
                <a:solidFill>
                  <a:srgbClr val="336600"/>
                </a:solidFill>
                <a:latin typeface="Times New Roman" pitchFamily="18" charset="0"/>
                <a:ea typeface="ＭＳ Ｐゴシック" pitchFamily="34" charset="-128"/>
              </a:rPr>
              <a:t>)</a:t>
            </a:r>
          </a:p>
          <a:p>
            <a:pPr algn="ctr">
              <a:lnSpc>
                <a:spcPct val="80000"/>
              </a:lnSpc>
              <a:buFontTx/>
              <a:buNone/>
            </a:pPr>
            <a:r>
              <a:rPr lang="en-US" altLang="ja-JP" sz="2400">
                <a:solidFill>
                  <a:schemeClr val="accent2"/>
                </a:solidFill>
                <a:latin typeface="Times New Roman" pitchFamily="18" charset="0"/>
                <a:ea typeface="ＭＳ Ｐゴシック" pitchFamily="34" charset="-128"/>
              </a:rPr>
              <a:t>"He exhibited the mineral specimens at the last congress."</a:t>
            </a:r>
          </a:p>
          <a:p>
            <a:pPr>
              <a:lnSpc>
                <a:spcPct val="80000"/>
              </a:lnSpc>
              <a:buFontTx/>
              <a:buNone/>
            </a:pPr>
            <a:endParaRPr lang="en-US" altLang="ja-JP" sz="2400">
              <a:solidFill>
                <a:srgbClr val="336600"/>
              </a:solidFill>
              <a:latin typeface="Times New Roman" pitchFamily="18" charset="0"/>
              <a:ea typeface="ＭＳ Ｐゴシック" pitchFamily="34" charset="-128"/>
            </a:endParaRPr>
          </a:p>
          <a:p>
            <a:pPr>
              <a:lnSpc>
                <a:spcPct val="80000"/>
              </a:lnSpc>
              <a:buFontTx/>
              <a:buNone/>
            </a:pPr>
            <a:r>
              <a:rPr lang="en-US" altLang="ja-JP" sz="2400">
                <a:solidFill>
                  <a:srgbClr val="336600"/>
                </a:solidFill>
                <a:latin typeface="Times New Roman" pitchFamily="18" charset="0"/>
                <a:ea typeface="ＭＳ Ｐゴシック" pitchFamily="34" charset="-128"/>
              </a:rPr>
              <a:t>*</a:t>
            </a:r>
            <a:r>
              <a:rPr lang="en-US" altLang="ja-JP" sz="2400" i="1">
                <a:solidFill>
                  <a:srgbClr val="336600"/>
                </a:solidFill>
                <a:latin typeface="Times New Roman" pitchFamily="18" charset="0"/>
                <a:ea typeface="ＭＳ Ｐゴシック" pitchFamily="34" charset="-128"/>
              </a:rPr>
              <a:t>NOT used to mean passively carrying something.</a:t>
            </a:r>
            <a:endParaRPr lang="en-US" altLang="zh-CN" sz="2400" i="1">
              <a:solidFill>
                <a:srgbClr val="336600"/>
              </a:solidFill>
              <a:latin typeface="Times New Roman" pitchFamily="18" charset="0"/>
              <a:ea typeface="宋体" pitchFamily="2" charset="-122"/>
            </a:endParaRPr>
          </a:p>
          <a:p>
            <a:pPr>
              <a:lnSpc>
                <a:spcPct val="80000"/>
              </a:lnSpc>
              <a:buFontTx/>
              <a:buNone/>
            </a:pPr>
            <a:r>
              <a:rPr lang="en-US" altLang="ja-JP" sz="2400" i="1">
                <a:solidFill>
                  <a:srgbClr val="336600"/>
                </a:solidFill>
                <a:latin typeface="Times New Roman" pitchFamily="18" charset="0"/>
                <a:ea typeface="ＭＳ Ｐゴシック" pitchFamily="34" charset="-128"/>
              </a:rPr>
              <a:t> </a:t>
            </a:r>
            <a:r>
              <a:rPr lang="en-US" altLang="zh-CN" sz="2400" i="1">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不用于表示被动地体现某事物</a:t>
            </a:r>
            <a:r>
              <a:rPr lang="zh-CN" altLang="ja-JP" sz="1800" i="1">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p>
          <a:p>
            <a:pPr algn="ctr">
              <a:lnSpc>
                <a:spcPct val="80000"/>
              </a:lnSpc>
              <a:buFontTx/>
              <a:buNone/>
            </a:pPr>
            <a:r>
              <a:rPr lang="en-US" altLang="ja-JP" sz="2400">
                <a:solidFill>
                  <a:schemeClr val="accent2"/>
                </a:solidFill>
                <a:latin typeface="Times New Roman" pitchFamily="18" charset="0"/>
                <a:ea typeface="ＭＳ Ｐゴシック" pitchFamily="34" charset="-128"/>
              </a:rPr>
              <a:t>×</a:t>
            </a:r>
            <a:r>
              <a:rPr lang="ja-JP" altLang="en-US" sz="2400">
                <a:solidFill>
                  <a:schemeClr val="accent2"/>
                </a:solidFill>
                <a:latin typeface="Times New Roman" pitchFamily="18" charset="0"/>
                <a:ea typeface="ＭＳ Ｐゴシック" pitchFamily="34" charset="-128"/>
              </a:rPr>
              <a:t>　</a:t>
            </a:r>
            <a:r>
              <a:rPr lang="en-US" altLang="ja-JP" sz="2400">
                <a:solidFill>
                  <a:schemeClr val="accent2"/>
                </a:solidFill>
                <a:latin typeface="Times New Roman" pitchFamily="18" charset="0"/>
                <a:ea typeface="ＭＳ Ｐゴシック" pitchFamily="34" charset="-128"/>
              </a:rPr>
              <a:t>"The patient exhibited a rash"   </a:t>
            </a:r>
            <a:r>
              <a:rPr lang="ja-JP" altLang="en-US" sz="2400">
                <a:solidFill>
                  <a:schemeClr val="accent2"/>
                </a:solidFill>
                <a:latin typeface="Times New Roman" pitchFamily="18" charset="0"/>
                <a:ea typeface="ＭＳ Ｐゴシック" pitchFamily="34" charset="-128"/>
              </a:rPr>
              <a:t>○　</a:t>
            </a:r>
            <a:r>
              <a:rPr lang="en-US" altLang="ja-JP" sz="2400">
                <a:solidFill>
                  <a:schemeClr val="accent2"/>
                </a:solidFill>
                <a:latin typeface="Times New Roman" pitchFamily="18" charset="0"/>
                <a:ea typeface="ＭＳ Ｐゴシック" pitchFamily="34" charset="-128"/>
              </a:rPr>
              <a:t>"The patient had a rash.</a:t>
            </a:r>
            <a:r>
              <a:rPr lang="en-US" altLang="zh-CN" sz="2400">
                <a:solidFill>
                  <a:schemeClr val="accent2"/>
                </a:solidFill>
                <a:latin typeface="Times New Roman" pitchFamily="18" charset="0"/>
                <a:ea typeface="宋体" pitchFamily="2" charset="-122"/>
              </a:rPr>
              <a:t>”</a:t>
            </a:r>
            <a:endParaRPr lang="en-US" altLang="ja-JP" sz="2400">
              <a:solidFill>
                <a:schemeClr val="accent2"/>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ja-JP" sz="3600">
                <a:solidFill>
                  <a:srgbClr val="336600"/>
                </a:solidFill>
                <a:latin typeface="Times New Roman" pitchFamily="18" charset="0"/>
                <a:ea typeface="ＭＳ Ｐゴシック" pitchFamily="34" charset="-128"/>
              </a:rPr>
              <a:t>8. </a:t>
            </a:r>
            <a:r>
              <a:rPr lang="en-US" altLang="ja-JP" sz="3600" b="1">
                <a:solidFill>
                  <a:srgbClr val="336600"/>
                </a:solidFill>
                <a:latin typeface="Times New Roman" pitchFamily="18" charset="0"/>
                <a:ea typeface="ＭＳ Ｐゴシック" pitchFamily="34" charset="-128"/>
              </a:rPr>
              <a:t>demonstrate/exhibit/reveal/show</a:t>
            </a:r>
            <a:r>
              <a:rPr lang="en-US" altLang="ja-JP" sz="4000">
                <a:ea typeface="ＭＳ Ｐゴシック" pitchFamily="34" charset="-128"/>
              </a:rPr>
              <a:t> </a:t>
            </a:r>
            <a:endParaRPr lang="ja-JP" altLang="en-US" sz="4000">
              <a:ea typeface="ＭＳ Ｐゴシック" pitchFamily="34" charset="-128"/>
            </a:endParaRPr>
          </a:p>
        </p:txBody>
      </p:sp>
      <p:sp>
        <p:nvSpPr>
          <p:cNvPr id="30723" name="Rectangle 3"/>
          <p:cNvSpPr>
            <a:spLocks noGrp="1" noChangeArrowheads="1"/>
          </p:cNvSpPr>
          <p:nvPr>
            <p:ph type="body" idx="1"/>
          </p:nvPr>
        </p:nvSpPr>
        <p:spPr/>
        <p:txBody>
          <a:bodyPr/>
          <a:lstStyle/>
          <a:p>
            <a:pPr>
              <a:buFontTx/>
              <a:buNone/>
            </a:pPr>
            <a:r>
              <a:rPr lang="en-US" altLang="ja-JP">
                <a:solidFill>
                  <a:srgbClr val="336600"/>
                </a:solidFill>
                <a:latin typeface="Times New Roman" pitchFamily="18" charset="0"/>
                <a:ea typeface="ＭＳ Ｐゴシック" pitchFamily="34" charset="-128"/>
              </a:rPr>
              <a:t>“</a:t>
            </a:r>
            <a:r>
              <a:rPr lang="en-US" altLang="ja-JP">
                <a:solidFill>
                  <a:schemeClr val="accent2"/>
                </a:solidFill>
                <a:latin typeface="Times New Roman" pitchFamily="18" charset="0"/>
                <a:ea typeface="ＭＳ Ｐゴシック" pitchFamily="34" charset="-128"/>
              </a:rPr>
              <a:t>reveal</a:t>
            </a:r>
            <a:r>
              <a:rPr lang="en-US" altLang="ja-JP">
                <a:solidFill>
                  <a:srgbClr val="336600"/>
                </a:solidFill>
                <a:latin typeface="Times New Roman" pitchFamily="18" charset="0"/>
                <a:ea typeface="ＭＳ Ｐゴシック" pitchFamily="34" charset="-128"/>
              </a:rPr>
              <a:t>” is an </a:t>
            </a:r>
            <a:r>
              <a:rPr lang="en-US" altLang="ja-JP" i="1">
                <a:solidFill>
                  <a:srgbClr val="336600"/>
                </a:solidFill>
                <a:latin typeface="Times New Roman" pitchFamily="18" charset="0"/>
                <a:ea typeface="ＭＳ Ｐゴシック" pitchFamily="34" charset="-128"/>
              </a:rPr>
              <a:t>action to make visible</a:t>
            </a:r>
            <a:r>
              <a:rPr lang="en-US" altLang="ja-JP">
                <a:solidFill>
                  <a:srgbClr val="336600"/>
                </a:solidFill>
                <a:latin typeface="Times New Roman" pitchFamily="18" charset="0"/>
                <a:ea typeface="ＭＳ Ｐゴシック" pitchFamily="34" charset="-128"/>
              </a:rPr>
              <a:t> what has been hidden. It is not a synonym for “report.”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显示原本隐藏的事物，但并非“</a:t>
            </a:r>
            <a:r>
              <a:rPr lang="en-US" altLang="ja-JP" sz="1800">
                <a:solidFill>
                  <a:srgbClr val="336600"/>
                </a:solidFill>
                <a:latin typeface="Times New Roman" pitchFamily="18" charset="0"/>
                <a:ea typeface="ＭＳ Ｐゴシック" pitchFamily="34" charset="-128"/>
              </a:rPr>
              <a:t>report</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的同义词</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buFontTx/>
              <a:buNone/>
            </a:pPr>
            <a:r>
              <a:rPr lang="en-US" altLang="zh-CN" sz="2400">
                <a:solidFill>
                  <a:schemeClr val="accent2"/>
                </a:solidFill>
                <a:latin typeface="Times New Roman" pitchFamily="18" charset="0"/>
                <a:ea typeface="宋体" pitchFamily="2" charset="-122"/>
              </a:rPr>
              <a:t>“</a:t>
            </a:r>
            <a:r>
              <a:rPr lang="en-US" altLang="ja-JP" sz="2400">
                <a:solidFill>
                  <a:schemeClr val="accent2"/>
                </a:solidFill>
                <a:latin typeface="Times New Roman" pitchFamily="18" charset="0"/>
                <a:ea typeface="ＭＳ Ｐゴシック" pitchFamily="34" charset="-128"/>
              </a:rPr>
              <a:t>The X-ray</a:t>
            </a:r>
            <a:r>
              <a:rPr lang="en-US" altLang="zh-CN" sz="2400">
                <a:solidFill>
                  <a:schemeClr val="accent2"/>
                </a:solidFill>
                <a:latin typeface="Times New Roman" pitchFamily="18" charset="0"/>
                <a:ea typeface="宋体" pitchFamily="2" charset="-122"/>
              </a:rPr>
              <a:t> </a:t>
            </a:r>
            <a:r>
              <a:rPr lang="en-US" altLang="zh-CN" sz="2400" b="1">
                <a:solidFill>
                  <a:schemeClr val="accent2"/>
                </a:solidFill>
                <a:latin typeface="Times New Roman" pitchFamily="18" charset="0"/>
                <a:ea typeface="宋体" pitchFamily="2" charset="-122"/>
              </a:rPr>
              <a:t>revealed</a:t>
            </a:r>
            <a:r>
              <a:rPr lang="en-US" altLang="zh-CN" sz="2400">
                <a:solidFill>
                  <a:schemeClr val="accent2"/>
                </a:solidFill>
                <a:latin typeface="Times New Roman" pitchFamily="18" charset="0"/>
                <a:ea typeface="宋体" pitchFamily="2" charset="-122"/>
              </a:rPr>
              <a:t> </a:t>
            </a:r>
            <a:r>
              <a:rPr lang="en-US" altLang="ja-JP" sz="2400">
                <a:solidFill>
                  <a:schemeClr val="accent2"/>
                </a:solidFill>
                <a:latin typeface="Times New Roman" pitchFamily="18" charset="0"/>
                <a:ea typeface="ＭＳ Ｐゴシック" pitchFamily="34" charset="-128"/>
              </a:rPr>
              <a:t>a tumor in the lower part of the stomach.</a:t>
            </a:r>
            <a:r>
              <a:rPr lang="en-US" altLang="zh-CN" sz="2400">
                <a:solidFill>
                  <a:schemeClr val="accent2"/>
                </a:solidFill>
                <a:latin typeface="Times New Roman" pitchFamily="18" charset="0"/>
                <a:ea typeface="宋体" pitchFamily="2" charset="-122"/>
              </a:rPr>
              <a:t>”</a:t>
            </a:r>
            <a:r>
              <a:rPr lang="en-US" altLang="ja-JP">
                <a:ea typeface="ＭＳ Ｐゴシック" pitchFamily="34" charset="-128"/>
              </a:rPr>
              <a:t> </a:t>
            </a:r>
            <a:endParaRPr lang="en-US" altLang="zh-CN">
              <a:solidFill>
                <a:srgbClr val="336600"/>
              </a:solidFill>
              <a:latin typeface="Times New Roman" pitchFamily="18" charset="0"/>
              <a:ea typeface="宋体" pitchFamily="2" charset="-122"/>
            </a:endParaRPr>
          </a:p>
          <a:p>
            <a:pPr>
              <a:buFontTx/>
              <a:buNone/>
            </a:pPr>
            <a:endParaRPr lang="en-US" altLang="ja-JP">
              <a:solidFill>
                <a:srgbClr val="336600"/>
              </a:solidFill>
              <a:latin typeface="Times New Roman" pitchFamily="18" charset="0"/>
              <a:ea typeface="ＭＳ Ｐゴシック" pitchFamily="34" charset="-128"/>
            </a:endParaRPr>
          </a:p>
          <a:p>
            <a:pPr>
              <a:buFontTx/>
              <a:buNone/>
            </a:pPr>
            <a:r>
              <a:rPr lang="en-US" altLang="ja-JP" sz="2800" i="1">
                <a:solidFill>
                  <a:srgbClr val="336600"/>
                </a:solidFill>
                <a:latin typeface="Times New Roman" pitchFamily="18" charset="0"/>
                <a:ea typeface="ＭＳ Ｐゴシック" pitchFamily="34" charset="-128"/>
              </a:rPr>
              <a:t>*Tip: Non-living things cannot “demonstrate” anything; sentences like “The data demonstrated that...” should be avoided </a:t>
            </a:r>
            <a:endParaRPr lang="en-US" altLang="zh-CN" sz="2800" i="1">
              <a:solidFill>
                <a:srgbClr val="336600"/>
              </a:solidFill>
              <a:latin typeface="Times New Roman" pitchFamily="18" charset="0"/>
              <a:ea typeface="宋体" pitchFamily="2" charset="-122"/>
            </a:endParaRPr>
          </a:p>
          <a:p>
            <a:pPr>
              <a:buFontTx/>
              <a:buNone/>
            </a:pPr>
            <a:r>
              <a:rPr lang="en-US" altLang="ja-JP" sz="1800" i="1">
                <a:solidFill>
                  <a:srgbClr val="336600"/>
                </a:solidFill>
                <a:latin typeface="Times New Roman" pitchFamily="18" charset="0"/>
                <a:ea typeface="ＭＳ Ｐゴシック" pitchFamily="34" charset="-128"/>
              </a:rPr>
              <a:t>(“demonstrate” </a:t>
            </a:r>
            <a:r>
              <a:rPr lang="zh-CN" altLang="en-US" sz="1800" i="1">
                <a:solidFill>
                  <a:srgbClr val="336600"/>
                </a:solidFill>
                <a:latin typeface="Times New Roman" pitchFamily="18" charset="0"/>
                <a:ea typeface="宋体" pitchFamily="2" charset="-122"/>
              </a:rPr>
              <a:t>的主语应该是生命体，像 </a:t>
            </a:r>
            <a:r>
              <a:rPr lang="en-US" altLang="ja-JP" sz="1800" i="1">
                <a:solidFill>
                  <a:srgbClr val="336600"/>
                </a:solidFill>
                <a:latin typeface="Times New Roman" pitchFamily="18" charset="0"/>
                <a:ea typeface="ＭＳ Ｐゴシック" pitchFamily="34" charset="-128"/>
              </a:rPr>
              <a:t>“The data demonstrated that...”</a:t>
            </a:r>
            <a:r>
              <a:rPr lang="zh-CN" altLang="en-US" sz="1800" i="1">
                <a:solidFill>
                  <a:srgbClr val="336600"/>
                </a:solidFill>
                <a:latin typeface="Times New Roman" pitchFamily="18" charset="0"/>
                <a:ea typeface="宋体" pitchFamily="2" charset="-122"/>
              </a:rPr>
              <a:t>这样的用法应当避免</a:t>
            </a:r>
            <a:r>
              <a:rPr lang="en-US" altLang="ja-JP" sz="1800" i="1">
                <a:solidFill>
                  <a:srgbClr val="336600"/>
                </a:solidFill>
                <a:latin typeface="Times New Roman" pitchFamily="18" charset="0"/>
                <a:ea typeface="ＭＳ Ｐゴシック" pitchFamily="34" charset="-128"/>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sz="4000">
                <a:solidFill>
                  <a:srgbClr val="336600"/>
                </a:solidFill>
                <a:latin typeface="Times New Roman" pitchFamily="18" charset="0"/>
                <a:ea typeface="ＭＳ Ｐゴシック" pitchFamily="34" charset="-128"/>
              </a:rPr>
              <a:t>9. </a:t>
            </a:r>
            <a:r>
              <a:rPr lang="en-US" altLang="ja-JP" sz="4000" b="1">
                <a:solidFill>
                  <a:srgbClr val="336600"/>
                </a:solidFill>
                <a:latin typeface="Times New Roman" pitchFamily="18" charset="0"/>
                <a:ea typeface="ＭＳ Ｐゴシック" pitchFamily="34" charset="-128"/>
              </a:rPr>
              <a:t>significant vs. important/great/major/valuable</a:t>
            </a:r>
            <a:r>
              <a:rPr lang="en-US" altLang="ja-JP" sz="4000">
                <a:ea typeface="ＭＳ Ｐゴシック" pitchFamily="34" charset="-128"/>
              </a:rPr>
              <a:t> </a:t>
            </a:r>
            <a:endParaRPr lang="ja-JP" altLang="en-US" sz="4000">
              <a:ea typeface="ＭＳ Ｐゴシック" pitchFamily="34" charset="-128"/>
            </a:endParaRPr>
          </a:p>
        </p:txBody>
      </p:sp>
      <p:sp>
        <p:nvSpPr>
          <p:cNvPr id="32771" name="Rectangle 3"/>
          <p:cNvSpPr>
            <a:spLocks noGrp="1" noChangeArrowheads="1"/>
          </p:cNvSpPr>
          <p:nvPr>
            <p:ph type="body" idx="1"/>
          </p:nvPr>
        </p:nvSpPr>
        <p:spPr/>
        <p:txBody>
          <a:bodyPr/>
          <a:lstStyle/>
          <a:p>
            <a:pPr>
              <a:lnSpc>
                <a:spcPct val="9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significant</a:t>
            </a:r>
            <a:r>
              <a:rPr lang="en-US" altLang="ja-JP" sz="2400">
                <a:solidFill>
                  <a:srgbClr val="336600"/>
                </a:solidFill>
                <a:latin typeface="Times New Roman" pitchFamily="18" charset="0"/>
                <a:ea typeface="ＭＳ Ｐゴシック" pitchFamily="34" charset="-128"/>
              </a:rPr>
              <a:t>” should be used to mean serving as “pointing to,” especially in the statistical sense of reaching a numeric threshold. </a:t>
            </a:r>
            <a:endParaRPr lang="en-US" altLang="zh-CN" sz="2400">
              <a:solidFill>
                <a:srgbClr val="336600"/>
              </a:solidFill>
              <a:latin typeface="Times New Roman" pitchFamily="18" charset="0"/>
              <a:ea typeface="宋体" pitchFamily="2" charset="-122"/>
            </a:endParaRPr>
          </a:p>
          <a:p>
            <a:pPr>
              <a:lnSpc>
                <a:spcPct val="9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通常用于统计学意义达到一定数值的上限或下限</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nSpc>
                <a:spcPct val="90000"/>
              </a:lnSpc>
            </a:pPr>
            <a:endParaRPr lang="en-US" altLang="ja-JP" sz="1800">
              <a:solidFill>
                <a:srgbClr val="336600"/>
              </a:solidFill>
              <a:latin typeface="Times New Roman" pitchFamily="18" charset="0"/>
              <a:ea typeface="ＭＳ Ｐゴシック" pitchFamily="34" charset="-128"/>
            </a:endParaRPr>
          </a:p>
          <a:p>
            <a:pPr algn="ctr">
              <a:lnSpc>
                <a:spcPct val="90000"/>
              </a:lnSpc>
              <a:buFontTx/>
              <a:buNone/>
            </a:pPr>
            <a:r>
              <a:rPr lang="en-US" altLang="ja-JP" sz="2000">
                <a:solidFill>
                  <a:schemeClr val="accent2"/>
                </a:solidFill>
                <a:latin typeface="Times New Roman" pitchFamily="18" charset="0"/>
                <a:ea typeface="ＭＳ Ｐゴシック" pitchFamily="34" charset="-128"/>
              </a:rPr>
              <a:t>“The mean blood pressure was </a:t>
            </a:r>
            <a:r>
              <a:rPr lang="en-US" altLang="ja-JP" sz="2000" b="1">
                <a:solidFill>
                  <a:schemeClr val="accent2"/>
                </a:solidFill>
                <a:latin typeface="Times New Roman" pitchFamily="18" charset="0"/>
                <a:ea typeface="ＭＳ Ｐゴシック" pitchFamily="34" charset="-128"/>
              </a:rPr>
              <a:t>significantly</a:t>
            </a:r>
            <a:r>
              <a:rPr lang="en-US" altLang="ja-JP" sz="2000">
                <a:solidFill>
                  <a:schemeClr val="accent2"/>
                </a:solidFill>
                <a:latin typeface="Times New Roman" pitchFamily="18" charset="0"/>
                <a:ea typeface="ＭＳ Ｐゴシック" pitchFamily="34" charset="-128"/>
              </a:rPr>
              <a:t> lowered, with a </a:t>
            </a:r>
            <a:r>
              <a:rPr lang="en-US" altLang="ja-JP" sz="2000" i="1">
                <a:solidFill>
                  <a:schemeClr val="accent2"/>
                </a:solidFill>
                <a:latin typeface="Times New Roman" pitchFamily="18" charset="0"/>
                <a:ea typeface="ＭＳ Ｐゴシック" pitchFamily="34" charset="-128"/>
              </a:rPr>
              <a:t>P </a:t>
            </a:r>
            <a:r>
              <a:rPr lang="en-US" altLang="ja-JP" sz="2000">
                <a:solidFill>
                  <a:schemeClr val="accent2"/>
                </a:solidFill>
                <a:latin typeface="Times New Roman" pitchFamily="18" charset="0"/>
                <a:ea typeface="ＭＳ Ｐゴシック" pitchFamily="34" charset="-128"/>
              </a:rPr>
              <a:t>value of 0.05”</a:t>
            </a:r>
            <a:endParaRPr lang="en-US" altLang="zh-CN" sz="2000">
              <a:solidFill>
                <a:schemeClr val="accent2"/>
              </a:solidFill>
              <a:latin typeface="Times New Roman" pitchFamily="18" charset="0"/>
              <a:ea typeface="宋体" pitchFamily="2" charset="-122"/>
            </a:endParaRPr>
          </a:p>
          <a:p>
            <a:pPr algn="ctr">
              <a:lnSpc>
                <a:spcPct val="90000"/>
              </a:lnSpc>
              <a:buFontTx/>
              <a:buNone/>
            </a:pPr>
            <a:endParaRPr lang="en-US" altLang="zh-CN" sz="2000">
              <a:solidFill>
                <a:schemeClr val="accent2"/>
              </a:solidFill>
              <a:latin typeface="Times New Roman" pitchFamily="18" charset="0"/>
              <a:ea typeface="宋体" pitchFamily="2" charset="-122"/>
            </a:endParaRPr>
          </a:p>
          <a:p>
            <a:pPr algn="ctr">
              <a:lnSpc>
                <a:spcPct val="90000"/>
              </a:lnSpc>
              <a:buFontTx/>
              <a:buNone/>
            </a:pPr>
            <a:r>
              <a:rPr lang="en-US" altLang="zh-CN" sz="2000">
                <a:solidFill>
                  <a:schemeClr val="accent2"/>
                </a:solidFill>
                <a:latin typeface="Times New Roman" pitchFamily="18" charset="0"/>
                <a:ea typeface="宋体" pitchFamily="2" charset="-122"/>
              </a:rPr>
              <a:t>“</a:t>
            </a:r>
            <a:r>
              <a:rPr lang="en-US" altLang="ja-JP" sz="2000">
                <a:solidFill>
                  <a:schemeClr val="accent2"/>
                </a:solidFill>
                <a:latin typeface="Times New Roman" pitchFamily="18" charset="0"/>
                <a:ea typeface="ＭＳ Ｐゴシック" pitchFamily="34" charset="-128"/>
              </a:rPr>
              <a:t>The results of this research will be of </a:t>
            </a:r>
            <a:r>
              <a:rPr lang="en-US" altLang="zh-CN" sz="2000" b="1">
                <a:solidFill>
                  <a:schemeClr val="accent2"/>
                </a:solidFill>
                <a:latin typeface="Times New Roman" pitchFamily="18" charset="0"/>
                <a:ea typeface="宋体" pitchFamily="2" charset="-122"/>
              </a:rPr>
              <a:t>great</a:t>
            </a:r>
            <a:r>
              <a:rPr lang="en-US" altLang="ja-JP" sz="2000">
                <a:solidFill>
                  <a:schemeClr val="accent2"/>
                </a:solidFill>
                <a:latin typeface="Times New Roman" pitchFamily="18" charset="0"/>
                <a:ea typeface="ＭＳ Ｐゴシック" pitchFamily="34" charset="-128"/>
              </a:rPr>
              <a:t> value to all nanotechnology researchers.</a:t>
            </a:r>
            <a:r>
              <a:rPr lang="en-US" altLang="zh-CN" sz="2000">
                <a:solidFill>
                  <a:schemeClr val="accent2"/>
                </a:solidFill>
                <a:latin typeface="Times New Roman" pitchFamily="18" charset="0"/>
                <a:ea typeface="宋体" pitchFamily="2" charset="-122"/>
              </a:rPr>
              <a:t>”</a:t>
            </a:r>
            <a:r>
              <a:rPr lang="en-US" altLang="ja-JP" sz="2400">
                <a:solidFill>
                  <a:schemeClr val="accent2"/>
                </a:solidFill>
                <a:ea typeface="ＭＳ Ｐゴシック" pitchFamily="34" charset="-128"/>
              </a:rPr>
              <a:t> </a:t>
            </a:r>
            <a:endParaRPr lang="en-US" altLang="ja-JP" sz="2400">
              <a:solidFill>
                <a:schemeClr val="accent2"/>
              </a:solidFill>
              <a:latin typeface="Times New Roman" pitchFamily="18" charset="0"/>
              <a:ea typeface="ＭＳ Ｐゴシック" pitchFamily="34" charset="-128"/>
            </a:endParaRPr>
          </a:p>
          <a:p>
            <a:pPr>
              <a:lnSpc>
                <a:spcPct val="90000"/>
              </a:lnSpc>
              <a:buFontTx/>
              <a:buNone/>
            </a:pPr>
            <a:endParaRPr lang="en-US" altLang="ja-JP" sz="2400">
              <a:solidFill>
                <a:schemeClr val="accent2"/>
              </a:solidFill>
              <a:latin typeface="Times New Roman" pitchFamily="18" charset="0"/>
              <a:ea typeface="ＭＳ Ｐゴシック" pitchFamily="34" charset="-128"/>
            </a:endParaRPr>
          </a:p>
          <a:p>
            <a:pPr>
              <a:lnSpc>
                <a:spcPct val="90000"/>
              </a:lnSpc>
              <a:buFontTx/>
              <a:buNone/>
            </a:pPr>
            <a:r>
              <a:rPr lang="en-US" altLang="ja-JP" sz="2400" i="1">
                <a:solidFill>
                  <a:srgbClr val="336600"/>
                </a:solidFill>
                <a:latin typeface="Times New Roman" pitchFamily="18" charset="0"/>
                <a:ea typeface="ＭＳ Ｐゴシック" pitchFamily="34" charset="-128"/>
              </a:rPr>
              <a:t>*Tip: Use the other words only</a:t>
            </a:r>
            <a:r>
              <a:rPr lang="en-US" altLang="ja-JP" sz="2400" b="1" i="1">
                <a:solidFill>
                  <a:srgbClr val="336600"/>
                </a:solidFill>
                <a:latin typeface="Times New Roman" pitchFamily="18" charset="0"/>
                <a:ea typeface="ＭＳ Ｐゴシック" pitchFamily="34" charset="-128"/>
              </a:rPr>
              <a:t> </a:t>
            </a:r>
            <a:r>
              <a:rPr lang="en-US" altLang="ja-JP" sz="2400" i="1">
                <a:solidFill>
                  <a:srgbClr val="336600"/>
                </a:solidFill>
                <a:latin typeface="Times New Roman" pitchFamily="18" charset="0"/>
                <a:ea typeface="ＭＳ Ｐゴシック" pitchFamily="34" charset="-128"/>
              </a:rPr>
              <a:t>when statistical significance is </a:t>
            </a:r>
            <a:r>
              <a:rPr lang="en-US" altLang="ja-JP" sz="2400" b="1" i="1">
                <a:solidFill>
                  <a:srgbClr val="336600"/>
                </a:solidFill>
                <a:latin typeface="Times New Roman" pitchFamily="18" charset="0"/>
                <a:ea typeface="ＭＳ Ｐゴシック" pitchFamily="34" charset="-128"/>
              </a:rPr>
              <a:t>not </a:t>
            </a:r>
            <a:r>
              <a:rPr lang="en-US" altLang="ja-JP" sz="2400" i="1">
                <a:solidFill>
                  <a:srgbClr val="336600"/>
                </a:solidFill>
                <a:latin typeface="Times New Roman" pitchFamily="18" charset="0"/>
                <a:ea typeface="ＭＳ Ｐゴシック" pitchFamily="34" charset="-128"/>
              </a:rPr>
              <a:t>intended. </a:t>
            </a:r>
            <a:endParaRPr lang="en-US" altLang="zh-CN" sz="2400" i="1">
              <a:solidFill>
                <a:srgbClr val="336600"/>
              </a:solidFill>
              <a:latin typeface="Times New Roman" pitchFamily="18" charset="0"/>
              <a:ea typeface="宋体" pitchFamily="2" charset="-122"/>
            </a:endParaRPr>
          </a:p>
          <a:p>
            <a:pPr>
              <a:lnSpc>
                <a:spcPct val="90000"/>
              </a:lnSpc>
              <a:buFontTx/>
              <a:buNone/>
            </a:pPr>
            <a:r>
              <a:rPr lang="en-US" altLang="zh-CN" sz="1800" i="1">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如不单纯表示统计学意义，建议使用其它单词</a:t>
            </a:r>
            <a:r>
              <a:rPr lang="zh-CN" altLang="ja-JP" sz="1800" i="1">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endParaRPr lang="ja-JP" altLang="en-US" sz="1800" i="1">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10. </a:t>
            </a:r>
            <a:r>
              <a:rPr lang="en-US" altLang="ja-JP" b="1">
                <a:solidFill>
                  <a:srgbClr val="336600"/>
                </a:solidFill>
                <a:latin typeface="Times New Roman" pitchFamily="18" charset="0"/>
                <a:ea typeface="ＭＳ Ｐゴシック" pitchFamily="34" charset="-128"/>
              </a:rPr>
              <a:t>employ/utilize </a:t>
            </a:r>
            <a:r>
              <a:rPr lang="en-US" altLang="ja-JP">
                <a:solidFill>
                  <a:srgbClr val="336600"/>
                </a:solidFill>
                <a:latin typeface="Times New Roman" pitchFamily="18" charset="0"/>
                <a:ea typeface="ＭＳ Ｐゴシック" pitchFamily="34" charset="-128"/>
              </a:rPr>
              <a:t>vs.</a:t>
            </a:r>
            <a:r>
              <a:rPr lang="en-US" altLang="ja-JP" b="1">
                <a:solidFill>
                  <a:srgbClr val="336600"/>
                </a:solidFill>
                <a:latin typeface="Times New Roman" pitchFamily="18" charset="0"/>
                <a:ea typeface="ＭＳ Ｐゴシック" pitchFamily="34" charset="-128"/>
              </a:rPr>
              <a:t> use</a:t>
            </a:r>
            <a:r>
              <a:rPr lang="en-US" altLang="ja-JP">
                <a:ea typeface="ＭＳ Ｐゴシック" pitchFamily="34" charset="-128"/>
              </a:rPr>
              <a:t> </a:t>
            </a:r>
            <a:endParaRPr lang="ja-JP" altLang="en-US">
              <a:ea typeface="ＭＳ Ｐゴシック" pitchFamily="34" charset="-128"/>
            </a:endParaRPr>
          </a:p>
        </p:txBody>
      </p:sp>
      <p:sp>
        <p:nvSpPr>
          <p:cNvPr id="34819" name="Rectangle 3"/>
          <p:cNvSpPr>
            <a:spLocks noGrp="1" noChangeArrowheads="1"/>
          </p:cNvSpPr>
          <p:nvPr>
            <p:ph type="body" idx="1"/>
          </p:nvPr>
        </p:nvSpPr>
        <p:spPr>
          <a:xfrm>
            <a:off x="457200" y="1341438"/>
            <a:ext cx="8229600" cy="5040312"/>
          </a:xfrm>
        </p:spPr>
        <p:txBody>
          <a:bodyPr/>
          <a:lstStyle/>
          <a:p>
            <a:pPr marL="457200" indent="-457200">
              <a:lnSpc>
                <a:spcPct val="80000"/>
              </a:lnSpc>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use</a:t>
            </a:r>
            <a:r>
              <a:rPr lang="en-US" altLang="ja-JP" sz="2400">
                <a:solidFill>
                  <a:srgbClr val="336600"/>
                </a:solidFill>
                <a:latin typeface="Times New Roman" pitchFamily="18" charset="0"/>
                <a:ea typeface="ＭＳ Ｐゴシック" pitchFamily="34" charset="-128"/>
              </a:rPr>
              <a:t>”: adequate in most cases to mean </a:t>
            </a:r>
            <a:r>
              <a:rPr lang="en-US" altLang="ja-JP" sz="2400">
                <a:solidFill>
                  <a:schemeClr val="accent2"/>
                </a:solidFill>
                <a:latin typeface="Times New Roman" pitchFamily="18" charset="0"/>
                <a:ea typeface="ＭＳ Ｐゴシック" pitchFamily="34" charset="-128"/>
              </a:rPr>
              <a:t>applying</a:t>
            </a:r>
            <a:r>
              <a:rPr lang="en-US" altLang="ja-JP" sz="2400">
                <a:solidFill>
                  <a:srgbClr val="336600"/>
                </a:solidFill>
                <a:latin typeface="Times New Roman" pitchFamily="18" charset="0"/>
                <a:ea typeface="ＭＳ Ｐゴシック" pitchFamily="34" charset="-128"/>
              </a:rPr>
              <a:t> or </a:t>
            </a:r>
            <a:r>
              <a:rPr lang="en-US" altLang="ja-JP" sz="2400">
                <a:solidFill>
                  <a:schemeClr val="accent2"/>
                </a:solidFill>
                <a:latin typeface="Times New Roman" pitchFamily="18" charset="0"/>
                <a:ea typeface="ＭＳ Ｐゴシック" pitchFamily="34" charset="-128"/>
              </a:rPr>
              <a:t>drawing on</a:t>
            </a:r>
            <a:r>
              <a:rPr lang="en-US" altLang="ja-JP" sz="2400">
                <a:solidFill>
                  <a:srgbClr val="336600"/>
                </a:solidFill>
                <a:latin typeface="Times New Roman" pitchFamily="18" charset="0"/>
                <a:ea typeface="ＭＳ Ｐゴシック" pitchFamily="34" charset="-128"/>
              </a:rPr>
              <a:t> for a purpose. </a:t>
            </a:r>
            <a:endParaRPr lang="en-US" altLang="zh-CN" sz="2400">
              <a:solidFill>
                <a:srgbClr val="336600"/>
              </a:solidFill>
              <a:latin typeface="Times New Roman" pitchFamily="18" charset="0"/>
              <a:ea typeface="宋体" pitchFamily="2" charset="-122"/>
            </a:endParaRPr>
          </a:p>
          <a:p>
            <a:pPr marL="457200" indent="-457200">
              <a:lnSpc>
                <a:spcPct val="8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use</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使用广泛，表示为达到某一目的采用的方法与事物</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marL="457200" indent="-457200">
              <a:lnSpc>
                <a:spcPct val="80000"/>
              </a:lnSpc>
              <a:buFontTx/>
              <a:buNone/>
            </a:pPr>
            <a:endParaRPr lang="en-US" altLang="zh-CN" sz="1800">
              <a:solidFill>
                <a:srgbClr val="336600"/>
              </a:solidFill>
              <a:latin typeface="Times New Roman" pitchFamily="18" charset="0"/>
              <a:ea typeface="宋体" pitchFamily="2" charset="-122"/>
            </a:endParaRPr>
          </a:p>
          <a:p>
            <a:pPr marL="457200" indent="-457200" algn="ctr">
              <a:lnSpc>
                <a:spcPct val="80000"/>
              </a:lnSpc>
              <a:buFontTx/>
              <a:buNone/>
            </a:pPr>
            <a:r>
              <a:rPr lang="en-US" altLang="zh-CN" sz="2000">
                <a:solidFill>
                  <a:schemeClr val="accent2"/>
                </a:solidFill>
                <a:latin typeface="Times New Roman" pitchFamily="18" charset="0"/>
                <a:ea typeface="宋体" pitchFamily="2" charset="-122"/>
              </a:rPr>
              <a:t>“</a:t>
            </a:r>
            <a:r>
              <a:rPr lang="en-US" altLang="ja-JP" sz="2000">
                <a:solidFill>
                  <a:schemeClr val="accent2"/>
                </a:solidFill>
                <a:latin typeface="Times New Roman" pitchFamily="18" charset="0"/>
                <a:ea typeface="ＭＳ Ｐゴシック" pitchFamily="34" charset="-128"/>
              </a:rPr>
              <a:t>An autorefractor was</a:t>
            </a:r>
            <a:r>
              <a:rPr lang="en-US" altLang="ja-JP" sz="2000" b="1">
                <a:solidFill>
                  <a:schemeClr val="accent2"/>
                </a:solidFill>
                <a:latin typeface="Times New Roman" pitchFamily="18" charset="0"/>
                <a:ea typeface="ＭＳ Ｐゴシック" pitchFamily="34" charset="-128"/>
              </a:rPr>
              <a:t> </a:t>
            </a:r>
            <a:r>
              <a:rPr lang="en-US" altLang="zh-CN" sz="2000" b="1">
                <a:solidFill>
                  <a:schemeClr val="accent2"/>
                </a:solidFill>
                <a:latin typeface="Times New Roman" pitchFamily="18" charset="0"/>
                <a:ea typeface="宋体" pitchFamily="2" charset="-122"/>
              </a:rPr>
              <a:t>used</a:t>
            </a:r>
            <a:r>
              <a:rPr lang="en-US" altLang="ja-JP" sz="2000">
                <a:solidFill>
                  <a:schemeClr val="accent2"/>
                </a:solidFill>
                <a:latin typeface="Times New Roman" pitchFamily="18" charset="0"/>
                <a:ea typeface="ＭＳ Ｐゴシック" pitchFamily="34" charset="-128"/>
              </a:rPr>
              <a:t> to measure refractive error.</a:t>
            </a:r>
            <a:r>
              <a:rPr lang="en-US" altLang="zh-CN" sz="2000">
                <a:solidFill>
                  <a:schemeClr val="accent2"/>
                </a:solidFill>
                <a:latin typeface="Times New Roman" pitchFamily="18" charset="0"/>
                <a:ea typeface="宋体" pitchFamily="2" charset="-122"/>
              </a:rPr>
              <a:t>”</a:t>
            </a:r>
            <a:r>
              <a:rPr lang="en-US" altLang="ja-JP" sz="2400">
                <a:ea typeface="ＭＳ Ｐゴシック" pitchFamily="34" charset="-128"/>
              </a:rPr>
              <a:t> </a:t>
            </a:r>
            <a:endParaRPr lang="en-US" altLang="zh-CN" sz="2400">
              <a:ea typeface="宋体" pitchFamily="2" charset="-122"/>
            </a:endParaRPr>
          </a:p>
          <a:p>
            <a:pPr marL="457200" indent="-457200" algn="ctr">
              <a:lnSpc>
                <a:spcPct val="80000"/>
              </a:lnSpc>
              <a:buFontTx/>
              <a:buNone/>
            </a:pPr>
            <a:endParaRPr lang="en-US" altLang="zh-CN" sz="2400">
              <a:solidFill>
                <a:srgbClr val="336600"/>
              </a:solidFill>
              <a:latin typeface="Times New Roman" pitchFamily="18" charset="0"/>
              <a:ea typeface="宋体" pitchFamily="2" charset="-122"/>
            </a:endParaRPr>
          </a:p>
          <a:p>
            <a:pPr marL="457200" indent="-457200">
              <a:lnSpc>
                <a:spcPct val="80000"/>
              </a:lnSpc>
              <a:buFontTx/>
              <a:buNone/>
            </a:pPr>
            <a:r>
              <a:rPr lang="en-US" altLang="ja-JP" sz="2400">
                <a:solidFill>
                  <a:srgbClr val="336600"/>
                </a:solidFill>
                <a:latin typeface="Times New Roman" pitchFamily="18" charset="0"/>
                <a:ea typeface="ＭＳ Ｐゴシック" pitchFamily="34" charset="-128"/>
              </a:rPr>
              <a:t>“</a:t>
            </a:r>
            <a:r>
              <a:rPr lang="en-US" altLang="ja-JP" sz="2400">
                <a:solidFill>
                  <a:schemeClr val="accent2"/>
                </a:solidFill>
                <a:latin typeface="Times New Roman" pitchFamily="18" charset="0"/>
                <a:ea typeface="ＭＳ Ｐゴシック" pitchFamily="34" charset="-128"/>
              </a:rPr>
              <a:t>employ</a:t>
            </a:r>
            <a:r>
              <a:rPr lang="en-US" altLang="ja-JP" sz="2400">
                <a:solidFill>
                  <a:srgbClr val="336600"/>
                </a:solidFill>
                <a:latin typeface="Times New Roman" pitchFamily="18" charset="0"/>
                <a:ea typeface="ＭＳ Ｐゴシック" pitchFamily="34" charset="-128"/>
              </a:rPr>
              <a:t>”: can also mean to </a:t>
            </a:r>
            <a:r>
              <a:rPr lang="en-US" altLang="ja-JP" sz="2400">
                <a:solidFill>
                  <a:schemeClr val="accent2"/>
                </a:solidFill>
                <a:latin typeface="Times New Roman" pitchFamily="18" charset="0"/>
                <a:ea typeface="ＭＳ Ｐゴシック" pitchFamily="34" charset="-128"/>
              </a:rPr>
              <a:t>put a person to work</a:t>
            </a:r>
            <a:r>
              <a:rPr lang="en-US" altLang="ja-JP" sz="2400">
                <a:solidFill>
                  <a:srgbClr val="336600"/>
                </a:solidFill>
                <a:latin typeface="Times New Roman" pitchFamily="18" charset="0"/>
                <a:ea typeface="ＭＳ Ｐゴシック" pitchFamily="34" charset="-128"/>
              </a:rPr>
              <a:t> or </a:t>
            </a:r>
            <a:r>
              <a:rPr lang="en-US" altLang="ja-JP" sz="2400">
                <a:solidFill>
                  <a:schemeClr val="accent2"/>
                </a:solidFill>
                <a:latin typeface="Times New Roman" pitchFamily="18" charset="0"/>
                <a:ea typeface="ＭＳ Ｐゴシック" pitchFamily="34" charset="-128"/>
              </a:rPr>
              <a:t>put an object to use. </a:t>
            </a:r>
            <a:r>
              <a:rPr lang="en-US" altLang="ja-JP" sz="2400">
                <a:solidFill>
                  <a:srgbClr val="336600"/>
                </a:solidFill>
                <a:latin typeface="Times New Roman" pitchFamily="18" charset="0"/>
                <a:ea typeface="ＭＳ Ｐゴシック" pitchFamily="34" charset="-128"/>
              </a:rPr>
              <a:t> </a:t>
            </a:r>
            <a:endParaRPr lang="en-US" altLang="zh-CN" sz="2400">
              <a:solidFill>
                <a:srgbClr val="336600"/>
              </a:solidFill>
              <a:latin typeface="Times New Roman" pitchFamily="18" charset="0"/>
              <a:ea typeface="宋体" pitchFamily="2" charset="-122"/>
            </a:endParaRPr>
          </a:p>
          <a:p>
            <a:pPr marL="457200" indent="-457200">
              <a:lnSpc>
                <a:spcPct val="8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zh-CN" sz="1800">
                <a:solidFill>
                  <a:schemeClr val="accent2"/>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employ</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聘用某人或使用某物</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marL="457200" indent="-457200">
              <a:lnSpc>
                <a:spcPct val="80000"/>
              </a:lnSpc>
            </a:pPr>
            <a:endParaRPr lang="en-US" altLang="zh-CN" sz="2400">
              <a:solidFill>
                <a:srgbClr val="336600"/>
              </a:solidFill>
              <a:latin typeface="Times New Roman" pitchFamily="18" charset="0"/>
              <a:ea typeface="宋体" pitchFamily="2" charset="-122"/>
            </a:endParaRPr>
          </a:p>
          <a:p>
            <a:pPr marL="457200" indent="-457200" algn="ctr">
              <a:lnSpc>
                <a:spcPct val="80000"/>
              </a:lnSpc>
              <a:buFontTx/>
              <a:buNone/>
            </a:pPr>
            <a:r>
              <a:rPr lang="en-US" altLang="zh-CN" sz="2000">
                <a:solidFill>
                  <a:schemeClr val="accent2"/>
                </a:solidFill>
                <a:latin typeface="Times New Roman" pitchFamily="18" charset="0"/>
                <a:ea typeface="宋体" pitchFamily="2" charset="-122"/>
              </a:rPr>
              <a:t>“</a:t>
            </a:r>
            <a:r>
              <a:rPr lang="en-US" altLang="ja-JP" sz="2000">
                <a:solidFill>
                  <a:schemeClr val="accent2"/>
                </a:solidFill>
                <a:latin typeface="Times New Roman" pitchFamily="18" charset="0"/>
                <a:ea typeface="ＭＳ Ｐゴシック" pitchFamily="34" charset="-128"/>
              </a:rPr>
              <a:t>All of the subjects had been </a:t>
            </a:r>
            <a:r>
              <a:rPr lang="en-US" altLang="zh-CN" sz="2000" b="1">
                <a:solidFill>
                  <a:schemeClr val="accent2"/>
                </a:solidFill>
                <a:latin typeface="Times New Roman" pitchFamily="18" charset="0"/>
                <a:ea typeface="宋体" pitchFamily="2" charset="-122"/>
              </a:rPr>
              <a:t>employed</a:t>
            </a:r>
            <a:r>
              <a:rPr lang="en-US" altLang="ja-JP" sz="2000" b="1">
                <a:solidFill>
                  <a:schemeClr val="accent2"/>
                </a:solidFill>
                <a:latin typeface="Times New Roman" pitchFamily="18" charset="0"/>
                <a:ea typeface="ＭＳ Ｐゴシック" pitchFamily="34" charset="-128"/>
              </a:rPr>
              <a:t> </a:t>
            </a:r>
            <a:r>
              <a:rPr lang="en-US" altLang="ja-JP" sz="2000">
                <a:solidFill>
                  <a:schemeClr val="accent2"/>
                </a:solidFill>
                <a:latin typeface="Times New Roman" pitchFamily="18" charset="0"/>
                <a:ea typeface="ＭＳ Ｐゴシック" pitchFamily="34" charset="-128"/>
              </a:rPr>
              <a:t>at the company since 1997 or earlier.</a:t>
            </a:r>
            <a:r>
              <a:rPr lang="en-US" altLang="zh-CN" sz="2000">
                <a:solidFill>
                  <a:schemeClr val="accent2"/>
                </a:solidFill>
                <a:latin typeface="Times New Roman" pitchFamily="18" charset="0"/>
                <a:ea typeface="宋体" pitchFamily="2" charset="-122"/>
              </a:rPr>
              <a:t>”</a:t>
            </a:r>
          </a:p>
          <a:p>
            <a:pPr marL="457200" indent="-457200" algn="ctr">
              <a:lnSpc>
                <a:spcPct val="80000"/>
              </a:lnSpc>
              <a:buFontTx/>
              <a:buNone/>
            </a:pPr>
            <a:endParaRPr lang="ja-JP" altLang="en-US" sz="2000">
              <a:solidFill>
                <a:schemeClr val="accent2"/>
              </a:solidFill>
              <a:latin typeface="Times New Roman" pitchFamily="18" charset="0"/>
              <a:ea typeface="ＭＳ Ｐゴシック" pitchFamily="34" charset="-128"/>
            </a:endParaRPr>
          </a:p>
          <a:p>
            <a:pPr marL="457200" indent="-457200">
              <a:lnSpc>
                <a:spcPct val="80000"/>
              </a:lnSpc>
              <a:buFontTx/>
              <a:buNone/>
            </a:pPr>
            <a:r>
              <a:rPr lang="ja-JP" altLang="en-US" sz="2400" i="1">
                <a:solidFill>
                  <a:srgbClr val="336600"/>
                </a:solidFill>
                <a:latin typeface="Times New Roman" pitchFamily="18" charset="0"/>
                <a:ea typeface="ＭＳ Ｐゴシック" pitchFamily="34" charset="-128"/>
              </a:rPr>
              <a:t>*</a:t>
            </a:r>
            <a:r>
              <a:rPr lang="en-US" altLang="ja-JP" sz="2400" i="1">
                <a:solidFill>
                  <a:srgbClr val="336600"/>
                </a:solidFill>
                <a:latin typeface="Times New Roman" pitchFamily="18" charset="0"/>
                <a:ea typeface="ＭＳ Ｐゴシック" pitchFamily="34" charset="-128"/>
              </a:rPr>
              <a:t>Tip: There is really no reason to use “utilize” in scientific writing.</a:t>
            </a:r>
            <a:r>
              <a:rPr lang="en-US" altLang="ja-JP" sz="2400" i="1">
                <a:solidFill>
                  <a:schemeClr val="accent2"/>
                </a:solidFill>
                <a:latin typeface="Times New Roman" pitchFamily="18" charset="0"/>
                <a:ea typeface="ＭＳ Ｐゴシック" pitchFamily="34" charset="-128"/>
              </a:rPr>
              <a:t>  </a:t>
            </a:r>
            <a:endParaRPr lang="en-US" altLang="zh-CN" sz="2400" i="1">
              <a:solidFill>
                <a:schemeClr val="accent2"/>
              </a:solidFill>
              <a:latin typeface="Times New Roman" pitchFamily="18" charset="0"/>
              <a:ea typeface="宋体" pitchFamily="2" charset="-122"/>
            </a:endParaRPr>
          </a:p>
          <a:p>
            <a:pPr marL="457200" indent="-457200">
              <a:lnSpc>
                <a:spcPct val="80000"/>
              </a:lnSpc>
              <a:buFontTx/>
              <a:buNone/>
            </a:pPr>
            <a:r>
              <a:rPr lang="en-US" altLang="zh-CN" sz="1800" i="1">
                <a:solidFill>
                  <a:srgbClr val="336600"/>
                </a:solidFill>
                <a:latin typeface="Times New Roman" pitchFamily="18" charset="0"/>
                <a:ea typeface="宋体" pitchFamily="2" charset="-122"/>
              </a:rPr>
              <a:t>	</a:t>
            </a:r>
            <a:r>
              <a:rPr lang="en-US" altLang="ja-JP" sz="1800" i="1">
                <a:solidFill>
                  <a:srgbClr val="336600"/>
                </a:solidFill>
                <a:latin typeface="Times New Roman" pitchFamily="18" charset="0"/>
                <a:ea typeface="ＭＳ Ｐゴシック" pitchFamily="34" charset="-128"/>
              </a:rPr>
              <a:t>(</a:t>
            </a:r>
            <a:r>
              <a:rPr lang="zh-CN" altLang="en-US" sz="1800" i="1">
                <a:solidFill>
                  <a:srgbClr val="336600"/>
                </a:solidFill>
                <a:latin typeface="Times New Roman" pitchFamily="18" charset="0"/>
                <a:ea typeface="宋体" pitchFamily="2" charset="-122"/>
              </a:rPr>
              <a:t>在科学写作中，实在没有必要使用</a:t>
            </a:r>
            <a:r>
              <a:rPr lang="en-US" altLang="ja-JP" sz="1800" i="1">
                <a:solidFill>
                  <a:srgbClr val="336600"/>
                </a:solidFill>
                <a:latin typeface="Times New Roman" pitchFamily="18" charset="0"/>
                <a:ea typeface="ＭＳ Ｐゴシック" pitchFamily="34" charset="-128"/>
              </a:rPr>
              <a:t>“utilize”)</a:t>
            </a:r>
            <a:r>
              <a:rPr lang="ja-JP" altLang="en-US" sz="2400" i="1">
                <a:solidFill>
                  <a:srgbClr val="336600"/>
                </a:solidFill>
                <a:latin typeface="Times New Roman" pitchFamily="18" charset="0"/>
                <a:ea typeface="ＭＳ Ｐゴシック" pitchFamily="34" charset="-128"/>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1403350" y="3789363"/>
            <a:ext cx="6400800" cy="1439862"/>
          </a:xfrm>
        </p:spPr>
        <p:txBody>
          <a:bodyPr/>
          <a:lstStyle/>
          <a:p>
            <a:r>
              <a:rPr lang="en-US" altLang="ja-JP" i="1">
                <a:solidFill>
                  <a:schemeClr val="accent2"/>
                </a:solidFill>
                <a:latin typeface="Times New Roman" pitchFamily="18" charset="0"/>
                <a:ea typeface="ＭＳ Ｐゴシック" pitchFamily="34" charset="-128"/>
              </a:rPr>
              <a:t>Be Concis</a:t>
            </a:r>
            <a:r>
              <a:rPr lang="en-US" altLang="zh-CN" i="1">
                <a:solidFill>
                  <a:schemeClr val="accent2"/>
                </a:solidFill>
                <a:latin typeface="Times New Roman" pitchFamily="18" charset="0"/>
                <a:ea typeface="ＭＳ Ｐゴシック" pitchFamily="34" charset="-128"/>
              </a:rPr>
              <a:t>e</a:t>
            </a:r>
          </a:p>
          <a:p>
            <a:r>
              <a:rPr lang="en-US" altLang="zh-CN" i="1">
                <a:solidFill>
                  <a:schemeClr val="accent2"/>
                </a:solidFill>
                <a:latin typeface="Times New Roman" pitchFamily="18" charset="0"/>
                <a:ea typeface="ＭＳ Ｐゴシック" pitchFamily="34" charset="-128"/>
              </a:rPr>
              <a:t>(</a:t>
            </a:r>
            <a:r>
              <a:rPr lang="zh-CN" altLang="en-US" i="1">
                <a:solidFill>
                  <a:schemeClr val="accent2"/>
                </a:solidFill>
                <a:latin typeface="Times New Roman" pitchFamily="18" charset="0"/>
                <a:ea typeface="ＭＳ Ｐゴシック" pitchFamily="34" charset="-128"/>
              </a:rPr>
              <a:t>简洁</a:t>
            </a:r>
            <a:r>
              <a:rPr lang="en-US" altLang="zh-CN" i="1">
                <a:solidFill>
                  <a:schemeClr val="accent2"/>
                </a:solidFill>
                <a:latin typeface="Times New Roman" pitchFamily="18" charset="0"/>
                <a:ea typeface="ＭＳ Ｐゴシック" pitchFamily="34" charset="-128"/>
              </a:rPr>
              <a:t>)</a:t>
            </a:r>
          </a:p>
        </p:txBody>
      </p:sp>
      <p:sp>
        <p:nvSpPr>
          <p:cNvPr id="36867" name="Rectangle 3"/>
          <p:cNvSpPr>
            <a:spLocks noGrp="1" noChangeArrowheads="1"/>
          </p:cNvSpPr>
          <p:nvPr>
            <p:ph type="ctrTitle"/>
          </p:nvPr>
        </p:nvSpPr>
        <p:spPr/>
        <p:txBody>
          <a:bodyPr/>
          <a:lstStyle/>
          <a:p>
            <a:r>
              <a:rPr lang="en-US" altLang="ja-JP">
                <a:solidFill>
                  <a:srgbClr val="336600"/>
                </a:solidFill>
                <a:latin typeface="Times New Roman" pitchFamily="18" charset="0"/>
                <a:ea typeface="ＭＳ Ｐゴシック" pitchFamily="34" charset="-128"/>
              </a:rPr>
              <a:t>B. Phrases</a:t>
            </a:r>
            <a:r>
              <a:rPr lang="en-US" altLang="zh-CN">
                <a:solidFill>
                  <a:srgbClr val="336600"/>
                </a:solidFill>
                <a:latin typeface="Times New Roman" pitchFamily="18" charset="0"/>
                <a:ea typeface="宋体" pitchFamily="2" charset="-122"/>
              </a:rPr>
              <a:t/>
            </a:r>
            <a:br>
              <a:rPr lang="en-US" altLang="zh-CN">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短语</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en-US" altLang="ja-JP">
                <a:solidFill>
                  <a:srgbClr val="336600"/>
                </a:solidFill>
                <a:latin typeface="Times New Roman" pitchFamily="18" charset="0"/>
                <a:ea typeface="ＭＳ Ｐゴシック" pitchFamily="34" charset="-128"/>
              </a:rPr>
              <a:t>Practice Exercise!</a:t>
            </a:r>
            <a:r>
              <a:rPr lang="en-US" altLang="zh-CN">
                <a:solidFill>
                  <a:srgbClr val="336600"/>
                </a:solidFill>
                <a:latin typeface="Times New Roman" pitchFamily="18" charset="0"/>
                <a:ea typeface="宋体" pitchFamily="2" charset="-122"/>
              </a:rPr>
              <a:t/>
            </a:r>
            <a:br>
              <a:rPr lang="en-US" altLang="zh-CN">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练习</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38915" name="Rectangle 3"/>
          <p:cNvSpPr>
            <a:spLocks noGrp="1" noChangeArrowheads="1"/>
          </p:cNvSpPr>
          <p:nvPr>
            <p:ph type="subTitle" idx="1"/>
          </p:nvPr>
        </p:nvSpPr>
        <p:spPr>
          <a:xfrm>
            <a:off x="971550" y="3886200"/>
            <a:ext cx="7200900" cy="1752600"/>
          </a:xfrm>
        </p:spPr>
        <p:txBody>
          <a:bodyPr/>
          <a:lstStyle/>
          <a:p>
            <a:r>
              <a:rPr lang="en-US" altLang="ja-JP">
                <a:solidFill>
                  <a:schemeClr val="accent2"/>
                </a:solidFill>
                <a:latin typeface="Times New Roman" pitchFamily="18" charset="0"/>
                <a:ea typeface="ＭＳ Ｐゴシック" pitchFamily="34" charset="-128"/>
              </a:rPr>
              <a:t>When writing science, it’s important to be clear and use as few words as possible.</a:t>
            </a:r>
            <a:endParaRPr lang="en-US" altLang="zh-CN">
              <a:solidFill>
                <a:schemeClr val="accent2"/>
              </a:solidFill>
              <a:latin typeface="Times New Roman" pitchFamily="18" charset="0"/>
              <a:ea typeface="宋体" pitchFamily="2" charset="-122"/>
            </a:endParaRPr>
          </a:p>
          <a:p>
            <a:r>
              <a:rPr lang="en-US" altLang="zh-CN">
                <a:solidFill>
                  <a:schemeClr val="accent2"/>
                </a:solidFill>
                <a:latin typeface="Times New Roman" pitchFamily="18" charset="0"/>
                <a:ea typeface="宋体" pitchFamily="2" charset="-122"/>
              </a:rPr>
              <a:t>(</a:t>
            </a:r>
            <a:r>
              <a:rPr lang="zh-CN" altLang="en-US">
                <a:solidFill>
                  <a:schemeClr val="accent2"/>
                </a:solidFill>
                <a:latin typeface="Times New Roman" pitchFamily="18" charset="0"/>
                <a:ea typeface="宋体" pitchFamily="2" charset="-122"/>
              </a:rPr>
              <a:t>科学写作：表达清晰，使用短句</a:t>
            </a:r>
            <a:r>
              <a:rPr lang="en-US" altLang="zh-CN">
                <a:solidFill>
                  <a:schemeClr val="accent2"/>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ja-JP" sz="4000">
                <a:solidFill>
                  <a:srgbClr val="336600"/>
                </a:solidFill>
                <a:latin typeface="Times New Roman" pitchFamily="18" charset="0"/>
                <a:ea typeface="ＭＳ Ｐゴシック" pitchFamily="34" charset="-128"/>
              </a:rPr>
              <a:t>How did you do?</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zh-CN" altLang="en-US" sz="3200">
                <a:solidFill>
                  <a:srgbClr val="336600"/>
                </a:solidFill>
                <a:latin typeface="Times New Roman" pitchFamily="18" charset="0"/>
                <a:ea typeface="宋体" pitchFamily="2" charset="-122"/>
              </a:rPr>
              <a:t>（你会选择哪些词？</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40963" name="Rectangle 3"/>
          <p:cNvSpPr>
            <a:spLocks noGrp="1" noChangeArrowheads="1"/>
          </p:cNvSpPr>
          <p:nvPr>
            <p:ph type="body" sz="half" idx="1"/>
          </p:nvPr>
        </p:nvSpPr>
        <p:spPr/>
        <p:txBody>
          <a:bodyPr/>
          <a:lstStyle/>
          <a:p>
            <a:pPr>
              <a:lnSpc>
                <a:spcPct val="90000"/>
              </a:lnSpc>
            </a:pPr>
            <a:r>
              <a:rPr lang="en-US" altLang="ja-JP">
                <a:solidFill>
                  <a:srgbClr val="336600"/>
                </a:solidFill>
                <a:ea typeface="ＭＳ Ｐゴシック" pitchFamily="34" charset="-128"/>
              </a:rPr>
              <a:t>a majority of </a:t>
            </a:r>
          </a:p>
          <a:p>
            <a:pPr>
              <a:lnSpc>
                <a:spcPct val="90000"/>
              </a:lnSpc>
            </a:pPr>
            <a:r>
              <a:rPr lang="en-US" altLang="ja-JP">
                <a:solidFill>
                  <a:srgbClr val="336600"/>
                </a:solidFill>
                <a:ea typeface="ＭＳ Ｐゴシック" pitchFamily="34" charset="-128"/>
              </a:rPr>
              <a:t>a number of </a:t>
            </a:r>
          </a:p>
          <a:p>
            <a:pPr>
              <a:lnSpc>
                <a:spcPct val="90000"/>
              </a:lnSpc>
            </a:pPr>
            <a:r>
              <a:rPr lang="en-US" altLang="ja-JP">
                <a:solidFill>
                  <a:srgbClr val="336600"/>
                </a:solidFill>
                <a:ea typeface="ＭＳ Ｐゴシック" pitchFamily="34" charset="-128"/>
              </a:rPr>
              <a:t>at a rapid rate</a:t>
            </a:r>
          </a:p>
          <a:p>
            <a:pPr>
              <a:lnSpc>
                <a:spcPct val="90000"/>
              </a:lnSpc>
            </a:pPr>
            <a:r>
              <a:rPr lang="en-US" altLang="ja-JP">
                <a:solidFill>
                  <a:srgbClr val="336600"/>
                </a:solidFill>
                <a:ea typeface="ＭＳ Ｐゴシック" pitchFamily="34" charset="-128"/>
              </a:rPr>
              <a:t>as a consequence of</a:t>
            </a:r>
          </a:p>
          <a:p>
            <a:pPr>
              <a:lnSpc>
                <a:spcPct val="90000"/>
              </a:lnSpc>
            </a:pPr>
            <a:r>
              <a:rPr lang="en-US" altLang="ja-JP">
                <a:solidFill>
                  <a:srgbClr val="336600"/>
                </a:solidFill>
                <a:ea typeface="ＭＳ Ｐゴシック" pitchFamily="34" charset="-128"/>
              </a:rPr>
              <a:t>at this point in time</a:t>
            </a:r>
          </a:p>
          <a:p>
            <a:pPr>
              <a:lnSpc>
                <a:spcPct val="90000"/>
              </a:lnSpc>
            </a:pPr>
            <a:r>
              <a:rPr lang="en-US" altLang="ja-JP">
                <a:solidFill>
                  <a:srgbClr val="336600"/>
                </a:solidFill>
                <a:ea typeface="ＭＳ Ｐゴシック" pitchFamily="34" charset="-128"/>
              </a:rPr>
              <a:t>based on the fact that</a:t>
            </a:r>
          </a:p>
          <a:p>
            <a:pPr>
              <a:lnSpc>
                <a:spcPct val="90000"/>
              </a:lnSpc>
            </a:pPr>
            <a:r>
              <a:rPr lang="en-US" altLang="ja-JP">
                <a:solidFill>
                  <a:srgbClr val="336600"/>
                </a:solidFill>
                <a:ea typeface="ＭＳ Ｐゴシック" pitchFamily="34" charset="-128"/>
              </a:rPr>
              <a:t>completely filled </a:t>
            </a:r>
          </a:p>
          <a:p>
            <a:pPr>
              <a:lnSpc>
                <a:spcPct val="90000"/>
              </a:lnSpc>
            </a:pPr>
            <a:r>
              <a:rPr lang="en-US" altLang="ja-JP">
                <a:solidFill>
                  <a:srgbClr val="336600"/>
                </a:solidFill>
                <a:ea typeface="ＭＳ Ｐゴシック" pitchFamily="34" charset="-128"/>
              </a:rPr>
              <a:t>despite the fact that</a:t>
            </a:r>
          </a:p>
          <a:p>
            <a:pPr>
              <a:lnSpc>
                <a:spcPct val="90000"/>
              </a:lnSpc>
            </a:pPr>
            <a:r>
              <a:rPr lang="en-US" altLang="ja-JP">
                <a:solidFill>
                  <a:srgbClr val="336600"/>
                </a:solidFill>
                <a:ea typeface="ＭＳ Ｐゴシック" pitchFamily="34" charset="-128"/>
              </a:rPr>
              <a:t>due to the fact that</a:t>
            </a:r>
          </a:p>
        </p:txBody>
      </p:sp>
      <p:sp>
        <p:nvSpPr>
          <p:cNvPr id="40964" name="Rectangle 4"/>
          <p:cNvSpPr>
            <a:spLocks noGrp="1" noChangeArrowheads="1"/>
          </p:cNvSpPr>
          <p:nvPr>
            <p:ph type="body" sz="half" idx="2"/>
          </p:nvPr>
        </p:nvSpPr>
        <p:spPr/>
        <p:txBody>
          <a:bodyPr/>
          <a:lstStyle/>
          <a:p>
            <a:pPr>
              <a:lnSpc>
                <a:spcPct val="90000"/>
              </a:lnSpc>
            </a:pPr>
            <a:r>
              <a:rPr lang="en-US" altLang="ja-JP">
                <a:solidFill>
                  <a:schemeClr val="accent2"/>
                </a:solidFill>
                <a:ea typeface="ＭＳ Ｐゴシック" pitchFamily="34" charset="-128"/>
              </a:rPr>
              <a:t>most</a:t>
            </a:r>
          </a:p>
          <a:p>
            <a:pPr>
              <a:lnSpc>
                <a:spcPct val="90000"/>
              </a:lnSpc>
            </a:pPr>
            <a:r>
              <a:rPr lang="en-US" altLang="ja-JP">
                <a:solidFill>
                  <a:schemeClr val="accent2"/>
                </a:solidFill>
                <a:ea typeface="ＭＳ Ｐゴシック" pitchFamily="34" charset="-128"/>
              </a:rPr>
              <a:t>many, several, some</a:t>
            </a:r>
          </a:p>
          <a:p>
            <a:pPr>
              <a:lnSpc>
                <a:spcPct val="90000"/>
              </a:lnSpc>
            </a:pPr>
            <a:r>
              <a:rPr lang="en-US" altLang="ja-JP">
                <a:solidFill>
                  <a:schemeClr val="accent2"/>
                </a:solidFill>
                <a:ea typeface="ＭＳ Ｐゴシック" pitchFamily="34" charset="-128"/>
              </a:rPr>
              <a:t>rapidly</a:t>
            </a:r>
          </a:p>
          <a:p>
            <a:pPr>
              <a:lnSpc>
                <a:spcPct val="90000"/>
              </a:lnSpc>
            </a:pPr>
            <a:r>
              <a:rPr lang="en-US" altLang="ja-JP">
                <a:solidFill>
                  <a:schemeClr val="accent2"/>
                </a:solidFill>
                <a:ea typeface="ＭＳ Ｐゴシック" pitchFamily="34" charset="-128"/>
              </a:rPr>
              <a:t>because of</a:t>
            </a:r>
          </a:p>
          <a:p>
            <a:pPr>
              <a:lnSpc>
                <a:spcPct val="90000"/>
              </a:lnSpc>
            </a:pPr>
            <a:r>
              <a:rPr lang="en-US" altLang="ja-JP">
                <a:solidFill>
                  <a:schemeClr val="accent2"/>
                </a:solidFill>
                <a:ea typeface="ＭＳ Ｐゴシック" pitchFamily="34" charset="-128"/>
              </a:rPr>
              <a:t>now, currently</a:t>
            </a:r>
          </a:p>
          <a:p>
            <a:pPr>
              <a:lnSpc>
                <a:spcPct val="90000"/>
              </a:lnSpc>
            </a:pPr>
            <a:r>
              <a:rPr lang="en-US" altLang="ja-JP">
                <a:solidFill>
                  <a:schemeClr val="accent2"/>
                </a:solidFill>
                <a:ea typeface="ＭＳ Ｐゴシック" pitchFamily="34" charset="-128"/>
              </a:rPr>
              <a:t>because</a:t>
            </a:r>
          </a:p>
          <a:p>
            <a:pPr>
              <a:lnSpc>
                <a:spcPct val="90000"/>
              </a:lnSpc>
            </a:pPr>
            <a:r>
              <a:rPr lang="en-US" altLang="ja-JP">
                <a:solidFill>
                  <a:schemeClr val="accent2"/>
                </a:solidFill>
                <a:ea typeface="ＭＳ Ｐゴシック" pitchFamily="34" charset="-128"/>
              </a:rPr>
              <a:t>filled</a:t>
            </a:r>
          </a:p>
          <a:p>
            <a:pPr>
              <a:lnSpc>
                <a:spcPct val="90000"/>
              </a:lnSpc>
            </a:pPr>
            <a:r>
              <a:rPr lang="en-US" altLang="ja-JP">
                <a:solidFill>
                  <a:schemeClr val="accent2"/>
                </a:solidFill>
                <a:ea typeface="ＭＳ Ｐゴシック" pitchFamily="34" charset="-128"/>
              </a:rPr>
              <a:t>although</a:t>
            </a:r>
          </a:p>
          <a:p>
            <a:pPr>
              <a:lnSpc>
                <a:spcPct val="90000"/>
              </a:lnSpc>
            </a:pPr>
            <a:r>
              <a:rPr lang="en-US" altLang="ja-JP">
                <a:solidFill>
                  <a:schemeClr val="accent2"/>
                </a:solidFill>
                <a:ea typeface="ＭＳ Ｐゴシック" pitchFamily="34" charset="-128"/>
              </a:rPr>
              <a:t>because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1" end="1"/>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2" end="2"/>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2" end="2"/>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3" end="3"/>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6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4" end="4"/>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6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4" end="4"/>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6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5" end="5"/>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96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5" end="5"/>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96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6" end="6"/>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96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6" end="6"/>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96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7" end="7"/>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96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7" end="7"/>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96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8" end="8"/>
                                            </p:txEl>
                                          </p:spTgt>
                                        </p:tgtEl>
                                        <p:attrNameLst>
                                          <p:attrName>ppt_c</p:attrName>
                                        </p:attrNameLst>
                                      </p:cBhvr>
                                      <p:to>
                                        <a:schemeClr val="bg2"/>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964">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0964">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7EBA8EB0-AD92-4C22-AF1A-619EF52125AE}" type="slidenum">
              <a:rPr lang="en-US"/>
              <a:pPr/>
              <a:t>2</a:t>
            </a:fld>
            <a:endParaRPr lang="en-US"/>
          </a:p>
        </p:txBody>
      </p:sp>
      <p:sp>
        <p:nvSpPr>
          <p:cNvPr id="6146" name="Rectangle 2"/>
          <p:cNvSpPr>
            <a:spLocks noGrp="1" noChangeArrowheads="1"/>
          </p:cNvSpPr>
          <p:nvPr>
            <p:ph type="ctrTitle"/>
          </p:nvPr>
        </p:nvSpPr>
        <p:spPr/>
        <p:txBody>
          <a:bodyPr/>
          <a:lstStyle/>
          <a:p>
            <a:pPr marL="1117600" indent="-1117600">
              <a:buFontTx/>
              <a:buAutoNum type="romanUcPeriod"/>
            </a:pPr>
            <a:r>
              <a:rPr lang="en-US" altLang="ja-JP">
                <a:solidFill>
                  <a:srgbClr val="336600"/>
                </a:solidFill>
                <a:latin typeface="Times New Roman" pitchFamily="18" charset="0"/>
                <a:ea typeface="ＭＳ Ｐゴシック" pitchFamily="34" charset="-128"/>
              </a:rPr>
              <a:t>Writing in General</a:t>
            </a:r>
            <a:r>
              <a:rPr lang="en-US" altLang="zh-CN">
                <a:solidFill>
                  <a:srgbClr val="336600"/>
                </a:solidFill>
                <a:latin typeface="Times New Roman" pitchFamily="18" charset="0"/>
                <a:ea typeface="宋体" pitchFamily="2" charset="-122"/>
              </a:rPr>
              <a:t/>
            </a:r>
            <a:br>
              <a:rPr lang="en-US" altLang="zh-CN">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写作总则</a:t>
            </a:r>
            <a:r>
              <a:rPr lang="en-US" altLang="zh-CN" sz="3200">
                <a:solidFill>
                  <a:srgbClr val="336600"/>
                </a:solidFill>
                <a:latin typeface="Times New Roman" pitchFamily="18" charset="0"/>
                <a:ea typeface="宋体" pitchFamily="2" charset="-122"/>
              </a:rPr>
              <a:t>)</a:t>
            </a:r>
          </a:p>
        </p:txBody>
      </p:sp>
      <p:sp>
        <p:nvSpPr>
          <p:cNvPr id="6147" name="Rectangle 3"/>
          <p:cNvSpPr>
            <a:spLocks noGrp="1" noChangeArrowheads="1"/>
          </p:cNvSpPr>
          <p:nvPr>
            <p:ph type="subTitle" idx="1"/>
          </p:nvPr>
        </p:nvSpPr>
        <p:spPr/>
        <p:txBody>
          <a:bodyPr/>
          <a:lstStyle/>
          <a:p>
            <a:r>
              <a:rPr lang="en-US" altLang="zh-CN" i="1">
                <a:solidFill>
                  <a:schemeClr val="accent2"/>
                </a:solidFill>
                <a:ea typeface="宋体" pitchFamily="2" charset="-122"/>
              </a:rPr>
              <a:t>The Better You Can Write English, the Better You Can Edit It </a:t>
            </a:r>
          </a:p>
          <a:p>
            <a:r>
              <a:rPr lang="en-US" altLang="zh-CN" sz="2400" i="1">
                <a:solidFill>
                  <a:schemeClr val="accent2"/>
                </a:solidFill>
                <a:ea typeface="宋体" pitchFamily="2" charset="-122"/>
              </a:rPr>
              <a:t>(</a:t>
            </a:r>
            <a:r>
              <a:rPr lang="zh-CN" altLang="en-US" sz="2400" i="1">
                <a:solidFill>
                  <a:schemeClr val="accent2"/>
                </a:solidFill>
                <a:ea typeface="宋体" pitchFamily="2" charset="-122"/>
              </a:rPr>
              <a:t>英文写的好则编的更好</a:t>
            </a:r>
            <a:r>
              <a:rPr lang="en-US" altLang="zh-CN" sz="2400" i="1">
                <a:solidFill>
                  <a:schemeClr val="accent2"/>
                </a:solidFill>
                <a:ea typeface="宋体" pitchFamily="2" charset="-12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body" sz="half" idx="1"/>
          </p:nvPr>
        </p:nvSpPr>
        <p:spPr>
          <a:xfrm>
            <a:off x="509588" y="890588"/>
            <a:ext cx="4681537" cy="5472112"/>
          </a:xfrm>
        </p:spPr>
        <p:txBody>
          <a:bodyPr/>
          <a:lstStyle/>
          <a:p>
            <a:r>
              <a:rPr lang="en-US" altLang="ja-JP" sz="2400">
                <a:solidFill>
                  <a:srgbClr val="336600"/>
                </a:solidFill>
                <a:ea typeface="ＭＳ Ｐゴシック" pitchFamily="34" charset="-128"/>
              </a:rPr>
              <a:t>during the course of </a:t>
            </a:r>
          </a:p>
          <a:p>
            <a:r>
              <a:rPr lang="en-US" altLang="ja-JP" sz="2400">
                <a:solidFill>
                  <a:srgbClr val="336600"/>
                </a:solidFill>
                <a:ea typeface="ＭＳ Ｐゴシック" pitchFamily="34" charset="-128"/>
              </a:rPr>
              <a:t>fewer in number </a:t>
            </a:r>
          </a:p>
          <a:p>
            <a:r>
              <a:rPr lang="en-US" altLang="ja-JP" sz="2400">
                <a:solidFill>
                  <a:srgbClr val="336600"/>
                </a:solidFill>
                <a:ea typeface="ＭＳ Ｐゴシック" pitchFamily="34" charset="-128"/>
              </a:rPr>
              <a:t>for the purpose of examining</a:t>
            </a:r>
          </a:p>
          <a:p>
            <a:r>
              <a:rPr lang="en-US" altLang="ja-JP" sz="2400">
                <a:solidFill>
                  <a:srgbClr val="336600"/>
                </a:solidFill>
                <a:ea typeface="ＭＳ Ｐゴシック" pitchFamily="34" charset="-128"/>
              </a:rPr>
              <a:t>has the capability of </a:t>
            </a:r>
          </a:p>
          <a:p>
            <a:r>
              <a:rPr lang="en-US" altLang="ja-JP" sz="2400">
                <a:solidFill>
                  <a:srgbClr val="336600"/>
                </a:solidFill>
                <a:ea typeface="ＭＳ Ｐゴシック" pitchFamily="34" charset="-128"/>
              </a:rPr>
              <a:t>in all cases</a:t>
            </a:r>
          </a:p>
          <a:p>
            <a:r>
              <a:rPr lang="en-US" altLang="ja-JP" sz="2400">
                <a:solidFill>
                  <a:srgbClr val="336600"/>
                </a:solidFill>
                <a:ea typeface="ＭＳ Ｐゴシック" pitchFamily="34" charset="-128"/>
              </a:rPr>
              <a:t>in connection with </a:t>
            </a:r>
          </a:p>
          <a:p>
            <a:r>
              <a:rPr lang="en-US" altLang="ja-JP" sz="2400">
                <a:solidFill>
                  <a:srgbClr val="336600"/>
                </a:solidFill>
                <a:ea typeface="ＭＳ Ｐゴシック" pitchFamily="34" charset="-128"/>
              </a:rPr>
              <a:t>in the event that</a:t>
            </a:r>
          </a:p>
          <a:p>
            <a:r>
              <a:rPr lang="en-US" altLang="ja-JP" sz="2400">
                <a:solidFill>
                  <a:srgbClr val="336600"/>
                </a:solidFill>
                <a:ea typeface="ＭＳ Ｐゴシック" pitchFamily="34" charset="-128"/>
              </a:rPr>
              <a:t>in the near future</a:t>
            </a:r>
          </a:p>
          <a:p>
            <a:r>
              <a:rPr lang="en-US" altLang="ja-JP" sz="2400">
                <a:solidFill>
                  <a:srgbClr val="336600"/>
                </a:solidFill>
                <a:ea typeface="ＭＳ Ｐゴシック" pitchFamily="34" charset="-128"/>
              </a:rPr>
              <a:t>It has been reported by Wang</a:t>
            </a:r>
          </a:p>
          <a:p>
            <a:r>
              <a:rPr lang="en-US" altLang="ja-JP" sz="2400">
                <a:solidFill>
                  <a:srgbClr val="336600"/>
                </a:solidFill>
                <a:ea typeface="ＭＳ Ｐゴシック" pitchFamily="34" charset="-128"/>
              </a:rPr>
              <a:t>it is often the case that</a:t>
            </a:r>
          </a:p>
        </p:txBody>
      </p:sp>
      <p:sp>
        <p:nvSpPr>
          <p:cNvPr id="43011" name="Rectangle 3"/>
          <p:cNvSpPr>
            <a:spLocks noGrp="1" noChangeArrowheads="1"/>
          </p:cNvSpPr>
          <p:nvPr>
            <p:ph type="body" sz="half" idx="2"/>
          </p:nvPr>
        </p:nvSpPr>
        <p:spPr>
          <a:xfrm>
            <a:off x="5416550" y="879475"/>
            <a:ext cx="3097213" cy="5360988"/>
          </a:xfrm>
        </p:spPr>
        <p:txBody>
          <a:bodyPr/>
          <a:lstStyle/>
          <a:p>
            <a:r>
              <a:rPr lang="en-US" altLang="ja-JP" sz="2400">
                <a:solidFill>
                  <a:schemeClr val="accent2"/>
                </a:solidFill>
                <a:ea typeface="ＭＳ Ｐゴシック" pitchFamily="34" charset="-128"/>
              </a:rPr>
              <a:t>during, while</a:t>
            </a:r>
          </a:p>
          <a:p>
            <a:r>
              <a:rPr lang="en-US" altLang="ja-JP" sz="2400">
                <a:solidFill>
                  <a:schemeClr val="accent2"/>
                </a:solidFill>
                <a:ea typeface="ＭＳ Ｐゴシック" pitchFamily="34" charset="-128"/>
              </a:rPr>
              <a:t>fewer</a:t>
            </a:r>
          </a:p>
          <a:p>
            <a:r>
              <a:rPr lang="en-US" altLang="ja-JP" sz="2400">
                <a:solidFill>
                  <a:schemeClr val="accent2"/>
                </a:solidFill>
                <a:ea typeface="ＭＳ Ｐゴシック" pitchFamily="34" charset="-128"/>
              </a:rPr>
              <a:t>to examine</a:t>
            </a:r>
          </a:p>
          <a:p>
            <a:r>
              <a:rPr lang="en-US" altLang="ja-JP" sz="2400">
                <a:solidFill>
                  <a:schemeClr val="accent2"/>
                </a:solidFill>
                <a:ea typeface="ＭＳ Ｐゴシック" pitchFamily="34" charset="-128"/>
              </a:rPr>
              <a:t>can, is able to</a:t>
            </a:r>
          </a:p>
          <a:p>
            <a:r>
              <a:rPr lang="en-US" altLang="ja-JP" sz="2400">
                <a:solidFill>
                  <a:schemeClr val="accent2"/>
                </a:solidFill>
                <a:ea typeface="ＭＳ Ｐゴシック" pitchFamily="34" charset="-128"/>
              </a:rPr>
              <a:t>always, invariably</a:t>
            </a:r>
          </a:p>
          <a:p>
            <a:r>
              <a:rPr lang="en-US" altLang="ja-JP" sz="2400">
                <a:solidFill>
                  <a:schemeClr val="accent2"/>
                </a:solidFill>
                <a:ea typeface="ＭＳ Ｐゴシック" pitchFamily="34" charset="-128"/>
              </a:rPr>
              <a:t>about, concerning</a:t>
            </a:r>
          </a:p>
          <a:p>
            <a:r>
              <a:rPr lang="en-US" altLang="ja-JP" sz="2400">
                <a:solidFill>
                  <a:schemeClr val="accent2"/>
                </a:solidFill>
                <a:ea typeface="ＭＳ Ｐゴシック" pitchFamily="34" charset="-128"/>
              </a:rPr>
              <a:t>if</a:t>
            </a:r>
          </a:p>
          <a:p>
            <a:r>
              <a:rPr lang="en-US" altLang="ja-JP" sz="2400">
                <a:solidFill>
                  <a:schemeClr val="accent2"/>
                </a:solidFill>
                <a:ea typeface="ＭＳ Ｐゴシック" pitchFamily="34" charset="-128"/>
              </a:rPr>
              <a:t>soon</a:t>
            </a:r>
          </a:p>
          <a:p>
            <a:r>
              <a:rPr lang="en-US" altLang="ja-JP" sz="2400">
                <a:solidFill>
                  <a:schemeClr val="accent2"/>
                </a:solidFill>
                <a:ea typeface="ＭＳ Ｐゴシック" pitchFamily="34" charset="-128"/>
              </a:rPr>
              <a:t>Wang reported</a:t>
            </a:r>
          </a:p>
          <a:p>
            <a:r>
              <a:rPr lang="en-US" altLang="ja-JP" sz="2400">
                <a:solidFill>
                  <a:schemeClr val="accent2"/>
                </a:solidFill>
                <a:ea typeface="ＭＳ Ｐゴシック" pitchFamily="34" charset="-128"/>
              </a:rPr>
              <a:t>often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1" end="1"/>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2" end="2"/>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2" end="2"/>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3" end="3"/>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1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4" end="4"/>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1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4" end="4"/>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10">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5" end="5"/>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0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5" end="5"/>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010">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6" end="6"/>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01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6" end="6"/>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010">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7" end="7"/>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01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7" end="7"/>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10">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8" end="8"/>
                                            </p:txEl>
                                          </p:spTgt>
                                        </p:tgtEl>
                                        <p:attrNameLst>
                                          <p:attrName>ppt_c</p:attrName>
                                        </p:attrNameLst>
                                      </p:cBhvr>
                                      <p:to>
                                        <a:schemeClr val="bg2"/>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01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8" end="8"/>
                                            </p:txEl>
                                          </p:spTgt>
                                        </p:tgtEl>
                                        <p:attrNameLst>
                                          <p:attrName>ppt_c</p:attrName>
                                        </p:attrNameLst>
                                      </p:cBhvr>
                                      <p:to>
                                        <a:schemeClr val="bg2"/>
                                      </p:to>
                                    </p:animClr>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010">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3010">
                                            <p:txEl>
                                              <p:pRg st="9" end="9"/>
                                            </p:txEl>
                                          </p:spTgt>
                                        </p:tgtEl>
                                        <p:attrNameLst>
                                          <p:attrName>ppt_c</p:attrName>
                                        </p:attrNameLst>
                                      </p:cBhvr>
                                      <p:to>
                                        <a:schemeClr val="bg2"/>
                                      </p:to>
                                    </p:animClr>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011">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9" end="9"/>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1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sz="half" idx="1"/>
          </p:nvPr>
        </p:nvSpPr>
        <p:spPr>
          <a:xfrm>
            <a:off x="509588" y="890588"/>
            <a:ext cx="4681537" cy="5472112"/>
          </a:xfrm>
        </p:spPr>
        <p:txBody>
          <a:bodyPr/>
          <a:lstStyle/>
          <a:p>
            <a:r>
              <a:rPr lang="en-US" altLang="ja-JP" sz="2400">
                <a:solidFill>
                  <a:srgbClr val="336600"/>
                </a:solidFill>
                <a:ea typeface="ＭＳ Ｐゴシック" pitchFamily="34" charset="-128"/>
              </a:rPr>
              <a:t>it is possible that the cause is</a:t>
            </a:r>
          </a:p>
          <a:p>
            <a:r>
              <a:rPr lang="en-US" altLang="ja-JP" sz="2400">
                <a:solidFill>
                  <a:srgbClr val="336600"/>
                </a:solidFill>
                <a:ea typeface="ＭＳ Ｐゴシック" pitchFamily="34" charset="-128"/>
              </a:rPr>
              <a:t>it is worth pointing out that </a:t>
            </a:r>
          </a:p>
          <a:p>
            <a:r>
              <a:rPr lang="en-US" altLang="ja-JP" sz="2400">
                <a:solidFill>
                  <a:srgbClr val="336600"/>
                </a:solidFill>
                <a:ea typeface="ＭＳ Ｐゴシック" pitchFamily="34" charset="-128"/>
              </a:rPr>
              <a:t>it would thus appear that  </a:t>
            </a:r>
          </a:p>
          <a:p>
            <a:r>
              <a:rPr lang="en-US" altLang="ja-JP" sz="2400">
                <a:solidFill>
                  <a:srgbClr val="336600"/>
                </a:solidFill>
                <a:ea typeface="ＭＳ Ｐゴシック" pitchFamily="34" charset="-128"/>
              </a:rPr>
              <a:t>large amounts of</a:t>
            </a:r>
          </a:p>
          <a:p>
            <a:r>
              <a:rPr lang="en-US" altLang="ja-JP" sz="2400">
                <a:solidFill>
                  <a:srgbClr val="336600"/>
                </a:solidFill>
                <a:ea typeface="ＭＳ Ｐゴシック" pitchFamily="34" charset="-128"/>
              </a:rPr>
              <a:t>large in size</a:t>
            </a:r>
          </a:p>
          <a:p>
            <a:r>
              <a:rPr lang="en-US" altLang="ja-JP" sz="2400">
                <a:solidFill>
                  <a:srgbClr val="336600"/>
                </a:solidFill>
                <a:ea typeface="ＭＳ Ｐゴシック" pitchFamily="34" charset="-128"/>
              </a:rPr>
              <a:t>large numbers of </a:t>
            </a:r>
          </a:p>
          <a:p>
            <a:r>
              <a:rPr lang="en-US" altLang="ja-JP" sz="2400">
                <a:solidFill>
                  <a:srgbClr val="336600"/>
                </a:solidFill>
                <a:ea typeface="ＭＳ Ｐゴシック" pitchFamily="34" charset="-128"/>
              </a:rPr>
              <a:t>located in, located near</a:t>
            </a:r>
          </a:p>
          <a:p>
            <a:r>
              <a:rPr lang="en-US" altLang="ja-JP" sz="2400">
                <a:solidFill>
                  <a:srgbClr val="336600"/>
                </a:solidFill>
                <a:ea typeface="ＭＳ Ｐゴシック" pitchFamily="34" charset="-128"/>
              </a:rPr>
              <a:t>on the basis of</a:t>
            </a:r>
          </a:p>
          <a:p>
            <a:r>
              <a:rPr lang="en-US" altLang="ja-JP" sz="2400">
                <a:solidFill>
                  <a:srgbClr val="336600"/>
                </a:solidFill>
                <a:ea typeface="ＭＳ Ｐゴシック" pitchFamily="34" charset="-128"/>
              </a:rPr>
              <a:t>oval in shape, oval-shaped</a:t>
            </a:r>
          </a:p>
          <a:p>
            <a:r>
              <a:rPr lang="en-US" altLang="ja-JP" sz="2400">
                <a:solidFill>
                  <a:srgbClr val="336600"/>
                </a:solidFill>
                <a:ea typeface="ＭＳ Ｐゴシック" pitchFamily="34" charset="-128"/>
              </a:rPr>
              <a:t>prior to [in time]</a:t>
            </a:r>
          </a:p>
        </p:txBody>
      </p:sp>
      <p:sp>
        <p:nvSpPr>
          <p:cNvPr id="45059" name="Rectangle 3"/>
          <p:cNvSpPr>
            <a:spLocks noGrp="1" noChangeArrowheads="1"/>
          </p:cNvSpPr>
          <p:nvPr>
            <p:ph type="body" sz="half" idx="2"/>
          </p:nvPr>
        </p:nvSpPr>
        <p:spPr>
          <a:xfrm>
            <a:off x="5416550" y="879475"/>
            <a:ext cx="3097213" cy="5360988"/>
          </a:xfrm>
        </p:spPr>
        <p:txBody>
          <a:bodyPr/>
          <a:lstStyle/>
          <a:p>
            <a:r>
              <a:rPr lang="en-US" altLang="ja-JP" sz="2400">
                <a:solidFill>
                  <a:schemeClr val="accent2"/>
                </a:solidFill>
                <a:ea typeface="ＭＳ Ｐゴシック" pitchFamily="34" charset="-128"/>
              </a:rPr>
              <a:t>the cause may be</a:t>
            </a:r>
          </a:p>
          <a:p>
            <a:r>
              <a:rPr lang="en-US" altLang="ja-JP" sz="2400">
                <a:solidFill>
                  <a:schemeClr val="accent2"/>
                </a:solidFill>
                <a:ea typeface="ＭＳ Ｐゴシック" pitchFamily="34" charset="-128"/>
              </a:rPr>
              <a:t>note that</a:t>
            </a:r>
          </a:p>
          <a:p>
            <a:r>
              <a:rPr lang="en-US" altLang="ja-JP" sz="2400">
                <a:solidFill>
                  <a:schemeClr val="accent2"/>
                </a:solidFill>
                <a:ea typeface="ＭＳ Ｐゴシック" pitchFamily="34" charset="-128"/>
              </a:rPr>
              <a:t>apparently</a:t>
            </a:r>
          </a:p>
          <a:p>
            <a:r>
              <a:rPr lang="en-US" altLang="ja-JP" sz="2400">
                <a:solidFill>
                  <a:schemeClr val="accent2"/>
                </a:solidFill>
                <a:ea typeface="ＭＳ Ｐゴシック" pitchFamily="34" charset="-128"/>
              </a:rPr>
              <a:t>much</a:t>
            </a:r>
          </a:p>
          <a:p>
            <a:r>
              <a:rPr lang="en-US" altLang="ja-JP" sz="2400">
                <a:solidFill>
                  <a:schemeClr val="accent2"/>
                </a:solidFill>
                <a:ea typeface="ＭＳ Ｐゴシック" pitchFamily="34" charset="-128"/>
              </a:rPr>
              <a:t>large</a:t>
            </a:r>
          </a:p>
          <a:p>
            <a:r>
              <a:rPr lang="en-US" altLang="ja-JP" sz="2400">
                <a:solidFill>
                  <a:schemeClr val="accent2"/>
                </a:solidFill>
                <a:ea typeface="ＭＳ Ｐゴシック" pitchFamily="34" charset="-128"/>
              </a:rPr>
              <a:t>many</a:t>
            </a:r>
          </a:p>
          <a:p>
            <a:r>
              <a:rPr lang="en-US" altLang="ja-JP" sz="2400">
                <a:solidFill>
                  <a:schemeClr val="accent2"/>
                </a:solidFill>
                <a:ea typeface="ＭＳ Ｐゴシック" pitchFamily="34" charset="-128"/>
              </a:rPr>
              <a:t>in, near</a:t>
            </a:r>
          </a:p>
          <a:p>
            <a:r>
              <a:rPr lang="en-US" altLang="ja-JP" sz="2400">
                <a:solidFill>
                  <a:schemeClr val="accent2"/>
                </a:solidFill>
                <a:ea typeface="ＭＳ Ｐゴシック" pitchFamily="34" charset="-128"/>
              </a:rPr>
              <a:t>from, by, because</a:t>
            </a:r>
          </a:p>
          <a:p>
            <a:r>
              <a:rPr lang="en-US" altLang="ja-JP" sz="2400">
                <a:solidFill>
                  <a:schemeClr val="accent2"/>
                </a:solidFill>
                <a:ea typeface="ＭＳ Ｐゴシック" pitchFamily="34" charset="-128"/>
              </a:rPr>
              <a:t>oval</a:t>
            </a:r>
          </a:p>
          <a:p>
            <a:r>
              <a:rPr lang="en-US" altLang="ja-JP" sz="2400">
                <a:solidFill>
                  <a:schemeClr val="accent2"/>
                </a:solidFill>
                <a:ea typeface="ＭＳ Ｐゴシック" pitchFamily="34" charset="-128"/>
              </a:rPr>
              <a:t>before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1" end="1"/>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2" end="2"/>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2" end="2"/>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3" end="3"/>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4" end="4"/>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4" end="4"/>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058">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5" end="5"/>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0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5" end="5"/>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058">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6" end="6"/>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0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6" end="6"/>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058">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7" end="7"/>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05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7" end="7"/>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058">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8" end="8"/>
                                            </p:txEl>
                                          </p:spTgt>
                                        </p:tgtEl>
                                        <p:attrNameLst>
                                          <p:attrName>ppt_c</p:attrName>
                                        </p:attrNameLst>
                                      </p:cBhvr>
                                      <p:to>
                                        <a:schemeClr val="bg2"/>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05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8" end="8"/>
                                            </p:txEl>
                                          </p:spTgt>
                                        </p:tgtEl>
                                        <p:attrNameLst>
                                          <p:attrName>ppt_c</p:attrName>
                                        </p:attrNameLst>
                                      </p:cBhvr>
                                      <p:to>
                                        <a:schemeClr val="bg2"/>
                                      </p:to>
                                    </p:animClr>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058">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9" end="9"/>
                                            </p:txEl>
                                          </p:spTgt>
                                        </p:tgtEl>
                                        <p:attrNameLst>
                                          <p:attrName>ppt_c</p:attrName>
                                        </p:attrNameLst>
                                      </p:cBhvr>
                                      <p:to>
                                        <a:schemeClr val="bg2"/>
                                      </p:to>
                                    </p:animClr>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505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9" end="9"/>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P spid="450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r>
              <a:rPr lang="en-US" altLang="ja-JP">
                <a:solidFill>
                  <a:srgbClr val="336600"/>
                </a:solidFill>
                <a:latin typeface="Times New Roman" pitchFamily="18" charset="0"/>
                <a:ea typeface="ＭＳ Ｐゴシック" pitchFamily="34" charset="-128"/>
              </a:rPr>
              <a:t>C. Sentences</a:t>
            </a:r>
            <a:r>
              <a:rPr lang="en-US" altLang="ja-JP">
                <a:ea typeface="ＭＳ Ｐゴシック" pitchFamily="34" charset="-128"/>
              </a:rPr>
              <a:t> </a:t>
            </a:r>
            <a:r>
              <a:rPr lang="en-US" altLang="zh-CN">
                <a:ea typeface="宋体" pitchFamily="2" charset="-122"/>
              </a:rPr>
              <a:t/>
            </a:r>
            <a:br>
              <a:rPr lang="en-US" altLang="zh-CN">
                <a:ea typeface="宋体" pitchFamily="2" charset="-122"/>
              </a:rPr>
            </a:br>
            <a:r>
              <a:rPr lang="en-US" altLang="zh-CN" sz="3200">
                <a:solidFill>
                  <a:srgbClr val="336600"/>
                </a:solidFill>
                <a:ea typeface="宋体" pitchFamily="2" charset="-122"/>
              </a:rPr>
              <a:t>(</a:t>
            </a:r>
            <a:r>
              <a:rPr lang="zh-CN" altLang="en-US" sz="3200">
                <a:solidFill>
                  <a:srgbClr val="336600"/>
                </a:solidFill>
                <a:ea typeface="宋体" pitchFamily="2" charset="-122"/>
              </a:rPr>
              <a:t>句子</a:t>
            </a:r>
            <a:r>
              <a:rPr lang="en-US" altLang="zh-CN" sz="3200">
                <a:solidFill>
                  <a:srgbClr val="336600"/>
                </a:solidFill>
                <a:ea typeface="宋体" pitchFamily="2" charset="-122"/>
              </a:rPr>
              <a:t>)</a:t>
            </a:r>
            <a:endParaRPr lang="en-US" altLang="ja-JP" sz="3200">
              <a:solidFill>
                <a:srgbClr val="336600"/>
              </a:solidFill>
              <a:ea typeface="ＭＳ Ｐゴシック" pitchFamily="34" charset="-128"/>
            </a:endParaRPr>
          </a:p>
        </p:txBody>
      </p:sp>
      <p:sp>
        <p:nvSpPr>
          <p:cNvPr id="47107" name="Rectangle 3"/>
          <p:cNvSpPr>
            <a:spLocks noGrp="1" noChangeArrowheads="1"/>
          </p:cNvSpPr>
          <p:nvPr>
            <p:ph type="subTitle" idx="1"/>
          </p:nvPr>
        </p:nvSpPr>
        <p:spPr/>
        <p:txBody>
          <a:bodyPr/>
          <a:lstStyle/>
          <a:p>
            <a:r>
              <a:rPr lang="en-US" altLang="ja-JP" i="1">
                <a:solidFill>
                  <a:schemeClr val="accent2"/>
                </a:solidFill>
                <a:ea typeface="ＭＳ Ｐゴシック" pitchFamily="34" charset="-128"/>
              </a:rPr>
              <a:t>Short is the Key</a:t>
            </a:r>
            <a:endParaRPr lang="en-US" altLang="zh-CN" i="1">
              <a:solidFill>
                <a:schemeClr val="accent2"/>
              </a:solidFill>
              <a:ea typeface="宋体" pitchFamily="2" charset="-122"/>
            </a:endParaRPr>
          </a:p>
          <a:p>
            <a:r>
              <a:rPr lang="en-US" altLang="zh-CN" i="1">
                <a:solidFill>
                  <a:schemeClr val="accent2"/>
                </a:solidFill>
                <a:ea typeface="宋体" pitchFamily="2" charset="-122"/>
              </a:rPr>
              <a:t>(</a:t>
            </a:r>
            <a:r>
              <a:rPr lang="zh-CN" altLang="en-US" i="1">
                <a:solidFill>
                  <a:schemeClr val="accent2"/>
                </a:solidFill>
                <a:ea typeface="宋体" pitchFamily="2" charset="-122"/>
              </a:rPr>
              <a:t>简短是关键</a:t>
            </a:r>
            <a:r>
              <a:rPr lang="en-US" altLang="zh-CN" i="1">
                <a:solidFill>
                  <a:schemeClr val="accent2"/>
                </a:solidFill>
                <a:ea typeface="宋体" pitchFamily="2"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sz="4000">
                <a:solidFill>
                  <a:srgbClr val="336600"/>
                </a:solidFill>
                <a:latin typeface="Times New Roman" pitchFamily="18" charset="0"/>
              </a:rPr>
              <a:t>Shorter Sentences</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短句</a:t>
            </a:r>
            <a:r>
              <a:rPr lang="en-US" altLang="zh-CN" sz="3200">
                <a:solidFill>
                  <a:srgbClr val="336600"/>
                </a:solidFill>
                <a:latin typeface="Times New Roman" pitchFamily="18" charset="0"/>
                <a:ea typeface="宋体" pitchFamily="2" charset="-122"/>
              </a:rPr>
              <a:t>)</a:t>
            </a:r>
          </a:p>
        </p:txBody>
      </p:sp>
      <p:sp>
        <p:nvSpPr>
          <p:cNvPr id="49155" name="Rectangle 3"/>
          <p:cNvSpPr>
            <a:spLocks noGrp="1" noChangeArrowheads="1"/>
          </p:cNvSpPr>
          <p:nvPr>
            <p:ph type="body" idx="1"/>
          </p:nvPr>
        </p:nvSpPr>
        <p:spPr/>
        <p:txBody>
          <a:bodyPr/>
          <a:lstStyle/>
          <a:p>
            <a:pPr algn="ctr">
              <a:buFontTx/>
              <a:buNone/>
            </a:pPr>
            <a:endParaRPr lang="en-US" altLang="zh-CN" sz="3600">
              <a:solidFill>
                <a:srgbClr val="336600"/>
              </a:solidFill>
              <a:latin typeface="Times New Roman" pitchFamily="18" charset="0"/>
              <a:ea typeface="宋体" pitchFamily="2" charset="-122"/>
            </a:endParaRPr>
          </a:p>
          <a:p>
            <a:pPr algn="ctr">
              <a:buFontTx/>
              <a:buNone/>
            </a:pPr>
            <a:r>
              <a:rPr lang="en-US" sz="3600">
                <a:solidFill>
                  <a:srgbClr val="336600"/>
                </a:solidFill>
                <a:latin typeface="Times New Roman" pitchFamily="18" charset="0"/>
              </a:rPr>
              <a:t>The trend in scientific writing is toward </a:t>
            </a:r>
            <a:r>
              <a:rPr lang="en-US" sz="3600" b="1">
                <a:solidFill>
                  <a:srgbClr val="336600"/>
                </a:solidFill>
                <a:latin typeface="Times New Roman" pitchFamily="18" charset="0"/>
              </a:rPr>
              <a:t>shorter sentences</a:t>
            </a:r>
            <a:r>
              <a:rPr lang="en-US" sz="3600">
                <a:solidFill>
                  <a:srgbClr val="336600"/>
                </a:solidFill>
                <a:latin typeface="Times New Roman" pitchFamily="18" charset="0"/>
              </a:rPr>
              <a:t> with less punctuation.</a:t>
            </a:r>
          </a:p>
          <a:p>
            <a:pPr algn="ctr">
              <a:buFontTx/>
              <a:buNone/>
            </a:pPr>
            <a:r>
              <a:rPr lang="en-US" altLang="zh-CN">
                <a:solidFill>
                  <a:srgbClr val="336600"/>
                </a:solidFill>
                <a:ea typeface="宋体" pitchFamily="2" charset="-122"/>
              </a:rPr>
              <a:t>(</a:t>
            </a:r>
            <a:r>
              <a:rPr lang="zh-CN" altLang="en-US">
                <a:solidFill>
                  <a:srgbClr val="336600"/>
                </a:solidFill>
                <a:ea typeface="宋体" pitchFamily="2" charset="-122"/>
              </a:rPr>
              <a:t>科技文章写作</a:t>
            </a:r>
            <a:r>
              <a:rPr lang="en-US">
                <a:solidFill>
                  <a:srgbClr val="336600"/>
                </a:solidFill>
              </a:rPr>
              <a:t>的趋势是</a:t>
            </a:r>
            <a:r>
              <a:rPr lang="zh-CN" altLang="en-US">
                <a:solidFill>
                  <a:srgbClr val="336600"/>
                </a:solidFill>
                <a:ea typeface="宋体" pitchFamily="2" charset="-122"/>
              </a:rPr>
              <a:t>：</a:t>
            </a:r>
          </a:p>
          <a:p>
            <a:pPr algn="ctr">
              <a:buFontTx/>
              <a:buNone/>
            </a:pPr>
            <a:r>
              <a:rPr lang="zh-CN" altLang="en-US" b="1">
                <a:solidFill>
                  <a:srgbClr val="336600"/>
                </a:solidFill>
                <a:ea typeface="宋体" pitchFamily="2" charset="-122"/>
              </a:rPr>
              <a:t>句子</a:t>
            </a:r>
            <a:r>
              <a:rPr lang="en-US" b="1">
                <a:solidFill>
                  <a:srgbClr val="336600"/>
                </a:solidFill>
              </a:rPr>
              <a:t>更简短</a:t>
            </a:r>
            <a:r>
              <a:rPr lang="zh-CN" altLang="en-US">
                <a:solidFill>
                  <a:srgbClr val="336600"/>
                </a:solidFill>
                <a:ea typeface="宋体" pitchFamily="2" charset="-122"/>
              </a:rPr>
              <a:t>，</a:t>
            </a:r>
            <a:r>
              <a:rPr lang="en-US">
                <a:solidFill>
                  <a:srgbClr val="336600"/>
                </a:solidFill>
              </a:rPr>
              <a:t>少用标点符号</a:t>
            </a:r>
            <a:r>
              <a:rPr lang="en-US" altLang="zh-CN">
                <a:solidFill>
                  <a:srgbClr val="336600"/>
                </a:solidFill>
                <a:ea typeface="宋体" pitchFamily="2" charset="-122"/>
              </a:rPr>
              <a:t>)</a:t>
            </a:r>
            <a:endParaRPr lang="zh-CN">
              <a:solidFill>
                <a:srgbClr val="336600"/>
              </a:solidFill>
              <a:ea typeface="宋体" pitchFamily="2" charset="-122"/>
            </a:endParaRPr>
          </a:p>
          <a:p>
            <a:endParaRPr lang="en-US">
              <a:solidFill>
                <a:srgbClr val="3366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solidFill>
                  <a:srgbClr val="336600"/>
                </a:solidFill>
                <a:latin typeface="Times New Roman" pitchFamily="18" charset="0"/>
              </a:rPr>
              <a:t>Sentence Structure</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句子结构</a:t>
            </a:r>
            <a:r>
              <a:rPr lang="en-US" altLang="zh-CN" sz="3200">
                <a:solidFill>
                  <a:srgbClr val="336600"/>
                </a:solidFill>
                <a:latin typeface="Times New Roman" pitchFamily="18" charset="0"/>
                <a:ea typeface="宋体" pitchFamily="2" charset="-122"/>
              </a:rPr>
              <a:t>)</a:t>
            </a:r>
          </a:p>
        </p:txBody>
      </p:sp>
      <p:sp>
        <p:nvSpPr>
          <p:cNvPr id="51203" name="Rectangle 3"/>
          <p:cNvSpPr>
            <a:spLocks noGrp="1" noChangeArrowheads="1"/>
          </p:cNvSpPr>
          <p:nvPr>
            <p:ph type="body" idx="1"/>
          </p:nvPr>
        </p:nvSpPr>
        <p:spPr>
          <a:xfrm>
            <a:off x="323850" y="1628775"/>
            <a:ext cx="8589963" cy="4525963"/>
          </a:xfrm>
        </p:spPr>
        <p:txBody>
          <a:bodyPr/>
          <a:lstStyle/>
          <a:p>
            <a:pPr>
              <a:buFontTx/>
              <a:buNone/>
            </a:pPr>
            <a:endParaRPr lang="en-US" altLang="ja-JP">
              <a:solidFill>
                <a:srgbClr val="336600"/>
              </a:solidFill>
              <a:latin typeface="Times New Roman" pitchFamily="18" charset="0"/>
              <a:ea typeface="ＭＳ 明朝" charset="-128"/>
            </a:endParaRPr>
          </a:p>
          <a:p>
            <a:pPr>
              <a:buFontTx/>
              <a:buNone/>
            </a:pPr>
            <a:r>
              <a:rPr lang="en-US">
                <a:solidFill>
                  <a:srgbClr val="336600"/>
                </a:solidFill>
                <a:latin typeface="Times New Roman" pitchFamily="18" charset="0"/>
                <a:ea typeface="ＭＳ 明朝" charset="-128"/>
              </a:rPr>
              <a:t>In </a:t>
            </a:r>
            <a:r>
              <a:rPr lang="en-US" b="1">
                <a:solidFill>
                  <a:srgbClr val="336600"/>
                </a:solidFill>
                <a:latin typeface="Times New Roman" pitchFamily="18" charset="0"/>
                <a:ea typeface="ＭＳ 明朝" charset="-128"/>
              </a:rPr>
              <a:t>1600 </a:t>
            </a:r>
            <a:r>
              <a:rPr lang="en-US">
                <a:solidFill>
                  <a:srgbClr val="336600"/>
                </a:solidFill>
                <a:latin typeface="Times New Roman" pitchFamily="18" charset="0"/>
                <a:ea typeface="ＭＳ 明朝" charset="-128"/>
              </a:rPr>
              <a:t>the average length of an English sentence was </a:t>
            </a:r>
            <a:r>
              <a:rPr lang="en-US" b="1">
                <a:solidFill>
                  <a:srgbClr val="336600"/>
                </a:solidFill>
                <a:latin typeface="Times New Roman" pitchFamily="18" charset="0"/>
                <a:ea typeface="ＭＳ 明朝" charset="-128"/>
              </a:rPr>
              <a:t>40 to 60</a:t>
            </a:r>
            <a:r>
              <a:rPr lang="en-US">
                <a:solidFill>
                  <a:srgbClr val="336600"/>
                </a:solidFill>
                <a:latin typeface="Times New Roman" pitchFamily="18" charset="0"/>
                <a:ea typeface="ＭＳ 明朝" charset="-128"/>
              </a:rPr>
              <a:t> words.</a:t>
            </a:r>
            <a:endParaRPr lang="en-US">
              <a:solidFill>
                <a:srgbClr val="336600"/>
              </a:solidFill>
              <a:latin typeface="Times New Roman" pitchFamily="18" charset="0"/>
            </a:endParaRPr>
          </a:p>
          <a:p>
            <a:pPr>
              <a:buFontTx/>
              <a:buNone/>
            </a:pPr>
            <a:r>
              <a:rPr lang="en-US" altLang="zh-CN" sz="2400">
                <a:solidFill>
                  <a:srgbClr val="336600"/>
                </a:solidFill>
                <a:latin typeface="Times New Roman" pitchFamily="18" charset="0"/>
                <a:ea typeface="宋体" pitchFamily="2" charset="-122"/>
              </a:rPr>
              <a:t>(</a:t>
            </a:r>
            <a:r>
              <a:rPr lang="en-US" sz="2400">
                <a:solidFill>
                  <a:srgbClr val="336600"/>
                </a:solidFill>
                <a:latin typeface="Times New Roman" pitchFamily="18" charset="0"/>
              </a:rPr>
              <a:t>1600</a:t>
            </a:r>
            <a:r>
              <a:rPr lang="en-US" altLang="en-US" sz="2400">
                <a:solidFill>
                  <a:srgbClr val="336600"/>
                </a:solidFill>
                <a:latin typeface="Times New Roman" pitchFamily="18" charset="0"/>
              </a:rPr>
              <a:t>年，</a:t>
            </a:r>
            <a:r>
              <a:rPr lang="en-US" altLang="zh-CN" sz="2400">
                <a:solidFill>
                  <a:srgbClr val="336600"/>
                </a:solidFill>
                <a:latin typeface="Times New Roman" pitchFamily="18" charset="0"/>
              </a:rPr>
              <a:t>一</a:t>
            </a:r>
            <a:r>
              <a:rPr lang="zh-CN" altLang="en-US" sz="2400">
                <a:solidFill>
                  <a:srgbClr val="336600"/>
                </a:solidFill>
                <a:latin typeface="Times New Roman" pitchFamily="18" charset="0"/>
                <a:ea typeface="宋体" pitchFamily="2" charset="-122"/>
              </a:rPr>
              <a:t>个</a:t>
            </a:r>
            <a:r>
              <a:rPr lang="zh-CN" sz="2400">
                <a:solidFill>
                  <a:srgbClr val="336600"/>
                </a:solidFill>
                <a:latin typeface="Times New Roman" pitchFamily="18" charset="0"/>
                <a:ea typeface="宋体" pitchFamily="2" charset="-122"/>
              </a:rPr>
              <a:t>英语句子平均有</a:t>
            </a:r>
            <a:r>
              <a:rPr lang="en-US" sz="2400">
                <a:solidFill>
                  <a:srgbClr val="336600"/>
                </a:solidFill>
                <a:latin typeface="Times New Roman" pitchFamily="18" charset="0"/>
              </a:rPr>
              <a:t>40</a:t>
            </a:r>
            <a:r>
              <a:rPr lang="en-US" altLang="en-US" sz="2400">
                <a:solidFill>
                  <a:srgbClr val="336600"/>
                </a:solidFill>
                <a:latin typeface="Times New Roman" pitchFamily="18" charset="0"/>
              </a:rPr>
              <a:t>到</a:t>
            </a:r>
            <a:r>
              <a:rPr lang="en-US" sz="2400">
                <a:solidFill>
                  <a:srgbClr val="336600"/>
                </a:solidFill>
                <a:latin typeface="Times New Roman" pitchFamily="18" charset="0"/>
              </a:rPr>
              <a:t>60</a:t>
            </a:r>
            <a:r>
              <a:rPr lang="en-US" altLang="en-US" sz="2400">
                <a:solidFill>
                  <a:srgbClr val="336600"/>
                </a:solidFill>
                <a:latin typeface="Times New Roman" pitchFamily="18" charset="0"/>
              </a:rPr>
              <a:t>个单词</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buFontTx/>
              <a:buNone/>
            </a:pPr>
            <a:endParaRPr lang="en-US">
              <a:solidFill>
                <a:srgbClr val="336600"/>
              </a:solidFill>
              <a:latin typeface="Times New Roman" pitchFamily="18" charset="0"/>
            </a:endParaRPr>
          </a:p>
          <a:p>
            <a:pPr>
              <a:buFontTx/>
              <a:buNone/>
            </a:pPr>
            <a:r>
              <a:rPr lang="en-US">
                <a:solidFill>
                  <a:srgbClr val="336600"/>
                </a:solidFill>
                <a:latin typeface="Times New Roman" pitchFamily="18" charset="0"/>
                <a:ea typeface="ＭＳ 明朝" charset="-128"/>
              </a:rPr>
              <a:t>In </a:t>
            </a:r>
            <a:r>
              <a:rPr lang="en-US" b="1">
                <a:solidFill>
                  <a:srgbClr val="336600"/>
                </a:solidFill>
                <a:latin typeface="Times New Roman" pitchFamily="18" charset="0"/>
                <a:ea typeface="ＭＳ 明朝" charset="-128"/>
              </a:rPr>
              <a:t>1900</a:t>
            </a:r>
            <a:r>
              <a:rPr lang="en-US">
                <a:solidFill>
                  <a:srgbClr val="336600"/>
                </a:solidFill>
                <a:latin typeface="Times New Roman" pitchFamily="18" charset="0"/>
                <a:ea typeface="ＭＳ 明朝" charset="-128"/>
              </a:rPr>
              <a:t> the average length was</a:t>
            </a:r>
            <a:r>
              <a:rPr lang="en-US" b="1">
                <a:solidFill>
                  <a:srgbClr val="336600"/>
                </a:solidFill>
                <a:latin typeface="Times New Roman" pitchFamily="18" charset="0"/>
                <a:ea typeface="ＭＳ 明朝" charset="-128"/>
              </a:rPr>
              <a:t> 21</a:t>
            </a:r>
            <a:r>
              <a:rPr lang="en-US">
                <a:solidFill>
                  <a:srgbClr val="336600"/>
                </a:solidFill>
                <a:latin typeface="Times New Roman" pitchFamily="18" charset="0"/>
                <a:ea typeface="ＭＳ 明朝" charset="-128"/>
              </a:rPr>
              <a:t> words.</a:t>
            </a:r>
            <a:endParaRPr lang="en-US">
              <a:solidFill>
                <a:srgbClr val="336600"/>
              </a:solidFill>
              <a:latin typeface="Times New Roman" pitchFamily="18" charset="0"/>
            </a:endParaRPr>
          </a:p>
          <a:p>
            <a:pPr>
              <a:buFontTx/>
              <a:buNone/>
            </a:pPr>
            <a:r>
              <a:rPr lang="en-US" altLang="zh-CN" sz="2400">
                <a:solidFill>
                  <a:srgbClr val="336600"/>
                </a:solidFill>
                <a:latin typeface="Times New Roman" pitchFamily="18" charset="0"/>
                <a:ea typeface="宋体" pitchFamily="2" charset="-122"/>
              </a:rPr>
              <a:t>(</a:t>
            </a:r>
            <a:r>
              <a:rPr lang="en-US" sz="2400">
                <a:solidFill>
                  <a:srgbClr val="336600"/>
                </a:solidFill>
                <a:latin typeface="Times New Roman" pitchFamily="18" charset="0"/>
              </a:rPr>
              <a:t>1900</a:t>
            </a:r>
            <a:r>
              <a:rPr lang="en-US" altLang="en-US" sz="2400">
                <a:solidFill>
                  <a:srgbClr val="336600"/>
                </a:solidFill>
                <a:latin typeface="Times New Roman" pitchFamily="18" charset="0"/>
              </a:rPr>
              <a:t>年，平均有</a:t>
            </a:r>
            <a:r>
              <a:rPr lang="en-US" sz="2400">
                <a:solidFill>
                  <a:srgbClr val="336600"/>
                </a:solidFill>
                <a:latin typeface="Times New Roman" pitchFamily="18" charset="0"/>
              </a:rPr>
              <a:t>21</a:t>
            </a:r>
            <a:r>
              <a:rPr lang="en-US" altLang="en-US" sz="2400">
                <a:solidFill>
                  <a:srgbClr val="336600"/>
                </a:solidFill>
                <a:latin typeface="Times New Roman" pitchFamily="18" charset="0"/>
              </a:rPr>
              <a:t>个单词</a:t>
            </a:r>
            <a:r>
              <a:rPr lang="en-US" altLang="zh-CN" sz="2400">
                <a:solidFill>
                  <a:srgbClr val="336600"/>
                </a:solidFill>
                <a:latin typeface="Times New Roman" pitchFamily="18" charset="0"/>
                <a:ea typeface="宋体" pitchFamily="2" charset="-122"/>
              </a:rPr>
              <a:t>)</a:t>
            </a:r>
            <a:endParaRPr lang="en-US" sz="2400">
              <a:solidFill>
                <a:srgbClr val="336600"/>
              </a:solidFill>
              <a:latin typeface="Times New Roman" pitchFamily="18" charset="0"/>
            </a:endParaRPr>
          </a:p>
          <a:p>
            <a:endParaRPr lang="en-US">
              <a:solidFill>
                <a:srgbClr val="3366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solidFill>
                  <a:srgbClr val="336600"/>
                </a:solidFill>
                <a:latin typeface="Times New Roman" pitchFamily="18" charset="0"/>
              </a:rPr>
              <a:t>Sentence Structure</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endParaRPr lang="en-US" altLang="zh-CN" sz="4000">
              <a:solidFill>
                <a:srgbClr val="336600"/>
              </a:solidFill>
              <a:latin typeface="Times New Roman" pitchFamily="18" charset="0"/>
              <a:ea typeface="宋体" pitchFamily="2" charset="-122"/>
            </a:endParaRPr>
          </a:p>
        </p:txBody>
      </p:sp>
      <p:sp>
        <p:nvSpPr>
          <p:cNvPr id="53251" name="Rectangle 3"/>
          <p:cNvSpPr>
            <a:spLocks noGrp="1" noChangeArrowheads="1"/>
          </p:cNvSpPr>
          <p:nvPr>
            <p:ph type="body" idx="1"/>
          </p:nvPr>
        </p:nvSpPr>
        <p:spPr/>
        <p:txBody>
          <a:bodyPr/>
          <a:lstStyle/>
          <a:p>
            <a:pPr>
              <a:lnSpc>
                <a:spcPct val="90000"/>
              </a:lnSpc>
              <a:buFontTx/>
              <a:buNone/>
            </a:pPr>
            <a:r>
              <a:rPr lang="en-US">
                <a:solidFill>
                  <a:srgbClr val="336600"/>
                </a:solidFill>
                <a:latin typeface="Times New Roman" pitchFamily="18" charset="0"/>
                <a:ea typeface="ＭＳ 明朝" charset="-128"/>
              </a:rPr>
              <a:t>In </a:t>
            </a:r>
            <a:r>
              <a:rPr lang="en-US" b="1">
                <a:solidFill>
                  <a:srgbClr val="336600"/>
                </a:solidFill>
                <a:latin typeface="Times New Roman" pitchFamily="18" charset="0"/>
                <a:ea typeface="ＭＳ 明朝" charset="-128"/>
              </a:rPr>
              <a:t>1970</a:t>
            </a:r>
            <a:r>
              <a:rPr lang="en-US">
                <a:solidFill>
                  <a:srgbClr val="336600"/>
                </a:solidFill>
                <a:latin typeface="Times New Roman" pitchFamily="18" charset="0"/>
                <a:ea typeface="ＭＳ 明朝" charset="-128"/>
              </a:rPr>
              <a:t> the average length was </a:t>
            </a:r>
            <a:r>
              <a:rPr lang="en-US" b="1">
                <a:solidFill>
                  <a:srgbClr val="336600"/>
                </a:solidFill>
                <a:latin typeface="Times New Roman" pitchFamily="18" charset="0"/>
                <a:ea typeface="ＭＳ 明朝" charset="-128"/>
              </a:rPr>
              <a:t>17 </a:t>
            </a:r>
            <a:r>
              <a:rPr lang="en-US">
                <a:solidFill>
                  <a:srgbClr val="336600"/>
                </a:solidFill>
                <a:latin typeface="Times New Roman" pitchFamily="18" charset="0"/>
                <a:ea typeface="ＭＳ 明朝" charset="-128"/>
              </a:rPr>
              <a:t>words.</a:t>
            </a:r>
            <a:endParaRPr lang="en-US">
              <a:solidFill>
                <a:srgbClr val="336600"/>
              </a:solidFill>
              <a:latin typeface="Times New Roman" pitchFamily="18" charset="0"/>
            </a:endParaRPr>
          </a:p>
          <a:p>
            <a:pPr>
              <a:lnSpc>
                <a:spcPct val="90000"/>
              </a:lnSpc>
              <a:buFontTx/>
              <a:buNone/>
            </a:pPr>
            <a:r>
              <a:rPr lang="en-US" altLang="zh-CN" sz="2400">
                <a:solidFill>
                  <a:srgbClr val="336600"/>
                </a:solidFill>
                <a:latin typeface="Times New Roman" pitchFamily="18" charset="0"/>
                <a:ea typeface="宋体" pitchFamily="2" charset="-122"/>
              </a:rPr>
              <a:t>(</a:t>
            </a:r>
            <a:r>
              <a:rPr lang="en-US" sz="2400">
                <a:solidFill>
                  <a:srgbClr val="336600"/>
                </a:solidFill>
                <a:latin typeface="Times New Roman" pitchFamily="18" charset="0"/>
              </a:rPr>
              <a:t>1970</a:t>
            </a:r>
            <a:r>
              <a:rPr lang="en-US" altLang="en-US" sz="2400">
                <a:solidFill>
                  <a:srgbClr val="336600"/>
                </a:solidFill>
                <a:latin typeface="Times New Roman" pitchFamily="18" charset="0"/>
              </a:rPr>
              <a:t>年，平均有</a:t>
            </a:r>
            <a:r>
              <a:rPr lang="en-US" sz="2400">
                <a:solidFill>
                  <a:srgbClr val="336600"/>
                </a:solidFill>
                <a:latin typeface="Times New Roman" pitchFamily="18" charset="0"/>
              </a:rPr>
              <a:t>17</a:t>
            </a:r>
            <a:r>
              <a:rPr lang="en-US" altLang="en-US" sz="2400">
                <a:solidFill>
                  <a:srgbClr val="336600"/>
                </a:solidFill>
                <a:latin typeface="Times New Roman" pitchFamily="18" charset="0"/>
              </a:rPr>
              <a:t>个单词</a:t>
            </a:r>
            <a:r>
              <a:rPr lang="en-US" altLang="zh-CN" sz="2400">
                <a:solidFill>
                  <a:srgbClr val="336600"/>
                </a:solidFill>
                <a:latin typeface="Times New Roman" pitchFamily="18" charset="0"/>
                <a:ea typeface="宋体" pitchFamily="2" charset="-122"/>
              </a:rPr>
              <a:t>)</a:t>
            </a:r>
            <a:endParaRPr lang="en-US" sz="2400">
              <a:solidFill>
                <a:srgbClr val="336600"/>
              </a:solidFill>
              <a:latin typeface="Times New Roman" pitchFamily="18" charset="0"/>
            </a:endParaRPr>
          </a:p>
          <a:p>
            <a:pPr>
              <a:lnSpc>
                <a:spcPct val="90000"/>
              </a:lnSpc>
              <a:buFontTx/>
              <a:buNone/>
            </a:pPr>
            <a:endParaRPr lang="en-US" sz="2400">
              <a:solidFill>
                <a:srgbClr val="336600"/>
              </a:solidFill>
              <a:latin typeface="Times New Roman" pitchFamily="18" charset="0"/>
              <a:ea typeface="ＭＳ 明朝" charset="-128"/>
            </a:endParaRPr>
          </a:p>
          <a:p>
            <a:pPr>
              <a:lnSpc>
                <a:spcPct val="90000"/>
              </a:lnSpc>
              <a:buFontTx/>
              <a:buNone/>
            </a:pPr>
            <a:r>
              <a:rPr lang="en-US" b="1">
                <a:solidFill>
                  <a:srgbClr val="336600"/>
                </a:solidFill>
                <a:latin typeface="Times New Roman" pitchFamily="18" charset="0"/>
                <a:ea typeface="ＭＳ 明朝" charset="-128"/>
              </a:rPr>
              <a:t>Now</a:t>
            </a:r>
            <a:r>
              <a:rPr lang="en-US">
                <a:solidFill>
                  <a:srgbClr val="336600"/>
                </a:solidFill>
                <a:latin typeface="Times New Roman" pitchFamily="18" charset="0"/>
                <a:ea typeface="ＭＳ 明朝" charset="-128"/>
              </a:rPr>
              <a:t> the average length of an English sentence is </a:t>
            </a:r>
            <a:r>
              <a:rPr lang="en-US" b="1">
                <a:solidFill>
                  <a:srgbClr val="336600"/>
                </a:solidFill>
                <a:latin typeface="Times New Roman" pitchFamily="18" charset="0"/>
                <a:ea typeface="ＭＳ 明朝" charset="-128"/>
              </a:rPr>
              <a:t>12 to 17</a:t>
            </a:r>
            <a:r>
              <a:rPr lang="en-US">
                <a:solidFill>
                  <a:srgbClr val="336600"/>
                </a:solidFill>
                <a:latin typeface="Times New Roman" pitchFamily="18" charset="0"/>
                <a:ea typeface="ＭＳ 明朝" charset="-128"/>
              </a:rPr>
              <a:t> words.</a:t>
            </a:r>
            <a:endParaRPr lang="en-US">
              <a:solidFill>
                <a:srgbClr val="336600"/>
              </a:solidFill>
              <a:latin typeface="Times New Roman" pitchFamily="18" charset="0"/>
            </a:endParaRPr>
          </a:p>
          <a:p>
            <a:pPr>
              <a:lnSpc>
                <a:spcPct val="90000"/>
              </a:lnSpc>
              <a:buFontTx/>
              <a:buNone/>
            </a:pPr>
            <a:r>
              <a:rPr lang="en-US" altLang="zh-CN" sz="2400">
                <a:solidFill>
                  <a:srgbClr val="336600"/>
                </a:solidFill>
                <a:latin typeface="Times New Roman" pitchFamily="18" charset="0"/>
                <a:ea typeface="宋体" pitchFamily="2" charset="-122"/>
              </a:rPr>
              <a:t>(</a:t>
            </a:r>
            <a:r>
              <a:rPr lang="en-US" altLang="en-US" sz="2400">
                <a:solidFill>
                  <a:srgbClr val="336600"/>
                </a:solidFill>
                <a:latin typeface="Times New Roman" pitchFamily="18" charset="0"/>
              </a:rPr>
              <a:t>现在，一</a:t>
            </a:r>
            <a:r>
              <a:rPr lang="zh-CN" altLang="en-US" sz="2400">
                <a:solidFill>
                  <a:srgbClr val="336600"/>
                </a:solidFill>
                <a:latin typeface="Times New Roman" pitchFamily="18" charset="0"/>
                <a:ea typeface="宋体" pitchFamily="2" charset="-122"/>
              </a:rPr>
              <a:t>个</a:t>
            </a:r>
            <a:r>
              <a:rPr lang="en-US" sz="2400">
                <a:solidFill>
                  <a:srgbClr val="336600"/>
                </a:solidFill>
                <a:latin typeface="Times New Roman" pitchFamily="18" charset="0"/>
              </a:rPr>
              <a:t>英语句子平均有12</a:t>
            </a:r>
            <a:r>
              <a:rPr lang="en-US" altLang="en-US" sz="2400">
                <a:solidFill>
                  <a:srgbClr val="336600"/>
                </a:solidFill>
                <a:latin typeface="Times New Roman" pitchFamily="18" charset="0"/>
              </a:rPr>
              <a:t>到</a:t>
            </a:r>
            <a:r>
              <a:rPr lang="en-US" sz="2400">
                <a:solidFill>
                  <a:srgbClr val="336600"/>
                </a:solidFill>
                <a:latin typeface="Times New Roman" pitchFamily="18" charset="0"/>
              </a:rPr>
              <a:t>17</a:t>
            </a:r>
            <a:r>
              <a:rPr lang="en-US" altLang="en-US" sz="2400">
                <a:solidFill>
                  <a:srgbClr val="336600"/>
                </a:solidFill>
                <a:latin typeface="Times New Roman" pitchFamily="18" charset="0"/>
              </a:rPr>
              <a:t>个单词</a:t>
            </a:r>
            <a:r>
              <a:rPr lang="en-US" altLang="zh-CN" sz="2400">
                <a:solidFill>
                  <a:srgbClr val="336600"/>
                </a:solidFill>
                <a:latin typeface="Times New Roman" pitchFamily="18" charset="0"/>
                <a:ea typeface="宋体" pitchFamily="2" charset="-122"/>
              </a:rPr>
              <a:t>)</a:t>
            </a:r>
            <a:endParaRPr lang="en-US" sz="2400">
              <a:solidFill>
                <a:srgbClr val="336600"/>
              </a:solidFill>
              <a:latin typeface="Times New Roman" pitchFamily="18" charset="0"/>
            </a:endParaRPr>
          </a:p>
          <a:p>
            <a:pPr>
              <a:lnSpc>
                <a:spcPct val="90000"/>
              </a:lnSpc>
              <a:buFontTx/>
              <a:buNone/>
            </a:pPr>
            <a:endParaRPr lang="en-US">
              <a:latin typeface="Times New Roman" pitchFamily="18" charset="0"/>
            </a:endParaRPr>
          </a:p>
          <a:p>
            <a:pPr>
              <a:lnSpc>
                <a:spcPct val="90000"/>
              </a:lnSpc>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55299" name="Rectangle 3"/>
          <p:cNvSpPr>
            <a:spLocks noGrp="1" noChangeArrowheads="1"/>
          </p:cNvSpPr>
          <p:nvPr>
            <p:ph type="body" idx="1"/>
          </p:nvPr>
        </p:nvSpPr>
        <p:spPr/>
        <p:txBody>
          <a:bodyPr/>
          <a:lstStyle/>
          <a:p>
            <a:pPr>
              <a:buFontTx/>
              <a:buNone/>
            </a:pPr>
            <a:r>
              <a:rPr lang="en-US">
                <a:solidFill>
                  <a:srgbClr val="336600"/>
                </a:solidFill>
                <a:latin typeface="Times New Roman" pitchFamily="18" charset="0"/>
                <a:ea typeface="ＭＳ 明朝" charset="-128"/>
              </a:rPr>
              <a:t>Chinese uses long sentences.</a:t>
            </a:r>
            <a:endParaRPr lang="en-US">
              <a:solidFill>
                <a:srgbClr val="336600"/>
              </a:solidFill>
              <a:latin typeface="Times New Roman" pitchFamily="18" charset="0"/>
            </a:endParaRPr>
          </a:p>
          <a:p>
            <a:pPr>
              <a:buFontTx/>
              <a:buNone/>
            </a:pPr>
            <a:r>
              <a:rPr lang="en-US" altLang="zh-CN" sz="2400">
                <a:solidFill>
                  <a:srgbClr val="336600"/>
                </a:solidFill>
                <a:latin typeface="Times New Roman" pitchFamily="18" charset="0"/>
                <a:ea typeface="宋体" pitchFamily="2" charset="-122"/>
              </a:rPr>
              <a:t>(</a:t>
            </a:r>
            <a:r>
              <a:rPr lang="zh-CN" sz="2400">
                <a:solidFill>
                  <a:srgbClr val="336600"/>
                </a:solidFill>
                <a:latin typeface="Times New Roman" pitchFamily="18" charset="0"/>
                <a:ea typeface="宋体" pitchFamily="2" charset="-122"/>
              </a:rPr>
              <a:t>中文</a:t>
            </a:r>
            <a:r>
              <a:rPr lang="zh-CN" altLang="en-US" sz="2400">
                <a:solidFill>
                  <a:srgbClr val="336600"/>
                </a:solidFill>
                <a:latin typeface="Times New Roman" pitchFamily="18" charset="0"/>
                <a:ea typeface="宋体" pitchFamily="2" charset="-122"/>
              </a:rPr>
              <a:t>使</a:t>
            </a:r>
            <a:r>
              <a:rPr lang="zh-CN" sz="2400">
                <a:solidFill>
                  <a:srgbClr val="336600"/>
                </a:solidFill>
                <a:latin typeface="Times New Roman" pitchFamily="18" charset="0"/>
                <a:ea typeface="宋体" pitchFamily="2" charset="-122"/>
              </a:rPr>
              <a:t>用长句子</a:t>
            </a:r>
            <a:r>
              <a:rPr lang="en-US" altLang="zh-CN" sz="2400">
                <a:solidFill>
                  <a:srgbClr val="336600"/>
                </a:solidFill>
                <a:latin typeface="Times New Roman" pitchFamily="18" charset="0"/>
                <a:ea typeface="宋体" pitchFamily="2" charset="-122"/>
              </a:rPr>
              <a:t>)</a:t>
            </a:r>
            <a:endParaRPr lang="en-US" altLang="zh-CN" sz="2400">
              <a:solidFill>
                <a:srgbClr val="336600"/>
              </a:solidFill>
              <a:latin typeface="Times New Roman" pitchFamily="18" charset="0"/>
            </a:endParaRPr>
          </a:p>
          <a:p>
            <a:pPr>
              <a:buFontTx/>
              <a:buNone/>
            </a:pPr>
            <a:endParaRPr lang="en-US">
              <a:solidFill>
                <a:srgbClr val="336600"/>
              </a:solidFill>
              <a:latin typeface="Times New Roman" pitchFamily="18" charset="0"/>
              <a:ea typeface="ＭＳ 明朝" charset="-128"/>
            </a:endParaRPr>
          </a:p>
          <a:p>
            <a:pPr>
              <a:buFontTx/>
              <a:buNone/>
            </a:pPr>
            <a:r>
              <a:rPr lang="en-US">
                <a:solidFill>
                  <a:srgbClr val="336600"/>
                </a:solidFill>
                <a:latin typeface="Times New Roman" pitchFamily="18" charset="0"/>
                <a:ea typeface="ＭＳ 明朝" charset="-128"/>
              </a:rPr>
              <a:t>English—particularly scientific English—uses very short sentences.</a:t>
            </a:r>
            <a:endParaRPr lang="en-US">
              <a:solidFill>
                <a:srgbClr val="336600"/>
              </a:solidFill>
              <a:latin typeface="Times New Roman" pitchFamily="18" charset="0"/>
            </a:endParaRPr>
          </a:p>
          <a:p>
            <a:pPr>
              <a:buFontTx/>
              <a:buNone/>
            </a:pPr>
            <a:r>
              <a:rPr lang="en-US" altLang="zh-CN" sz="2400">
                <a:solidFill>
                  <a:srgbClr val="336600"/>
                </a:solidFill>
                <a:latin typeface="Times New Roman" pitchFamily="18" charset="0"/>
                <a:ea typeface="宋体" pitchFamily="2" charset="-122"/>
              </a:rPr>
              <a:t>(</a:t>
            </a:r>
            <a:r>
              <a:rPr lang="zh-CN" sz="2400">
                <a:solidFill>
                  <a:srgbClr val="336600"/>
                </a:solidFill>
                <a:latin typeface="Times New Roman" pitchFamily="18" charset="0"/>
                <a:ea typeface="宋体" pitchFamily="2" charset="-122"/>
              </a:rPr>
              <a:t>英语</a:t>
            </a:r>
            <a:r>
              <a:rPr lang="zh-CN" altLang="en-US" sz="2400">
                <a:solidFill>
                  <a:srgbClr val="336600"/>
                </a:solidFill>
                <a:latin typeface="Times New Roman" pitchFamily="18" charset="0"/>
                <a:ea typeface="宋体" pitchFamily="2" charset="-122"/>
              </a:rPr>
              <a:t>－</a:t>
            </a:r>
            <a:r>
              <a:rPr lang="zh-CN" sz="2400">
                <a:solidFill>
                  <a:srgbClr val="336600"/>
                </a:solidFill>
                <a:latin typeface="Times New Roman" pitchFamily="18" charset="0"/>
                <a:ea typeface="宋体" pitchFamily="2" charset="-122"/>
              </a:rPr>
              <a:t>特别是科技英语</a:t>
            </a:r>
            <a:r>
              <a:rPr lang="zh-CN" altLang="en-US" sz="2400">
                <a:solidFill>
                  <a:srgbClr val="336600"/>
                </a:solidFill>
                <a:latin typeface="Times New Roman" pitchFamily="18" charset="0"/>
                <a:ea typeface="宋体" pitchFamily="2" charset="-122"/>
              </a:rPr>
              <a:t>－</a:t>
            </a:r>
            <a:r>
              <a:rPr lang="en-US" altLang="en-US" sz="2400">
                <a:solidFill>
                  <a:srgbClr val="336600"/>
                </a:solidFill>
                <a:latin typeface="Times New Roman" pitchFamily="18" charset="0"/>
              </a:rPr>
              <a:t>使用非常短的句子</a:t>
            </a:r>
            <a:r>
              <a:rPr lang="en-US" altLang="zh-CN" sz="2400">
                <a:solidFill>
                  <a:srgbClr val="336600"/>
                </a:solidFill>
                <a:latin typeface="Times New Roman" pitchFamily="18" charset="0"/>
                <a:ea typeface="宋体" pitchFamily="2" charset="-122"/>
              </a:rPr>
              <a:t>)</a:t>
            </a:r>
            <a:endParaRPr lang="en-US" sz="2400">
              <a:solidFill>
                <a:srgbClr val="336600"/>
              </a:solidFill>
              <a:latin typeface="Times New Roman" pitchFamily="18" charset="0"/>
            </a:endParaRPr>
          </a:p>
          <a:p>
            <a:pPr>
              <a:lnSpc>
                <a:spcPct val="90000"/>
              </a:lnSpc>
            </a:pPr>
            <a:endParaRPr lang="en-US" sz="2800">
              <a:solidFill>
                <a:srgbClr val="3366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57347" name="Rectangle 3"/>
          <p:cNvSpPr>
            <a:spLocks noGrp="1" noChangeArrowheads="1"/>
          </p:cNvSpPr>
          <p:nvPr>
            <p:ph type="body" idx="1"/>
          </p:nvPr>
        </p:nvSpPr>
        <p:spPr/>
        <p:txBody>
          <a:bodyPr/>
          <a:lstStyle/>
          <a:p>
            <a:pPr>
              <a:lnSpc>
                <a:spcPct val="90000"/>
              </a:lnSpc>
            </a:pPr>
            <a:endParaRPr lang="en-US" sz="2800">
              <a:latin typeface="Times New Roman" pitchFamily="18" charset="0"/>
              <a:ea typeface="ＭＳ 明朝" charset="-128"/>
            </a:endParaRPr>
          </a:p>
          <a:p>
            <a:pPr algn="ctr">
              <a:buFontTx/>
              <a:buNone/>
            </a:pPr>
            <a:r>
              <a:rPr lang="en-US">
                <a:solidFill>
                  <a:srgbClr val="336600"/>
                </a:solidFill>
                <a:latin typeface="Times New Roman" pitchFamily="18" charset="0"/>
                <a:ea typeface="ＭＳ 明朝" charset="-128"/>
              </a:rPr>
              <a:t>Short sentences are the </a:t>
            </a:r>
            <a:r>
              <a:rPr lang="en-US" b="1">
                <a:solidFill>
                  <a:srgbClr val="336600"/>
                </a:solidFill>
                <a:latin typeface="Times New Roman" pitchFamily="18" charset="0"/>
                <a:ea typeface="ＭＳ 明朝" charset="-128"/>
              </a:rPr>
              <a:t>NORM</a:t>
            </a:r>
            <a:r>
              <a:rPr lang="en-US">
                <a:solidFill>
                  <a:srgbClr val="336600"/>
                </a:solidFill>
                <a:latin typeface="Times New Roman" pitchFamily="18" charset="0"/>
                <a:ea typeface="ＭＳ 明朝" charset="-128"/>
              </a:rPr>
              <a:t>.</a:t>
            </a:r>
          </a:p>
          <a:p>
            <a:pPr algn="ctr">
              <a:buFontTx/>
              <a:buNone/>
            </a:pPr>
            <a:r>
              <a:rPr lang="en-US">
                <a:solidFill>
                  <a:srgbClr val="336600"/>
                </a:solidFill>
                <a:latin typeface="Times New Roman" pitchFamily="18" charset="0"/>
                <a:ea typeface="ＭＳ 明朝" charset="-128"/>
              </a:rPr>
              <a:t>They don’t sound childish.</a:t>
            </a:r>
            <a:endParaRPr lang="en-US">
              <a:solidFill>
                <a:srgbClr val="336600"/>
              </a:solidFill>
              <a:latin typeface="Times New Roman" pitchFamily="18" charset="0"/>
            </a:endParaRPr>
          </a:p>
          <a:p>
            <a:pPr algn="ctr">
              <a:buFontTx/>
              <a:buNone/>
            </a:pPr>
            <a:endParaRPr lang="en-US">
              <a:solidFill>
                <a:srgbClr val="336600"/>
              </a:solidFill>
              <a:latin typeface="Times New Roman" pitchFamily="18" charset="0"/>
            </a:endParaRPr>
          </a:p>
          <a:p>
            <a:pPr algn="ctr">
              <a:buFontTx/>
              <a:buNone/>
            </a:pPr>
            <a:r>
              <a:rPr lang="en-US" altLang="zh-CN">
                <a:solidFill>
                  <a:srgbClr val="336600"/>
                </a:solidFill>
                <a:latin typeface="Times New Roman" pitchFamily="18" charset="0"/>
                <a:ea typeface="宋体" pitchFamily="2" charset="-122"/>
              </a:rPr>
              <a:t>(</a:t>
            </a:r>
            <a:r>
              <a:rPr lang="en-US" altLang="en-US">
                <a:solidFill>
                  <a:srgbClr val="336600"/>
                </a:solidFill>
                <a:latin typeface="Times New Roman" pitchFamily="18" charset="0"/>
              </a:rPr>
              <a:t>短句是准则。</a:t>
            </a:r>
            <a:endParaRPr lang="en-US">
              <a:solidFill>
                <a:srgbClr val="336600"/>
              </a:solidFill>
              <a:latin typeface="Times New Roman" pitchFamily="18" charset="0"/>
            </a:endParaRPr>
          </a:p>
          <a:p>
            <a:pPr algn="ctr">
              <a:buFontTx/>
              <a:buNone/>
            </a:pPr>
            <a:r>
              <a:rPr lang="en-US" altLang="en-US">
                <a:solidFill>
                  <a:srgbClr val="336600"/>
                </a:solidFill>
                <a:latin typeface="Times New Roman" pitchFamily="18" charset="0"/>
              </a:rPr>
              <a:t>这样并不显得幼稚。</a:t>
            </a:r>
            <a:r>
              <a:rPr lang="en-US" altLang="zh-CN">
                <a:solidFill>
                  <a:srgbClr val="336600"/>
                </a:solidFill>
                <a:latin typeface="Times New Roman" pitchFamily="18" charset="0"/>
                <a:ea typeface="宋体" pitchFamily="2" charset="-122"/>
              </a:rPr>
              <a:t>)</a:t>
            </a:r>
            <a:endParaRPr lang="en-US">
              <a:solidFill>
                <a:srgbClr val="336600"/>
              </a:solidFill>
              <a:latin typeface="Times New Roman" pitchFamily="18" charset="0"/>
            </a:endParaRPr>
          </a:p>
          <a:p>
            <a:pPr>
              <a:lnSpc>
                <a:spcPct val="90000"/>
              </a:lnSpc>
              <a:buFontTx/>
              <a:buNone/>
            </a:pPr>
            <a:endParaRPr lang="en-US" sz="2800">
              <a:latin typeface="Times New Roman" pitchFamily="18" charset="0"/>
            </a:endParaRPr>
          </a:p>
          <a:p>
            <a:pPr>
              <a:lnSpc>
                <a:spcPct val="90000"/>
              </a:lnSpc>
            </a:pP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4000">
                <a:solidFill>
                  <a:srgbClr val="336600"/>
                </a:solidFill>
                <a:latin typeface="Times New Roman" pitchFamily="18" charset="0"/>
              </a:rPr>
              <a:t>Exercise</a:t>
            </a:r>
            <a:r>
              <a:rPr lang="en-US" altLang="zh-CN" sz="4000">
                <a:solidFill>
                  <a:srgbClr val="336600"/>
                </a:solidFill>
                <a:latin typeface="Times New Roman" pitchFamily="18" charset="0"/>
                <a:ea typeface="宋体" pitchFamily="2" charset="-122"/>
              </a:rPr>
              <a:t>: Break down long sentences</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练习：分解长句子</a:t>
            </a:r>
            <a:r>
              <a:rPr lang="en-US" altLang="zh-CN" sz="3200">
                <a:solidFill>
                  <a:srgbClr val="336600"/>
                </a:solidFill>
                <a:latin typeface="Times New Roman" pitchFamily="18" charset="0"/>
                <a:ea typeface="宋体" pitchFamily="2" charset="-122"/>
              </a:rPr>
              <a:t>)</a:t>
            </a:r>
          </a:p>
        </p:txBody>
      </p:sp>
      <p:sp>
        <p:nvSpPr>
          <p:cNvPr id="59395" name="Rectangle 3"/>
          <p:cNvSpPr>
            <a:spLocks noGrp="1" noChangeArrowheads="1"/>
          </p:cNvSpPr>
          <p:nvPr>
            <p:ph type="body" idx="1"/>
          </p:nvPr>
        </p:nvSpPr>
        <p:spPr/>
        <p:txBody>
          <a:bodyPr/>
          <a:lstStyle/>
          <a:p>
            <a:pPr>
              <a:lnSpc>
                <a:spcPct val="90000"/>
              </a:lnSpc>
              <a:buFontTx/>
              <a:buNone/>
            </a:pPr>
            <a:r>
              <a:rPr lang="en-US" sz="2800">
                <a:solidFill>
                  <a:srgbClr val="0033CC"/>
                </a:solidFill>
                <a:latin typeface="Times New Roman" pitchFamily="18" charset="0"/>
                <a:ea typeface="ＭＳ 明朝" charset="-128"/>
              </a:rPr>
              <a:t>New descriptors of local environment and atomic state, the X and Y indexes, can accurately reflect electron distribution around atoms in different chemical microenvironments, therefore when these are applied to characterize local chemical environment and atomic self-state, a satisfactory result was obtained to simulate and predict </a:t>
            </a:r>
            <a:r>
              <a:rPr lang="en-US" sz="2800" baseline="30000">
                <a:solidFill>
                  <a:srgbClr val="0033CC"/>
                </a:solidFill>
                <a:latin typeface="Times New Roman" pitchFamily="18" charset="0"/>
                <a:ea typeface="ＭＳ 明朝" charset="-128"/>
              </a:rPr>
              <a:t>13</a:t>
            </a:r>
            <a:r>
              <a:rPr lang="en-US" sz="2800">
                <a:solidFill>
                  <a:srgbClr val="0033CC"/>
                </a:solidFill>
                <a:latin typeface="Times New Roman" pitchFamily="18" charset="0"/>
                <a:ea typeface="ＭＳ 明朝" charset="-128"/>
              </a:rPr>
              <a:t>C chemical shift of 22 natural amino acids and 4 non-natural amino acids.</a:t>
            </a:r>
          </a:p>
          <a:p>
            <a:pPr>
              <a:lnSpc>
                <a:spcPct val="90000"/>
              </a:lnSpc>
              <a:buFontTx/>
              <a:buNone/>
            </a:pPr>
            <a:r>
              <a:rPr lang="en-US" sz="2800">
                <a:solidFill>
                  <a:srgbClr val="336600"/>
                </a:solidFill>
                <a:latin typeface="Times New Roman" pitchFamily="18" charset="0"/>
                <a:ea typeface="ＭＳ 明朝" charset="-128"/>
              </a:rPr>
              <a:t>(59 words)</a:t>
            </a:r>
            <a:endParaRPr lang="en-US" sz="2800">
              <a:solidFill>
                <a:srgbClr val="336600"/>
              </a:solidFill>
              <a:latin typeface="Times New Roman" pitchFamily="18" charset="0"/>
            </a:endParaRPr>
          </a:p>
          <a:p>
            <a:pPr>
              <a:lnSpc>
                <a:spcPct val="90000"/>
              </a:lnSpc>
              <a:buFontTx/>
              <a:buNone/>
            </a:pPr>
            <a:endParaRPr lang="en-US">
              <a:solidFill>
                <a:srgbClr val="336600"/>
              </a:solidFill>
              <a:latin typeface="Times New Roman" pitchFamily="18" charset="0"/>
            </a:endParaRPr>
          </a:p>
          <a:p>
            <a:pPr>
              <a:lnSpc>
                <a:spcPct val="90000"/>
              </a:lnSpc>
            </a:pPr>
            <a:endParaRPr lang="en-US" sz="2800">
              <a:solidFill>
                <a:srgbClr val="3366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61443" name="Rectangle 3"/>
          <p:cNvSpPr>
            <a:spLocks noGrp="1" noChangeArrowheads="1"/>
          </p:cNvSpPr>
          <p:nvPr>
            <p:ph type="body" idx="1"/>
          </p:nvPr>
        </p:nvSpPr>
        <p:spPr/>
        <p:txBody>
          <a:bodyPr/>
          <a:lstStyle/>
          <a:p>
            <a:pPr algn="ctr">
              <a:buFontTx/>
              <a:buNone/>
            </a:pPr>
            <a:endParaRPr lang="en-US" altLang="ja-JP" sz="3600">
              <a:solidFill>
                <a:srgbClr val="336600"/>
              </a:solidFill>
              <a:latin typeface="Times New Roman" pitchFamily="18" charset="0"/>
              <a:ea typeface="ＭＳ 明朝" charset="-128"/>
            </a:endParaRPr>
          </a:p>
          <a:p>
            <a:pPr algn="ctr">
              <a:buFontTx/>
              <a:buNone/>
            </a:pPr>
            <a:r>
              <a:rPr lang="en-US" altLang="ja-JP" sz="3600">
                <a:solidFill>
                  <a:srgbClr val="336600"/>
                </a:solidFill>
                <a:latin typeface="Times New Roman" pitchFamily="18" charset="0"/>
                <a:ea typeface="ＭＳ 明朝" charset="-128"/>
              </a:rPr>
              <a:t>Even though the grammar can be similar sometimes, </a:t>
            </a:r>
            <a:r>
              <a:rPr lang="en-US" sz="3600">
                <a:solidFill>
                  <a:srgbClr val="336600"/>
                </a:solidFill>
                <a:latin typeface="Times New Roman" pitchFamily="18" charset="0"/>
                <a:ea typeface="ＭＳ 明朝" charset="-128"/>
              </a:rPr>
              <a:t>Chinese sentences </a:t>
            </a:r>
            <a:r>
              <a:rPr lang="en-US" altLang="ja-JP" sz="3600">
                <a:solidFill>
                  <a:srgbClr val="336600"/>
                </a:solidFill>
                <a:latin typeface="Times New Roman" pitchFamily="18" charset="0"/>
                <a:ea typeface="ＭＳ 明朝" charset="-128"/>
              </a:rPr>
              <a:t>can be very different from </a:t>
            </a:r>
            <a:r>
              <a:rPr lang="en-US" sz="3600">
                <a:solidFill>
                  <a:srgbClr val="336600"/>
                </a:solidFill>
                <a:latin typeface="Times New Roman" pitchFamily="18" charset="0"/>
                <a:ea typeface="ＭＳ 明朝" charset="-128"/>
              </a:rPr>
              <a:t>English sentences</a:t>
            </a:r>
            <a:endParaRPr lang="en-US" altLang="zh-CN" sz="3600">
              <a:solidFill>
                <a:srgbClr val="336600"/>
              </a:solidFill>
              <a:latin typeface="Times New Roman" pitchFamily="18" charset="0"/>
              <a:ea typeface="ＭＳ 明朝" charset="-128"/>
            </a:endParaRPr>
          </a:p>
          <a:p>
            <a:pPr algn="ctr">
              <a:buFontTx/>
              <a:buNone/>
            </a:pPr>
            <a:r>
              <a:rPr lang="en-US" altLang="zh-CN">
                <a:solidFill>
                  <a:srgbClr val="336600"/>
                </a:solidFill>
                <a:latin typeface="Times New Roman" pitchFamily="18" charset="0"/>
                <a:ea typeface="宋体" pitchFamily="2" charset="-122"/>
              </a:rPr>
              <a:t>(</a:t>
            </a:r>
            <a:r>
              <a:rPr lang="zh-CN" altLang="en-US">
                <a:solidFill>
                  <a:srgbClr val="336600"/>
                </a:solidFill>
                <a:latin typeface="Times New Roman" pitchFamily="18" charset="0"/>
                <a:ea typeface="宋体" pitchFamily="2" charset="-122"/>
              </a:rPr>
              <a:t>尽管某些语法相似，但中</a:t>
            </a:r>
            <a:r>
              <a:rPr lang="en-US" altLang="zh-CN">
                <a:solidFill>
                  <a:srgbClr val="336600"/>
                </a:solidFill>
                <a:latin typeface="Times New Roman" pitchFamily="18" charset="0"/>
                <a:ea typeface="宋体" pitchFamily="2" charset="-122"/>
              </a:rPr>
              <a:t>/</a:t>
            </a:r>
            <a:r>
              <a:rPr lang="zh-CN" altLang="en-US">
                <a:solidFill>
                  <a:srgbClr val="336600"/>
                </a:solidFill>
                <a:latin typeface="Times New Roman" pitchFamily="18" charset="0"/>
                <a:ea typeface="宋体" pitchFamily="2" charset="-122"/>
              </a:rPr>
              <a:t>英文句式却可以完全不同</a:t>
            </a:r>
            <a:r>
              <a:rPr lang="en-US" altLang="zh-CN">
                <a:solidFill>
                  <a:srgbClr val="336600"/>
                </a:solidFill>
                <a:latin typeface="Times New Roman" pitchFamily="18" charset="0"/>
                <a:ea typeface="宋体"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92C0E523-8839-4054-AFB9-6CAC11304B85}" type="slidenum">
              <a:rPr lang="en-US"/>
              <a:pPr/>
              <a:t>3</a:t>
            </a:fld>
            <a:endParaRPr lang="en-US"/>
          </a:p>
        </p:txBody>
      </p:sp>
      <p:sp>
        <p:nvSpPr>
          <p:cNvPr id="8194" name="Rectangle 2"/>
          <p:cNvSpPr>
            <a:spLocks noGrp="1" noChangeArrowheads="1"/>
          </p:cNvSpPr>
          <p:nvPr>
            <p:ph type="ctrTitle"/>
          </p:nvPr>
        </p:nvSpPr>
        <p:spPr>
          <a:xfrm>
            <a:off x="395288" y="1700213"/>
            <a:ext cx="8208962" cy="2522537"/>
          </a:xfrm>
        </p:spPr>
        <p:txBody>
          <a:bodyPr/>
          <a:lstStyle/>
          <a:p>
            <a:pPr marL="762000" indent="-762000">
              <a:buFontTx/>
              <a:buAutoNum type="alphaUcPeriod"/>
            </a:pPr>
            <a:r>
              <a:rPr lang="en-US" altLang="ja-JP" sz="4000">
                <a:solidFill>
                  <a:srgbClr val="336600"/>
                </a:solidFill>
                <a:latin typeface="Times New Roman" pitchFamily="18" charset="0"/>
                <a:ea typeface="ＭＳ Ｐゴシック" pitchFamily="34" charset="-128"/>
              </a:rPr>
              <a:t>Words</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用词</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8195" name="Rectangle 3"/>
          <p:cNvSpPr>
            <a:spLocks noGrp="1" noChangeArrowheads="1"/>
          </p:cNvSpPr>
          <p:nvPr>
            <p:ph type="subTitle" idx="1"/>
          </p:nvPr>
        </p:nvSpPr>
        <p:spPr/>
        <p:txBody>
          <a:bodyPr/>
          <a:lstStyle/>
          <a:p>
            <a:r>
              <a:rPr lang="en-US" altLang="ja-JP" i="1">
                <a:solidFill>
                  <a:schemeClr val="accent2"/>
                </a:solidFill>
                <a:latin typeface="Times New Roman" pitchFamily="18" charset="0"/>
                <a:ea typeface="ＭＳ Ｐゴシック" pitchFamily="34" charset="-128"/>
              </a:rPr>
              <a:t>Commonly Confused </a:t>
            </a:r>
            <a:br>
              <a:rPr lang="en-US" altLang="ja-JP" i="1">
                <a:solidFill>
                  <a:schemeClr val="accent2"/>
                </a:solidFill>
                <a:latin typeface="Times New Roman" pitchFamily="18" charset="0"/>
                <a:ea typeface="ＭＳ Ｐゴシック" pitchFamily="34" charset="-128"/>
              </a:rPr>
            </a:br>
            <a:r>
              <a:rPr lang="en-US" altLang="ja-JP" i="1">
                <a:solidFill>
                  <a:schemeClr val="accent2"/>
                </a:solidFill>
                <a:latin typeface="Times New Roman" pitchFamily="18" charset="0"/>
                <a:ea typeface="ＭＳ Ｐゴシック" pitchFamily="34" charset="-128"/>
              </a:rPr>
              <a:t>and Misused Words</a:t>
            </a:r>
            <a:endParaRPr lang="en-US" altLang="zh-CN" i="1">
              <a:solidFill>
                <a:schemeClr val="accent2"/>
              </a:solidFill>
              <a:latin typeface="Times New Roman" pitchFamily="18" charset="0"/>
              <a:ea typeface="宋体" pitchFamily="2" charset="-122"/>
            </a:endParaRPr>
          </a:p>
          <a:p>
            <a:r>
              <a:rPr lang="en-US" altLang="zh-CN" sz="2400" i="1">
                <a:solidFill>
                  <a:schemeClr val="accent2"/>
                </a:solidFill>
                <a:latin typeface="Times New Roman" pitchFamily="18" charset="0"/>
                <a:ea typeface="宋体" pitchFamily="2" charset="-122"/>
              </a:rPr>
              <a:t>(</a:t>
            </a:r>
            <a:r>
              <a:rPr lang="zh-CN" altLang="en-US" sz="2400" i="1">
                <a:solidFill>
                  <a:schemeClr val="accent2"/>
                </a:solidFill>
                <a:latin typeface="Times New Roman" pitchFamily="18" charset="0"/>
                <a:ea typeface="宋体" pitchFamily="2" charset="-122"/>
              </a:rPr>
              <a:t>常见易混易错单词</a:t>
            </a:r>
            <a:r>
              <a:rPr lang="en-US" altLang="zh-CN" sz="2400" i="1">
                <a:solidFill>
                  <a:schemeClr val="accent2"/>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63491" name="Rectangle 3"/>
          <p:cNvSpPr>
            <a:spLocks noGrp="1" noChangeArrowheads="1"/>
          </p:cNvSpPr>
          <p:nvPr>
            <p:ph type="body" idx="1"/>
          </p:nvPr>
        </p:nvSpPr>
        <p:spPr/>
        <p:txBody>
          <a:bodyPr/>
          <a:lstStyle/>
          <a:p>
            <a:pPr>
              <a:buFontTx/>
              <a:buNone/>
            </a:pPr>
            <a:r>
              <a:rPr lang="en-US" altLang="ja-JP">
                <a:solidFill>
                  <a:srgbClr val="336600"/>
                </a:solidFill>
                <a:latin typeface="Times New Roman" pitchFamily="18" charset="0"/>
                <a:ea typeface="ＭＳ 明朝" charset="-128"/>
              </a:rPr>
              <a:t>For example, </a:t>
            </a:r>
            <a:r>
              <a:rPr lang="en-US">
                <a:solidFill>
                  <a:srgbClr val="336600"/>
                </a:solidFill>
                <a:latin typeface="Times New Roman" pitchFamily="18" charset="0"/>
                <a:ea typeface="ＭＳ 明朝" charset="-128"/>
              </a:rPr>
              <a:t>Chinese is a </a:t>
            </a:r>
            <a:r>
              <a:rPr lang="en-US" u="sng">
                <a:solidFill>
                  <a:srgbClr val="336600"/>
                </a:solidFill>
                <a:latin typeface="Times New Roman" pitchFamily="18" charset="0"/>
                <a:ea typeface="ＭＳ 明朝" charset="-128"/>
              </a:rPr>
              <a:t>head noun</a:t>
            </a:r>
            <a:r>
              <a:rPr lang="en-US">
                <a:solidFill>
                  <a:srgbClr val="336600"/>
                </a:solidFill>
                <a:latin typeface="Times New Roman" pitchFamily="18" charset="0"/>
                <a:ea typeface="ＭＳ 明朝" charset="-128"/>
              </a:rPr>
              <a:t> language; all modifiers precede the elements that they modify.</a:t>
            </a:r>
            <a:endParaRPr lang="en-US">
              <a:solidFill>
                <a:srgbClr val="336600"/>
              </a:solidFill>
              <a:latin typeface="Times New Roman" pitchFamily="18" charset="0"/>
            </a:endParaRPr>
          </a:p>
          <a:p>
            <a:pPr>
              <a:buFontTx/>
              <a:buNone/>
            </a:pPr>
            <a:r>
              <a:rPr lang="en-US" altLang="zh-CN" sz="2400">
                <a:solidFill>
                  <a:srgbClr val="336600"/>
                </a:solidFill>
                <a:latin typeface="Times New Roman" pitchFamily="18" charset="0"/>
                <a:ea typeface="宋体" pitchFamily="2" charset="-122"/>
              </a:rPr>
              <a:t>(</a:t>
            </a:r>
            <a:r>
              <a:rPr lang="zh-CN" sz="2400">
                <a:solidFill>
                  <a:srgbClr val="336600"/>
                </a:solidFill>
                <a:latin typeface="Times New Roman" pitchFamily="18" charset="0"/>
                <a:ea typeface="宋体" pitchFamily="2" charset="-122"/>
              </a:rPr>
              <a:t>中文是</a:t>
            </a:r>
            <a:r>
              <a:rPr lang="zh-CN" altLang="en-US" sz="2400">
                <a:solidFill>
                  <a:srgbClr val="336600"/>
                </a:solidFill>
                <a:latin typeface="Times New Roman" pitchFamily="18" charset="0"/>
                <a:ea typeface="宋体" pitchFamily="2" charset="-122"/>
              </a:rPr>
              <a:t>以</a:t>
            </a:r>
            <a:r>
              <a:rPr lang="zh-CN" sz="2400">
                <a:solidFill>
                  <a:srgbClr val="336600"/>
                </a:solidFill>
                <a:latin typeface="Times New Roman" pitchFamily="18" charset="0"/>
                <a:ea typeface="宋体" pitchFamily="2" charset="-122"/>
              </a:rPr>
              <a:t>名词开头的语言</a:t>
            </a:r>
            <a:r>
              <a:rPr lang="en-US" sz="2400">
                <a:solidFill>
                  <a:srgbClr val="336600"/>
                </a:solidFill>
                <a:latin typeface="Times New Roman" pitchFamily="18" charset="0"/>
              </a:rPr>
              <a:t>；</a:t>
            </a:r>
            <a:r>
              <a:rPr lang="zh-CN" altLang="en-US" sz="2400">
                <a:solidFill>
                  <a:srgbClr val="336600"/>
                </a:solidFill>
                <a:latin typeface="Times New Roman" pitchFamily="18" charset="0"/>
                <a:ea typeface="宋体" pitchFamily="2" charset="-122"/>
              </a:rPr>
              <a:t>所有修饰词都放在修饰的成分之前</a:t>
            </a:r>
            <a:r>
              <a:rPr lang="en-US" altLang="zh-CN" sz="2400">
                <a:solidFill>
                  <a:srgbClr val="336600"/>
                </a:solidFill>
                <a:latin typeface="Times New Roman" pitchFamily="18" charset="0"/>
                <a:ea typeface="宋体" pitchFamily="2" charset="-122"/>
              </a:rPr>
              <a:t>)</a:t>
            </a:r>
            <a:endParaRPr lang="en-US" altLang="zh-CN" sz="2400">
              <a:solidFill>
                <a:srgbClr val="336600"/>
              </a:solidFill>
              <a:latin typeface="Times New Roman" pitchFamily="18" charset="0"/>
            </a:endParaRPr>
          </a:p>
          <a:p>
            <a:pPr>
              <a:buFontTx/>
              <a:buNone/>
            </a:pPr>
            <a:endParaRPr lang="en-US" sz="2400">
              <a:solidFill>
                <a:srgbClr val="336600"/>
              </a:solidFill>
              <a:latin typeface="Times New Roman" pitchFamily="18" charset="0"/>
            </a:endParaRPr>
          </a:p>
          <a:p>
            <a:pPr algn="ctr">
              <a:buFontTx/>
              <a:buNone/>
            </a:pPr>
            <a:r>
              <a:rPr lang="zh-CN" altLang="en-US" sz="2400">
                <a:solidFill>
                  <a:srgbClr val="0033CC"/>
                </a:solidFill>
                <a:latin typeface="KEY BIG5 Kaishu" charset="-120"/>
                <a:ea typeface="Song" charset="-122"/>
              </a:rPr>
              <a:t>如</a:t>
            </a:r>
            <a:r>
              <a:rPr lang="en-US" altLang="zh-CN" sz="2400">
                <a:solidFill>
                  <a:srgbClr val="0033CC"/>
                </a:solidFill>
                <a:latin typeface="KEY BIG5 Kaishu" charset="-120"/>
                <a:ea typeface="Song" charset="-122"/>
              </a:rPr>
              <a:t>:</a:t>
            </a:r>
            <a:r>
              <a:rPr lang="en-US" altLang="en-US" sz="2400">
                <a:solidFill>
                  <a:srgbClr val="0033CC"/>
                </a:solidFill>
                <a:latin typeface="KEY BIG5 Kaishu" charset="-120"/>
                <a:ea typeface="Song" charset="-122"/>
              </a:rPr>
              <a:t>这</a:t>
            </a:r>
            <a:r>
              <a:rPr lang="en-US" altLang="en-US" sz="2400">
                <a:solidFill>
                  <a:srgbClr val="0033CC"/>
                </a:solidFill>
                <a:latin typeface="ヒラギノ角ゴ Pro W3" charset="-128"/>
                <a:ea typeface="Song" charset="-122"/>
              </a:rPr>
              <a:t>本我昨天在</a:t>
            </a:r>
            <a:r>
              <a:rPr lang="en-US" altLang="en-US" sz="2400">
                <a:solidFill>
                  <a:srgbClr val="0033CC"/>
                </a:solidFill>
                <a:latin typeface="KEY BIG5 Kaishu" charset="-120"/>
                <a:ea typeface="Song" charset="-122"/>
              </a:rPr>
              <a:t>这</a:t>
            </a:r>
            <a:r>
              <a:rPr lang="en-US" altLang="en-US" sz="2400">
                <a:solidFill>
                  <a:srgbClr val="0033CC"/>
                </a:solidFill>
                <a:latin typeface="ヒラギノ角ゴ Pro W3" charset="-128"/>
                <a:ea typeface="Song" charset="-122"/>
              </a:rPr>
              <a:t>儿</a:t>
            </a:r>
            <a:r>
              <a:rPr lang="en-US" altLang="en-US" sz="2400">
                <a:solidFill>
                  <a:srgbClr val="0033CC"/>
                </a:solidFill>
                <a:latin typeface="KEY BIG5 Kaishu" charset="-120"/>
                <a:ea typeface="Song" charset="-122"/>
              </a:rPr>
              <a:t>买</a:t>
            </a:r>
            <a:r>
              <a:rPr lang="en-US" altLang="en-US" sz="2400">
                <a:solidFill>
                  <a:srgbClr val="0033CC"/>
                </a:solidFill>
                <a:latin typeface="ヒラギノ角ゴ Pro W3" charset="-128"/>
                <a:ea typeface="Song" charset="-122"/>
              </a:rPr>
              <a:t>的</a:t>
            </a:r>
            <a:r>
              <a:rPr lang="en-US" altLang="en-US" sz="2400" b="1">
                <a:solidFill>
                  <a:srgbClr val="0033CC"/>
                </a:solidFill>
                <a:latin typeface="KEY BIG5 Kaishu" charset="-120"/>
                <a:ea typeface="Song" charset="-122"/>
              </a:rPr>
              <a:t>书</a:t>
            </a:r>
            <a:r>
              <a:rPr lang="en-US" altLang="en-US" sz="2400" b="1">
                <a:solidFill>
                  <a:srgbClr val="0033CC"/>
                </a:solidFill>
                <a:latin typeface="KEY BIG5 Kaishu" charset="-120"/>
                <a:ea typeface="ＭＳ 明朝" charset="-128"/>
              </a:rPr>
              <a:t>。</a:t>
            </a:r>
            <a:endParaRPr lang="en-US" sz="2400">
              <a:solidFill>
                <a:srgbClr val="0033CC"/>
              </a:solidFill>
              <a:latin typeface="Times New Roman" pitchFamily="18" charset="0"/>
              <a:ea typeface="ＭＳ 明朝" charset="-128"/>
            </a:endParaRPr>
          </a:p>
          <a:p>
            <a:pPr>
              <a:buFontTx/>
              <a:buNone/>
            </a:pPr>
            <a:endParaRPr lang="en-US" sz="2400">
              <a:solidFill>
                <a:srgbClr val="0033CC"/>
              </a:solidFill>
              <a:latin typeface="Times New Roman" pitchFamily="18" charset="0"/>
            </a:endParaRPr>
          </a:p>
          <a:p>
            <a:endParaRPr lang="en-US">
              <a:solidFill>
                <a:srgbClr val="0033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65539" name="Rectangle 3"/>
          <p:cNvSpPr>
            <a:spLocks noGrp="1" noChangeArrowheads="1"/>
          </p:cNvSpPr>
          <p:nvPr>
            <p:ph type="body" idx="1"/>
          </p:nvPr>
        </p:nvSpPr>
        <p:spPr/>
        <p:txBody>
          <a:bodyPr/>
          <a:lstStyle/>
          <a:p>
            <a:pPr>
              <a:lnSpc>
                <a:spcPct val="90000"/>
              </a:lnSpc>
              <a:buFontTx/>
              <a:buNone/>
            </a:pPr>
            <a:r>
              <a:rPr lang="en-US" sz="2800">
                <a:solidFill>
                  <a:srgbClr val="336600"/>
                </a:solidFill>
                <a:latin typeface="Times New Roman" pitchFamily="18" charset="0"/>
                <a:ea typeface="ＭＳ 明朝" charset="-128"/>
              </a:rPr>
              <a:t>In English, some modifiers go in front of the noun</a:t>
            </a:r>
          </a:p>
          <a:p>
            <a:pPr>
              <a:lnSpc>
                <a:spcPct val="90000"/>
              </a:lnSpc>
              <a:buFontTx/>
              <a:buNone/>
            </a:pPr>
            <a:r>
              <a:rPr lang="en-US" sz="2800">
                <a:solidFill>
                  <a:srgbClr val="336600"/>
                </a:solidFill>
                <a:latin typeface="Times New Roman" pitchFamily="18" charset="0"/>
                <a:ea typeface="ＭＳ 明朝" charset="-128"/>
              </a:rPr>
              <a:t>and some are placed after the noun.</a:t>
            </a:r>
          </a:p>
          <a:p>
            <a:pPr>
              <a:lnSpc>
                <a:spcPct val="90000"/>
              </a:lnSpc>
              <a:buFontTx/>
              <a:buNone/>
            </a:pPr>
            <a:endParaRPr lang="en-US" sz="2800">
              <a:solidFill>
                <a:srgbClr val="336600"/>
              </a:solidFill>
              <a:latin typeface="Times New Roman" pitchFamily="18" charset="0"/>
            </a:endParaRPr>
          </a:p>
          <a:p>
            <a:pPr>
              <a:lnSpc>
                <a:spcPct val="90000"/>
              </a:lnSpc>
              <a:buFontTx/>
              <a:buNone/>
            </a:pPr>
            <a:r>
              <a:rPr lang="en-US" altLang="zh-CN" sz="2400">
                <a:solidFill>
                  <a:srgbClr val="336600"/>
                </a:solidFill>
                <a:latin typeface="Times New Roman" pitchFamily="18" charset="0"/>
                <a:ea typeface="宋体" pitchFamily="2" charset="-122"/>
              </a:rPr>
              <a:t>(</a:t>
            </a:r>
            <a:r>
              <a:rPr lang="en-US" sz="2400">
                <a:solidFill>
                  <a:srgbClr val="336600"/>
                </a:solidFill>
                <a:latin typeface="Times New Roman" pitchFamily="18" charset="0"/>
              </a:rPr>
              <a:t>在英语句子中，</a:t>
            </a:r>
            <a:r>
              <a:rPr lang="zh-CN" sz="2400">
                <a:solidFill>
                  <a:srgbClr val="336600"/>
                </a:solidFill>
                <a:latin typeface="Times New Roman" pitchFamily="18" charset="0"/>
                <a:ea typeface="宋体" pitchFamily="2" charset="-122"/>
              </a:rPr>
              <a:t>有些修饰</a:t>
            </a:r>
            <a:r>
              <a:rPr lang="zh-CN" altLang="en-US" sz="2400">
                <a:solidFill>
                  <a:srgbClr val="336600"/>
                </a:solidFill>
                <a:latin typeface="Times New Roman" pitchFamily="18" charset="0"/>
                <a:ea typeface="宋体" pitchFamily="2" charset="-122"/>
              </a:rPr>
              <a:t>语放</a:t>
            </a:r>
            <a:r>
              <a:rPr lang="zh-CN" sz="2400">
                <a:solidFill>
                  <a:srgbClr val="336600"/>
                </a:solidFill>
                <a:latin typeface="Times New Roman" pitchFamily="18" charset="0"/>
                <a:ea typeface="宋体" pitchFamily="2" charset="-122"/>
              </a:rPr>
              <a:t>在名词前面</a:t>
            </a:r>
            <a:r>
              <a:rPr lang="zh-CN" altLang="en-US" sz="2400">
                <a:solidFill>
                  <a:srgbClr val="336600"/>
                </a:solidFill>
                <a:latin typeface="Times New Roman" pitchFamily="18" charset="0"/>
                <a:ea typeface="宋体" pitchFamily="2" charset="-122"/>
              </a:rPr>
              <a:t>，</a:t>
            </a:r>
            <a:r>
              <a:rPr lang="zh-CN" sz="2400">
                <a:solidFill>
                  <a:srgbClr val="336600"/>
                </a:solidFill>
                <a:latin typeface="Times New Roman" pitchFamily="18" charset="0"/>
                <a:ea typeface="宋体" pitchFamily="2" charset="-122"/>
              </a:rPr>
              <a:t>而有些则放在名词后面</a:t>
            </a:r>
            <a:r>
              <a:rPr lang="en-US" altLang="zh-CN" sz="2400">
                <a:solidFill>
                  <a:srgbClr val="336600"/>
                </a:solidFill>
                <a:latin typeface="Times New Roman" pitchFamily="18" charset="0"/>
                <a:ea typeface="宋体" pitchFamily="2" charset="-122"/>
              </a:rPr>
              <a:t>)</a:t>
            </a:r>
            <a:endParaRPr lang="en-US" altLang="zh-CN" sz="2400">
              <a:solidFill>
                <a:srgbClr val="336600"/>
              </a:solidFill>
              <a:latin typeface="Times New Roman" pitchFamily="18" charset="0"/>
            </a:endParaRPr>
          </a:p>
          <a:p>
            <a:pPr>
              <a:lnSpc>
                <a:spcPct val="90000"/>
              </a:lnSpc>
              <a:buFontTx/>
              <a:buNone/>
            </a:pPr>
            <a:endParaRPr lang="en-US" sz="2400">
              <a:solidFill>
                <a:srgbClr val="0033CC"/>
              </a:solidFill>
              <a:latin typeface="Times New Roman" pitchFamily="18" charset="0"/>
              <a:ea typeface="ＭＳ 明朝" charset="-128"/>
            </a:endParaRPr>
          </a:p>
          <a:p>
            <a:pPr algn="ctr">
              <a:lnSpc>
                <a:spcPct val="90000"/>
              </a:lnSpc>
              <a:buFontTx/>
              <a:buNone/>
            </a:pPr>
            <a:r>
              <a:rPr lang="en-US" sz="2800">
                <a:solidFill>
                  <a:srgbClr val="0033CC"/>
                </a:solidFill>
                <a:latin typeface="Times New Roman" pitchFamily="18" charset="0"/>
                <a:ea typeface="ＭＳ 明朝" charset="-128"/>
              </a:rPr>
              <a:t>The </a:t>
            </a:r>
            <a:r>
              <a:rPr lang="en-US" sz="2800" b="1">
                <a:solidFill>
                  <a:srgbClr val="0033CC"/>
                </a:solidFill>
                <a:latin typeface="Times New Roman" pitchFamily="18" charset="0"/>
                <a:ea typeface="ＭＳ 明朝" charset="-128"/>
              </a:rPr>
              <a:t>book</a:t>
            </a:r>
            <a:r>
              <a:rPr lang="en-US" sz="2800">
                <a:solidFill>
                  <a:srgbClr val="0033CC"/>
                </a:solidFill>
                <a:latin typeface="Times New Roman" pitchFamily="18" charset="0"/>
                <a:ea typeface="ＭＳ 明朝" charset="-128"/>
              </a:rPr>
              <a:t> that I bought here yesterday.</a:t>
            </a:r>
          </a:p>
          <a:p>
            <a:pPr>
              <a:lnSpc>
                <a:spcPct val="90000"/>
              </a:lnSpc>
              <a:buFontTx/>
              <a:buNone/>
            </a:pPr>
            <a:endParaRPr lang="en-US" sz="2800">
              <a:solidFill>
                <a:srgbClr val="336600"/>
              </a:solidFill>
              <a:latin typeface="Times New Roman" pitchFamily="18" charset="0"/>
            </a:endParaRPr>
          </a:p>
          <a:p>
            <a:pPr>
              <a:lnSpc>
                <a:spcPct val="90000"/>
              </a:lnSpc>
            </a:pP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67587" name="Rectangle 3"/>
          <p:cNvSpPr>
            <a:spLocks noGrp="1" noChangeArrowheads="1"/>
          </p:cNvSpPr>
          <p:nvPr>
            <p:ph type="body" idx="1"/>
          </p:nvPr>
        </p:nvSpPr>
        <p:spPr/>
        <p:txBody>
          <a:bodyPr/>
          <a:lstStyle/>
          <a:p>
            <a:pPr>
              <a:buFontTx/>
              <a:buNone/>
            </a:pPr>
            <a:endParaRPr lang="en-US">
              <a:latin typeface="Times New Roman" pitchFamily="18" charset="0"/>
            </a:endParaRPr>
          </a:p>
          <a:p>
            <a:pPr algn="ctr">
              <a:buFontTx/>
              <a:buNone/>
            </a:pPr>
            <a:r>
              <a:rPr lang="en-US">
                <a:solidFill>
                  <a:srgbClr val="336600"/>
                </a:solidFill>
                <a:latin typeface="Times New Roman" pitchFamily="18" charset="0"/>
              </a:rPr>
              <a:t>A modified </a:t>
            </a:r>
            <a:r>
              <a:rPr lang="en-US" b="1">
                <a:solidFill>
                  <a:srgbClr val="336600"/>
                </a:solidFill>
                <a:latin typeface="Times New Roman" pitchFamily="18" charset="0"/>
              </a:rPr>
              <a:t>soil</a:t>
            </a:r>
            <a:r>
              <a:rPr lang="en-US">
                <a:solidFill>
                  <a:srgbClr val="336600"/>
                </a:solidFill>
                <a:latin typeface="Times New Roman" pitchFamily="18" charset="0"/>
              </a:rPr>
              <a:t>’s </a:t>
            </a:r>
            <a:r>
              <a:rPr lang="en-US">
                <a:solidFill>
                  <a:schemeClr val="accent2"/>
                </a:solidFill>
                <a:latin typeface="Times New Roman" pitchFamily="18" charset="0"/>
              </a:rPr>
              <a:t>single sorption</a:t>
            </a:r>
            <a:r>
              <a:rPr lang="en-US">
                <a:solidFill>
                  <a:srgbClr val="336600"/>
                </a:solidFill>
                <a:latin typeface="Times New Roman" pitchFamily="18" charset="0"/>
              </a:rPr>
              <a:t> … .</a:t>
            </a:r>
          </a:p>
          <a:p>
            <a:pPr>
              <a:buFontTx/>
              <a:buNone/>
            </a:pPr>
            <a:endParaRPr lang="en-US">
              <a:solidFill>
                <a:srgbClr val="336600"/>
              </a:solidFill>
              <a:latin typeface="Times New Roman" pitchFamily="18" charset="0"/>
            </a:endParaRPr>
          </a:p>
          <a:p>
            <a:pPr algn="ctr">
              <a:buFontTx/>
              <a:buNone/>
            </a:pPr>
            <a:r>
              <a:rPr lang="en-US">
                <a:solidFill>
                  <a:srgbClr val="336600"/>
                </a:solidFill>
                <a:latin typeface="Times New Roman" pitchFamily="18" charset="0"/>
              </a:rPr>
              <a:t>The </a:t>
            </a:r>
            <a:r>
              <a:rPr lang="en-US">
                <a:solidFill>
                  <a:schemeClr val="accent2"/>
                </a:solidFill>
                <a:latin typeface="Times New Roman" pitchFamily="18" charset="0"/>
              </a:rPr>
              <a:t>single sorption of a </a:t>
            </a:r>
            <a:r>
              <a:rPr lang="en-US">
                <a:solidFill>
                  <a:srgbClr val="336600"/>
                </a:solidFill>
                <a:latin typeface="Times New Roman" pitchFamily="18" charset="0"/>
              </a:rPr>
              <a:t>modified </a:t>
            </a:r>
            <a:r>
              <a:rPr lang="en-US" b="1">
                <a:solidFill>
                  <a:srgbClr val="336600"/>
                </a:solidFill>
                <a:latin typeface="Times New Roman" pitchFamily="18" charset="0"/>
              </a:rPr>
              <a:t>soil</a:t>
            </a:r>
            <a:r>
              <a:rPr lang="en-US">
                <a:solidFill>
                  <a:srgbClr val="336600"/>
                </a:solidFill>
                <a:latin typeface="Times New Roman" pitchFamily="18" charset="0"/>
              </a:rPr>
              <a:t> … .</a:t>
            </a:r>
          </a:p>
          <a:p>
            <a:pPr>
              <a:buFontTx/>
              <a:buNone/>
            </a:pPr>
            <a:endParaRPr lang="en-US">
              <a:solidFill>
                <a:srgbClr val="336600"/>
              </a:solidFill>
              <a:latin typeface="Times New Roman" pitchFamily="18" charset="0"/>
              <a:ea typeface="ＭＳ 明朝" charset="-128"/>
            </a:endParaRPr>
          </a:p>
          <a:p>
            <a:pPr>
              <a:lnSpc>
                <a:spcPct val="90000"/>
              </a:lnSpc>
              <a:buFontTx/>
              <a:buNone/>
            </a:pPr>
            <a:endParaRPr lang="en-US" sz="2800">
              <a:solidFill>
                <a:srgbClr val="336600"/>
              </a:solidFill>
              <a:latin typeface="Times New Roman" pitchFamily="18" charset="0"/>
              <a:ea typeface="ＭＳ 明朝" charset="-128"/>
            </a:endParaRPr>
          </a:p>
          <a:p>
            <a:pPr>
              <a:lnSpc>
                <a:spcPct val="90000"/>
              </a:lnSpc>
              <a:buFontTx/>
              <a:buNone/>
            </a:pPr>
            <a:endParaRPr lang="en-US" sz="2800">
              <a:latin typeface="Times New Roman" pitchFamily="18" charset="0"/>
            </a:endParaRPr>
          </a:p>
          <a:p>
            <a:pPr>
              <a:lnSpc>
                <a:spcPct val="90000"/>
              </a:lnSpc>
            </a:pPr>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69635" name="Rectangle 3"/>
          <p:cNvSpPr>
            <a:spLocks noGrp="1" noChangeArrowheads="1"/>
          </p:cNvSpPr>
          <p:nvPr>
            <p:ph type="body" idx="1"/>
          </p:nvPr>
        </p:nvSpPr>
        <p:spPr/>
        <p:txBody>
          <a:bodyPr/>
          <a:lstStyle/>
          <a:p>
            <a:pPr algn="ctr">
              <a:buFontTx/>
              <a:buNone/>
            </a:pPr>
            <a:endParaRPr lang="en-US" altLang="ja-JP">
              <a:solidFill>
                <a:srgbClr val="336600"/>
              </a:solidFill>
              <a:latin typeface="Times New Roman" pitchFamily="18" charset="0"/>
              <a:ea typeface="ＭＳ Ｐゴシック" pitchFamily="34" charset="-128"/>
            </a:endParaRPr>
          </a:p>
          <a:p>
            <a:pPr algn="ctr">
              <a:buFontTx/>
              <a:buNone/>
            </a:pPr>
            <a:r>
              <a:rPr lang="en-US">
                <a:solidFill>
                  <a:srgbClr val="336600"/>
                </a:solidFill>
                <a:latin typeface="Times New Roman" pitchFamily="18" charset="0"/>
              </a:rPr>
              <a:t>Correcting sentence structure:</a:t>
            </a:r>
          </a:p>
          <a:p>
            <a:pPr algn="ctr">
              <a:buFontTx/>
              <a:buNone/>
            </a:pPr>
            <a:r>
              <a:rPr lang="en-US" altLang="zh-CN" sz="2400">
                <a:solidFill>
                  <a:srgbClr val="336600"/>
                </a:solidFill>
                <a:latin typeface="Times New Roman" pitchFamily="18" charset="0"/>
                <a:ea typeface="宋体" pitchFamily="2" charset="-122"/>
              </a:rPr>
              <a:t>(</a:t>
            </a:r>
            <a:r>
              <a:rPr lang="en-US" altLang="en-US" sz="2400">
                <a:solidFill>
                  <a:srgbClr val="336600"/>
                </a:solidFill>
                <a:latin typeface="Times New Roman" pitchFamily="18" charset="0"/>
              </a:rPr>
              <a:t>修改句子结构</a:t>
            </a:r>
            <a:r>
              <a:rPr lang="en-US" altLang="zh-CN" sz="2400">
                <a:solidFill>
                  <a:srgbClr val="336600"/>
                </a:solidFill>
                <a:latin typeface="Times New Roman" pitchFamily="18" charset="0"/>
                <a:ea typeface="宋体" pitchFamily="2" charset="-122"/>
              </a:rPr>
              <a:t>)</a:t>
            </a:r>
            <a:endParaRPr lang="en-US" sz="2400">
              <a:solidFill>
                <a:srgbClr val="336600"/>
              </a:solidFill>
              <a:latin typeface="Times New Roman" pitchFamily="18" charset="0"/>
            </a:endParaRPr>
          </a:p>
          <a:p>
            <a:pPr algn="ctr">
              <a:buFontTx/>
              <a:buNone/>
            </a:pPr>
            <a:endParaRPr lang="en-US">
              <a:solidFill>
                <a:srgbClr val="336600"/>
              </a:solidFill>
              <a:latin typeface="Times New Roman" pitchFamily="18" charset="0"/>
            </a:endParaRPr>
          </a:p>
          <a:p>
            <a:pPr algn="ctr">
              <a:buFontTx/>
              <a:buNone/>
            </a:pPr>
            <a:r>
              <a:rPr lang="en-US" altLang="zh-CN">
                <a:solidFill>
                  <a:srgbClr val="336600"/>
                </a:solidFill>
                <a:latin typeface="Times New Roman" pitchFamily="18" charset="0"/>
                <a:ea typeface="宋体" pitchFamily="2" charset="-122"/>
              </a:rPr>
              <a:t>If possible, d</a:t>
            </a:r>
            <a:r>
              <a:rPr lang="en-US">
                <a:solidFill>
                  <a:srgbClr val="336600"/>
                </a:solidFill>
                <a:latin typeface="Times New Roman" pitchFamily="18" charset="0"/>
              </a:rPr>
              <a:t>on’t translate from Chinese</a:t>
            </a:r>
            <a:r>
              <a:rPr lang="en-US" altLang="zh-CN">
                <a:solidFill>
                  <a:srgbClr val="336600"/>
                </a:solidFill>
                <a:latin typeface="Times New Roman" pitchFamily="18" charset="0"/>
                <a:ea typeface="宋体" pitchFamily="2" charset="-122"/>
              </a:rPr>
              <a:t>.</a:t>
            </a:r>
            <a:endParaRPr lang="en-US">
              <a:solidFill>
                <a:srgbClr val="336600"/>
              </a:solidFill>
              <a:latin typeface="Times New Roman" pitchFamily="18" charset="0"/>
            </a:endParaRPr>
          </a:p>
          <a:p>
            <a:pPr algn="ctr">
              <a:buFontTx/>
              <a:buNone/>
            </a:pPr>
            <a:r>
              <a:rPr lang="en-US" altLang="zh-CN">
                <a:solidFill>
                  <a:srgbClr val="336600"/>
                </a:solidFill>
                <a:latin typeface="Times New Roman" pitchFamily="18" charset="0"/>
                <a:ea typeface="宋体" pitchFamily="2" charset="-122"/>
              </a:rPr>
              <a:t>W</a:t>
            </a:r>
            <a:r>
              <a:rPr lang="en-US">
                <a:solidFill>
                  <a:srgbClr val="336600"/>
                </a:solidFill>
                <a:latin typeface="Times New Roman" pitchFamily="18" charset="0"/>
              </a:rPr>
              <a:t>rite in English from the start.</a:t>
            </a:r>
          </a:p>
          <a:p>
            <a:pPr algn="ctr">
              <a:buFontTx/>
              <a:buNone/>
            </a:pP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尽量</a:t>
            </a:r>
            <a:r>
              <a:rPr lang="en-US" sz="2400">
                <a:solidFill>
                  <a:srgbClr val="336600"/>
                </a:solidFill>
                <a:latin typeface="Times New Roman" pitchFamily="18" charset="0"/>
              </a:rPr>
              <a:t>不要翻译中文，</a:t>
            </a:r>
            <a:r>
              <a:rPr lang="zh-CN" altLang="en-US" sz="2400">
                <a:solidFill>
                  <a:srgbClr val="336600"/>
                </a:solidFill>
                <a:latin typeface="Times New Roman" pitchFamily="18" charset="0"/>
                <a:ea typeface="宋体" pitchFamily="2" charset="-122"/>
              </a:rPr>
              <a:t>而用</a:t>
            </a:r>
            <a:r>
              <a:rPr lang="en-US" sz="2400">
                <a:solidFill>
                  <a:srgbClr val="336600"/>
                </a:solidFill>
                <a:latin typeface="Times New Roman" pitchFamily="18" charset="0"/>
              </a:rPr>
              <a:t>英文</a:t>
            </a:r>
            <a:r>
              <a:rPr lang="zh-CN" altLang="en-US" sz="2400">
                <a:solidFill>
                  <a:srgbClr val="336600"/>
                </a:solidFill>
                <a:latin typeface="Times New Roman" pitchFamily="18" charset="0"/>
                <a:ea typeface="宋体" pitchFamily="2" charset="-122"/>
              </a:rPr>
              <a:t>写作</a:t>
            </a:r>
            <a:r>
              <a:rPr lang="en-US" altLang="zh-CN" sz="2400">
                <a:solidFill>
                  <a:srgbClr val="336600"/>
                </a:solidFill>
                <a:latin typeface="Times New Roman" pitchFamily="18" charset="0"/>
                <a:ea typeface="宋体" pitchFamily="2" charset="-122"/>
              </a:rPr>
              <a:t>)</a:t>
            </a:r>
            <a:endParaRPr lang="en-US" altLang="zh-CN" sz="2400">
              <a:solidFill>
                <a:srgbClr val="336600"/>
              </a:solidFill>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solidFill>
                  <a:srgbClr val="336600"/>
                </a:solidFill>
                <a:latin typeface="Times New Roman" pitchFamily="18" charset="0"/>
              </a:rPr>
              <a:t>Sentence Structure</a:t>
            </a:r>
          </a:p>
        </p:txBody>
      </p:sp>
      <p:sp>
        <p:nvSpPr>
          <p:cNvPr id="71683" name="Rectangle 3"/>
          <p:cNvSpPr>
            <a:spLocks noGrp="1" noChangeArrowheads="1"/>
          </p:cNvSpPr>
          <p:nvPr>
            <p:ph type="body" idx="1"/>
          </p:nvPr>
        </p:nvSpPr>
        <p:spPr/>
        <p:txBody>
          <a:bodyPr/>
          <a:lstStyle/>
          <a:p>
            <a:pPr>
              <a:lnSpc>
                <a:spcPct val="90000"/>
              </a:lnSpc>
              <a:buFontTx/>
              <a:buNone/>
            </a:pPr>
            <a:r>
              <a:rPr lang="zh-CN" altLang="en-US">
                <a:solidFill>
                  <a:srgbClr val="336600"/>
                </a:solidFill>
                <a:latin typeface="Times New Roman" pitchFamily="18" charset="0"/>
                <a:ea typeface="宋体" pitchFamily="2" charset="-122"/>
              </a:rPr>
              <a:t>　　　</a:t>
            </a:r>
            <a:r>
              <a:rPr lang="en-US">
                <a:solidFill>
                  <a:srgbClr val="336600"/>
                </a:solidFill>
                <a:latin typeface="Times New Roman" pitchFamily="18" charset="0"/>
              </a:rPr>
              <a:t>An important rule:</a:t>
            </a:r>
          </a:p>
          <a:p>
            <a:pPr>
              <a:lnSpc>
                <a:spcPct val="90000"/>
              </a:lnSpc>
              <a:buFontTx/>
              <a:buNone/>
            </a:pPr>
            <a:endParaRPr lang="en-US">
              <a:solidFill>
                <a:srgbClr val="336600"/>
              </a:solidFill>
              <a:latin typeface="Times New Roman" pitchFamily="18" charset="0"/>
            </a:endParaRPr>
          </a:p>
          <a:p>
            <a:pPr algn="ctr">
              <a:lnSpc>
                <a:spcPct val="90000"/>
              </a:lnSpc>
              <a:buFontTx/>
              <a:buNone/>
            </a:pPr>
            <a:r>
              <a:rPr lang="en-US" altLang="zh-CN" b="1">
                <a:solidFill>
                  <a:srgbClr val="336600"/>
                </a:solidFill>
                <a:latin typeface="Times New Roman" pitchFamily="18" charset="0"/>
                <a:ea typeface="宋体" pitchFamily="2" charset="-122"/>
              </a:rPr>
              <a:t>ONE SENTENCE, </a:t>
            </a:r>
            <a:r>
              <a:rPr lang="en-US" b="1">
                <a:solidFill>
                  <a:srgbClr val="336600"/>
                </a:solidFill>
                <a:latin typeface="Times New Roman" pitchFamily="18" charset="0"/>
              </a:rPr>
              <a:t>ONE IDEA</a:t>
            </a:r>
          </a:p>
          <a:p>
            <a:pPr>
              <a:lnSpc>
                <a:spcPct val="90000"/>
              </a:lnSpc>
              <a:buFontTx/>
              <a:buNone/>
            </a:pPr>
            <a:endParaRPr lang="en-US" b="1">
              <a:solidFill>
                <a:srgbClr val="336600"/>
              </a:solidFill>
              <a:latin typeface="Times New Roman" pitchFamily="18" charset="0"/>
            </a:endParaRPr>
          </a:p>
          <a:p>
            <a:pPr algn="ctr">
              <a:lnSpc>
                <a:spcPct val="90000"/>
              </a:lnSpc>
              <a:buFontTx/>
              <a:buNone/>
            </a:pPr>
            <a:r>
              <a:rPr lang="en-US" altLang="zh-CN" sz="2400">
                <a:solidFill>
                  <a:srgbClr val="336600"/>
                </a:solidFill>
                <a:latin typeface="Times New Roman" pitchFamily="18" charset="0"/>
                <a:ea typeface="宋体" pitchFamily="2" charset="-122"/>
              </a:rPr>
              <a:t>(</a:t>
            </a:r>
            <a:r>
              <a:rPr lang="en-US" altLang="en-US" sz="2400">
                <a:solidFill>
                  <a:srgbClr val="336600"/>
                </a:solidFill>
                <a:latin typeface="Times New Roman" pitchFamily="18" charset="0"/>
              </a:rPr>
              <a:t>重要的规则：</a:t>
            </a:r>
            <a:r>
              <a:rPr lang="zh-CN" sz="2400" b="1">
                <a:solidFill>
                  <a:srgbClr val="336600"/>
                </a:solidFill>
                <a:latin typeface="Times New Roman" pitchFamily="18" charset="0"/>
                <a:ea typeface="宋体" pitchFamily="2" charset="-122"/>
              </a:rPr>
              <a:t>一</a:t>
            </a:r>
            <a:r>
              <a:rPr lang="zh-CN" altLang="en-US" sz="2400" b="1">
                <a:solidFill>
                  <a:srgbClr val="336600"/>
                </a:solidFill>
                <a:latin typeface="Times New Roman" pitchFamily="18" charset="0"/>
                <a:ea typeface="宋体" pitchFamily="2" charset="-122"/>
              </a:rPr>
              <a:t>个句子</a:t>
            </a:r>
            <a:r>
              <a:rPr lang="zh-CN" sz="2400" b="1">
                <a:solidFill>
                  <a:srgbClr val="336600"/>
                </a:solidFill>
                <a:latin typeface="Times New Roman" pitchFamily="18" charset="0"/>
                <a:ea typeface="宋体" pitchFamily="2" charset="-122"/>
              </a:rPr>
              <a:t>一个</a:t>
            </a:r>
            <a:r>
              <a:rPr lang="zh-CN" altLang="en-US" sz="2400" b="1">
                <a:solidFill>
                  <a:srgbClr val="336600"/>
                </a:solidFill>
                <a:latin typeface="Times New Roman" pitchFamily="18" charset="0"/>
                <a:ea typeface="宋体" pitchFamily="2" charset="-122"/>
              </a:rPr>
              <a:t>意思</a:t>
            </a:r>
            <a:r>
              <a:rPr lang="en-US" altLang="zh-CN" sz="2400" b="1">
                <a:solidFill>
                  <a:srgbClr val="336600"/>
                </a:solidFill>
                <a:latin typeface="Times New Roman" pitchFamily="18" charset="0"/>
                <a:ea typeface="宋体" pitchFamily="2" charset="-122"/>
              </a:rPr>
              <a:t>)</a:t>
            </a:r>
            <a:endParaRPr lang="en-US" altLang="zh-CN" sz="2400" b="1">
              <a:solidFill>
                <a:srgbClr val="336600"/>
              </a:solidFill>
              <a:latin typeface="Times New Roman" pitchFamily="18" charset="0"/>
            </a:endParaRPr>
          </a:p>
          <a:p>
            <a:pPr>
              <a:lnSpc>
                <a:spcPct val="90000"/>
              </a:lnSpc>
              <a:buFontTx/>
              <a:buNone/>
            </a:pPr>
            <a:endParaRPr lang="en-US" b="1">
              <a:solidFill>
                <a:srgbClr val="336600"/>
              </a:solidFill>
              <a:latin typeface="Times New Roman" pitchFamily="18" charset="0"/>
            </a:endParaRPr>
          </a:p>
          <a:p>
            <a:pPr>
              <a:lnSpc>
                <a:spcPct val="90000"/>
              </a:lnSpc>
            </a:pPr>
            <a:endParaRPr lang="en-US">
              <a:solidFill>
                <a:srgbClr val="33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anim calcmode="lin" valueType="num">
                                      <p:cBhvr additive="base">
                                        <p:cTn id="7" dur="30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755650" y="692150"/>
            <a:ext cx="7702550" cy="2332038"/>
          </a:xfrm>
        </p:spPr>
        <p:txBody>
          <a:bodyPr/>
          <a:lstStyle/>
          <a:p>
            <a:r>
              <a:rPr lang="en-US" altLang="zh-CN">
                <a:solidFill>
                  <a:srgbClr val="336600"/>
                </a:solidFill>
                <a:latin typeface="Times New Roman" pitchFamily="18" charset="0"/>
                <a:ea typeface="宋体" pitchFamily="2" charset="-122"/>
              </a:rPr>
              <a:t>D. </a:t>
            </a:r>
            <a:r>
              <a:rPr lang="en-US" altLang="ja-JP">
                <a:solidFill>
                  <a:srgbClr val="336600"/>
                </a:solidFill>
                <a:latin typeface="Times New Roman" pitchFamily="18" charset="0"/>
                <a:ea typeface="ＭＳ Ｐゴシック" pitchFamily="34" charset="-128"/>
              </a:rPr>
              <a:t>Punctuation</a:t>
            </a:r>
            <a:r>
              <a:rPr lang="en-US" altLang="zh-CN">
                <a:solidFill>
                  <a:srgbClr val="336600"/>
                </a:solidFill>
                <a:latin typeface="Times New Roman" pitchFamily="18" charset="0"/>
                <a:ea typeface="宋体" pitchFamily="2" charset="-122"/>
              </a:rPr>
              <a:t/>
            </a:r>
            <a:br>
              <a:rPr lang="en-US" altLang="zh-CN">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标点符号</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73731" name="Rectangle 3"/>
          <p:cNvSpPr>
            <a:spLocks noGrp="1" noChangeArrowheads="1"/>
          </p:cNvSpPr>
          <p:nvPr>
            <p:ph type="subTitle" idx="1"/>
          </p:nvPr>
        </p:nvSpPr>
        <p:spPr>
          <a:xfrm>
            <a:off x="1403350" y="3284538"/>
            <a:ext cx="6400800" cy="1752600"/>
          </a:xfrm>
        </p:spPr>
        <p:txBody>
          <a:bodyPr/>
          <a:lstStyle/>
          <a:p>
            <a:r>
              <a:rPr lang="en-US" altLang="zh-CN" i="1">
                <a:solidFill>
                  <a:schemeClr val="accent2"/>
                </a:solidFill>
                <a:latin typeface="Times New Roman" pitchFamily="18" charset="0"/>
                <a:ea typeface="宋体" pitchFamily="2" charset="-122"/>
              </a:rPr>
              <a:t>Has the Power to Completely Change the Meaning of a Sentence </a:t>
            </a:r>
          </a:p>
          <a:p>
            <a:r>
              <a:rPr lang="en-US" altLang="zh-CN" i="1">
                <a:solidFill>
                  <a:schemeClr val="accent2"/>
                </a:solidFill>
                <a:latin typeface="Times New Roman" pitchFamily="18" charset="0"/>
                <a:ea typeface="宋体" pitchFamily="2" charset="-122"/>
              </a:rPr>
              <a:t>(</a:t>
            </a:r>
            <a:r>
              <a:rPr lang="zh-CN" altLang="en-US" i="1">
                <a:solidFill>
                  <a:schemeClr val="accent2"/>
                </a:solidFill>
                <a:latin typeface="Times New Roman" pitchFamily="18" charset="0"/>
                <a:ea typeface="宋体" pitchFamily="2" charset="-122"/>
              </a:rPr>
              <a:t>标点可以完全改变句子意思</a:t>
            </a:r>
            <a:r>
              <a:rPr lang="en-US" altLang="zh-CN" i="1">
                <a:solidFill>
                  <a:schemeClr val="accent2"/>
                </a:solidFill>
                <a:latin typeface="Times New Roman" pitchFamily="18" charset="0"/>
                <a:ea typeface="宋体"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  </a:t>
            </a:r>
          </a:p>
        </p:txBody>
      </p:sp>
      <p:sp>
        <p:nvSpPr>
          <p:cNvPr id="75779" name="Rectangle 3"/>
          <p:cNvSpPr>
            <a:spLocks noGrp="1" noChangeArrowheads="1"/>
          </p:cNvSpPr>
          <p:nvPr>
            <p:ph type="body" idx="1"/>
          </p:nvPr>
        </p:nvSpPr>
        <p:spPr/>
        <p:txBody>
          <a:bodyPr/>
          <a:lstStyle/>
          <a:p>
            <a:pPr algn="ctr">
              <a:buFontTx/>
              <a:buNone/>
            </a:pPr>
            <a:r>
              <a:rPr lang="en-US" altLang="zh-CN" sz="4000">
                <a:solidFill>
                  <a:srgbClr val="336600"/>
                </a:solidFill>
                <a:ea typeface="宋体" pitchFamily="2" charset="-122"/>
              </a:rPr>
              <a:t>1.</a:t>
            </a:r>
            <a:r>
              <a:rPr lang="en-US" altLang="zh-CN" sz="4000" b="1">
                <a:solidFill>
                  <a:srgbClr val="336600"/>
                </a:solidFill>
                <a:ea typeface="宋体" pitchFamily="2" charset="-122"/>
              </a:rPr>
              <a:t> </a:t>
            </a:r>
            <a:r>
              <a:rPr lang="en-US" altLang="zh-CN" sz="4000" b="1">
                <a:solidFill>
                  <a:srgbClr val="336600"/>
                </a:solidFill>
                <a:latin typeface="Times New Roman" pitchFamily="18" charset="0"/>
                <a:ea typeface="宋体" pitchFamily="2" charset="-122"/>
              </a:rPr>
              <a:t>Commas</a:t>
            </a:r>
            <a:r>
              <a:rPr lang="en-US" altLang="zh-CN" sz="4000">
                <a:solidFill>
                  <a:srgbClr val="336600"/>
                </a:solidFill>
                <a:latin typeface="Times New Roman" pitchFamily="18" charset="0"/>
                <a:ea typeface="宋体" pitchFamily="2" charset="-122"/>
              </a:rPr>
              <a:t>: </a:t>
            </a:r>
            <a:r>
              <a:rPr lang="en-US" sz="4000">
                <a:solidFill>
                  <a:srgbClr val="336600"/>
                </a:solidFill>
                <a:latin typeface="Times New Roman" pitchFamily="18" charset="0"/>
              </a:rPr>
              <a:t>Be careful about commas with </a:t>
            </a:r>
            <a:r>
              <a:rPr lang="en-US" sz="4000" b="1">
                <a:solidFill>
                  <a:srgbClr val="336600"/>
                </a:solidFill>
                <a:latin typeface="Times New Roman" pitchFamily="18" charset="0"/>
              </a:rPr>
              <a:t>essential</a:t>
            </a:r>
            <a:r>
              <a:rPr lang="en-US" sz="4000">
                <a:solidFill>
                  <a:srgbClr val="336600"/>
                </a:solidFill>
                <a:latin typeface="Times New Roman" pitchFamily="18" charset="0"/>
              </a:rPr>
              <a:t> and </a:t>
            </a:r>
            <a:r>
              <a:rPr lang="en-US" sz="4000" b="1">
                <a:solidFill>
                  <a:srgbClr val="336600"/>
                </a:solidFill>
                <a:latin typeface="Times New Roman" pitchFamily="18" charset="0"/>
              </a:rPr>
              <a:t>nonessential </a:t>
            </a:r>
            <a:r>
              <a:rPr lang="en-US" sz="4000">
                <a:solidFill>
                  <a:srgbClr val="336600"/>
                </a:solidFill>
                <a:latin typeface="Times New Roman" pitchFamily="18" charset="0"/>
              </a:rPr>
              <a:t>information</a:t>
            </a:r>
            <a:endParaRPr lang="en-US" altLang="ja-JP" sz="4000">
              <a:solidFill>
                <a:srgbClr val="336600"/>
              </a:solidFill>
              <a:latin typeface="Times New Roman" pitchFamily="18" charset="0"/>
              <a:ea typeface="ＭＳ Ｐゴシック" pitchFamily="34" charset="-128"/>
            </a:endParaRPr>
          </a:p>
          <a:p>
            <a:pPr algn="ctr">
              <a:buFontTx/>
              <a:buNone/>
            </a:pPr>
            <a:endParaRPr lang="en-US" sz="4000">
              <a:solidFill>
                <a:srgbClr val="336600"/>
              </a:solidFill>
              <a:latin typeface="Times New Roman" pitchFamily="18" charset="0"/>
            </a:endParaRPr>
          </a:p>
          <a:p>
            <a:pPr algn="ctr">
              <a:buFontTx/>
              <a:buNone/>
            </a:pPr>
            <a:r>
              <a:rPr lang="en-US" altLang="zh-CN">
                <a:solidFill>
                  <a:srgbClr val="336600"/>
                </a:solidFill>
                <a:ea typeface="宋体" pitchFamily="2" charset="-122"/>
              </a:rPr>
              <a:t>(</a:t>
            </a:r>
            <a:r>
              <a:rPr lang="zh-CN" altLang="en-US">
                <a:solidFill>
                  <a:srgbClr val="336600"/>
                </a:solidFill>
                <a:ea typeface="宋体" pitchFamily="2" charset="-122"/>
              </a:rPr>
              <a:t>在表示</a:t>
            </a:r>
            <a:r>
              <a:rPr lang="zh-CN" altLang="en-US" b="1">
                <a:solidFill>
                  <a:srgbClr val="336600"/>
                </a:solidFill>
                <a:ea typeface="宋体" pitchFamily="2" charset="-122"/>
              </a:rPr>
              <a:t>重要</a:t>
            </a:r>
            <a:r>
              <a:rPr lang="zh-CN" altLang="en-US">
                <a:solidFill>
                  <a:srgbClr val="336600"/>
                </a:solidFill>
                <a:ea typeface="宋体" pitchFamily="2" charset="-122"/>
              </a:rPr>
              <a:t>的和</a:t>
            </a:r>
            <a:r>
              <a:rPr lang="zh-CN" altLang="en-US" b="1">
                <a:solidFill>
                  <a:srgbClr val="336600"/>
                </a:solidFill>
                <a:ea typeface="宋体" pitchFamily="2" charset="-122"/>
              </a:rPr>
              <a:t>非重要</a:t>
            </a:r>
            <a:r>
              <a:rPr lang="zh-CN" altLang="en-US">
                <a:solidFill>
                  <a:srgbClr val="336600"/>
                </a:solidFill>
                <a:ea typeface="宋体" pitchFamily="2" charset="-122"/>
              </a:rPr>
              <a:t>的信息时，请多留意逗号的用法。</a:t>
            </a:r>
            <a:r>
              <a:rPr lang="zh-CN" altLang="en-US">
                <a:ea typeface="宋体" pitchFamily="2" charset="-122"/>
              </a:rPr>
              <a:t> </a:t>
            </a:r>
            <a:r>
              <a:rPr lang="en-US" altLang="zh-CN">
                <a:solidFill>
                  <a:srgbClr val="336600"/>
                </a:solidFill>
                <a:ea typeface="宋体" pitchFamily="2" charset="-122"/>
              </a:rPr>
              <a:t>)</a:t>
            </a:r>
            <a:endParaRPr lang="en-US" altLang="zh-CN">
              <a:solidFill>
                <a:srgbClr val="336600"/>
              </a:solidFill>
            </a:endParaRPr>
          </a:p>
          <a:p>
            <a:endParaRPr lang="en-US">
              <a:solidFill>
                <a:srgbClr val="3366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  </a:t>
            </a:r>
          </a:p>
        </p:txBody>
      </p:sp>
      <p:sp>
        <p:nvSpPr>
          <p:cNvPr id="77827" name="Rectangle 3"/>
          <p:cNvSpPr>
            <a:spLocks noGrp="1" noChangeArrowheads="1"/>
          </p:cNvSpPr>
          <p:nvPr>
            <p:ph type="body" idx="1"/>
          </p:nvPr>
        </p:nvSpPr>
        <p:spPr/>
        <p:txBody>
          <a:bodyPr/>
          <a:lstStyle/>
          <a:p>
            <a:pPr algn="ctr">
              <a:buFontTx/>
              <a:buNone/>
            </a:pPr>
            <a:r>
              <a:rPr lang="en-US" altLang="ja-JP" sz="3600">
                <a:solidFill>
                  <a:srgbClr val="336600"/>
                </a:solidFill>
                <a:ea typeface="ＭＳ Ｐゴシック" pitchFamily="34" charset="-128"/>
              </a:rPr>
              <a:t>A</a:t>
            </a:r>
            <a:r>
              <a:rPr lang="en-US" sz="3600">
                <a:solidFill>
                  <a:srgbClr val="336600"/>
                </a:solidFill>
              </a:rPr>
              <a:t>sk yourself, “Is the information</a:t>
            </a:r>
            <a:r>
              <a:rPr lang="en-US" altLang="ja-JP" sz="3600" b="1">
                <a:solidFill>
                  <a:srgbClr val="336600"/>
                </a:solidFill>
                <a:ea typeface="ＭＳ Ｐゴシック" pitchFamily="34" charset="-128"/>
              </a:rPr>
              <a:t> </a:t>
            </a:r>
            <a:r>
              <a:rPr lang="en-US" sz="3600" b="1">
                <a:solidFill>
                  <a:srgbClr val="336600"/>
                </a:solidFill>
              </a:rPr>
              <a:t>essential</a:t>
            </a:r>
            <a:r>
              <a:rPr lang="en-US" sz="3600">
                <a:solidFill>
                  <a:srgbClr val="336600"/>
                </a:solidFill>
              </a:rPr>
              <a:t> or is it extra information that could be omitted</a:t>
            </a:r>
            <a:r>
              <a:rPr lang="en-US" altLang="zh-CN" sz="3600">
                <a:solidFill>
                  <a:srgbClr val="336600"/>
                </a:solidFill>
                <a:ea typeface="宋体" pitchFamily="2" charset="-122"/>
              </a:rPr>
              <a:t>”</a:t>
            </a:r>
            <a:r>
              <a:rPr lang="en-US" sz="3600">
                <a:solidFill>
                  <a:srgbClr val="336600"/>
                </a:solidFill>
              </a:rPr>
              <a:t>?</a:t>
            </a:r>
          </a:p>
          <a:p>
            <a:pPr algn="ctr">
              <a:buFontTx/>
              <a:buNone/>
            </a:pPr>
            <a:endParaRPr lang="en-US" sz="3600">
              <a:solidFill>
                <a:srgbClr val="336600"/>
              </a:solidFill>
            </a:endParaRPr>
          </a:p>
          <a:p>
            <a:pPr algn="ctr">
              <a:buFontTx/>
              <a:buNone/>
            </a:pPr>
            <a:r>
              <a:rPr lang="en-US" altLang="zh-CN">
                <a:solidFill>
                  <a:srgbClr val="336600"/>
                </a:solidFill>
                <a:ea typeface="宋体" pitchFamily="2" charset="-122"/>
              </a:rPr>
              <a:t>(</a:t>
            </a:r>
            <a:r>
              <a:rPr lang="zh-CN" altLang="en-US">
                <a:solidFill>
                  <a:srgbClr val="336600"/>
                </a:solidFill>
                <a:ea typeface="宋体" pitchFamily="2" charset="-122"/>
              </a:rPr>
              <a:t>仔细斟酌：“</a:t>
            </a:r>
            <a:r>
              <a:rPr lang="en-US">
                <a:solidFill>
                  <a:srgbClr val="336600"/>
                </a:solidFill>
              </a:rPr>
              <a:t>此信息</a:t>
            </a:r>
            <a:r>
              <a:rPr lang="en-US" b="1">
                <a:solidFill>
                  <a:srgbClr val="336600"/>
                </a:solidFill>
              </a:rPr>
              <a:t>重要</a:t>
            </a:r>
            <a:r>
              <a:rPr lang="en-US">
                <a:solidFill>
                  <a:srgbClr val="336600"/>
                </a:solidFill>
              </a:rPr>
              <a:t>吗</a:t>
            </a:r>
            <a:r>
              <a:rPr lang="zh-CN" altLang="en-US">
                <a:solidFill>
                  <a:srgbClr val="336600"/>
                </a:solidFill>
                <a:ea typeface="宋体" pitchFamily="2" charset="-122"/>
              </a:rPr>
              <a:t>？</a:t>
            </a:r>
            <a:r>
              <a:rPr lang="zh-CN">
                <a:solidFill>
                  <a:srgbClr val="336600"/>
                </a:solidFill>
                <a:ea typeface="宋体" pitchFamily="2" charset="-122"/>
              </a:rPr>
              <a:t>是否为多余信息</a:t>
            </a:r>
            <a:r>
              <a:rPr lang="zh-CN" altLang="en-US">
                <a:solidFill>
                  <a:srgbClr val="336600"/>
                </a:solidFill>
                <a:ea typeface="宋体" pitchFamily="2" charset="-122"/>
              </a:rPr>
              <a:t>，可以</a:t>
            </a:r>
            <a:r>
              <a:rPr lang="zh-CN">
                <a:solidFill>
                  <a:srgbClr val="336600"/>
                </a:solidFill>
                <a:ea typeface="宋体" pitchFamily="2" charset="-122"/>
              </a:rPr>
              <a:t>省略</a:t>
            </a:r>
            <a:r>
              <a:rPr lang="zh-CN" altLang="en-US">
                <a:solidFill>
                  <a:srgbClr val="336600"/>
                </a:solidFill>
                <a:ea typeface="宋体" pitchFamily="2" charset="-122"/>
              </a:rPr>
              <a:t>？”</a:t>
            </a:r>
            <a:r>
              <a:rPr lang="en-US">
                <a:solidFill>
                  <a:srgbClr val="336600"/>
                </a:solidFill>
              </a:rPr>
              <a:t> </a:t>
            </a:r>
            <a:r>
              <a:rPr lang="en-US" altLang="zh-CN">
                <a:solidFill>
                  <a:srgbClr val="336600"/>
                </a:solidFill>
                <a:ea typeface="宋体" pitchFamily="2" charset="-12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t>  </a:t>
            </a:r>
          </a:p>
        </p:txBody>
      </p:sp>
      <p:sp>
        <p:nvSpPr>
          <p:cNvPr id="79875" name="Rectangle 3"/>
          <p:cNvSpPr>
            <a:spLocks noGrp="1" noChangeArrowheads="1"/>
          </p:cNvSpPr>
          <p:nvPr>
            <p:ph type="body" idx="1"/>
          </p:nvPr>
        </p:nvSpPr>
        <p:spPr/>
        <p:txBody>
          <a:bodyPr/>
          <a:lstStyle/>
          <a:p>
            <a:pPr algn="ctr">
              <a:buFontTx/>
              <a:buNone/>
            </a:pPr>
            <a:r>
              <a:rPr lang="en-US" sz="3600">
                <a:solidFill>
                  <a:srgbClr val="336600"/>
                </a:solidFill>
              </a:rPr>
              <a:t>If the information is</a:t>
            </a:r>
            <a:r>
              <a:rPr lang="en-US" sz="3600" b="1">
                <a:solidFill>
                  <a:srgbClr val="336600"/>
                </a:solidFill>
              </a:rPr>
              <a:t> essential</a:t>
            </a:r>
            <a:r>
              <a:rPr lang="en-US" sz="3600">
                <a:solidFill>
                  <a:srgbClr val="336600"/>
                </a:solidFill>
              </a:rPr>
              <a:t>, do </a:t>
            </a:r>
            <a:r>
              <a:rPr lang="en-US" sz="3600">
                <a:solidFill>
                  <a:srgbClr val="FF0000"/>
                </a:solidFill>
              </a:rPr>
              <a:t>NOT</a:t>
            </a:r>
            <a:r>
              <a:rPr lang="en-US" sz="3600">
                <a:solidFill>
                  <a:srgbClr val="336600"/>
                </a:solidFill>
              </a:rPr>
              <a:t> use commas.</a:t>
            </a:r>
            <a:endParaRPr lang="en-US" altLang="zh-CN" sz="3600">
              <a:solidFill>
                <a:srgbClr val="336600"/>
              </a:solidFill>
            </a:endParaRPr>
          </a:p>
          <a:p>
            <a:pPr algn="ctr">
              <a:buFontTx/>
              <a:buNone/>
            </a:pPr>
            <a:endParaRPr lang="en-US" sz="3600">
              <a:solidFill>
                <a:srgbClr val="336600"/>
              </a:solidFill>
            </a:endParaRPr>
          </a:p>
          <a:p>
            <a:pPr algn="ctr">
              <a:buFontTx/>
              <a:buNone/>
            </a:pPr>
            <a:r>
              <a:rPr lang="en-US" altLang="zh-CN">
                <a:solidFill>
                  <a:srgbClr val="336600"/>
                </a:solidFill>
                <a:ea typeface="宋体" pitchFamily="2" charset="-122"/>
              </a:rPr>
              <a:t>(</a:t>
            </a:r>
            <a:r>
              <a:rPr lang="en-US" altLang="en-US">
                <a:solidFill>
                  <a:srgbClr val="336600"/>
                </a:solidFill>
              </a:rPr>
              <a:t>如果此信息是</a:t>
            </a:r>
            <a:r>
              <a:rPr lang="en-US" altLang="en-US" b="1">
                <a:solidFill>
                  <a:srgbClr val="336600"/>
                </a:solidFill>
              </a:rPr>
              <a:t>重要</a:t>
            </a:r>
            <a:r>
              <a:rPr lang="en-US" altLang="en-US">
                <a:solidFill>
                  <a:srgbClr val="336600"/>
                </a:solidFill>
              </a:rPr>
              <a:t>的</a:t>
            </a:r>
            <a:r>
              <a:rPr lang="en-US">
                <a:solidFill>
                  <a:srgbClr val="336600"/>
                </a:solidFill>
              </a:rPr>
              <a:t>,</a:t>
            </a:r>
            <a:r>
              <a:rPr lang="en-US" altLang="en-US">
                <a:solidFill>
                  <a:srgbClr val="FF0000"/>
                </a:solidFill>
              </a:rPr>
              <a:t>不要</a:t>
            </a:r>
            <a:r>
              <a:rPr lang="en-US" altLang="en-US">
                <a:solidFill>
                  <a:srgbClr val="336600"/>
                </a:solidFill>
              </a:rPr>
              <a:t>使用逗号。</a:t>
            </a:r>
            <a:r>
              <a:rPr lang="en-US" altLang="zh-CN">
                <a:solidFill>
                  <a:srgbClr val="336600"/>
                </a:solidFill>
                <a:ea typeface="宋体" pitchFamily="2" charset="-122"/>
              </a:rPr>
              <a:t>)</a:t>
            </a:r>
            <a:endParaRPr lang="en-US">
              <a:solidFill>
                <a:srgbClr val="336600"/>
              </a:solidFill>
            </a:endParaRPr>
          </a:p>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  </a:t>
            </a:r>
          </a:p>
        </p:txBody>
      </p:sp>
      <p:sp>
        <p:nvSpPr>
          <p:cNvPr id="81923" name="Rectangle 3"/>
          <p:cNvSpPr>
            <a:spLocks noGrp="1" noChangeArrowheads="1"/>
          </p:cNvSpPr>
          <p:nvPr>
            <p:ph type="body" idx="1"/>
          </p:nvPr>
        </p:nvSpPr>
        <p:spPr/>
        <p:txBody>
          <a:bodyPr/>
          <a:lstStyle/>
          <a:p>
            <a:pPr algn="ctr">
              <a:buFontTx/>
              <a:buNone/>
            </a:pPr>
            <a:r>
              <a:rPr lang="en-US" sz="3600">
                <a:solidFill>
                  <a:srgbClr val="336600"/>
                </a:solidFill>
              </a:rPr>
              <a:t>If the information is extra, </a:t>
            </a:r>
            <a:r>
              <a:rPr lang="en-US" sz="3600" b="1">
                <a:solidFill>
                  <a:srgbClr val="336600"/>
                </a:solidFill>
              </a:rPr>
              <a:t>nonessential</a:t>
            </a:r>
            <a:r>
              <a:rPr lang="en-US" sz="3600">
                <a:solidFill>
                  <a:srgbClr val="336600"/>
                </a:solidFill>
              </a:rPr>
              <a:t>, information, you </a:t>
            </a:r>
            <a:r>
              <a:rPr lang="en-US" sz="3600">
                <a:solidFill>
                  <a:srgbClr val="0033CC"/>
                </a:solidFill>
              </a:rPr>
              <a:t>MUST </a:t>
            </a:r>
            <a:r>
              <a:rPr lang="en-US" sz="3600">
                <a:solidFill>
                  <a:srgbClr val="336600"/>
                </a:solidFill>
              </a:rPr>
              <a:t>use commas.</a:t>
            </a:r>
          </a:p>
          <a:p>
            <a:pPr algn="ctr">
              <a:buFontTx/>
              <a:buNone/>
            </a:pPr>
            <a:endParaRPr lang="en-US" sz="3600">
              <a:solidFill>
                <a:srgbClr val="336600"/>
              </a:solidFill>
            </a:endParaRPr>
          </a:p>
          <a:p>
            <a:pPr algn="ctr">
              <a:buFontTx/>
              <a:buNone/>
            </a:pPr>
            <a:r>
              <a:rPr lang="en-US" altLang="zh-CN">
                <a:solidFill>
                  <a:srgbClr val="336600"/>
                </a:solidFill>
                <a:ea typeface="宋体" pitchFamily="2" charset="-122"/>
              </a:rPr>
              <a:t>(</a:t>
            </a:r>
            <a:r>
              <a:rPr lang="zh-CN">
                <a:solidFill>
                  <a:srgbClr val="336600"/>
                </a:solidFill>
                <a:ea typeface="宋体" pitchFamily="2" charset="-122"/>
              </a:rPr>
              <a:t>如果此信息是</a:t>
            </a:r>
            <a:r>
              <a:rPr lang="zh-CN" altLang="en-US">
                <a:solidFill>
                  <a:srgbClr val="336600"/>
                </a:solidFill>
                <a:ea typeface="宋体" pitchFamily="2" charset="-122"/>
              </a:rPr>
              <a:t>附加的，</a:t>
            </a:r>
            <a:r>
              <a:rPr lang="zh-CN" b="1">
                <a:solidFill>
                  <a:srgbClr val="336600"/>
                </a:solidFill>
                <a:ea typeface="宋体" pitchFamily="2" charset="-122"/>
              </a:rPr>
              <a:t>不重要</a:t>
            </a:r>
            <a:r>
              <a:rPr lang="zh-CN" altLang="en-US" b="1">
                <a:solidFill>
                  <a:srgbClr val="336600"/>
                </a:solidFill>
                <a:ea typeface="宋体" pitchFamily="2" charset="-122"/>
              </a:rPr>
              <a:t>的</a:t>
            </a:r>
            <a:r>
              <a:rPr lang="en-US">
                <a:solidFill>
                  <a:srgbClr val="336600"/>
                </a:solidFill>
              </a:rPr>
              <a:t>，</a:t>
            </a:r>
            <a:r>
              <a:rPr lang="en-US" b="1">
                <a:solidFill>
                  <a:srgbClr val="0033CC"/>
                </a:solidFill>
              </a:rPr>
              <a:t>必须</a:t>
            </a:r>
            <a:endParaRPr lang="zh-CN" altLang="en-US" b="1">
              <a:solidFill>
                <a:srgbClr val="0033CC"/>
              </a:solidFill>
              <a:ea typeface="宋体" pitchFamily="2" charset="-122"/>
            </a:endParaRPr>
          </a:p>
          <a:p>
            <a:pPr algn="ctr">
              <a:buFontTx/>
              <a:buNone/>
            </a:pPr>
            <a:r>
              <a:rPr lang="en-US">
                <a:solidFill>
                  <a:srgbClr val="336600"/>
                </a:solidFill>
              </a:rPr>
              <a:t>使用逗号。</a:t>
            </a:r>
            <a:r>
              <a:rPr lang="en-US" altLang="zh-CN">
                <a:solidFill>
                  <a:srgbClr val="336600"/>
                </a:solidFill>
                <a:ea typeface="宋体" pitchFamily="2" charset="-122"/>
              </a:rPr>
              <a:t>)</a:t>
            </a:r>
            <a:endParaRPr lang="zh-CN">
              <a:solidFill>
                <a:srgbClr val="336600"/>
              </a:solidFill>
              <a:ea typeface="宋体" pitchFamily="2" charset="-122"/>
            </a:endParaRPr>
          </a:p>
          <a:p>
            <a:endParaRPr lang="en-US">
              <a:solidFill>
                <a:srgbClr val="3366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ED8BE4D6-43B3-4919-B5FA-506D4B4B96A2}" type="slidenum">
              <a:rPr lang="en-US"/>
              <a:pPr/>
              <a:t>4</a:t>
            </a:fld>
            <a:endParaRPr lang="en-US"/>
          </a:p>
        </p:txBody>
      </p:sp>
      <p:sp>
        <p:nvSpPr>
          <p:cNvPr id="10242" name="Rectangle 2"/>
          <p:cNvSpPr>
            <a:spLocks noGrp="1" noChangeArrowheads="1"/>
          </p:cNvSpPr>
          <p:nvPr>
            <p:ph type="title"/>
          </p:nvPr>
        </p:nvSpPr>
        <p:spPr>
          <a:xfrm>
            <a:off x="457200" y="414338"/>
            <a:ext cx="8229600" cy="1143000"/>
          </a:xfrm>
        </p:spPr>
        <p:txBody>
          <a:bodyPr/>
          <a:lstStyle/>
          <a:p>
            <a:pPr marL="838200" indent="-838200">
              <a:buFontTx/>
              <a:buAutoNum type="arabicPeriod"/>
            </a:pPr>
            <a:r>
              <a:rPr lang="en-US" altLang="ja-JP" sz="4000">
                <a:solidFill>
                  <a:srgbClr val="336600"/>
                </a:solidFill>
                <a:latin typeface="Times New Roman" pitchFamily="18" charset="0"/>
                <a:ea typeface="ＭＳ Ｐゴシック" pitchFamily="34" charset="-128"/>
              </a:rPr>
              <a:t>Articles </a:t>
            </a:r>
            <a:r>
              <a:rPr lang="en-US" altLang="ja-JP" sz="4000" b="1">
                <a:solidFill>
                  <a:srgbClr val="336600"/>
                </a:solidFill>
                <a:latin typeface="Times New Roman" pitchFamily="18" charset="0"/>
                <a:ea typeface="ＭＳ Ｐゴシック" pitchFamily="34" charset="-128"/>
              </a:rPr>
              <a:t>a/an</a:t>
            </a:r>
            <a:r>
              <a:rPr lang="en-US" altLang="ja-JP" sz="4000">
                <a:solidFill>
                  <a:srgbClr val="336600"/>
                </a:solidFill>
                <a:latin typeface="Times New Roman" pitchFamily="18" charset="0"/>
                <a:ea typeface="ＭＳ Ｐゴシック" pitchFamily="34" charset="-128"/>
              </a:rPr>
              <a:t> vs. </a:t>
            </a:r>
            <a:r>
              <a:rPr lang="en-US" altLang="ja-JP" sz="4000" b="1">
                <a:solidFill>
                  <a:srgbClr val="336600"/>
                </a:solidFill>
                <a:latin typeface="Times New Roman" pitchFamily="18" charset="0"/>
                <a:ea typeface="ＭＳ Ｐゴシック" pitchFamily="34" charset="-128"/>
              </a:rPr>
              <a:t>the</a:t>
            </a:r>
            <a:r>
              <a:rPr lang="en-US" altLang="zh-CN" sz="3200" b="1">
                <a:solidFill>
                  <a:srgbClr val="336600"/>
                </a:solidFill>
                <a:latin typeface="Times New Roman" pitchFamily="18" charset="0"/>
                <a:ea typeface="宋体" pitchFamily="2" charset="-122"/>
              </a:rPr>
              <a:t/>
            </a:r>
            <a:br>
              <a:rPr lang="en-US" altLang="zh-CN" sz="3200" b="1">
                <a:solidFill>
                  <a:srgbClr val="336600"/>
                </a:solidFill>
                <a:latin typeface="Times New Roman" pitchFamily="18" charset="0"/>
                <a:ea typeface="宋体" pitchFamily="2" charset="-122"/>
              </a:rPr>
            </a:br>
            <a:endParaRPr lang="en-US" altLang="ja-JP" sz="3200" b="1">
              <a:solidFill>
                <a:srgbClr val="336600"/>
              </a:solidFill>
              <a:latin typeface="Times New Roman" pitchFamily="18" charset="0"/>
              <a:ea typeface="ＭＳ Ｐゴシック" pitchFamily="34" charset="-128"/>
            </a:endParaRPr>
          </a:p>
        </p:txBody>
      </p:sp>
      <p:sp>
        <p:nvSpPr>
          <p:cNvPr id="10243" name="Rectangle 3"/>
          <p:cNvSpPr>
            <a:spLocks noGrp="1" noChangeArrowheads="1"/>
          </p:cNvSpPr>
          <p:nvPr>
            <p:ph type="body" idx="1"/>
          </p:nvPr>
        </p:nvSpPr>
        <p:spPr>
          <a:xfrm>
            <a:off x="457200" y="1268413"/>
            <a:ext cx="8229600" cy="4857750"/>
          </a:xfrm>
        </p:spPr>
        <p:txBody>
          <a:bodyPr/>
          <a:lstStyle/>
          <a:p>
            <a:pPr>
              <a:lnSpc>
                <a:spcPct val="80000"/>
              </a:lnSpc>
            </a:pPr>
            <a:r>
              <a:rPr lang="en-US" altLang="ja-JP" sz="2000">
                <a:solidFill>
                  <a:srgbClr val="336600"/>
                </a:solidFill>
                <a:latin typeface="Times New Roman" pitchFamily="18" charset="0"/>
                <a:ea typeface="ＭＳ Ｐゴシック" pitchFamily="34" charset="-128"/>
              </a:rPr>
              <a:t>“a/an”: used when the noun can exist in more than one form or as</a:t>
            </a:r>
            <a:r>
              <a:rPr lang="en-US" altLang="ja-JP" sz="2000">
                <a:latin typeface="Times New Roman" pitchFamily="18" charset="0"/>
                <a:ea typeface="ＭＳ Ｐゴシック" pitchFamily="34" charset="-128"/>
              </a:rPr>
              <a:t> </a:t>
            </a:r>
            <a:r>
              <a:rPr lang="en-US" altLang="ja-JP" sz="2000">
                <a:solidFill>
                  <a:srgbClr val="336600"/>
                </a:solidFill>
                <a:latin typeface="Times New Roman" pitchFamily="18" charset="0"/>
                <a:ea typeface="ＭＳ Ｐゴシック" pitchFamily="34" charset="-128"/>
              </a:rPr>
              <a:t>more than one case</a:t>
            </a:r>
            <a:r>
              <a:rPr lang="en-US" altLang="zh-CN" sz="2000">
                <a:solidFill>
                  <a:srgbClr val="336600"/>
                </a:solidFill>
                <a:latin typeface="Times New Roman" pitchFamily="18" charset="0"/>
                <a:ea typeface="宋体" pitchFamily="2" charset="-122"/>
              </a:rPr>
              <a:t> </a:t>
            </a:r>
          </a:p>
          <a:p>
            <a:pPr>
              <a:lnSpc>
                <a:spcPct val="8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“a/an”</a:t>
            </a:r>
            <a:r>
              <a:rPr lang="zh-CN" altLang="en-US" sz="1800">
                <a:solidFill>
                  <a:srgbClr val="336600"/>
                </a:solidFill>
                <a:latin typeface="Times New Roman" pitchFamily="18" charset="0"/>
                <a:ea typeface="宋体" pitchFamily="2" charset="-122"/>
              </a:rPr>
              <a:t>：用于可数或单数名词之前</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a:t>
            </a:r>
            <a:endParaRPr lang="ja-JP" altLang="en-US" sz="1800">
              <a:solidFill>
                <a:srgbClr val="336600"/>
              </a:solidFill>
              <a:latin typeface="Times New Roman" pitchFamily="18" charset="0"/>
              <a:ea typeface="ＭＳ Ｐゴシック" pitchFamily="34" charset="-128"/>
            </a:endParaRPr>
          </a:p>
          <a:p>
            <a:pPr>
              <a:lnSpc>
                <a:spcPct val="80000"/>
              </a:lnSpc>
              <a:buFontTx/>
              <a:buNone/>
            </a:pPr>
            <a:r>
              <a:rPr lang="en-US" altLang="ja-JP" sz="2000">
                <a:latin typeface="Times New Roman" pitchFamily="18" charset="0"/>
                <a:ea typeface="ＭＳ Ｐゴシック" pitchFamily="34" charset="-128"/>
              </a:rPr>
              <a:t>     </a:t>
            </a:r>
          </a:p>
          <a:p>
            <a:pPr algn="ctr">
              <a:lnSpc>
                <a:spcPct val="80000"/>
              </a:lnSpc>
              <a:buFontTx/>
              <a:buNone/>
            </a:pPr>
            <a:r>
              <a:rPr lang="zh-CN" altLang="en-US" sz="2000">
                <a:solidFill>
                  <a:schemeClr val="accent2"/>
                </a:solidFill>
                <a:latin typeface="Times New Roman" pitchFamily="18" charset="0"/>
                <a:ea typeface="宋体" pitchFamily="2" charset="-122"/>
              </a:rPr>
              <a:t>“</a:t>
            </a:r>
            <a:r>
              <a:rPr lang="en-US" altLang="ja-JP" sz="2000" b="1">
                <a:solidFill>
                  <a:schemeClr val="accent2"/>
                </a:solidFill>
                <a:latin typeface="Times New Roman" pitchFamily="18" charset="0"/>
                <a:ea typeface="ＭＳ Ｐゴシック" pitchFamily="34" charset="-128"/>
              </a:rPr>
              <a:t>A</a:t>
            </a:r>
            <a:r>
              <a:rPr lang="en-US" altLang="ja-JP" sz="2000">
                <a:solidFill>
                  <a:schemeClr val="accent2"/>
                </a:solidFill>
                <a:latin typeface="Times New Roman" pitchFamily="18" charset="0"/>
                <a:ea typeface="ＭＳ Ｐゴシック" pitchFamily="34" charset="-128"/>
              </a:rPr>
              <a:t> new species of </a:t>
            </a:r>
            <a:r>
              <a:rPr lang="en-US" altLang="ja-JP" sz="2000" i="1">
                <a:solidFill>
                  <a:schemeClr val="accent2"/>
                </a:solidFill>
                <a:latin typeface="Times New Roman" pitchFamily="18" charset="0"/>
                <a:ea typeface="ＭＳ Ｐゴシック" pitchFamily="34" charset="-128"/>
              </a:rPr>
              <a:t>Escherichia</a:t>
            </a:r>
            <a:r>
              <a:rPr lang="en-US" altLang="ja-JP" sz="2000">
                <a:solidFill>
                  <a:schemeClr val="accent2"/>
                </a:solidFill>
                <a:latin typeface="Times New Roman" pitchFamily="18" charset="0"/>
                <a:ea typeface="ＭＳ Ｐゴシック" pitchFamily="34" charset="-128"/>
              </a:rPr>
              <a:t> was identified.</a:t>
            </a:r>
            <a:r>
              <a:rPr lang="en-US" altLang="zh-CN" sz="2000">
                <a:solidFill>
                  <a:schemeClr val="accent2"/>
                </a:solidFill>
                <a:latin typeface="Times New Roman" pitchFamily="18" charset="0"/>
                <a:ea typeface="宋体" pitchFamily="2" charset="-122"/>
              </a:rPr>
              <a:t>”</a:t>
            </a:r>
            <a:endParaRPr lang="en-US" altLang="ja-JP" sz="2000">
              <a:solidFill>
                <a:schemeClr val="accent2"/>
              </a:solidFill>
              <a:latin typeface="Times New Roman" pitchFamily="18" charset="0"/>
              <a:ea typeface="ＭＳ Ｐゴシック" pitchFamily="34" charset="-128"/>
            </a:endParaRPr>
          </a:p>
          <a:p>
            <a:pPr algn="ctr">
              <a:lnSpc>
                <a:spcPct val="80000"/>
              </a:lnSpc>
              <a:buFontTx/>
              <a:buNone/>
            </a:pPr>
            <a:r>
              <a:rPr lang="en-US" altLang="ja-JP" sz="2000">
                <a:solidFill>
                  <a:schemeClr val="accent2"/>
                </a:solidFill>
                <a:latin typeface="Times New Roman" pitchFamily="18" charset="0"/>
                <a:ea typeface="ＭＳ Ｐゴシック" pitchFamily="34" charset="-128"/>
              </a:rPr>
              <a:t>(other species also exist) </a:t>
            </a:r>
          </a:p>
          <a:p>
            <a:pPr algn="ctr">
              <a:lnSpc>
                <a:spcPct val="80000"/>
              </a:lnSpc>
              <a:buFontTx/>
              <a:buNone/>
            </a:pPr>
            <a:r>
              <a:rPr lang="en-US" altLang="zh-CN" sz="2000">
                <a:solidFill>
                  <a:schemeClr val="accent2"/>
                </a:solidFill>
                <a:latin typeface="Times New Roman" pitchFamily="18" charset="0"/>
                <a:ea typeface="宋体" pitchFamily="2" charset="-122"/>
              </a:rPr>
              <a:t>(</a:t>
            </a:r>
            <a:r>
              <a:rPr lang="zh-CN" altLang="en-US" sz="1800">
                <a:solidFill>
                  <a:schemeClr val="accent2"/>
                </a:solidFill>
                <a:latin typeface="Times New Roman" pitchFamily="18" charset="0"/>
                <a:ea typeface="宋体" pitchFamily="2" charset="-122"/>
              </a:rPr>
              <a:t>仍存在有其他物种</a:t>
            </a:r>
            <a:r>
              <a:rPr lang="en-US" altLang="zh-CN" sz="2000">
                <a:solidFill>
                  <a:schemeClr val="accent2"/>
                </a:solidFill>
                <a:latin typeface="Times New Roman" pitchFamily="18" charset="0"/>
                <a:ea typeface="宋体" pitchFamily="2" charset="-122"/>
              </a:rPr>
              <a:t>)</a:t>
            </a:r>
          </a:p>
          <a:p>
            <a:pPr algn="ctr">
              <a:lnSpc>
                <a:spcPct val="80000"/>
              </a:lnSpc>
              <a:buFontTx/>
              <a:buNone/>
            </a:pPr>
            <a:endParaRPr lang="en-US" altLang="zh-CN" sz="2000">
              <a:solidFill>
                <a:schemeClr val="accent2"/>
              </a:solidFill>
              <a:latin typeface="Times New Roman" pitchFamily="18" charset="0"/>
              <a:ea typeface="宋体" pitchFamily="2" charset="-122"/>
            </a:endParaRPr>
          </a:p>
          <a:p>
            <a:pPr>
              <a:lnSpc>
                <a:spcPct val="80000"/>
              </a:lnSpc>
            </a:pPr>
            <a:r>
              <a:rPr lang="en-US" altLang="ja-JP" sz="2000">
                <a:solidFill>
                  <a:srgbClr val="336600"/>
                </a:solidFill>
                <a:latin typeface="Times New Roman" pitchFamily="18" charset="0"/>
                <a:ea typeface="ＭＳ Ｐゴシック" pitchFamily="34" charset="-128"/>
              </a:rPr>
              <a:t>“the”: used when no more than one instance exists or is likely to exist in the </a:t>
            </a:r>
            <a:r>
              <a:rPr lang="en-US" altLang="zh-CN" sz="2000">
                <a:solidFill>
                  <a:srgbClr val="336600"/>
                </a:solidFill>
                <a:latin typeface="Times New Roman" pitchFamily="18" charset="0"/>
                <a:ea typeface="宋体" pitchFamily="2" charset="-122"/>
              </a:rPr>
              <a:t>future</a:t>
            </a:r>
            <a:r>
              <a:rPr lang="en-US" altLang="zh-CN" sz="1800">
                <a:solidFill>
                  <a:srgbClr val="336600"/>
                </a:solidFill>
                <a:latin typeface="Times New Roman" pitchFamily="18" charset="0"/>
                <a:ea typeface="宋体" pitchFamily="2" charset="-122"/>
              </a:rPr>
              <a:t> </a:t>
            </a:r>
          </a:p>
          <a:p>
            <a:pPr>
              <a:lnSpc>
                <a:spcPct val="80000"/>
              </a:lnSpc>
              <a:buFontTx/>
              <a:buNone/>
            </a:pPr>
            <a:r>
              <a:rPr lang="en-US" altLang="zh-CN" sz="1800">
                <a:solidFill>
                  <a:srgbClr val="336600"/>
                </a:solidFill>
                <a:latin typeface="Times New Roman" pitchFamily="18" charset="0"/>
                <a:ea typeface="宋体" pitchFamily="2" charset="-122"/>
              </a:rPr>
              <a:t>	(“the</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：指目前或将来独一无二的事物</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a:t>
            </a:r>
            <a:endParaRPr lang="ja-JP" altLang="en-US" sz="1800">
              <a:solidFill>
                <a:srgbClr val="336600"/>
              </a:solidFill>
              <a:latin typeface="Times New Roman" pitchFamily="18" charset="0"/>
              <a:ea typeface="ＭＳ Ｐゴシック" pitchFamily="34" charset="-128"/>
            </a:endParaRPr>
          </a:p>
          <a:p>
            <a:pPr>
              <a:lnSpc>
                <a:spcPct val="80000"/>
              </a:lnSpc>
            </a:pPr>
            <a:endParaRPr lang="en-US" altLang="ja-JP" sz="2000">
              <a:solidFill>
                <a:srgbClr val="336600"/>
              </a:solidFill>
              <a:latin typeface="Times New Roman" pitchFamily="18" charset="0"/>
              <a:ea typeface="ＭＳ Ｐゴシック" pitchFamily="34" charset="-128"/>
            </a:endParaRPr>
          </a:p>
          <a:p>
            <a:pPr algn="ctr">
              <a:lnSpc>
                <a:spcPct val="80000"/>
              </a:lnSpc>
              <a:buFontTx/>
              <a:buNone/>
            </a:pPr>
            <a:r>
              <a:rPr lang="en-US" altLang="ja-JP" sz="2000">
                <a:latin typeface="Times New Roman" pitchFamily="18" charset="0"/>
                <a:ea typeface="ＭＳ Ｐゴシック" pitchFamily="34" charset="-128"/>
              </a:rPr>
              <a:t>     </a:t>
            </a:r>
            <a:r>
              <a:rPr lang="zh-CN" altLang="en-US" sz="2000">
                <a:solidFill>
                  <a:schemeClr val="accent2"/>
                </a:solidFill>
                <a:latin typeface="Times New Roman" pitchFamily="18" charset="0"/>
                <a:ea typeface="宋体" pitchFamily="2" charset="-122"/>
              </a:rPr>
              <a:t>“</a:t>
            </a:r>
            <a:r>
              <a:rPr lang="en-US" altLang="ja-JP" sz="2000" b="1">
                <a:solidFill>
                  <a:schemeClr val="accent2"/>
                </a:solidFill>
                <a:latin typeface="Times New Roman" pitchFamily="18" charset="0"/>
                <a:ea typeface="ＭＳ Ｐゴシック" pitchFamily="34" charset="-128"/>
              </a:rPr>
              <a:t>The</a:t>
            </a:r>
            <a:r>
              <a:rPr lang="en-US" altLang="ja-JP" sz="2000">
                <a:solidFill>
                  <a:schemeClr val="accent2"/>
                </a:solidFill>
                <a:latin typeface="Times New Roman" pitchFamily="18" charset="0"/>
                <a:ea typeface="ＭＳ Ｐゴシック" pitchFamily="34" charset="-128"/>
              </a:rPr>
              <a:t> organism responsible for the outbreak was </a:t>
            </a:r>
            <a:r>
              <a:rPr lang="en-US" altLang="ja-JP" sz="2000" i="1">
                <a:solidFill>
                  <a:schemeClr val="accent2"/>
                </a:solidFill>
                <a:latin typeface="Times New Roman" pitchFamily="18" charset="0"/>
                <a:ea typeface="ＭＳ Ｐゴシック" pitchFamily="34" charset="-128"/>
              </a:rPr>
              <a:t>Escherichia coli.</a:t>
            </a:r>
            <a:r>
              <a:rPr lang="en-US" altLang="zh-CN" sz="2000">
                <a:solidFill>
                  <a:schemeClr val="accent2"/>
                </a:solidFill>
                <a:latin typeface="Times New Roman" pitchFamily="18" charset="0"/>
                <a:ea typeface="宋体" pitchFamily="2" charset="-122"/>
              </a:rPr>
              <a:t>”</a:t>
            </a:r>
          </a:p>
          <a:p>
            <a:pPr>
              <a:lnSpc>
                <a:spcPct val="80000"/>
              </a:lnSpc>
              <a:buFontTx/>
              <a:buNone/>
            </a:pPr>
            <a:r>
              <a:rPr lang="en-US" altLang="ja-JP" sz="2000">
                <a:latin typeface="Times New Roman" pitchFamily="18" charset="0"/>
                <a:ea typeface="ＭＳ Ｐゴシック" pitchFamily="34" charset="-128"/>
              </a:rPr>
              <a:t> </a:t>
            </a:r>
            <a:endParaRPr lang="en-US" altLang="ja-JP" sz="2000" i="1">
              <a:solidFill>
                <a:srgbClr val="0033CC"/>
              </a:solidFill>
              <a:latin typeface="Times New Roman" pitchFamily="18" charset="0"/>
              <a:ea typeface="ＭＳ Ｐゴシック" pitchFamily="34" charset="-128"/>
            </a:endParaRPr>
          </a:p>
          <a:p>
            <a:pPr algn="ctr">
              <a:lnSpc>
                <a:spcPct val="80000"/>
              </a:lnSpc>
              <a:buFontTx/>
              <a:buNone/>
            </a:pPr>
            <a:r>
              <a:rPr lang="en-US" altLang="ja-JP" sz="2000" i="1">
                <a:solidFill>
                  <a:srgbClr val="336600"/>
                </a:solidFill>
                <a:latin typeface="Times New Roman" pitchFamily="18" charset="0"/>
                <a:ea typeface="ＭＳ Ｐゴシック" pitchFamily="34" charset="-128"/>
              </a:rPr>
              <a:t>Experience using and reading them is the key!</a:t>
            </a:r>
            <a:endParaRPr lang="en-US" altLang="zh-CN" sz="2000" i="1">
              <a:solidFill>
                <a:srgbClr val="336600"/>
              </a:solidFill>
              <a:latin typeface="Times New Roman" pitchFamily="18" charset="0"/>
              <a:ea typeface="宋体" pitchFamily="2" charset="-122"/>
            </a:endParaRPr>
          </a:p>
          <a:p>
            <a:pPr algn="ctr">
              <a:lnSpc>
                <a:spcPct val="80000"/>
              </a:lnSpc>
              <a:buFontTx/>
              <a:buNone/>
            </a:pPr>
            <a:r>
              <a:rPr lang="en-US" altLang="zh-CN" sz="1800" i="1">
                <a:solidFill>
                  <a:srgbClr val="336600"/>
                </a:solidFill>
                <a:latin typeface="Times New Roman" pitchFamily="18" charset="0"/>
                <a:ea typeface="宋体" pitchFamily="2" charset="-122"/>
              </a:rPr>
              <a:t>(</a:t>
            </a:r>
            <a:r>
              <a:rPr lang="zh-CN" altLang="en-US" sz="1800" i="1">
                <a:solidFill>
                  <a:srgbClr val="336600"/>
                </a:solidFill>
                <a:latin typeface="Times New Roman" pitchFamily="18" charset="0"/>
                <a:ea typeface="宋体" pitchFamily="2" charset="-122"/>
              </a:rPr>
              <a:t>使用与阅读最为关键！</a:t>
            </a:r>
            <a:r>
              <a:rPr lang="en-US" altLang="zh-CN" sz="1800" i="1">
                <a:solidFill>
                  <a:srgbClr val="336600"/>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  </a:t>
            </a:r>
          </a:p>
        </p:txBody>
      </p:sp>
      <p:sp>
        <p:nvSpPr>
          <p:cNvPr id="83971" name="Rectangle 3"/>
          <p:cNvSpPr>
            <a:spLocks noGrp="1" noChangeArrowheads="1"/>
          </p:cNvSpPr>
          <p:nvPr>
            <p:ph type="body" idx="1"/>
          </p:nvPr>
        </p:nvSpPr>
        <p:spPr/>
        <p:txBody>
          <a:bodyPr/>
          <a:lstStyle/>
          <a:p>
            <a:pPr>
              <a:buFontTx/>
              <a:buNone/>
            </a:pPr>
            <a:r>
              <a:rPr lang="en-US" altLang="zh-CN" sz="3600">
                <a:solidFill>
                  <a:schemeClr val="accent2"/>
                </a:solidFill>
                <a:ea typeface="宋体" pitchFamily="2" charset="-122"/>
              </a:rPr>
              <a:t>Correct</a:t>
            </a:r>
            <a:r>
              <a:rPr lang="en-US" sz="3600">
                <a:solidFill>
                  <a:srgbClr val="336600"/>
                </a:solidFill>
              </a:rPr>
              <a:t>: </a:t>
            </a:r>
          </a:p>
          <a:p>
            <a:pPr>
              <a:buFontTx/>
              <a:buNone/>
            </a:pPr>
            <a:r>
              <a:rPr lang="en-US" altLang="zh-CN" sz="2400">
                <a:solidFill>
                  <a:schemeClr val="accent2"/>
                </a:solidFill>
                <a:ea typeface="宋体" pitchFamily="2" charset="-122"/>
              </a:rPr>
              <a:t>(</a:t>
            </a:r>
            <a:r>
              <a:rPr lang="zh-CN" altLang="en-US" sz="2400">
                <a:solidFill>
                  <a:schemeClr val="accent2"/>
                </a:solidFill>
                <a:ea typeface="宋体" pitchFamily="2" charset="-122"/>
              </a:rPr>
              <a:t>正确</a:t>
            </a:r>
            <a:r>
              <a:rPr lang="en-US" altLang="en-US" sz="2400">
                <a:solidFill>
                  <a:schemeClr val="accent2"/>
                </a:solidFill>
              </a:rPr>
              <a:t>用法</a:t>
            </a:r>
            <a:r>
              <a:rPr lang="en-US" altLang="zh-CN" sz="2400">
                <a:solidFill>
                  <a:schemeClr val="accent2"/>
                </a:solidFill>
                <a:ea typeface="宋体" pitchFamily="2" charset="-122"/>
              </a:rPr>
              <a:t>)</a:t>
            </a:r>
            <a:r>
              <a:rPr lang="en-US" sz="3600">
                <a:solidFill>
                  <a:srgbClr val="336600"/>
                </a:solidFill>
              </a:rPr>
              <a:t> </a:t>
            </a:r>
          </a:p>
          <a:p>
            <a:pPr>
              <a:buFontTx/>
              <a:buNone/>
            </a:pPr>
            <a:endParaRPr lang="en-US" sz="3600">
              <a:solidFill>
                <a:srgbClr val="336600"/>
              </a:solidFill>
            </a:endParaRPr>
          </a:p>
          <a:p>
            <a:pPr algn="ctr">
              <a:buFontTx/>
              <a:buNone/>
            </a:pPr>
            <a:r>
              <a:rPr lang="en-US" sz="3600">
                <a:solidFill>
                  <a:srgbClr val="0033CC"/>
                </a:solidFill>
              </a:rPr>
              <a:t>The equipment </a:t>
            </a:r>
            <a:r>
              <a:rPr lang="en-US" sz="3600" b="1">
                <a:solidFill>
                  <a:srgbClr val="0033CC"/>
                </a:solidFill>
              </a:rPr>
              <a:t>that </a:t>
            </a:r>
            <a:r>
              <a:rPr lang="en-US" sz="3600">
                <a:solidFill>
                  <a:srgbClr val="0033CC"/>
                </a:solidFill>
              </a:rPr>
              <a:t>we used was made by the XX Company.</a:t>
            </a:r>
          </a:p>
          <a:p>
            <a:endParaRPr lang="en-US">
              <a:solidFill>
                <a:srgbClr val="0033CC"/>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  </a:t>
            </a:r>
          </a:p>
        </p:txBody>
      </p:sp>
      <p:sp>
        <p:nvSpPr>
          <p:cNvPr id="86019" name="Rectangle 3"/>
          <p:cNvSpPr>
            <a:spLocks noGrp="1" noChangeArrowheads="1"/>
          </p:cNvSpPr>
          <p:nvPr>
            <p:ph type="body" idx="1"/>
          </p:nvPr>
        </p:nvSpPr>
        <p:spPr/>
        <p:txBody>
          <a:bodyPr/>
          <a:lstStyle/>
          <a:p>
            <a:pPr>
              <a:buFontTx/>
              <a:buNone/>
            </a:pPr>
            <a:r>
              <a:rPr lang="en-US" sz="3600">
                <a:solidFill>
                  <a:srgbClr val="FF0000"/>
                </a:solidFill>
              </a:rPr>
              <a:t>Wrong: </a:t>
            </a:r>
            <a:endParaRPr lang="en-US" altLang="zh-CN" sz="3600">
              <a:solidFill>
                <a:srgbClr val="FF0000"/>
              </a:solidFill>
              <a:ea typeface="宋体" pitchFamily="2" charset="-122"/>
            </a:endParaRPr>
          </a:p>
          <a:p>
            <a:pPr>
              <a:buFontTx/>
              <a:buNone/>
            </a:pPr>
            <a:r>
              <a:rPr lang="en-US" altLang="zh-CN" sz="2400">
                <a:solidFill>
                  <a:srgbClr val="FF0000"/>
                </a:solidFill>
                <a:ea typeface="宋体" pitchFamily="2" charset="-122"/>
              </a:rPr>
              <a:t>(</a:t>
            </a:r>
            <a:r>
              <a:rPr lang="en-US" altLang="en-US" sz="2400">
                <a:solidFill>
                  <a:srgbClr val="FF0000"/>
                </a:solidFill>
              </a:rPr>
              <a:t>错误用法</a:t>
            </a:r>
            <a:r>
              <a:rPr lang="en-US" altLang="zh-CN" sz="2400">
                <a:solidFill>
                  <a:srgbClr val="FF0000"/>
                </a:solidFill>
                <a:ea typeface="宋体" pitchFamily="2" charset="-122"/>
              </a:rPr>
              <a:t>) </a:t>
            </a:r>
          </a:p>
          <a:p>
            <a:pPr algn="ctr" eaLnBrk="0" hangingPunct="0">
              <a:spcBef>
                <a:spcPct val="0"/>
              </a:spcBef>
              <a:buFontTx/>
              <a:buNone/>
            </a:pPr>
            <a:endParaRPr lang="en-US" sz="2400">
              <a:solidFill>
                <a:srgbClr val="FF0000"/>
              </a:solidFill>
            </a:endParaRPr>
          </a:p>
          <a:p>
            <a:pPr algn="ctr" eaLnBrk="0" hangingPunct="0">
              <a:spcBef>
                <a:spcPct val="0"/>
              </a:spcBef>
              <a:buFontTx/>
              <a:buNone/>
            </a:pPr>
            <a:r>
              <a:rPr lang="en-US" sz="3600" i="1">
                <a:solidFill>
                  <a:srgbClr val="0033CC"/>
                </a:solidFill>
              </a:rPr>
              <a:t>The equipment, which we used, was made by the XX Company.</a:t>
            </a:r>
            <a:endParaRPr lang="en-US" i="1">
              <a:solidFill>
                <a:srgbClr val="0033CC"/>
              </a:solidFill>
            </a:endParaRPr>
          </a:p>
          <a:p>
            <a:pPr lvl="2">
              <a:buFontTx/>
              <a:buNone/>
            </a:pPr>
            <a:endParaRPr lang="en-US">
              <a:solidFill>
                <a:srgbClr val="0033CC"/>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  </a:t>
            </a:r>
          </a:p>
        </p:txBody>
      </p:sp>
      <p:sp>
        <p:nvSpPr>
          <p:cNvPr id="88067" name="Rectangle 3"/>
          <p:cNvSpPr>
            <a:spLocks noGrp="1" noChangeArrowheads="1"/>
          </p:cNvSpPr>
          <p:nvPr>
            <p:ph type="body" idx="1"/>
          </p:nvPr>
        </p:nvSpPr>
        <p:spPr/>
        <p:txBody>
          <a:bodyPr/>
          <a:lstStyle/>
          <a:p>
            <a:pPr>
              <a:buFontTx/>
              <a:buNone/>
            </a:pPr>
            <a:r>
              <a:rPr lang="en-US" sz="3600" b="1">
                <a:solidFill>
                  <a:schemeClr val="accent2"/>
                </a:solidFill>
              </a:rPr>
              <a:t>Correct</a:t>
            </a:r>
            <a:r>
              <a:rPr lang="en-US" sz="3600" b="1">
                <a:solidFill>
                  <a:srgbClr val="336600"/>
                </a:solidFill>
              </a:rPr>
              <a:t>:</a:t>
            </a:r>
            <a:r>
              <a:rPr lang="en-US" sz="3600">
                <a:solidFill>
                  <a:srgbClr val="336600"/>
                </a:solidFill>
              </a:rPr>
              <a:t> </a:t>
            </a:r>
          </a:p>
          <a:p>
            <a:pPr>
              <a:buFontTx/>
              <a:buNone/>
            </a:pPr>
            <a:r>
              <a:rPr lang="en-US" altLang="zh-CN" sz="2400">
                <a:solidFill>
                  <a:schemeClr val="accent2"/>
                </a:solidFill>
                <a:ea typeface="宋体" pitchFamily="2" charset="-122"/>
              </a:rPr>
              <a:t>(</a:t>
            </a:r>
            <a:r>
              <a:rPr lang="ja-JP" altLang="en-US" sz="2400">
                <a:solidFill>
                  <a:schemeClr val="accent2"/>
                </a:solidFill>
              </a:rPr>
              <a:t>正确用法</a:t>
            </a:r>
            <a:r>
              <a:rPr lang="en-US" altLang="zh-CN" sz="2400">
                <a:solidFill>
                  <a:schemeClr val="accent2"/>
                </a:solidFill>
                <a:ea typeface="宋体" pitchFamily="2" charset="-122"/>
              </a:rPr>
              <a:t>)</a:t>
            </a:r>
            <a:endParaRPr lang="en-US" sz="2400">
              <a:solidFill>
                <a:schemeClr val="accent2"/>
              </a:solidFill>
            </a:endParaRPr>
          </a:p>
          <a:p>
            <a:pPr>
              <a:buFontTx/>
              <a:buNone/>
            </a:pPr>
            <a:endParaRPr lang="en-US" sz="3600">
              <a:solidFill>
                <a:srgbClr val="336600"/>
              </a:solidFill>
            </a:endParaRPr>
          </a:p>
          <a:p>
            <a:pPr algn="ctr">
              <a:buFontTx/>
              <a:buNone/>
            </a:pPr>
            <a:r>
              <a:rPr lang="en-US" sz="3600">
                <a:solidFill>
                  <a:srgbClr val="0033CC"/>
                </a:solidFill>
              </a:rPr>
              <a:t>The equipment, which was made in Shanghai, was very expensive.</a:t>
            </a:r>
            <a:endParaRPr lang="en-US">
              <a:solidFill>
                <a:srgbClr val="0033CC"/>
              </a:solidFill>
            </a:endParaRPr>
          </a:p>
          <a:p>
            <a:pPr lvl="2">
              <a:buFontTx/>
              <a:buNone/>
            </a:pPr>
            <a:endParaRPr lang="en-US">
              <a:solidFill>
                <a:srgbClr val="0033C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755650" y="1412875"/>
            <a:ext cx="7702550" cy="3311525"/>
          </a:xfrm>
        </p:spPr>
        <p:txBody>
          <a:bodyPr/>
          <a:lstStyle/>
          <a:p>
            <a:r>
              <a:rPr lang="en-US" altLang="zh-CN" sz="4000">
                <a:solidFill>
                  <a:srgbClr val="336600"/>
                </a:solidFill>
                <a:latin typeface="Times New Roman" pitchFamily="18" charset="0"/>
                <a:ea typeface="宋体" pitchFamily="2" charset="-122"/>
              </a:rPr>
              <a:t>2. </a:t>
            </a:r>
            <a:r>
              <a:rPr lang="en-US" altLang="ja-JP" sz="4000" b="1">
                <a:solidFill>
                  <a:srgbClr val="336600"/>
                </a:solidFill>
                <a:latin typeface="Times New Roman" pitchFamily="18" charset="0"/>
                <a:ea typeface="ＭＳ Ｐゴシック" pitchFamily="34" charset="-128"/>
              </a:rPr>
              <a:t>Hyphens, en dash, em dash</a:t>
            </a:r>
            <a:r>
              <a:rPr lang="en-US" altLang="zh-CN" sz="4000">
                <a:solidFill>
                  <a:srgbClr val="336600"/>
                </a:solidFill>
                <a:latin typeface="Times New Roman" pitchFamily="18" charset="0"/>
                <a:ea typeface="宋体" pitchFamily="2" charset="-122"/>
              </a:rPr>
              <a:t>: </a:t>
            </a:r>
            <a:r>
              <a:rPr lang="en-US" altLang="ja-JP" sz="4000">
                <a:solidFill>
                  <a:srgbClr val="336600"/>
                </a:solidFill>
                <a:latin typeface="Times New Roman" pitchFamily="18" charset="0"/>
                <a:ea typeface="ＭＳ Ｐゴシック" pitchFamily="34" charset="-128"/>
              </a:rPr>
              <a:t>Try not to overuse because they can slow down the reader</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
            </a:r>
            <a:br>
              <a:rPr lang="en-US" altLang="zh-CN" sz="3200">
                <a:solidFill>
                  <a:srgbClr val="336600"/>
                </a:solidFill>
                <a:latin typeface="Times New Roman" pitchFamily="18" charset="0"/>
                <a:ea typeface="宋体" pitchFamily="2" charset="-122"/>
              </a:rPr>
            </a:br>
            <a:r>
              <a:rPr lang="en-US" altLang="zh-CN" sz="2800">
                <a:solidFill>
                  <a:srgbClr val="336600"/>
                </a:solidFill>
                <a:latin typeface="Times New Roman" pitchFamily="18" charset="0"/>
                <a:ea typeface="宋体" pitchFamily="2" charset="-122"/>
              </a:rPr>
              <a:t>(</a:t>
            </a:r>
            <a:r>
              <a:rPr lang="zh-CN" altLang="en-US" sz="2800">
                <a:solidFill>
                  <a:srgbClr val="336600"/>
                </a:solidFill>
                <a:latin typeface="Times New Roman" pitchFamily="18" charset="0"/>
                <a:ea typeface="宋体" pitchFamily="2" charset="-122"/>
              </a:rPr>
              <a:t>尽量少用</a:t>
            </a:r>
            <a:r>
              <a:rPr lang="zh-CN" altLang="en-US" sz="2800" b="1">
                <a:solidFill>
                  <a:srgbClr val="336600"/>
                </a:solidFill>
                <a:latin typeface="Times New Roman" pitchFamily="18" charset="0"/>
                <a:ea typeface="宋体" pitchFamily="2" charset="-122"/>
              </a:rPr>
              <a:t>连字符、短破折号和长破折号：</a:t>
            </a:r>
            <a:br>
              <a:rPr lang="zh-CN" altLang="en-US" sz="2800" b="1">
                <a:solidFill>
                  <a:srgbClr val="336600"/>
                </a:solidFill>
                <a:latin typeface="Times New Roman" pitchFamily="18" charset="0"/>
                <a:ea typeface="宋体" pitchFamily="2" charset="-122"/>
              </a:rPr>
            </a:br>
            <a:r>
              <a:rPr lang="zh-CN" altLang="en-US" sz="2800">
                <a:solidFill>
                  <a:srgbClr val="336600"/>
                </a:solidFill>
                <a:latin typeface="Times New Roman" pitchFamily="18" charset="0"/>
                <a:ea typeface="宋体" pitchFamily="2" charset="-122"/>
              </a:rPr>
              <a:t>他们会使读者不易阅读</a:t>
            </a:r>
            <a:r>
              <a:rPr lang="en-US" altLang="zh-CN" sz="2800">
                <a:solidFill>
                  <a:srgbClr val="336600"/>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Hyphens and Dashes</a:t>
            </a:r>
          </a:p>
        </p:txBody>
      </p:sp>
      <p:sp>
        <p:nvSpPr>
          <p:cNvPr id="92163" name="Rectangle 3"/>
          <p:cNvSpPr>
            <a:spLocks noGrp="1" noChangeArrowheads="1"/>
          </p:cNvSpPr>
          <p:nvPr>
            <p:ph type="body" idx="1"/>
          </p:nvPr>
        </p:nvSpPr>
        <p:spPr/>
        <p:txBody>
          <a:bodyPr/>
          <a:lstStyle/>
          <a:p>
            <a:r>
              <a:rPr lang="en-US" altLang="ja-JP" sz="2800" b="1">
                <a:solidFill>
                  <a:srgbClr val="336600"/>
                </a:solidFill>
                <a:latin typeface="Times New Roman" pitchFamily="18" charset="0"/>
                <a:ea typeface="ＭＳ Ｐゴシック" pitchFamily="34" charset="-128"/>
              </a:rPr>
              <a:t>Hyphen (-):</a:t>
            </a:r>
            <a:r>
              <a:rPr lang="en-US" altLang="ja-JP" sz="2800">
                <a:solidFill>
                  <a:srgbClr val="336600"/>
                </a:solidFill>
                <a:latin typeface="Times New Roman" pitchFamily="18" charset="0"/>
                <a:ea typeface="ＭＳ Ｐゴシック" pitchFamily="34" charset="-128"/>
              </a:rPr>
              <a:t> Connector rather than in indicator of interruption or omission.</a:t>
            </a:r>
            <a:r>
              <a:rPr lang="en-US" altLang="zh-CN" sz="2800">
                <a:solidFill>
                  <a:srgbClr val="336600"/>
                </a:solidFill>
                <a:latin typeface="Times New Roman" pitchFamily="18" charset="0"/>
                <a:ea typeface="宋体" pitchFamily="2" charset="-122"/>
              </a:rPr>
              <a:t> </a:t>
            </a: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表连接，而不是停顿或省略</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gn="ctr">
              <a:buFontTx/>
              <a:buNone/>
            </a:pPr>
            <a:r>
              <a:rPr lang="en-US" altLang="ja-JP" sz="2800">
                <a:solidFill>
                  <a:srgbClr val="0033CC"/>
                </a:solidFill>
                <a:latin typeface="Times New Roman" pitchFamily="18" charset="0"/>
                <a:ea typeface="ＭＳ Ｐゴシック" pitchFamily="34" charset="-128"/>
              </a:rPr>
              <a:t>well-being, advanced-level</a:t>
            </a:r>
          </a:p>
          <a:p>
            <a:r>
              <a:rPr lang="en-US" altLang="ja-JP" sz="2800" b="1">
                <a:solidFill>
                  <a:srgbClr val="336600"/>
                </a:solidFill>
                <a:latin typeface="Times New Roman" pitchFamily="18" charset="0"/>
                <a:ea typeface="ＭＳ Ｐゴシック" pitchFamily="34" charset="-128"/>
              </a:rPr>
              <a:t>En dash (–):</a:t>
            </a:r>
            <a:r>
              <a:rPr lang="en-US" altLang="ja-JP" sz="2800">
                <a:solidFill>
                  <a:srgbClr val="336600"/>
                </a:solidFill>
                <a:latin typeface="Times New Roman" pitchFamily="18" charset="0"/>
                <a:ea typeface="ＭＳ Ｐゴシック" pitchFamily="34" charset="-128"/>
              </a:rPr>
              <a:t> Means “through.”</a:t>
            </a:r>
            <a:r>
              <a:rPr lang="en-US" altLang="zh-CN" sz="2800">
                <a:solidFill>
                  <a:srgbClr val="336600"/>
                </a:solidFill>
                <a:latin typeface="Times New Roman" pitchFamily="18" charset="0"/>
                <a:ea typeface="宋体" pitchFamily="2" charset="-122"/>
              </a:rPr>
              <a:t> </a:t>
            </a: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表范围</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gn="ctr">
              <a:buFontTx/>
              <a:buNone/>
            </a:pPr>
            <a:r>
              <a:rPr lang="en-US" altLang="ja-JP" sz="2800">
                <a:solidFill>
                  <a:srgbClr val="0033CC"/>
                </a:solidFill>
                <a:latin typeface="Times New Roman" pitchFamily="18" charset="0"/>
                <a:ea typeface="ＭＳ Ｐゴシック" pitchFamily="34" charset="-128"/>
              </a:rPr>
              <a:t>August 28–29; pp. 2–5.</a:t>
            </a:r>
            <a:r>
              <a:rPr lang="en-US" altLang="ja-JP" sz="2800">
                <a:latin typeface="Times New Roman" pitchFamily="18" charset="0"/>
                <a:ea typeface="ＭＳ Ｐゴシック" pitchFamily="34" charset="-128"/>
              </a:rPr>
              <a:t> </a:t>
            </a:r>
          </a:p>
          <a:p>
            <a:r>
              <a:rPr lang="en-US" altLang="ja-JP" sz="2800" b="1">
                <a:solidFill>
                  <a:srgbClr val="336600"/>
                </a:solidFill>
                <a:latin typeface="Times New Roman" pitchFamily="18" charset="0"/>
                <a:ea typeface="ＭＳ Ｐゴシック" pitchFamily="34" charset="-128"/>
              </a:rPr>
              <a:t>Em dash (—):</a:t>
            </a:r>
            <a:r>
              <a:rPr lang="en-US" altLang="ja-JP" sz="2800">
                <a:solidFill>
                  <a:srgbClr val="336600"/>
                </a:solidFill>
                <a:latin typeface="Times New Roman" pitchFamily="18" charset="0"/>
                <a:ea typeface="ＭＳ Ｐゴシック" pitchFamily="34" charset="-128"/>
              </a:rPr>
              <a:t> Separator to create a strong break in a sentence, like parentheses.</a:t>
            </a:r>
            <a:r>
              <a:rPr lang="en-US" altLang="zh-CN" sz="2800">
                <a:solidFill>
                  <a:srgbClr val="336600"/>
                </a:solidFill>
                <a:latin typeface="Times New Roman" pitchFamily="18" charset="0"/>
                <a:ea typeface="宋体" pitchFamily="2" charset="-122"/>
              </a:rPr>
              <a:t> </a:t>
            </a: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很强的停顿，效果同括号</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gn="ctr">
              <a:buFontTx/>
              <a:buNone/>
            </a:pPr>
            <a:r>
              <a:rPr lang="en-US" altLang="ja-JP" sz="2800">
                <a:solidFill>
                  <a:srgbClr val="0033CC"/>
                </a:solidFill>
                <a:latin typeface="Times New Roman" pitchFamily="18" charset="0"/>
                <a:ea typeface="ＭＳ Ｐゴシック" pitchFamily="34" charset="-128"/>
              </a:rPr>
              <a:t>These two cities—that is, Beijing and </a:t>
            </a:r>
          </a:p>
          <a:p>
            <a:pPr algn="ctr">
              <a:buFontTx/>
              <a:buNone/>
            </a:pPr>
            <a:r>
              <a:rPr lang="en-US" altLang="ja-JP" sz="2800">
                <a:solidFill>
                  <a:srgbClr val="0033CC"/>
                </a:solidFill>
                <a:latin typeface="Times New Roman" pitchFamily="18" charset="0"/>
                <a:ea typeface="ＭＳ Ｐゴシック" pitchFamily="34" charset="-128"/>
              </a:rPr>
              <a:t>Shanghai—are developing rapidly.</a:t>
            </a:r>
            <a:r>
              <a:rPr lang="en-US" altLang="ja-JP" sz="2800">
                <a:latin typeface="Times New Roman" pitchFamily="18" charset="0"/>
                <a:ea typeface="ＭＳ Ｐゴシック" pitchFamily="34" charset="-128"/>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Exercise</a:t>
            </a:r>
            <a:endParaRPr lang="ja-JP" altLang="en-US">
              <a:solidFill>
                <a:srgbClr val="336600"/>
              </a:solidFill>
              <a:latin typeface="Times New Roman" pitchFamily="18" charset="0"/>
              <a:ea typeface="ＭＳ Ｐゴシック" pitchFamily="34" charset="-128"/>
            </a:endParaRPr>
          </a:p>
        </p:txBody>
      </p:sp>
      <p:sp>
        <p:nvSpPr>
          <p:cNvPr id="94211" name="Rectangle 3"/>
          <p:cNvSpPr>
            <a:spLocks noGrp="1" noChangeArrowheads="1"/>
          </p:cNvSpPr>
          <p:nvPr>
            <p:ph type="body" idx="1"/>
          </p:nvPr>
        </p:nvSpPr>
        <p:spPr/>
        <p:txBody>
          <a:bodyPr/>
          <a:lstStyle/>
          <a:p>
            <a:pPr>
              <a:lnSpc>
                <a:spcPct val="90000"/>
              </a:lnSpc>
              <a:buFontTx/>
              <a:buNone/>
            </a:pPr>
            <a:r>
              <a:rPr lang="en-US" altLang="ja-JP">
                <a:solidFill>
                  <a:srgbClr val="336600"/>
                </a:solidFill>
                <a:latin typeface="Times New Roman" pitchFamily="18" charset="0"/>
                <a:ea typeface="ＭＳ Ｐゴシック" pitchFamily="34" charset="-128"/>
              </a:rPr>
              <a:t>1. The introduction is written on pages 3</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6. </a:t>
            </a:r>
          </a:p>
          <a:p>
            <a:pPr>
              <a:lnSpc>
                <a:spcPct val="90000"/>
              </a:lnSpc>
              <a:buFontTx/>
              <a:buNone/>
            </a:pPr>
            <a:r>
              <a:rPr lang="en-US" altLang="ja-JP">
                <a:solidFill>
                  <a:srgbClr val="336600"/>
                </a:solidFill>
                <a:latin typeface="Times New Roman" pitchFamily="18" charset="0"/>
                <a:ea typeface="ＭＳ Ｐゴシック" pitchFamily="34" charset="-128"/>
              </a:rPr>
              <a:t>2. The ISTIC conference will be held August 28</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August 29 in Beijing, China. </a:t>
            </a:r>
          </a:p>
          <a:p>
            <a:pPr>
              <a:lnSpc>
                <a:spcPct val="90000"/>
              </a:lnSpc>
              <a:buFontTx/>
              <a:buNone/>
            </a:pPr>
            <a:r>
              <a:rPr lang="en-US" altLang="ja-JP">
                <a:solidFill>
                  <a:srgbClr val="336600"/>
                </a:solidFill>
                <a:latin typeface="Times New Roman" pitchFamily="18" charset="0"/>
                <a:ea typeface="ＭＳ Ｐゴシック" pitchFamily="34" charset="-128"/>
              </a:rPr>
              <a:t>3. Mr. Wang had tried asking, begging, and even demanding cooperation from his staff</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all of whom were busy with other things</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before he gave up and wrote the report himself. </a:t>
            </a:r>
          </a:p>
          <a:p>
            <a:pPr>
              <a:lnSpc>
                <a:spcPct val="90000"/>
              </a:lnSpc>
              <a:buFontTx/>
              <a:buNone/>
            </a:pPr>
            <a:r>
              <a:rPr lang="en-US" altLang="ja-JP">
                <a:solidFill>
                  <a:srgbClr val="336600"/>
                </a:solidFill>
                <a:latin typeface="Times New Roman" pitchFamily="18" charset="0"/>
                <a:ea typeface="ＭＳ Ｐゴシック" pitchFamily="34" charset="-128"/>
              </a:rPr>
              <a:t>4. No one</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not even his professor</a:t>
            </a:r>
            <a:r>
              <a:rPr lang="ja-JP" altLang="en-US">
                <a:solidFill>
                  <a:schemeClr val="accent2"/>
                </a:solidFill>
                <a:latin typeface="Times New Roman" pitchFamily="18" charset="0"/>
                <a:ea typeface="ＭＳ Ｐゴシック" pitchFamily="34" charset="-128"/>
              </a:rPr>
              <a:t>■</a:t>
            </a:r>
            <a:r>
              <a:rPr lang="en-US" altLang="ja-JP">
                <a:solidFill>
                  <a:srgbClr val="336600"/>
                </a:solidFill>
                <a:latin typeface="Times New Roman" pitchFamily="18" charset="0"/>
                <a:ea typeface="ＭＳ Ｐゴシック" pitchFamily="34" charset="-128"/>
              </a:rPr>
              <a:t>thought that his article would be published in Nature. </a:t>
            </a:r>
            <a:endParaRPr lang="ja-JP" altLang="en-US">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solidFill>
                  <a:srgbClr val="336600"/>
                </a:solidFill>
                <a:latin typeface="Times New Roman" pitchFamily="18" charset="0"/>
                <a:ea typeface="ＭＳ Ｐゴシック" pitchFamily="34" charset="-128"/>
              </a:rPr>
              <a:t>3. </a:t>
            </a:r>
            <a:r>
              <a:rPr lang="en-US" altLang="ja-JP">
                <a:solidFill>
                  <a:srgbClr val="336600"/>
                </a:solidFill>
                <a:latin typeface="Times New Roman" pitchFamily="18" charset="0"/>
                <a:ea typeface="ＭＳ Ｐゴシック" pitchFamily="34" charset="-128"/>
              </a:rPr>
              <a:t>Colons, Semicolons</a:t>
            </a:r>
            <a:r>
              <a:rPr lang="en-US" altLang="zh-CN">
                <a:solidFill>
                  <a:srgbClr val="336600"/>
                </a:solidFill>
                <a:latin typeface="Times New Roman" pitchFamily="18" charset="0"/>
                <a:ea typeface="ＭＳ Ｐゴシック" pitchFamily="34" charset="-128"/>
              </a:rPr>
              <a:t> </a:t>
            </a:r>
            <a:r>
              <a:rPr lang="en-US" altLang="zh-CN" sz="3200">
                <a:solidFill>
                  <a:srgbClr val="336600"/>
                </a:solidFill>
                <a:latin typeface="Times New Roman" pitchFamily="18" charset="0"/>
                <a:ea typeface="ＭＳ Ｐゴシック" pitchFamily="34" charset="-128"/>
              </a:rPr>
              <a:t>(</a:t>
            </a:r>
            <a:r>
              <a:rPr lang="zh-CN" altLang="en-US" sz="3200">
                <a:solidFill>
                  <a:srgbClr val="336600"/>
                </a:solidFill>
                <a:latin typeface="Times New Roman" pitchFamily="18" charset="0"/>
                <a:ea typeface="宋体" pitchFamily="2" charset="-122"/>
              </a:rPr>
              <a:t>冒号和分号</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96259" name="Rectangle 3"/>
          <p:cNvSpPr>
            <a:spLocks noGrp="1" noChangeArrowheads="1"/>
          </p:cNvSpPr>
          <p:nvPr>
            <p:ph type="body" idx="1"/>
          </p:nvPr>
        </p:nvSpPr>
        <p:spPr>
          <a:xfrm>
            <a:off x="457200" y="1471613"/>
            <a:ext cx="8229600" cy="4525962"/>
          </a:xfrm>
        </p:spPr>
        <p:txBody>
          <a:bodyPr/>
          <a:lstStyle/>
          <a:p>
            <a:pPr>
              <a:lnSpc>
                <a:spcPct val="80000"/>
              </a:lnSpc>
            </a:pPr>
            <a:r>
              <a:rPr lang="en-US" altLang="ja-JP" sz="2800" b="1">
                <a:solidFill>
                  <a:srgbClr val="336600"/>
                </a:solidFill>
                <a:latin typeface="Times New Roman" pitchFamily="18" charset="0"/>
                <a:ea typeface="ＭＳ Ｐゴシック" pitchFamily="34" charset="-128"/>
              </a:rPr>
              <a:t>Colon</a:t>
            </a:r>
            <a:r>
              <a:rPr lang="en-US" altLang="ja-JP" sz="2800">
                <a:solidFill>
                  <a:srgbClr val="336600"/>
                </a:solidFill>
                <a:latin typeface="Times New Roman" pitchFamily="18" charset="0"/>
                <a:ea typeface="ＭＳ Ｐゴシック" pitchFamily="34" charset="-128"/>
              </a:rPr>
              <a:t>: for listing and defining, and indicates a stronger pause than a semicolon.</a:t>
            </a:r>
            <a:endParaRPr lang="en-US" altLang="zh-CN" sz="2800">
              <a:solidFill>
                <a:srgbClr val="336600"/>
              </a:solidFill>
              <a:latin typeface="Times New Roman" pitchFamily="18" charset="0"/>
              <a:ea typeface="宋体" pitchFamily="2" charset="-122"/>
            </a:endParaRPr>
          </a:p>
          <a:p>
            <a:pPr>
              <a:lnSpc>
                <a:spcPct val="80000"/>
              </a:lnSpc>
              <a:buFontTx/>
              <a:buNone/>
            </a:pPr>
            <a:r>
              <a:rPr lang="en-US" altLang="zh-CN" sz="2800">
                <a:solidFill>
                  <a:srgbClr val="336600"/>
                </a:solidFill>
                <a:latin typeface="Times New Roman" pitchFamily="18" charset="0"/>
                <a:ea typeface="宋体" pitchFamily="2" charset="-122"/>
              </a:rPr>
              <a:t>	(</a:t>
            </a:r>
            <a:r>
              <a:rPr lang="zh-CN" altLang="en-US" sz="2400" b="1">
                <a:solidFill>
                  <a:srgbClr val="336600"/>
                </a:solidFill>
                <a:latin typeface="Times New Roman" pitchFamily="18" charset="0"/>
                <a:ea typeface="宋体" pitchFamily="2" charset="-122"/>
              </a:rPr>
              <a:t>冒号：</a:t>
            </a:r>
            <a:r>
              <a:rPr lang="zh-CN" altLang="en-US" sz="2400">
                <a:solidFill>
                  <a:srgbClr val="336600"/>
                </a:solidFill>
                <a:latin typeface="Times New Roman" pitchFamily="18" charset="0"/>
                <a:ea typeface="宋体" pitchFamily="2" charset="-122"/>
              </a:rPr>
              <a:t>用于列举，定义，比分号停顿强</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gn="ctr">
              <a:lnSpc>
                <a:spcPct val="80000"/>
              </a:lnSpc>
              <a:buFontTx/>
              <a:buNone/>
            </a:pPr>
            <a:r>
              <a:rPr lang="en-US" altLang="ja-JP" sz="2800">
                <a:latin typeface="Times New Roman" pitchFamily="18" charset="0"/>
                <a:ea typeface="ＭＳ Ｐゴシック" pitchFamily="34" charset="-128"/>
              </a:rPr>
              <a:t>   </a:t>
            </a:r>
            <a:r>
              <a:rPr lang="en-US" altLang="ja-JP" sz="2400">
                <a:solidFill>
                  <a:srgbClr val="0033CC"/>
                </a:solidFill>
                <a:latin typeface="Times New Roman" pitchFamily="18" charset="0"/>
                <a:ea typeface="ＭＳ Ｐゴシック" pitchFamily="34" charset="-128"/>
              </a:rPr>
              <a:t>The presentation covered three topics: grammar, punctuation, and format.</a:t>
            </a:r>
          </a:p>
          <a:p>
            <a:pPr algn="ctr">
              <a:lnSpc>
                <a:spcPct val="80000"/>
              </a:lnSpc>
              <a:buFontTx/>
              <a:buNone/>
            </a:pPr>
            <a:endParaRPr lang="en-US" altLang="ja-JP" sz="2400">
              <a:solidFill>
                <a:srgbClr val="0033CC"/>
              </a:solidFill>
              <a:latin typeface="Times New Roman" pitchFamily="18" charset="0"/>
              <a:ea typeface="ＭＳ Ｐゴシック" pitchFamily="34" charset="-128"/>
            </a:endParaRPr>
          </a:p>
          <a:p>
            <a:pPr>
              <a:lnSpc>
                <a:spcPct val="80000"/>
              </a:lnSpc>
            </a:pPr>
            <a:r>
              <a:rPr lang="en-US" altLang="ja-JP" sz="2800" b="1">
                <a:solidFill>
                  <a:srgbClr val="336600"/>
                </a:solidFill>
                <a:latin typeface="Times New Roman" pitchFamily="18" charset="0"/>
                <a:ea typeface="ＭＳ Ｐゴシック" pitchFamily="34" charset="-128"/>
              </a:rPr>
              <a:t>Semicolon</a:t>
            </a:r>
            <a:r>
              <a:rPr lang="en-US" altLang="ja-JP" sz="2800">
                <a:solidFill>
                  <a:srgbClr val="336600"/>
                </a:solidFill>
                <a:latin typeface="Times New Roman" pitchFamily="18" charset="0"/>
                <a:ea typeface="ＭＳ Ｐゴシック" pitchFamily="34" charset="-128"/>
              </a:rPr>
              <a:t>: for joining two related complete sentences (shows closer relationship than “.”).</a:t>
            </a:r>
            <a:endParaRPr lang="en-US" altLang="zh-CN" sz="2800">
              <a:solidFill>
                <a:srgbClr val="336600"/>
              </a:solidFill>
              <a:latin typeface="Times New Roman" pitchFamily="18" charset="0"/>
              <a:ea typeface="宋体" pitchFamily="2" charset="-122"/>
            </a:endParaRPr>
          </a:p>
          <a:p>
            <a:pPr>
              <a:lnSpc>
                <a:spcPct val="80000"/>
              </a:lnSpc>
              <a:buFontTx/>
              <a:buNone/>
            </a:pPr>
            <a:r>
              <a:rPr lang="en-US" altLang="zh-CN" sz="2400">
                <a:solidFill>
                  <a:srgbClr val="336600"/>
                </a:solidFill>
                <a:latin typeface="Times New Roman" pitchFamily="18" charset="0"/>
                <a:ea typeface="宋体" pitchFamily="2" charset="-122"/>
              </a:rPr>
              <a:t>	(</a:t>
            </a:r>
            <a:r>
              <a:rPr lang="zh-CN" altLang="en-US" sz="2400" b="1">
                <a:solidFill>
                  <a:srgbClr val="336600"/>
                </a:solidFill>
                <a:latin typeface="Times New Roman" pitchFamily="18" charset="0"/>
                <a:ea typeface="宋体" pitchFamily="2" charset="-122"/>
              </a:rPr>
              <a:t>分号：</a:t>
            </a:r>
            <a:r>
              <a:rPr lang="zh-CN" altLang="en-US" sz="2400">
                <a:solidFill>
                  <a:srgbClr val="336600"/>
                </a:solidFill>
                <a:latin typeface="Times New Roman" pitchFamily="18" charset="0"/>
                <a:ea typeface="宋体" pitchFamily="2" charset="-122"/>
              </a:rPr>
              <a:t>用于连接两个相关句子，比句号更具关联性</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gn="ctr">
              <a:lnSpc>
                <a:spcPct val="80000"/>
              </a:lnSpc>
              <a:buFontTx/>
              <a:buNone/>
            </a:pPr>
            <a:r>
              <a:rPr lang="en-US" altLang="ja-JP" sz="2800">
                <a:latin typeface="Times New Roman" pitchFamily="18" charset="0"/>
                <a:ea typeface="ＭＳ Ｐゴシック" pitchFamily="34" charset="-128"/>
              </a:rPr>
              <a:t>   </a:t>
            </a:r>
            <a:r>
              <a:rPr lang="en-US" altLang="ja-JP" sz="2400">
                <a:solidFill>
                  <a:srgbClr val="0033CC"/>
                </a:solidFill>
                <a:latin typeface="Times New Roman" pitchFamily="18" charset="0"/>
                <a:ea typeface="ＭＳ Ｐゴシック" pitchFamily="34" charset="-128"/>
              </a:rPr>
              <a:t>The patient had no prior history of disease; however, he presented with many common symptoms.</a:t>
            </a:r>
            <a:r>
              <a:rPr lang="en-US" altLang="ja-JP" sz="2800">
                <a:solidFill>
                  <a:srgbClr val="0033CC"/>
                </a:solidFill>
                <a:latin typeface="Times New Roman" pitchFamily="18" charset="0"/>
                <a:ea typeface="ＭＳ Ｐゴシック" pitchFamily="34" charset="-128"/>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a:solidFill>
                  <a:srgbClr val="336600"/>
                </a:solidFill>
                <a:latin typeface="Times New Roman" pitchFamily="18" charset="0"/>
                <a:ea typeface="宋体" pitchFamily="2" charset="-122"/>
              </a:rPr>
              <a:t>4. </a:t>
            </a:r>
            <a:r>
              <a:rPr lang="en-US" altLang="ja-JP">
                <a:solidFill>
                  <a:srgbClr val="336600"/>
                </a:solidFill>
                <a:latin typeface="Times New Roman" pitchFamily="18" charset="0"/>
                <a:ea typeface="ＭＳ Ｐゴシック" pitchFamily="34" charset="-128"/>
              </a:rPr>
              <a:t>Asian Fonts</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全角字体</a:t>
            </a:r>
            <a:r>
              <a:rPr lang="en-US" altLang="zh-CN" sz="3200">
                <a:solidFill>
                  <a:srgbClr val="336600"/>
                </a:solidFill>
                <a:latin typeface="Times New Roman" pitchFamily="18" charset="0"/>
                <a:ea typeface="宋体" pitchFamily="2" charset="-122"/>
              </a:rPr>
              <a:t>)</a:t>
            </a:r>
            <a:endParaRPr lang="en-US" altLang="ja-JP" sz="3200">
              <a:solidFill>
                <a:srgbClr val="336600"/>
              </a:solidFill>
              <a:latin typeface="Times New Roman" pitchFamily="18" charset="0"/>
              <a:ea typeface="ＭＳ Ｐゴシック" pitchFamily="34" charset="-128"/>
            </a:endParaRPr>
          </a:p>
        </p:txBody>
      </p:sp>
      <p:sp>
        <p:nvSpPr>
          <p:cNvPr id="98307" name="Rectangle 3"/>
          <p:cNvSpPr>
            <a:spLocks noGrp="1" noChangeArrowheads="1"/>
          </p:cNvSpPr>
          <p:nvPr>
            <p:ph type="body" idx="1"/>
          </p:nvPr>
        </p:nvSpPr>
        <p:spPr/>
        <p:txBody>
          <a:bodyPr/>
          <a:lstStyle/>
          <a:p>
            <a:pPr>
              <a:lnSpc>
                <a:spcPct val="90000"/>
              </a:lnSpc>
            </a:pPr>
            <a:r>
              <a:rPr lang="en-US" altLang="ja-JP" sz="2800">
                <a:solidFill>
                  <a:srgbClr val="336600"/>
                </a:solidFill>
                <a:latin typeface="Times New Roman" pitchFamily="18" charset="0"/>
                <a:ea typeface="ＭＳ Ｐゴシック" pitchFamily="34" charset="-128"/>
              </a:rPr>
              <a:t>All Asian fonts should be </a:t>
            </a:r>
            <a:r>
              <a:rPr lang="en-US" altLang="ja-JP" sz="2800" b="1">
                <a:solidFill>
                  <a:srgbClr val="336600"/>
                </a:solidFill>
                <a:latin typeface="Times New Roman" pitchFamily="18" charset="0"/>
                <a:ea typeface="ＭＳ Ｐゴシック" pitchFamily="34" charset="-128"/>
              </a:rPr>
              <a:t>changed to Western fonts</a:t>
            </a:r>
            <a:r>
              <a:rPr lang="en-US" altLang="ja-JP" sz="2800">
                <a:solidFill>
                  <a:srgbClr val="336600"/>
                </a:solidFill>
                <a:latin typeface="Times New Roman" pitchFamily="18" charset="0"/>
                <a:ea typeface="ＭＳ Ｐゴシック" pitchFamily="34" charset="-128"/>
              </a:rPr>
              <a:t> for accurate display on other computers and for proper printing.</a:t>
            </a:r>
            <a:endParaRPr lang="en-US" altLang="zh-CN" sz="2800">
              <a:solidFill>
                <a:srgbClr val="336600"/>
              </a:solidFill>
              <a:latin typeface="Times New Roman" pitchFamily="18" charset="0"/>
              <a:ea typeface="宋体" pitchFamily="2" charset="-122"/>
            </a:endParaRPr>
          </a:p>
          <a:p>
            <a:pPr>
              <a:lnSpc>
                <a:spcPct val="90000"/>
              </a:lnSpc>
              <a:buFontTx/>
              <a:buNone/>
            </a:pPr>
            <a:r>
              <a:rPr lang="en-US" altLang="zh-CN" sz="2800">
                <a:solidFill>
                  <a:srgbClr val="336600"/>
                </a:solidFill>
                <a:latin typeface="Times New Roman" pitchFamily="18" charset="0"/>
                <a:ea typeface="宋体" pitchFamily="2" charset="-122"/>
              </a:rPr>
              <a:t>	</a:t>
            </a: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全角字体应</a:t>
            </a:r>
            <a:r>
              <a:rPr lang="zh-CN" altLang="en-US" sz="2400" b="1">
                <a:solidFill>
                  <a:srgbClr val="336600"/>
                </a:solidFill>
                <a:latin typeface="Times New Roman" pitchFamily="18" charset="0"/>
                <a:ea typeface="宋体" pitchFamily="2" charset="-122"/>
              </a:rPr>
              <a:t>转换为半角字体</a:t>
            </a:r>
            <a:r>
              <a:rPr lang="zh-CN" altLang="en-US" sz="2400">
                <a:solidFill>
                  <a:srgbClr val="336600"/>
                </a:solidFill>
                <a:latin typeface="Times New Roman" pitchFamily="18" charset="0"/>
                <a:ea typeface="宋体" pitchFamily="2" charset="-122"/>
              </a:rPr>
              <a:t>，以便他人电脑能正确显示和打印</a:t>
            </a:r>
            <a:r>
              <a:rPr lang="en-US" altLang="zh-CN" sz="2400">
                <a:solidFill>
                  <a:srgbClr val="336600"/>
                </a:solidFill>
                <a:latin typeface="Times New Roman" pitchFamily="18" charset="0"/>
                <a:ea typeface="宋体" pitchFamily="2" charset="-122"/>
              </a:rPr>
              <a:t>)</a:t>
            </a:r>
            <a:endParaRPr lang="en-US" altLang="ja-JP" sz="2400">
              <a:solidFill>
                <a:srgbClr val="336600"/>
              </a:solidFill>
              <a:latin typeface="Times New Roman" pitchFamily="18" charset="0"/>
              <a:ea typeface="ＭＳ Ｐゴシック" pitchFamily="34" charset="-128"/>
            </a:endParaRPr>
          </a:p>
          <a:p>
            <a:pPr>
              <a:lnSpc>
                <a:spcPct val="90000"/>
              </a:lnSpc>
            </a:pPr>
            <a:endParaRPr lang="en-US" altLang="ja-JP" sz="2400">
              <a:solidFill>
                <a:srgbClr val="336600"/>
              </a:solidFill>
              <a:latin typeface="Times New Roman" pitchFamily="18" charset="0"/>
              <a:ea typeface="ＭＳ Ｐゴシック" pitchFamily="34" charset="-128"/>
            </a:endParaRPr>
          </a:p>
          <a:p>
            <a:pPr>
              <a:lnSpc>
                <a:spcPct val="90000"/>
              </a:lnSpc>
              <a:buFontTx/>
              <a:buNone/>
            </a:pPr>
            <a:r>
              <a:rPr lang="en-US" altLang="zh-CN" sz="2800">
                <a:latin typeface="Times New Roman" pitchFamily="18" charset="0"/>
                <a:ea typeface="宋体" pitchFamily="2" charset="-122"/>
              </a:rPr>
              <a:t>	</a:t>
            </a:r>
            <a:r>
              <a:rPr lang="en-US" altLang="zh-CN" sz="2800">
                <a:solidFill>
                  <a:srgbClr val="0033CC"/>
                </a:solidFill>
                <a:latin typeface="Times New Roman" pitchFamily="18" charset="0"/>
                <a:ea typeface="宋体" pitchFamily="2" charset="-122"/>
              </a:rPr>
              <a:t>The biggest offenders:</a:t>
            </a:r>
            <a:r>
              <a:rPr lang="en-US" altLang="zh-CN" sz="2800">
                <a:latin typeface="Times New Roman" pitchFamily="18" charset="0"/>
                <a:ea typeface="宋体" pitchFamily="2" charset="-122"/>
              </a:rPr>
              <a:t>  </a:t>
            </a:r>
          </a:p>
          <a:p>
            <a:pPr>
              <a:lnSpc>
                <a:spcPct val="90000"/>
              </a:lnSpc>
              <a:buFontTx/>
              <a:buNone/>
            </a:pPr>
            <a:r>
              <a:rPr lang="en-US" altLang="zh-CN" sz="2400">
                <a:solidFill>
                  <a:schemeClr val="accent2"/>
                </a:solidFill>
                <a:latin typeface="Times New Roman" pitchFamily="18" charset="0"/>
                <a:ea typeface="宋体" pitchFamily="2" charset="-122"/>
              </a:rPr>
              <a:t>	</a:t>
            </a:r>
            <a:r>
              <a:rPr lang="en-US" altLang="zh-CN" sz="2400">
                <a:solidFill>
                  <a:srgbClr val="0033CC"/>
                </a:solidFill>
                <a:latin typeface="Times New Roman" pitchFamily="18" charset="0"/>
                <a:ea typeface="宋体" pitchFamily="2" charset="-122"/>
              </a:rPr>
              <a:t>(</a:t>
            </a:r>
            <a:r>
              <a:rPr lang="zh-CN" altLang="en-US" sz="2400">
                <a:solidFill>
                  <a:srgbClr val="0033CC"/>
                </a:solidFill>
                <a:latin typeface="Times New Roman" pitchFamily="18" charset="0"/>
                <a:ea typeface="宋体" pitchFamily="2" charset="-122"/>
              </a:rPr>
              <a:t>最容易导致问题的标点符号</a:t>
            </a:r>
            <a:r>
              <a:rPr lang="en-US" altLang="zh-CN" sz="2400">
                <a:solidFill>
                  <a:srgbClr val="0033CC"/>
                </a:solidFill>
                <a:latin typeface="Times New Roman" pitchFamily="18" charset="0"/>
                <a:ea typeface="宋体" pitchFamily="2" charset="-122"/>
              </a:rPr>
              <a:t>)</a:t>
            </a:r>
          </a:p>
          <a:p>
            <a:pPr>
              <a:lnSpc>
                <a:spcPct val="90000"/>
              </a:lnSpc>
              <a:buFontTx/>
              <a:buNone/>
            </a:pPr>
            <a:endParaRPr lang="en-US" altLang="zh-CN" sz="2400">
              <a:solidFill>
                <a:srgbClr val="0033CC"/>
              </a:solidFill>
              <a:latin typeface="Times New Roman" pitchFamily="18" charset="0"/>
              <a:ea typeface="宋体" pitchFamily="2" charset="-122"/>
            </a:endParaRPr>
          </a:p>
          <a:p>
            <a:pPr>
              <a:lnSpc>
                <a:spcPct val="90000"/>
              </a:lnSpc>
              <a:buFontTx/>
              <a:buNone/>
            </a:pPr>
            <a:r>
              <a:rPr lang="en-US" altLang="zh-CN" sz="2800">
                <a:ea typeface="宋体" pitchFamily="2" charset="-122"/>
              </a:rPr>
              <a:t>	</a:t>
            </a:r>
            <a:r>
              <a:rPr lang="zh-CN" altLang="en-US" sz="3600" b="1">
                <a:solidFill>
                  <a:srgbClr val="336600"/>
                </a:solidFill>
                <a:ea typeface="宋体" pitchFamily="2" charset="-122"/>
              </a:rPr>
              <a:t>、 ，  ；  ： </a:t>
            </a:r>
            <a:r>
              <a:rPr lang="en-US" altLang="zh-CN" sz="3600" b="1">
                <a:solidFill>
                  <a:srgbClr val="336600"/>
                </a:solidFill>
                <a:ea typeface="宋体" pitchFamily="2" charset="-122"/>
              </a:rPr>
              <a:t>(   ) × % </a:t>
            </a:r>
            <a:r>
              <a:rPr lang="ja-JP" altLang="en-US" sz="3600" b="1">
                <a:solidFill>
                  <a:srgbClr val="336600"/>
                </a:solidFill>
                <a:ea typeface="ＭＳ Ｐゴシック" pitchFamily="34" charset="-128"/>
              </a:rPr>
              <a:t>＜　＞</a:t>
            </a:r>
            <a:endParaRPr lang="zh-CN" altLang="en-US" sz="3600" b="1">
              <a:solidFill>
                <a:srgbClr val="3366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6" end="6"/>
                                            </p:txEl>
                                          </p:spTgt>
                                        </p:tgtEl>
                                        <p:attrNameLst>
                                          <p:attrName>style.visibility</p:attrName>
                                        </p:attrNameLst>
                                      </p:cBhvr>
                                      <p:to>
                                        <p:strVal val="visible"/>
                                      </p:to>
                                    </p:set>
                                    <p:anim calcmode="lin" valueType="num">
                                      <p:cBhvr additive="base">
                                        <p:cTn id="7" dur="3000" fill="hold"/>
                                        <p:tgtEl>
                                          <p:spTgt spid="98307">
                                            <p:txEl>
                                              <p:pRg st="6" end="6"/>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983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solidFill>
                  <a:srgbClr val="336600"/>
                </a:solidFill>
                <a:latin typeface="Times New Roman" pitchFamily="18" charset="0"/>
              </a:rPr>
              <a:t>Spelling</a:t>
            </a:r>
            <a:r>
              <a:rPr lang="en-US" altLang="zh-CN">
                <a:solidFill>
                  <a:srgbClr val="336600"/>
                </a:solidFill>
                <a:latin typeface="Times New Roman" pitchFamily="18" charset="0"/>
                <a:ea typeface="宋体" pitchFamily="2" charset="-122"/>
              </a:rPr>
              <a:t/>
            </a:r>
            <a:br>
              <a:rPr lang="en-US" altLang="zh-CN">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latin typeface="Times New Roman" pitchFamily="18" charset="0"/>
                <a:ea typeface="宋体" pitchFamily="2" charset="-122"/>
              </a:rPr>
              <a:t>拼写</a:t>
            </a:r>
            <a:r>
              <a:rPr lang="en-US" altLang="zh-CN" sz="3200">
                <a:solidFill>
                  <a:srgbClr val="336600"/>
                </a:solidFill>
                <a:latin typeface="Times New Roman" pitchFamily="18" charset="0"/>
                <a:ea typeface="宋体" pitchFamily="2" charset="-122"/>
              </a:rPr>
              <a:t>)</a:t>
            </a:r>
          </a:p>
        </p:txBody>
      </p:sp>
      <p:sp>
        <p:nvSpPr>
          <p:cNvPr id="100355" name="Rectangle 3"/>
          <p:cNvSpPr>
            <a:spLocks noGrp="1" noChangeArrowheads="1"/>
          </p:cNvSpPr>
          <p:nvPr>
            <p:ph type="body" idx="1"/>
          </p:nvPr>
        </p:nvSpPr>
        <p:spPr/>
        <p:txBody>
          <a:bodyPr/>
          <a:lstStyle/>
          <a:p>
            <a:pPr>
              <a:lnSpc>
                <a:spcPct val="90000"/>
              </a:lnSpc>
              <a:buFontTx/>
              <a:buNone/>
            </a:pPr>
            <a:r>
              <a:rPr lang="en-US">
                <a:solidFill>
                  <a:srgbClr val="336600"/>
                </a:solidFill>
                <a:latin typeface="Times New Roman" pitchFamily="18" charset="0"/>
              </a:rPr>
              <a:t>Good </a:t>
            </a:r>
            <a:r>
              <a:rPr lang="en-US" b="1">
                <a:solidFill>
                  <a:srgbClr val="336600"/>
                </a:solidFill>
                <a:latin typeface="Times New Roman" pitchFamily="18" charset="0"/>
              </a:rPr>
              <a:t>online dictionaries</a:t>
            </a:r>
            <a:r>
              <a:rPr lang="en-US">
                <a:solidFill>
                  <a:srgbClr val="336600"/>
                </a:solidFill>
                <a:latin typeface="Times New Roman" pitchFamily="18" charset="0"/>
              </a:rPr>
              <a:t> to help with spelling:</a:t>
            </a:r>
            <a:endParaRPr lang="en-US" altLang="zh-CN">
              <a:solidFill>
                <a:srgbClr val="336600"/>
              </a:solidFill>
              <a:latin typeface="Times New Roman" pitchFamily="18" charset="0"/>
              <a:ea typeface="宋体" pitchFamily="2" charset="-122"/>
            </a:endParaRPr>
          </a:p>
          <a:p>
            <a:pPr>
              <a:lnSpc>
                <a:spcPct val="90000"/>
              </a:lnSpc>
              <a:buFontTx/>
              <a:buNone/>
            </a:pPr>
            <a:r>
              <a:rPr lang="en-US" altLang="zh-CN" sz="2400">
                <a:solidFill>
                  <a:srgbClr val="336600"/>
                </a:solidFill>
                <a:latin typeface="Times New Roman" pitchFamily="18" charset="0"/>
                <a:ea typeface="宋体" pitchFamily="2" charset="-122"/>
              </a:rPr>
              <a:t>(</a:t>
            </a:r>
            <a:r>
              <a:rPr lang="zh-CN" altLang="en-US" sz="2400">
                <a:solidFill>
                  <a:srgbClr val="336600"/>
                </a:solidFill>
                <a:latin typeface="Times New Roman" pitchFamily="18" charset="0"/>
                <a:ea typeface="宋体" pitchFamily="2" charset="-122"/>
              </a:rPr>
              <a:t>帮助拼写检查的</a:t>
            </a:r>
            <a:r>
              <a:rPr lang="zh-CN" altLang="en-US" sz="2400" b="1">
                <a:solidFill>
                  <a:srgbClr val="336600"/>
                </a:solidFill>
                <a:latin typeface="Times New Roman" pitchFamily="18" charset="0"/>
                <a:ea typeface="宋体" pitchFamily="2" charset="-122"/>
              </a:rPr>
              <a:t>在线词典</a:t>
            </a:r>
            <a:r>
              <a:rPr lang="en-US" altLang="zh-CN" sz="2400">
                <a:solidFill>
                  <a:srgbClr val="336600"/>
                </a:solidFill>
                <a:latin typeface="Times New Roman" pitchFamily="18" charset="0"/>
                <a:ea typeface="宋体" pitchFamily="2" charset="-122"/>
              </a:rPr>
              <a:t>)</a:t>
            </a:r>
          </a:p>
          <a:p>
            <a:pPr>
              <a:lnSpc>
                <a:spcPct val="90000"/>
              </a:lnSpc>
            </a:pPr>
            <a:endParaRPr lang="en-US" sz="2800">
              <a:solidFill>
                <a:srgbClr val="336600"/>
              </a:solidFill>
              <a:latin typeface="Times New Roman" pitchFamily="18" charset="0"/>
            </a:endParaRPr>
          </a:p>
          <a:p>
            <a:pPr>
              <a:lnSpc>
                <a:spcPct val="90000"/>
              </a:lnSpc>
            </a:pPr>
            <a:r>
              <a:rPr lang="en-US" sz="2800">
                <a:solidFill>
                  <a:schemeClr val="accent2"/>
                </a:solidFill>
                <a:latin typeface="Times New Roman" pitchFamily="18" charset="0"/>
                <a:hlinkClick r:id="rId3"/>
              </a:rPr>
              <a:t>http://www.thefreedictionary.com/</a:t>
            </a:r>
            <a:r>
              <a:rPr lang="en-US" sz="2800">
                <a:solidFill>
                  <a:schemeClr val="accent2"/>
                </a:solidFill>
                <a:latin typeface="Times New Roman" pitchFamily="18" charset="0"/>
                <a:ea typeface="ＭＳ 明朝" charset="-128"/>
              </a:rPr>
              <a:t> </a:t>
            </a:r>
          </a:p>
          <a:p>
            <a:pPr>
              <a:lnSpc>
                <a:spcPct val="90000"/>
              </a:lnSpc>
            </a:pPr>
            <a:endParaRPr lang="en-US" sz="2800">
              <a:solidFill>
                <a:schemeClr val="accent2"/>
              </a:solidFill>
              <a:latin typeface="Times New Roman" pitchFamily="18" charset="0"/>
              <a:ea typeface="ＭＳ 明朝" charset="-128"/>
            </a:endParaRPr>
          </a:p>
          <a:p>
            <a:pPr>
              <a:lnSpc>
                <a:spcPct val="90000"/>
              </a:lnSpc>
            </a:pPr>
            <a:r>
              <a:rPr lang="en-US" sz="2800">
                <a:solidFill>
                  <a:srgbClr val="336600"/>
                </a:solidFill>
                <a:latin typeface="Times New Roman" pitchFamily="18" charset="0"/>
                <a:ea typeface="ＭＳ 明朝" charset="-128"/>
              </a:rPr>
              <a:t>American Heritage Dictionary, 4</a:t>
            </a:r>
            <a:r>
              <a:rPr lang="en-US" sz="2800" baseline="30000">
                <a:solidFill>
                  <a:srgbClr val="336600"/>
                </a:solidFill>
                <a:latin typeface="Times New Roman" pitchFamily="18" charset="0"/>
                <a:ea typeface="ＭＳ 明朝" charset="-128"/>
              </a:rPr>
              <a:t>th</a:t>
            </a:r>
            <a:r>
              <a:rPr lang="en-US" sz="2800">
                <a:solidFill>
                  <a:srgbClr val="336600"/>
                </a:solidFill>
                <a:latin typeface="Times New Roman" pitchFamily="18" charset="0"/>
                <a:ea typeface="ＭＳ 明朝" charset="-128"/>
              </a:rPr>
              <a:t> Ed. </a:t>
            </a:r>
            <a:r>
              <a:rPr lang="en-US" sz="2800" u="sng">
                <a:solidFill>
                  <a:srgbClr val="336600"/>
                </a:solidFill>
                <a:latin typeface="Times New Roman" pitchFamily="18" charset="0"/>
                <a:hlinkClick r:id="rId4"/>
              </a:rPr>
              <a:t>http://yahooligans.yahoo.com/reference/dictionary/</a:t>
            </a:r>
            <a:r>
              <a:rPr lang="en-US" sz="2800">
                <a:latin typeface="Times New Roman" pitchFamily="18" charset="0"/>
                <a:ea typeface="ＭＳ 明朝" charset="-128"/>
              </a:rPr>
              <a:t> </a:t>
            </a:r>
          </a:p>
          <a:p>
            <a:pPr>
              <a:lnSpc>
                <a:spcPct val="90000"/>
              </a:lnSpc>
            </a:pPr>
            <a:endParaRPr lang="en-US" sz="2800">
              <a:latin typeface="Times New Roman" pitchFamily="18" charset="0"/>
            </a:endParaRPr>
          </a:p>
          <a:p>
            <a:pPr>
              <a:lnSpc>
                <a:spcPct val="90000"/>
              </a:lnSpc>
            </a:pPr>
            <a:endParaRPr lang="en-US" sz="2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solidFill>
                  <a:srgbClr val="336600"/>
                </a:solidFill>
                <a:latin typeface="Times New Roman" pitchFamily="18" charset="0"/>
              </a:rPr>
              <a:t>Spellcheckers</a:t>
            </a:r>
            <a:r>
              <a:rPr lang="en-US" altLang="zh-CN" sz="4000">
                <a:solidFill>
                  <a:srgbClr val="336600"/>
                </a:solidFill>
                <a:latin typeface="Times New Roman" pitchFamily="18" charset="0"/>
                <a:ea typeface="宋体" pitchFamily="2" charset="-122"/>
              </a:rPr>
              <a:t/>
            </a:r>
            <a:br>
              <a:rPr lang="en-US" altLang="zh-CN" sz="4000">
                <a:solidFill>
                  <a:srgbClr val="336600"/>
                </a:solidFill>
                <a:latin typeface="Times New Roman" pitchFamily="18" charset="0"/>
                <a:ea typeface="宋体" pitchFamily="2" charset="-122"/>
              </a:rPr>
            </a:br>
            <a:r>
              <a:rPr lang="en-US" altLang="zh-CN" sz="3200">
                <a:solidFill>
                  <a:srgbClr val="336600"/>
                </a:solidFill>
                <a:latin typeface="Times New Roman" pitchFamily="18" charset="0"/>
                <a:ea typeface="宋体" pitchFamily="2" charset="-122"/>
              </a:rPr>
              <a:t>(</a:t>
            </a:r>
            <a:r>
              <a:rPr lang="en-US" altLang="en-US" sz="3200">
                <a:solidFill>
                  <a:srgbClr val="336600"/>
                </a:solidFill>
              </a:rPr>
              <a:t>拼写检查工具</a:t>
            </a:r>
            <a:r>
              <a:rPr lang="en-US" altLang="zh-CN" sz="3200">
                <a:solidFill>
                  <a:srgbClr val="336600"/>
                </a:solidFill>
                <a:ea typeface="宋体" pitchFamily="2" charset="-122"/>
              </a:rPr>
              <a:t>)</a:t>
            </a:r>
          </a:p>
        </p:txBody>
      </p:sp>
      <p:sp>
        <p:nvSpPr>
          <p:cNvPr id="102403" name="Rectangle 3"/>
          <p:cNvSpPr>
            <a:spLocks noGrp="1" noChangeArrowheads="1"/>
          </p:cNvSpPr>
          <p:nvPr>
            <p:ph type="body" idx="1"/>
          </p:nvPr>
        </p:nvSpPr>
        <p:spPr/>
        <p:txBody>
          <a:bodyPr/>
          <a:lstStyle/>
          <a:p>
            <a:pPr>
              <a:buFontTx/>
              <a:buNone/>
            </a:pPr>
            <a:endParaRPr lang="en-US" altLang="zh-CN" sz="3600">
              <a:solidFill>
                <a:srgbClr val="336600"/>
              </a:solidFill>
              <a:latin typeface="Times New Roman" pitchFamily="18" charset="0"/>
              <a:ea typeface="宋体" pitchFamily="2" charset="-122"/>
            </a:endParaRPr>
          </a:p>
          <a:p>
            <a:pPr>
              <a:buFontTx/>
              <a:buNone/>
            </a:pPr>
            <a:r>
              <a:rPr lang="en-US" sz="3600">
                <a:solidFill>
                  <a:srgbClr val="336600"/>
                </a:solidFill>
                <a:latin typeface="Times New Roman" pitchFamily="18" charset="0"/>
              </a:rPr>
              <a:t>but remember that it won’t catch mistakes like </a:t>
            </a:r>
            <a:r>
              <a:rPr lang="en-US" sz="3600" b="1">
                <a:solidFill>
                  <a:srgbClr val="336600"/>
                </a:solidFill>
                <a:latin typeface="Times New Roman" pitchFamily="18" charset="0"/>
              </a:rPr>
              <a:t>from/form</a:t>
            </a:r>
            <a:r>
              <a:rPr lang="en-US" sz="3600">
                <a:solidFill>
                  <a:srgbClr val="336600"/>
                </a:solidFill>
                <a:latin typeface="Times New Roman" pitchFamily="18" charset="0"/>
              </a:rPr>
              <a:t>, </a:t>
            </a:r>
            <a:r>
              <a:rPr lang="en-US" sz="3600" b="1">
                <a:solidFill>
                  <a:srgbClr val="336600"/>
                </a:solidFill>
                <a:latin typeface="Times New Roman" pitchFamily="18" charset="0"/>
              </a:rPr>
              <a:t>trial/trail</a:t>
            </a:r>
            <a:r>
              <a:rPr lang="en-US" altLang="ja-JP" sz="3600">
                <a:solidFill>
                  <a:srgbClr val="336600"/>
                </a:solidFill>
                <a:latin typeface="Times New Roman" pitchFamily="18" charset="0"/>
                <a:ea typeface="ＭＳ Ｐゴシック" pitchFamily="34" charset="-128"/>
              </a:rPr>
              <a:t>…</a:t>
            </a:r>
            <a:endParaRPr lang="en-US" sz="3600">
              <a:solidFill>
                <a:srgbClr val="336600"/>
              </a:solidFill>
              <a:latin typeface="Times New Roman" pitchFamily="18" charset="0"/>
            </a:endParaRPr>
          </a:p>
          <a:p>
            <a:pPr>
              <a:buFontTx/>
              <a:buNone/>
            </a:pPr>
            <a:endParaRPr lang="en-US" sz="3600">
              <a:solidFill>
                <a:srgbClr val="336600"/>
              </a:solidFill>
              <a:latin typeface="Times New Roman" pitchFamily="18" charset="0"/>
            </a:endParaRPr>
          </a:p>
          <a:p>
            <a:pPr>
              <a:buFontTx/>
              <a:buNone/>
            </a:pPr>
            <a:r>
              <a:rPr lang="en-US" altLang="zh-CN" sz="2800">
                <a:solidFill>
                  <a:srgbClr val="336600"/>
                </a:solidFill>
                <a:ea typeface="宋体" pitchFamily="2" charset="-122"/>
              </a:rPr>
              <a:t>(</a:t>
            </a:r>
            <a:r>
              <a:rPr lang="en-US" sz="2800">
                <a:solidFill>
                  <a:srgbClr val="336600"/>
                </a:solidFill>
              </a:rPr>
              <a:t>但是拼写检查工具不能查出像</a:t>
            </a:r>
            <a:r>
              <a:rPr lang="zh-CN" altLang="en-US" sz="2800">
                <a:solidFill>
                  <a:srgbClr val="336600"/>
                </a:solidFill>
                <a:ea typeface="宋体" pitchFamily="2" charset="-122"/>
              </a:rPr>
              <a:t> </a:t>
            </a:r>
            <a:r>
              <a:rPr lang="en-US" sz="2800" b="1">
                <a:solidFill>
                  <a:srgbClr val="336600"/>
                </a:solidFill>
                <a:latin typeface="Times New Roman" pitchFamily="18" charset="0"/>
              </a:rPr>
              <a:t>from/form, trial/trail</a:t>
            </a:r>
            <a:r>
              <a:rPr lang="zh-CN" altLang="en-US" sz="2800">
                <a:solidFill>
                  <a:srgbClr val="336600"/>
                </a:solidFill>
                <a:latin typeface="Times New Roman" pitchFamily="18" charset="0"/>
                <a:ea typeface="宋体" pitchFamily="2" charset="-122"/>
              </a:rPr>
              <a:t>之类的</a:t>
            </a:r>
            <a:r>
              <a:rPr lang="en-US" sz="2800">
                <a:solidFill>
                  <a:srgbClr val="336600"/>
                </a:solidFill>
              </a:rPr>
              <a:t>拼写错误</a:t>
            </a:r>
            <a:r>
              <a:rPr lang="en-US" altLang="ja-JP" sz="2800">
                <a:solidFill>
                  <a:srgbClr val="336600"/>
                </a:solidFill>
                <a:ea typeface="ＭＳ Ｐゴシック" pitchFamily="34" charset="-128"/>
              </a:rPr>
              <a:t>…</a:t>
            </a:r>
            <a:r>
              <a:rPr lang="en-US" altLang="zh-CN" sz="2800">
                <a:solidFill>
                  <a:srgbClr val="336600"/>
                </a:solidFill>
                <a:ea typeface="宋体" pitchFamily="2" charset="-122"/>
              </a:rPr>
              <a:t>)</a:t>
            </a:r>
            <a:endParaRPr lang="en-US" altLang="ja-JP" sz="2800">
              <a:solidFill>
                <a:srgbClr val="336600"/>
              </a:solidFill>
            </a:endParaRPr>
          </a:p>
          <a:p>
            <a:pPr>
              <a:buFontTx/>
              <a:buNone/>
            </a:pPr>
            <a:endParaRPr lang="en-US">
              <a:solidFill>
                <a:srgbClr val="3366FF"/>
              </a:solidFill>
            </a:endParaRPr>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34723E51-D5C3-43A2-B0FD-1A575A4445E3}" type="slidenum">
              <a:rPr lang="en-US"/>
              <a:pPr/>
              <a:t>5</a:t>
            </a:fld>
            <a:endParaRPr lang="en-US"/>
          </a:p>
        </p:txBody>
      </p:sp>
      <p:sp>
        <p:nvSpPr>
          <p:cNvPr id="12290"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2. </a:t>
            </a:r>
            <a:r>
              <a:rPr lang="en-US" altLang="ja-JP" b="1">
                <a:solidFill>
                  <a:srgbClr val="336600"/>
                </a:solidFill>
                <a:latin typeface="Times New Roman" pitchFamily="18" charset="0"/>
                <a:ea typeface="ＭＳ Ｐゴシック" pitchFamily="34" charset="-128"/>
              </a:rPr>
              <a:t>affect/effect</a:t>
            </a:r>
            <a:r>
              <a:rPr lang="en-US" altLang="ja-JP">
                <a:solidFill>
                  <a:srgbClr val="336600"/>
                </a:solidFill>
                <a:latin typeface="Times New Roman" pitchFamily="18" charset="0"/>
                <a:ea typeface="ＭＳ Ｐゴシック" pitchFamily="34" charset="-128"/>
              </a:rPr>
              <a:t> (and </a:t>
            </a:r>
            <a:r>
              <a:rPr lang="en-US" altLang="ja-JP" b="1">
                <a:solidFill>
                  <a:srgbClr val="336600"/>
                </a:solidFill>
                <a:latin typeface="Times New Roman" pitchFamily="18" charset="0"/>
                <a:ea typeface="ＭＳ Ｐゴシック" pitchFamily="34" charset="-128"/>
              </a:rPr>
              <a:t>impact</a:t>
            </a:r>
            <a:r>
              <a:rPr lang="en-US" altLang="ja-JP">
                <a:solidFill>
                  <a:srgbClr val="336600"/>
                </a:solidFill>
                <a:latin typeface="Times New Roman" pitchFamily="18" charset="0"/>
                <a:ea typeface="ＭＳ Ｐゴシック" pitchFamily="34" charset="-128"/>
              </a:rPr>
              <a:t>)</a:t>
            </a:r>
            <a:r>
              <a:rPr lang="en-US" altLang="ja-JP">
                <a:ea typeface="ＭＳ Ｐゴシック" pitchFamily="34" charset="-128"/>
              </a:rPr>
              <a:t> </a:t>
            </a:r>
            <a:endParaRPr lang="ja-JP" altLang="en-US">
              <a:ea typeface="ＭＳ Ｐゴシック" pitchFamily="34" charset="-128"/>
            </a:endParaRPr>
          </a:p>
        </p:txBody>
      </p:sp>
      <p:sp>
        <p:nvSpPr>
          <p:cNvPr id="12291" name="Rectangle 3"/>
          <p:cNvSpPr>
            <a:spLocks noGrp="1" noChangeArrowheads="1"/>
          </p:cNvSpPr>
          <p:nvPr>
            <p:ph type="body" idx="1"/>
          </p:nvPr>
        </p:nvSpPr>
        <p:spPr>
          <a:xfrm>
            <a:off x="457200" y="1600200"/>
            <a:ext cx="8507413" cy="4525963"/>
          </a:xfrm>
        </p:spPr>
        <p:txBody>
          <a:bodyPr/>
          <a:lstStyle/>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effect</a:t>
            </a:r>
            <a:r>
              <a:rPr lang="en-US" altLang="ja-JP" sz="2000">
                <a:solidFill>
                  <a:srgbClr val="336600"/>
                </a:solidFill>
                <a:latin typeface="Times New Roman" pitchFamily="18" charset="0"/>
                <a:ea typeface="ＭＳ Ｐゴシック" pitchFamily="34" charset="-128"/>
              </a:rPr>
              <a:t>” as a </a:t>
            </a:r>
            <a:r>
              <a:rPr lang="en-US" altLang="ja-JP" sz="2000">
                <a:solidFill>
                  <a:schemeClr val="accent2"/>
                </a:solidFill>
                <a:latin typeface="Times New Roman" pitchFamily="18" charset="0"/>
                <a:ea typeface="ＭＳ Ｐゴシック" pitchFamily="34" charset="-128"/>
              </a:rPr>
              <a:t>noun</a:t>
            </a:r>
            <a:r>
              <a:rPr lang="en-US" altLang="ja-JP" sz="2000">
                <a:solidFill>
                  <a:srgbClr val="336600"/>
                </a:solidFill>
                <a:latin typeface="Times New Roman" pitchFamily="18" charset="0"/>
                <a:ea typeface="ＭＳ Ｐゴシック" pitchFamily="34" charset="-128"/>
              </a:rPr>
              <a:t> is the “result of some action.” </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ja-JP" altLang="en-US" sz="1800">
                <a:solidFill>
                  <a:srgbClr val="336600"/>
                </a:solidFill>
                <a:latin typeface="Times New Roman" pitchFamily="18" charset="0"/>
                <a:ea typeface="ＭＳ Ｐゴシック" pitchFamily="34" charset="-128"/>
              </a:rPr>
              <a:t> “</a:t>
            </a:r>
            <a:r>
              <a:rPr lang="en-US" altLang="ja-JP" sz="1800">
                <a:solidFill>
                  <a:schemeClr val="accent2"/>
                </a:solidFill>
                <a:latin typeface="Times New Roman" pitchFamily="18" charset="0"/>
                <a:ea typeface="ＭＳ Ｐゴシック" pitchFamily="34" charset="-128"/>
              </a:rPr>
              <a:t>effect</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作为</a:t>
            </a:r>
            <a:r>
              <a:rPr lang="zh-CN" altLang="en-US" sz="1800">
                <a:solidFill>
                  <a:schemeClr val="accent2"/>
                </a:solidFill>
                <a:latin typeface="Times New Roman" pitchFamily="18" charset="0"/>
                <a:ea typeface="宋体" pitchFamily="2" charset="-122"/>
              </a:rPr>
              <a:t>名词</a:t>
            </a:r>
            <a:r>
              <a:rPr lang="zh-CN" altLang="en-US" sz="1800">
                <a:solidFill>
                  <a:srgbClr val="336600"/>
                </a:solidFill>
                <a:latin typeface="Times New Roman" pitchFamily="18" charset="0"/>
                <a:ea typeface="宋体" pitchFamily="2" charset="-122"/>
              </a:rPr>
              <a:t>时，表示</a:t>
            </a:r>
            <a:r>
              <a:rPr lang="ja-JP" altLang="en-US"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行为的结果</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affect</a:t>
            </a:r>
            <a:r>
              <a:rPr lang="en-US" altLang="ja-JP" sz="2000">
                <a:solidFill>
                  <a:srgbClr val="336600"/>
                </a:solidFill>
                <a:latin typeface="Times New Roman" pitchFamily="18" charset="0"/>
                <a:ea typeface="ＭＳ Ｐゴシック" pitchFamily="34" charset="-128"/>
              </a:rPr>
              <a:t>” as a </a:t>
            </a:r>
            <a:r>
              <a:rPr lang="en-US" altLang="ja-JP" sz="2000">
                <a:solidFill>
                  <a:schemeClr val="accent2"/>
                </a:solidFill>
                <a:latin typeface="Times New Roman" pitchFamily="18" charset="0"/>
                <a:ea typeface="ＭＳ Ｐゴシック" pitchFamily="34" charset="-128"/>
              </a:rPr>
              <a:t>verb</a:t>
            </a:r>
            <a:r>
              <a:rPr lang="en-US" altLang="ja-JP" sz="2000">
                <a:solidFill>
                  <a:srgbClr val="336600"/>
                </a:solidFill>
                <a:latin typeface="Times New Roman" pitchFamily="18" charset="0"/>
                <a:ea typeface="ＭＳ Ｐゴシック" pitchFamily="34" charset="-128"/>
              </a:rPr>
              <a:t> is “to influence</a:t>
            </a:r>
            <a:r>
              <a:rPr lang="en-US" altLang="zh-CN" sz="2000">
                <a:solidFill>
                  <a:srgbClr val="336600"/>
                </a:solidFill>
                <a:latin typeface="Times New Roman" pitchFamily="18" charset="0"/>
                <a:ea typeface="宋体" pitchFamily="2" charset="-122"/>
              </a:rPr>
              <a:t>”.</a:t>
            </a:r>
            <a:r>
              <a:rPr lang="en-US" altLang="ja-JP" sz="2000">
                <a:solidFill>
                  <a:srgbClr val="336600"/>
                </a:solidFill>
                <a:latin typeface="Times New Roman" pitchFamily="18" charset="0"/>
                <a:ea typeface="ＭＳ Ｐゴシック" pitchFamily="34" charset="-128"/>
              </a:rPr>
              <a:t> </a:t>
            </a:r>
            <a:endParaRPr lang="en-US" altLang="zh-CN" sz="2000">
              <a:solidFill>
                <a:srgbClr val="336600"/>
              </a:solidFill>
              <a:latin typeface="Times New Roman" pitchFamily="18" charset="0"/>
              <a:ea typeface="宋体" pitchFamily="2" charset="-122"/>
            </a:endParaRPr>
          </a:p>
          <a:p>
            <a:pPr>
              <a:lnSpc>
                <a:spcPct val="80000"/>
              </a:lnSpc>
            </a:pPr>
            <a:r>
              <a:rPr lang="en-US" altLang="ja-JP" sz="1800">
                <a:solidFill>
                  <a:srgbClr val="336600"/>
                </a:solidFill>
                <a:latin typeface="Times New Roman" pitchFamily="18" charset="0"/>
                <a:ea typeface="ＭＳ Ｐゴシック" pitchFamily="34" charset="-128"/>
              </a:rPr>
              <a:t>( “</a:t>
            </a:r>
            <a:r>
              <a:rPr lang="en-US" altLang="ja-JP" sz="1800">
                <a:solidFill>
                  <a:schemeClr val="accent2"/>
                </a:solidFill>
                <a:latin typeface="Times New Roman" pitchFamily="18" charset="0"/>
                <a:ea typeface="ＭＳ Ｐゴシック" pitchFamily="34" charset="-128"/>
              </a:rPr>
              <a:t>affect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作为</a:t>
            </a:r>
            <a:r>
              <a:rPr lang="ja-JP" altLang="en-US" sz="1800">
                <a:solidFill>
                  <a:srgbClr val="336600"/>
                </a:solidFill>
                <a:latin typeface="Times New Roman" pitchFamily="18" charset="0"/>
                <a:ea typeface="ＭＳ Ｐゴシック" pitchFamily="34" charset="-128"/>
              </a:rPr>
              <a:t> </a:t>
            </a:r>
            <a:r>
              <a:rPr lang="zh-CN" altLang="en-US" sz="1800">
                <a:solidFill>
                  <a:schemeClr val="accent2"/>
                </a:solidFill>
                <a:latin typeface="Times New Roman" pitchFamily="18" charset="0"/>
                <a:ea typeface="宋体" pitchFamily="2" charset="-122"/>
              </a:rPr>
              <a:t>动词</a:t>
            </a:r>
            <a:r>
              <a:rPr lang="zh-CN" altLang="en-US" sz="1800">
                <a:solidFill>
                  <a:srgbClr val="336600"/>
                </a:solidFill>
                <a:latin typeface="Times New Roman" pitchFamily="18" charset="0"/>
                <a:ea typeface="宋体" pitchFamily="2" charset="-122"/>
              </a:rPr>
              <a:t>时，意思为</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影响</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lnSpc>
                <a:spcPct val="80000"/>
              </a:lnSpc>
              <a:buFontTx/>
              <a:buNone/>
            </a:pPr>
            <a:endParaRPr lang="en-US" altLang="zh-CN" sz="2000">
              <a:solidFill>
                <a:schemeClr val="accent2"/>
              </a:solidFill>
              <a:latin typeface="Times New Roman" pitchFamily="18" charset="0"/>
              <a:ea typeface="宋体" pitchFamily="2" charset="-122"/>
            </a:endParaRPr>
          </a:p>
          <a:p>
            <a:pPr algn="ctr">
              <a:lnSpc>
                <a:spcPct val="80000"/>
              </a:lnSpc>
              <a:buFontTx/>
              <a:buNone/>
            </a:pPr>
            <a:r>
              <a:rPr lang="en-US" altLang="ja-JP" sz="2000">
                <a:solidFill>
                  <a:schemeClr val="accent2"/>
                </a:solidFill>
                <a:latin typeface="Times New Roman" pitchFamily="18" charset="0"/>
                <a:ea typeface="ＭＳ Ｐゴシック" pitchFamily="34" charset="-128"/>
              </a:rPr>
              <a:t>BUT</a:t>
            </a:r>
            <a:endParaRPr lang="en-US" altLang="zh-CN" sz="2000">
              <a:solidFill>
                <a:schemeClr val="accent2"/>
              </a:solidFill>
              <a:latin typeface="Times New Roman" pitchFamily="18" charset="0"/>
              <a:ea typeface="宋体" pitchFamily="2" charset="-122"/>
            </a:endParaRPr>
          </a:p>
          <a:p>
            <a:pPr algn="ctr">
              <a:lnSpc>
                <a:spcPct val="80000"/>
              </a:lnSpc>
              <a:buFontTx/>
              <a:buNone/>
            </a:pPr>
            <a:endParaRPr lang="en-US" altLang="ja-JP" sz="2000">
              <a:solidFill>
                <a:schemeClr val="accent2"/>
              </a:solidFill>
              <a:latin typeface="Times New Roman" pitchFamily="18" charset="0"/>
              <a:ea typeface="ＭＳ Ｐゴシック" pitchFamily="34" charset="-128"/>
            </a:endParaRPr>
          </a:p>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effect</a:t>
            </a:r>
            <a:r>
              <a:rPr lang="en-US" altLang="ja-JP" sz="2000">
                <a:solidFill>
                  <a:srgbClr val="336600"/>
                </a:solidFill>
                <a:latin typeface="Times New Roman" pitchFamily="18" charset="0"/>
                <a:ea typeface="ＭＳ Ｐゴシック" pitchFamily="34" charset="-128"/>
              </a:rPr>
              <a:t>” as a </a:t>
            </a:r>
            <a:r>
              <a:rPr lang="en-US" altLang="ja-JP" sz="2000">
                <a:solidFill>
                  <a:schemeClr val="accent2"/>
                </a:solidFill>
                <a:latin typeface="Times New Roman" pitchFamily="18" charset="0"/>
                <a:ea typeface="ＭＳ Ｐゴシック" pitchFamily="34" charset="-128"/>
              </a:rPr>
              <a:t>verb</a:t>
            </a:r>
            <a:r>
              <a:rPr lang="en-US" altLang="ja-JP" sz="2000">
                <a:solidFill>
                  <a:srgbClr val="336600"/>
                </a:solidFill>
                <a:latin typeface="Times New Roman" pitchFamily="18" charset="0"/>
                <a:ea typeface="ＭＳ Ｐゴシック" pitchFamily="34" charset="-128"/>
              </a:rPr>
              <a:t> is to “bring about a change.”</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2000">
                <a:solidFill>
                  <a:srgbClr val="336600"/>
                </a:solidFill>
                <a:latin typeface="Times New Roman" pitchFamily="18" charset="0"/>
                <a:ea typeface="宋体" pitchFamily="2" charset="-122"/>
              </a:rPr>
              <a:t>     </a:t>
            </a:r>
            <a:r>
              <a:rPr lang="en-US" altLang="zh-CN" sz="1800">
                <a:solidFill>
                  <a:srgbClr val="336600"/>
                </a:solidFill>
                <a:latin typeface="Times New Roman" pitchFamily="18" charset="0"/>
                <a:ea typeface="宋体" pitchFamily="2" charset="-122"/>
              </a:rPr>
              <a:t>(</a:t>
            </a:r>
            <a:r>
              <a:rPr lang="en-US" altLang="ja-JP" sz="1800">
                <a:solidFill>
                  <a:srgbClr val="336600"/>
                </a:solidFill>
                <a:latin typeface="Times New Roman" pitchFamily="18" charset="0"/>
                <a:ea typeface="ＭＳ Ｐゴシック" pitchFamily="34" charset="-128"/>
              </a:rPr>
              <a:t> “</a:t>
            </a:r>
            <a:r>
              <a:rPr lang="en-US" altLang="ja-JP" sz="1800">
                <a:solidFill>
                  <a:schemeClr val="accent2"/>
                </a:solidFill>
                <a:latin typeface="Times New Roman" pitchFamily="18" charset="0"/>
                <a:ea typeface="ＭＳ Ｐゴシック" pitchFamily="34" charset="-128"/>
              </a:rPr>
              <a:t>effect</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作为</a:t>
            </a:r>
            <a:r>
              <a:rPr lang="zh-CN" altLang="en-US" sz="1800">
                <a:solidFill>
                  <a:schemeClr val="accent2"/>
                </a:solidFill>
                <a:latin typeface="Times New Roman" pitchFamily="18" charset="0"/>
                <a:ea typeface="宋体" pitchFamily="2" charset="-122"/>
              </a:rPr>
              <a:t>动词</a:t>
            </a:r>
            <a:r>
              <a:rPr lang="zh-CN" altLang="en-US" sz="1800">
                <a:solidFill>
                  <a:srgbClr val="336600"/>
                </a:solidFill>
                <a:latin typeface="Times New Roman" pitchFamily="18" charset="0"/>
                <a:ea typeface="宋体" pitchFamily="2" charset="-122"/>
              </a:rPr>
              <a:t>时，意思为“引起变化”</a:t>
            </a:r>
            <a:r>
              <a:rPr lang="en-US" altLang="zh-CN" sz="1800">
                <a:solidFill>
                  <a:srgbClr val="336600"/>
                </a:solidFill>
                <a:latin typeface="Times New Roman" pitchFamily="18" charset="0"/>
                <a:ea typeface="宋体" pitchFamily="2" charset="-122"/>
              </a:rPr>
              <a:t>)</a:t>
            </a:r>
            <a:endParaRPr lang="ja-JP" altLang="en-US" sz="1800">
              <a:solidFill>
                <a:srgbClr val="336600"/>
              </a:solidFill>
              <a:latin typeface="Times New Roman" pitchFamily="18" charset="0"/>
              <a:ea typeface="ＭＳ Ｐゴシック" pitchFamily="34" charset="-128"/>
            </a:endParaRPr>
          </a:p>
          <a:p>
            <a:pPr>
              <a:lnSpc>
                <a:spcPct val="8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affect</a:t>
            </a:r>
            <a:r>
              <a:rPr lang="en-US" altLang="ja-JP" sz="2000">
                <a:solidFill>
                  <a:srgbClr val="336600"/>
                </a:solidFill>
                <a:latin typeface="Times New Roman" pitchFamily="18" charset="0"/>
                <a:ea typeface="ＭＳ Ｐゴシック" pitchFamily="34" charset="-128"/>
              </a:rPr>
              <a:t>” as a </a:t>
            </a:r>
            <a:r>
              <a:rPr lang="en-US" altLang="ja-JP" sz="2000">
                <a:solidFill>
                  <a:schemeClr val="accent2"/>
                </a:solidFill>
                <a:latin typeface="Times New Roman" pitchFamily="18" charset="0"/>
                <a:ea typeface="ＭＳ Ｐゴシック" pitchFamily="34" charset="-128"/>
              </a:rPr>
              <a:t>noun</a:t>
            </a:r>
            <a:r>
              <a:rPr lang="en-US" altLang="ja-JP" sz="2000">
                <a:solidFill>
                  <a:srgbClr val="336600"/>
                </a:solidFill>
                <a:latin typeface="Times New Roman" pitchFamily="18" charset="0"/>
                <a:ea typeface="ＭＳ Ｐゴシック" pitchFamily="34" charset="-128"/>
              </a:rPr>
              <a:t> is the feeling or emotion caused by somebody‘s demeanor, action, or speech. </a:t>
            </a:r>
            <a:r>
              <a:rPr lang="en-US" altLang="zh-CN" sz="2000">
                <a:solidFill>
                  <a:srgbClr val="336600"/>
                </a:solidFill>
                <a:latin typeface="Times New Roman" pitchFamily="18" charset="0"/>
                <a:ea typeface="宋体" pitchFamily="2" charset="-122"/>
              </a:rPr>
              <a:t> </a:t>
            </a:r>
          </a:p>
          <a:p>
            <a:pPr>
              <a:lnSpc>
                <a:spcPct val="80000"/>
              </a:lnSpc>
              <a:buFontTx/>
              <a:buNone/>
            </a:pPr>
            <a:r>
              <a:rPr lang="en-US" altLang="zh-CN" sz="2000">
                <a:solidFill>
                  <a:srgbClr val="336600"/>
                </a:solidFill>
                <a:latin typeface="Times New Roman" pitchFamily="18" charset="0"/>
                <a:ea typeface="宋体" pitchFamily="2" charset="-122"/>
              </a:rPr>
              <a:t>	</a:t>
            </a:r>
            <a:r>
              <a:rPr lang="en-US" altLang="zh-CN" sz="1800">
                <a:solidFill>
                  <a:srgbClr val="336600"/>
                </a:solidFill>
                <a:latin typeface="Times New Roman" pitchFamily="18" charset="0"/>
                <a:ea typeface="宋体" pitchFamily="2" charset="-122"/>
              </a:rPr>
              <a:t>(</a:t>
            </a:r>
            <a:r>
              <a:rPr lang="ja-JP" altLang="en-US"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affect</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作为</a:t>
            </a:r>
            <a:r>
              <a:rPr lang="zh-CN" altLang="en-US" sz="1800">
                <a:solidFill>
                  <a:schemeClr val="accent2"/>
                </a:solidFill>
                <a:latin typeface="Times New Roman" pitchFamily="18" charset="0"/>
                <a:ea typeface="宋体" pitchFamily="2" charset="-122"/>
              </a:rPr>
              <a:t>名词</a:t>
            </a:r>
            <a:r>
              <a:rPr lang="zh-CN" altLang="en-US" sz="1800">
                <a:solidFill>
                  <a:srgbClr val="336600"/>
                </a:solidFill>
                <a:latin typeface="Times New Roman" pitchFamily="18" charset="0"/>
                <a:ea typeface="宋体" pitchFamily="2" charset="-122"/>
              </a:rPr>
              <a:t>时，意思为由于某人行为举止或语言引起的感受或情绪</a:t>
            </a:r>
            <a:r>
              <a:rPr lang="en-US" altLang="zh-CN" sz="1800">
                <a:solidFill>
                  <a:srgbClr val="336600"/>
                </a:solidFill>
                <a:latin typeface="Times New Roman" pitchFamily="18" charset="0"/>
                <a:ea typeface="宋体" pitchFamily="2" charset="-122"/>
              </a:rPr>
              <a:t>)</a:t>
            </a:r>
          </a:p>
          <a:p>
            <a:pPr>
              <a:lnSpc>
                <a:spcPct val="80000"/>
              </a:lnSpc>
              <a:buFontTx/>
              <a:buNone/>
            </a:pPr>
            <a:r>
              <a:rPr lang="en-US" altLang="ja-JP" sz="2000">
                <a:solidFill>
                  <a:srgbClr val="336600"/>
                </a:solidFill>
                <a:ea typeface="ＭＳ Ｐゴシック" pitchFamily="34" charset="-128"/>
              </a:rPr>
              <a:t>•</a:t>
            </a:r>
            <a:r>
              <a:rPr lang="en-US" altLang="zh-CN" sz="2000">
                <a:solidFill>
                  <a:srgbClr val="336600"/>
                </a:solidFill>
                <a:ea typeface="宋体" pitchFamily="2" charset="-122"/>
              </a:rPr>
              <a:t>	</a:t>
            </a: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impact</a:t>
            </a:r>
            <a:r>
              <a:rPr lang="en-US" altLang="ja-JP" sz="2000">
                <a:solidFill>
                  <a:srgbClr val="336600"/>
                </a:solidFill>
                <a:latin typeface="Times New Roman" pitchFamily="18" charset="0"/>
                <a:ea typeface="ＭＳ Ｐゴシック" pitchFamily="34" charset="-128"/>
              </a:rPr>
              <a:t>” should be used only to describe “striking of one body against another” and should not be used as “</a:t>
            </a:r>
            <a:r>
              <a:rPr lang="en-US" altLang="ja-JP" sz="2000">
                <a:solidFill>
                  <a:schemeClr val="accent2"/>
                </a:solidFill>
                <a:latin typeface="Times New Roman" pitchFamily="18" charset="0"/>
                <a:ea typeface="ＭＳ Ｐゴシック" pitchFamily="34" charset="-128"/>
              </a:rPr>
              <a:t>affect</a:t>
            </a:r>
            <a:r>
              <a:rPr lang="en-US" altLang="ja-JP" sz="2000">
                <a:solidFill>
                  <a:srgbClr val="336600"/>
                </a:solidFill>
                <a:latin typeface="Times New Roman" pitchFamily="18" charset="0"/>
                <a:ea typeface="ＭＳ Ｐゴシック" pitchFamily="34" charset="-128"/>
              </a:rPr>
              <a:t>”.</a:t>
            </a:r>
            <a:endParaRPr lang="en-US" altLang="zh-CN" sz="2000">
              <a:solidFill>
                <a:srgbClr val="336600"/>
              </a:solidFill>
              <a:latin typeface="Times New Roman" pitchFamily="18" charset="0"/>
              <a:ea typeface="宋体" pitchFamily="2" charset="-122"/>
            </a:endParaRPr>
          </a:p>
          <a:p>
            <a:pPr>
              <a:lnSpc>
                <a:spcPct val="80000"/>
              </a:lnSpc>
              <a:buFontTx/>
              <a:buNone/>
            </a:pPr>
            <a:r>
              <a:rPr lang="en-US" altLang="zh-CN" sz="1800">
                <a:solidFill>
                  <a:srgbClr val="336600"/>
                </a:solidFill>
                <a:latin typeface="Times New Roman" pitchFamily="18" charset="0"/>
                <a:ea typeface="宋体" pitchFamily="2" charset="-122"/>
              </a:rPr>
              <a:t>	(</a:t>
            </a:r>
            <a:r>
              <a:rPr lang="ja-JP" altLang="en-US" sz="1800">
                <a:solidFill>
                  <a:srgbClr val="336600"/>
                </a:solidFill>
                <a:latin typeface="Times New Roman" pitchFamily="18" charset="0"/>
                <a:ea typeface="ＭＳ Ｐゴシック" pitchFamily="34" charset="-128"/>
              </a:rPr>
              <a:t> “</a:t>
            </a:r>
            <a:r>
              <a:rPr lang="en-US" altLang="ja-JP" sz="1800">
                <a:solidFill>
                  <a:schemeClr val="accent2"/>
                </a:solidFill>
                <a:latin typeface="Times New Roman" pitchFamily="18" charset="0"/>
                <a:ea typeface="ＭＳ Ｐゴシック" pitchFamily="34" charset="-128"/>
              </a:rPr>
              <a:t>impact</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只用于描述“一件事对另一件事”产生的冲击，不能作为“</a:t>
            </a:r>
            <a:r>
              <a:rPr lang="en-US" altLang="ja-JP" sz="1800">
                <a:solidFill>
                  <a:schemeClr val="accent2"/>
                </a:solidFill>
                <a:latin typeface="Times New Roman" pitchFamily="18" charset="0"/>
                <a:ea typeface="ＭＳ Ｐゴシック" pitchFamily="34" charset="-128"/>
              </a:rPr>
              <a:t>affect</a:t>
            </a:r>
            <a:r>
              <a:rPr lang="en-US" altLang="zh-CN" sz="1800">
                <a:solidFill>
                  <a:srgbClr val="336600"/>
                </a:solidFill>
                <a:latin typeface="Times New Roman" pitchFamily="18" charset="0"/>
                <a:ea typeface="宋体" pitchFamily="2" charset="-122"/>
              </a:rPr>
              <a:t>”</a:t>
            </a:r>
            <a:r>
              <a:rPr lang="zh-CN" altLang="en-US" sz="1800">
                <a:solidFill>
                  <a:srgbClr val="336600"/>
                </a:solidFill>
                <a:latin typeface="Times New Roman" pitchFamily="18" charset="0"/>
                <a:ea typeface="宋体" pitchFamily="2" charset="-122"/>
              </a:rPr>
              <a:t>使用</a:t>
            </a:r>
            <a:r>
              <a:rPr lang="en-US" altLang="zh-CN" sz="1800">
                <a:solidFill>
                  <a:srgbClr val="336600"/>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solidFill>
                  <a:srgbClr val="336600"/>
                </a:solidFill>
                <a:latin typeface="Times New Roman" pitchFamily="18" charset="0"/>
              </a:rPr>
              <a:t>Stylebooks</a:t>
            </a:r>
            <a:r>
              <a:rPr lang="en-US">
                <a:solidFill>
                  <a:srgbClr val="336600"/>
                </a:solidFill>
              </a:rPr>
              <a:t> </a:t>
            </a:r>
            <a:r>
              <a:rPr lang="en-US" altLang="zh-CN" sz="4000">
                <a:solidFill>
                  <a:srgbClr val="336600"/>
                </a:solidFill>
                <a:ea typeface="宋体" pitchFamily="2" charset="-122"/>
              </a:rPr>
              <a:t/>
            </a:r>
            <a:br>
              <a:rPr lang="en-US" altLang="zh-CN" sz="4000">
                <a:solidFill>
                  <a:srgbClr val="336600"/>
                </a:solidFill>
                <a:ea typeface="宋体" pitchFamily="2" charset="-122"/>
              </a:rPr>
            </a:br>
            <a:r>
              <a:rPr lang="en-US" altLang="zh-CN" sz="3200">
                <a:solidFill>
                  <a:srgbClr val="336600"/>
                </a:solidFill>
                <a:latin typeface="Times New Roman" pitchFamily="18" charset="0"/>
                <a:ea typeface="宋体" pitchFamily="2" charset="-122"/>
              </a:rPr>
              <a:t>(</a:t>
            </a:r>
            <a:r>
              <a:rPr lang="zh-CN" altLang="en-US" sz="3200">
                <a:solidFill>
                  <a:srgbClr val="336600"/>
                </a:solidFill>
                <a:ea typeface="宋体" pitchFamily="2" charset="-122"/>
              </a:rPr>
              <a:t>排印手册</a:t>
            </a:r>
            <a:r>
              <a:rPr lang="en-US" altLang="zh-CN" sz="3200">
                <a:solidFill>
                  <a:srgbClr val="336600"/>
                </a:solidFill>
                <a:latin typeface="Times New Roman" pitchFamily="18" charset="0"/>
                <a:ea typeface="宋体" pitchFamily="2" charset="-122"/>
              </a:rPr>
              <a:t>)</a:t>
            </a:r>
          </a:p>
        </p:txBody>
      </p:sp>
      <p:sp>
        <p:nvSpPr>
          <p:cNvPr id="104451" name="Rectangle 3"/>
          <p:cNvSpPr>
            <a:spLocks noGrp="1" noChangeArrowheads="1"/>
          </p:cNvSpPr>
          <p:nvPr>
            <p:ph type="body" idx="1"/>
          </p:nvPr>
        </p:nvSpPr>
        <p:spPr/>
        <p:txBody>
          <a:bodyPr/>
          <a:lstStyle/>
          <a:p>
            <a:pPr>
              <a:lnSpc>
                <a:spcPct val="90000"/>
              </a:lnSpc>
            </a:pPr>
            <a:r>
              <a:rPr lang="en-US" sz="2800" i="1">
                <a:solidFill>
                  <a:srgbClr val="336600"/>
                </a:solidFill>
                <a:latin typeface="Times New Roman" pitchFamily="18" charset="0"/>
                <a:ea typeface="ＭＳ 明朝" charset="-128"/>
              </a:rPr>
              <a:t>Scientific Style and Format: The CSE Manual for Authors, Editors, and Publishers, 7th edition</a:t>
            </a:r>
            <a:r>
              <a:rPr lang="en-US" sz="2800">
                <a:solidFill>
                  <a:srgbClr val="336600"/>
                </a:solidFill>
                <a:latin typeface="Times New Roman" pitchFamily="18" charset="0"/>
                <a:ea typeface="ＭＳ 明朝" charset="-128"/>
              </a:rPr>
              <a:t> </a:t>
            </a:r>
            <a:endParaRPr lang="en-US" altLang="ja-JP" sz="2800">
              <a:solidFill>
                <a:srgbClr val="336600"/>
              </a:solidFill>
              <a:latin typeface="Times New Roman" pitchFamily="18" charset="0"/>
              <a:ea typeface="ＭＳ 明朝" charset="-128"/>
            </a:endParaRPr>
          </a:p>
          <a:p>
            <a:pPr>
              <a:lnSpc>
                <a:spcPct val="90000"/>
              </a:lnSpc>
            </a:pPr>
            <a:endParaRPr lang="en-US" sz="2800">
              <a:solidFill>
                <a:srgbClr val="336600"/>
              </a:solidFill>
              <a:latin typeface="Times New Roman" pitchFamily="18" charset="0"/>
              <a:ea typeface="ＭＳ 明朝" charset="-128"/>
            </a:endParaRPr>
          </a:p>
          <a:p>
            <a:pPr>
              <a:lnSpc>
                <a:spcPct val="90000"/>
              </a:lnSpc>
            </a:pPr>
            <a:r>
              <a:rPr lang="en-US" altLang="ja-JP" sz="2800" i="1">
                <a:solidFill>
                  <a:srgbClr val="336600"/>
                </a:solidFill>
                <a:latin typeface="Times New Roman" pitchFamily="18" charset="0"/>
                <a:ea typeface="ＭＳ 明朝" charset="-128"/>
              </a:rPr>
              <a:t>American Medical Association Manual of Style: A Guide for Authors and Editors, 9</a:t>
            </a:r>
            <a:r>
              <a:rPr lang="en-US" altLang="ja-JP" sz="2800" i="1" baseline="30000">
                <a:solidFill>
                  <a:srgbClr val="336600"/>
                </a:solidFill>
                <a:latin typeface="Times New Roman" pitchFamily="18" charset="0"/>
                <a:ea typeface="ＭＳ 明朝" charset="-128"/>
              </a:rPr>
              <a:t>th</a:t>
            </a:r>
            <a:r>
              <a:rPr lang="en-US" altLang="ja-JP" sz="2800" i="1">
                <a:solidFill>
                  <a:srgbClr val="336600"/>
                </a:solidFill>
                <a:latin typeface="Times New Roman" pitchFamily="18" charset="0"/>
                <a:ea typeface="ＭＳ 明朝" charset="-128"/>
              </a:rPr>
              <a:t> edition</a:t>
            </a:r>
          </a:p>
          <a:p>
            <a:pPr>
              <a:lnSpc>
                <a:spcPct val="90000"/>
              </a:lnSpc>
            </a:pPr>
            <a:endParaRPr lang="en-US" altLang="ja-JP" sz="2800" i="1">
              <a:solidFill>
                <a:srgbClr val="336600"/>
              </a:solidFill>
              <a:latin typeface="Times New Roman" pitchFamily="18" charset="0"/>
              <a:ea typeface="ＭＳ 明朝" charset="-128"/>
            </a:endParaRPr>
          </a:p>
          <a:p>
            <a:pPr>
              <a:lnSpc>
                <a:spcPct val="90000"/>
              </a:lnSpc>
            </a:pPr>
            <a:r>
              <a:rPr lang="en-US" sz="2800" i="1">
                <a:solidFill>
                  <a:srgbClr val="336600"/>
                </a:solidFill>
                <a:latin typeface="Times New Roman" pitchFamily="18" charset="0"/>
                <a:ea typeface="ＭＳ 明朝" charset="-128"/>
              </a:rPr>
              <a:t>The Chicago Manual of Style, 15</a:t>
            </a:r>
            <a:r>
              <a:rPr lang="en-US" sz="2800" i="1" baseline="30000">
                <a:solidFill>
                  <a:srgbClr val="336600"/>
                </a:solidFill>
                <a:latin typeface="Times New Roman" pitchFamily="18" charset="0"/>
                <a:ea typeface="ＭＳ 明朝" charset="-128"/>
              </a:rPr>
              <a:t>th</a:t>
            </a:r>
            <a:r>
              <a:rPr lang="en-US" sz="2800" i="1">
                <a:solidFill>
                  <a:srgbClr val="336600"/>
                </a:solidFill>
                <a:latin typeface="Times New Roman" pitchFamily="18" charset="0"/>
                <a:ea typeface="ＭＳ 明朝" charset="-128"/>
              </a:rPr>
              <a:t> edition</a:t>
            </a:r>
            <a:endParaRPr lang="en-US" altLang="ja-JP" sz="2800" i="1">
              <a:solidFill>
                <a:srgbClr val="336600"/>
              </a:solidFill>
              <a:latin typeface="Times New Roman" pitchFamily="18" charset="0"/>
              <a:ea typeface="ＭＳ 明朝" charset="-128"/>
            </a:endParaRPr>
          </a:p>
          <a:p>
            <a:pPr>
              <a:lnSpc>
                <a:spcPct val="90000"/>
              </a:lnSpc>
            </a:pPr>
            <a:endParaRPr lang="en-US" sz="2800" i="1">
              <a:solidFill>
                <a:srgbClr val="336600"/>
              </a:solidFill>
              <a:latin typeface="Times New Roman" pitchFamily="18" charset="0"/>
              <a:ea typeface="ＭＳ 明朝" charset="-128"/>
            </a:endParaRPr>
          </a:p>
          <a:p>
            <a:pPr>
              <a:lnSpc>
                <a:spcPct val="90000"/>
              </a:lnSpc>
            </a:pPr>
            <a:r>
              <a:rPr lang="en-US" sz="2800" i="1">
                <a:solidFill>
                  <a:srgbClr val="336600"/>
                </a:solidFill>
                <a:latin typeface="Times New Roman" pitchFamily="18" charset="0"/>
                <a:ea typeface="ＭＳ 明朝" charset="-128"/>
              </a:rPr>
              <a:t>The ACS Style Guide: A Manual for Authors and Editors</a:t>
            </a:r>
            <a:r>
              <a:rPr lang="en-US" sz="2800">
                <a:solidFill>
                  <a:srgbClr val="336600"/>
                </a:solidFill>
                <a:latin typeface="Times New Roman" pitchFamily="18" charset="0"/>
                <a:ea typeface="ＭＳ 明朝" charset="-128"/>
              </a:rPr>
              <a:t>, </a:t>
            </a:r>
            <a:r>
              <a:rPr lang="en-US" sz="2800" i="1">
                <a:solidFill>
                  <a:srgbClr val="336600"/>
                </a:solidFill>
                <a:latin typeface="Times New Roman" pitchFamily="18" charset="0"/>
                <a:ea typeface="ＭＳ 明朝" charset="-128"/>
              </a:rPr>
              <a:t>3rd edition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solidFill>
                  <a:srgbClr val="336600"/>
                </a:solidFill>
                <a:latin typeface="Times New Roman" pitchFamily="18" charset="0"/>
              </a:rPr>
              <a:t>Grammar Books</a:t>
            </a:r>
            <a:r>
              <a:rPr lang="en-US" sz="4000">
                <a:solidFill>
                  <a:srgbClr val="336600"/>
                </a:solidFill>
              </a:rPr>
              <a:t> </a:t>
            </a:r>
            <a:r>
              <a:rPr lang="en-US" altLang="zh-CN" sz="4000">
                <a:solidFill>
                  <a:srgbClr val="336600"/>
                </a:solidFill>
                <a:ea typeface="宋体" pitchFamily="2" charset="-122"/>
              </a:rPr>
              <a:t/>
            </a:r>
            <a:br>
              <a:rPr lang="en-US" altLang="zh-CN" sz="4000">
                <a:solidFill>
                  <a:srgbClr val="336600"/>
                </a:solidFill>
                <a:ea typeface="宋体" pitchFamily="2" charset="-122"/>
              </a:rPr>
            </a:br>
            <a:r>
              <a:rPr lang="en-US" altLang="zh-CN" sz="3200">
                <a:solidFill>
                  <a:srgbClr val="336600"/>
                </a:solidFill>
                <a:ea typeface="宋体" pitchFamily="2" charset="-122"/>
              </a:rPr>
              <a:t>(</a:t>
            </a:r>
            <a:r>
              <a:rPr lang="zh-CN" sz="3200">
                <a:solidFill>
                  <a:srgbClr val="336600"/>
                </a:solidFill>
                <a:ea typeface="宋体" pitchFamily="2" charset="-122"/>
              </a:rPr>
              <a:t>语法</a:t>
            </a:r>
            <a:r>
              <a:rPr lang="zh-CN" altLang="en-US" sz="3200">
                <a:solidFill>
                  <a:srgbClr val="336600"/>
                </a:solidFill>
                <a:ea typeface="宋体" pitchFamily="2" charset="-122"/>
              </a:rPr>
              <a:t>参考</a:t>
            </a:r>
            <a:r>
              <a:rPr lang="zh-CN" sz="3200">
                <a:solidFill>
                  <a:srgbClr val="336600"/>
                </a:solidFill>
                <a:ea typeface="宋体" pitchFamily="2" charset="-122"/>
              </a:rPr>
              <a:t>书</a:t>
            </a:r>
            <a:r>
              <a:rPr lang="en-US" altLang="zh-CN" sz="3200">
                <a:solidFill>
                  <a:srgbClr val="336600"/>
                </a:solidFill>
                <a:ea typeface="宋体" pitchFamily="2" charset="-122"/>
              </a:rPr>
              <a:t>)</a:t>
            </a:r>
            <a:endParaRPr lang="en-US" altLang="zh-CN" sz="3200">
              <a:solidFill>
                <a:schemeClr val="tx1"/>
              </a:solidFill>
              <a:ea typeface="宋体" pitchFamily="2" charset="-122"/>
            </a:endParaRPr>
          </a:p>
        </p:txBody>
      </p:sp>
      <p:sp>
        <p:nvSpPr>
          <p:cNvPr id="106499" name="Rectangle 3"/>
          <p:cNvSpPr>
            <a:spLocks noGrp="1" noChangeArrowheads="1"/>
          </p:cNvSpPr>
          <p:nvPr>
            <p:ph type="body" idx="1"/>
          </p:nvPr>
        </p:nvSpPr>
        <p:spPr/>
        <p:txBody>
          <a:bodyPr/>
          <a:lstStyle/>
          <a:p>
            <a:endParaRPr lang="en-US" altLang="ja-JP" sz="3600" i="1">
              <a:solidFill>
                <a:srgbClr val="336600"/>
              </a:solidFill>
              <a:latin typeface="Times New Roman" pitchFamily="18" charset="0"/>
              <a:ea typeface="ＭＳ 明朝" charset="-128"/>
            </a:endParaRPr>
          </a:p>
          <a:p>
            <a:r>
              <a:rPr lang="en-US" sz="3600" i="1">
                <a:solidFill>
                  <a:srgbClr val="336600"/>
                </a:solidFill>
                <a:latin typeface="Times New Roman" pitchFamily="18" charset="0"/>
                <a:ea typeface="ＭＳ 明朝" charset="-128"/>
              </a:rPr>
              <a:t>The Gregg Reference Manual</a:t>
            </a:r>
          </a:p>
          <a:p>
            <a:endParaRPr lang="en-US" sz="3600" i="1">
              <a:solidFill>
                <a:srgbClr val="336600"/>
              </a:solidFill>
              <a:latin typeface="Times New Roman" pitchFamily="18" charset="0"/>
              <a:ea typeface="ＭＳ 明朝" charset="-128"/>
            </a:endParaRPr>
          </a:p>
          <a:p>
            <a:r>
              <a:rPr lang="en-US" sz="3600" i="1">
                <a:solidFill>
                  <a:srgbClr val="336600"/>
                </a:solidFill>
                <a:latin typeface="Times New Roman" pitchFamily="18" charset="0"/>
                <a:ea typeface="ＭＳ 明朝" charset="-128"/>
              </a:rPr>
              <a:t>The Little, Brown Handbook</a:t>
            </a:r>
            <a:endParaRPr lang="en-US">
              <a:solidFill>
                <a:srgbClr val="3366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solidFill>
                  <a:srgbClr val="336600"/>
                </a:solidFill>
                <a:latin typeface="Times New Roman" pitchFamily="18" charset="0"/>
              </a:rPr>
              <a:t>Dictionaries</a:t>
            </a:r>
            <a:r>
              <a:rPr lang="en-US">
                <a:solidFill>
                  <a:srgbClr val="336600"/>
                </a:solidFill>
              </a:rPr>
              <a:t> </a:t>
            </a:r>
            <a:r>
              <a:rPr lang="en-US" altLang="zh-CN" sz="4000">
                <a:solidFill>
                  <a:srgbClr val="336600"/>
                </a:solidFill>
                <a:ea typeface="宋体" pitchFamily="2" charset="-122"/>
              </a:rPr>
              <a:t/>
            </a:r>
            <a:br>
              <a:rPr lang="en-US" altLang="zh-CN" sz="4000">
                <a:solidFill>
                  <a:srgbClr val="336600"/>
                </a:solidFill>
                <a:ea typeface="宋体" pitchFamily="2" charset="-122"/>
              </a:rPr>
            </a:br>
            <a:r>
              <a:rPr lang="en-US" altLang="zh-CN" sz="3200">
                <a:solidFill>
                  <a:srgbClr val="336600"/>
                </a:solidFill>
                <a:ea typeface="宋体" pitchFamily="2" charset="-122"/>
              </a:rPr>
              <a:t>(</a:t>
            </a:r>
            <a:r>
              <a:rPr lang="en-US" altLang="en-US" sz="3200">
                <a:solidFill>
                  <a:srgbClr val="336600"/>
                </a:solidFill>
              </a:rPr>
              <a:t>词典</a:t>
            </a:r>
            <a:r>
              <a:rPr lang="en-US" altLang="zh-CN" sz="3200">
                <a:solidFill>
                  <a:srgbClr val="336600"/>
                </a:solidFill>
                <a:ea typeface="宋体" pitchFamily="2" charset="-122"/>
              </a:rPr>
              <a:t>)</a:t>
            </a:r>
            <a:endParaRPr lang="en-US" sz="3200">
              <a:solidFill>
                <a:srgbClr val="336600"/>
              </a:solidFill>
            </a:endParaRPr>
          </a:p>
        </p:txBody>
      </p:sp>
      <p:sp>
        <p:nvSpPr>
          <p:cNvPr id="108547" name="Rectangle 3"/>
          <p:cNvSpPr>
            <a:spLocks noGrp="1" noChangeArrowheads="1"/>
          </p:cNvSpPr>
          <p:nvPr>
            <p:ph type="body" idx="1"/>
          </p:nvPr>
        </p:nvSpPr>
        <p:spPr/>
        <p:txBody>
          <a:bodyPr/>
          <a:lstStyle/>
          <a:p>
            <a:pPr>
              <a:lnSpc>
                <a:spcPct val="90000"/>
              </a:lnSpc>
            </a:pPr>
            <a:r>
              <a:rPr lang="en-US" i="1">
                <a:solidFill>
                  <a:srgbClr val="336600"/>
                </a:solidFill>
                <a:latin typeface="Times New Roman" pitchFamily="18" charset="0"/>
                <a:ea typeface="ＭＳ 明朝" charset="-128"/>
              </a:rPr>
              <a:t>The American Heritage Dictionary</a:t>
            </a:r>
          </a:p>
          <a:p>
            <a:pPr>
              <a:lnSpc>
                <a:spcPct val="90000"/>
              </a:lnSpc>
            </a:pPr>
            <a:endParaRPr lang="en-US" i="1">
              <a:solidFill>
                <a:srgbClr val="336600"/>
              </a:solidFill>
              <a:latin typeface="Times New Roman" pitchFamily="18" charset="0"/>
              <a:ea typeface="ＭＳ 明朝" charset="-128"/>
            </a:endParaRPr>
          </a:p>
          <a:p>
            <a:pPr>
              <a:lnSpc>
                <a:spcPct val="90000"/>
              </a:lnSpc>
            </a:pPr>
            <a:r>
              <a:rPr lang="en-US" i="1">
                <a:solidFill>
                  <a:srgbClr val="336600"/>
                </a:solidFill>
                <a:latin typeface="Times New Roman" pitchFamily="18" charset="0"/>
                <a:ea typeface="ＭＳ 明朝" charset="-128"/>
              </a:rPr>
              <a:t>Longman Dictionary of American English</a:t>
            </a:r>
          </a:p>
          <a:p>
            <a:pPr>
              <a:lnSpc>
                <a:spcPct val="90000"/>
              </a:lnSpc>
            </a:pPr>
            <a:endParaRPr lang="en-US" i="1">
              <a:solidFill>
                <a:srgbClr val="336600"/>
              </a:solidFill>
              <a:latin typeface="Times New Roman" pitchFamily="18" charset="0"/>
              <a:ea typeface="ＭＳ 明朝" charset="-128"/>
            </a:endParaRPr>
          </a:p>
          <a:p>
            <a:pPr>
              <a:lnSpc>
                <a:spcPct val="90000"/>
              </a:lnSpc>
            </a:pPr>
            <a:r>
              <a:rPr lang="en-US" i="1">
                <a:solidFill>
                  <a:srgbClr val="336600"/>
                </a:solidFill>
                <a:latin typeface="Times New Roman" pitchFamily="18" charset="0"/>
                <a:ea typeface="ＭＳ 明朝" charset="-128"/>
              </a:rPr>
              <a:t>Merriam-Webster’s Collegiate Dictionary</a:t>
            </a:r>
          </a:p>
          <a:p>
            <a:pPr>
              <a:lnSpc>
                <a:spcPct val="90000"/>
              </a:lnSpc>
            </a:pPr>
            <a:endParaRPr lang="en-US" i="1">
              <a:solidFill>
                <a:srgbClr val="336600"/>
              </a:solidFill>
              <a:latin typeface="Times New Roman" pitchFamily="18" charset="0"/>
              <a:ea typeface="ＭＳ 明朝" charset="-128"/>
            </a:endParaRPr>
          </a:p>
          <a:p>
            <a:pPr>
              <a:lnSpc>
                <a:spcPct val="90000"/>
              </a:lnSpc>
            </a:pPr>
            <a:r>
              <a:rPr lang="en-US" i="1">
                <a:solidFill>
                  <a:srgbClr val="336600"/>
                </a:solidFill>
                <a:latin typeface="Times New Roman" pitchFamily="18" charset="0"/>
                <a:ea typeface="ＭＳ 明朝" charset="-128"/>
              </a:rPr>
              <a:t>Oxford ESL Dictionary</a:t>
            </a:r>
            <a:endParaRPr lang="en-US" sz="2800" i="1">
              <a:solidFill>
                <a:srgbClr val="336600"/>
              </a:solidFill>
              <a:latin typeface="Times New Roman" pitchFamily="18" charset="0"/>
              <a:ea typeface="ＭＳ 明朝" charset="-128"/>
            </a:endParaRPr>
          </a:p>
          <a:p>
            <a:pPr>
              <a:lnSpc>
                <a:spcPct val="90000"/>
              </a:lnSpc>
            </a:pPr>
            <a:endParaRPr lang="en-US" sz="2800">
              <a:solidFill>
                <a:srgbClr val="3366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solidFill>
                  <a:srgbClr val="336600"/>
                </a:solidFill>
                <a:latin typeface="Times New Roman" pitchFamily="18" charset="0"/>
              </a:rPr>
              <a:t>Online Resources</a:t>
            </a:r>
            <a:r>
              <a:rPr lang="en-US" sz="4000">
                <a:solidFill>
                  <a:srgbClr val="336600"/>
                </a:solidFill>
              </a:rPr>
              <a:t> </a:t>
            </a:r>
            <a:r>
              <a:rPr lang="en-US" altLang="zh-CN" sz="4000">
                <a:solidFill>
                  <a:srgbClr val="336600"/>
                </a:solidFill>
                <a:ea typeface="宋体" pitchFamily="2" charset="-122"/>
              </a:rPr>
              <a:t/>
            </a:r>
            <a:br>
              <a:rPr lang="en-US" altLang="zh-CN" sz="4000">
                <a:solidFill>
                  <a:srgbClr val="336600"/>
                </a:solidFill>
                <a:ea typeface="宋体" pitchFamily="2" charset="-122"/>
              </a:rPr>
            </a:br>
            <a:r>
              <a:rPr lang="en-US" altLang="zh-CN" sz="3200">
                <a:solidFill>
                  <a:srgbClr val="336600"/>
                </a:solidFill>
                <a:latin typeface="Times New Roman" pitchFamily="18" charset="0"/>
                <a:ea typeface="宋体" pitchFamily="2" charset="-122"/>
              </a:rPr>
              <a:t>(</a:t>
            </a:r>
            <a:r>
              <a:rPr lang="en-US" altLang="en-US" sz="3200">
                <a:solidFill>
                  <a:srgbClr val="336600"/>
                </a:solidFill>
                <a:latin typeface="Times New Roman" pitchFamily="18" charset="0"/>
              </a:rPr>
              <a:t>在线资源</a:t>
            </a:r>
            <a:r>
              <a:rPr lang="en-US" altLang="zh-CN" sz="3200">
                <a:solidFill>
                  <a:srgbClr val="336600"/>
                </a:solidFill>
                <a:latin typeface="Times New Roman" pitchFamily="18" charset="0"/>
                <a:ea typeface="宋体" pitchFamily="2" charset="-122"/>
              </a:rPr>
              <a:t>)</a:t>
            </a:r>
            <a:endParaRPr lang="en-US" sz="3200">
              <a:solidFill>
                <a:srgbClr val="336600"/>
              </a:solidFill>
              <a:latin typeface="Times New Roman" pitchFamily="18" charset="0"/>
            </a:endParaRPr>
          </a:p>
        </p:txBody>
      </p:sp>
      <p:sp>
        <p:nvSpPr>
          <p:cNvPr id="110595" name="Rectangle 3"/>
          <p:cNvSpPr>
            <a:spLocks noGrp="1" noChangeArrowheads="1"/>
          </p:cNvSpPr>
          <p:nvPr>
            <p:ph type="body" idx="1"/>
          </p:nvPr>
        </p:nvSpPr>
        <p:spPr/>
        <p:txBody>
          <a:bodyPr/>
          <a:lstStyle/>
          <a:p>
            <a:pPr>
              <a:lnSpc>
                <a:spcPct val="90000"/>
              </a:lnSpc>
              <a:buFontTx/>
              <a:buNone/>
            </a:pPr>
            <a:r>
              <a:rPr lang="zh-CN" altLang="en-US" sz="2400" b="1">
                <a:solidFill>
                  <a:srgbClr val="336600"/>
                </a:solidFill>
                <a:ea typeface="宋体" pitchFamily="2" charset="-122"/>
              </a:rPr>
              <a:t>理文编辑的写作助手</a:t>
            </a:r>
            <a:r>
              <a:rPr lang="en-US" altLang="zh-CN" sz="2400" b="1">
                <a:solidFill>
                  <a:srgbClr val="336600"/>
                </a:solidFill>
                <a:ea typeface="宋体" pitchFamily="2" charset="-122"/>
              </a:rPr>
              <a:t>:</a:t>
            </a:r>
            <a:r>
              <a:rPr lang="en-US" altLang="zh-CN" sz="2400">
                <a:ea typeface="宋体" pitchFamily="2" charset="-122"/>
              </a:rPr>
              <a:t> </a:t>
            </a:r>
            <a:r>
              <a:rPr lang="en-US" altLang="zh-CN" sz="2800">
                <a:latin typeface="Times New Roman" pitchFamily="18" charset="0"/>
                <a:ea typeface="宋体" pitchFamily="2" charset="-122"/>
                <a:hlinkClick r:id="rId3"/>
              </a:rPr>
              <a:t>http://liwenbianji.cn/zhusou.htm</a:t>
            </a:r>
            <a:r>
              <a:rPr lang="en-US" altLang="zh-CN">
                <a:latin typeface="Times New Roman" pitchFamily="18" charset="0"/>
                <a:ea typeface="宋体" pitchFamily="2" charset="-122"/>
              </a:rPr>
              <a:t> </a:t>
            </a:r>
          </a:p>
          <a:p>
            <a:pPr>
              <a:lnSpc>
                <a:spcPct val="90000"/>
              </a:lnSpc>
              <a:buFontTx/>
              <a:buNone/>
            </a:pPr>
            <a:endParaRPr lang="en-US" altLang="zh-CN" sz="2400">
              <a:solidFill>
                <a:srgbClr val="0000FF"/>
              </a:solidFill>
              <a:latin typeface="Times New Roman" pitchFamily="18" charset="0"/>
              <a:ea typeface="宋体" pitchFamily="2" charset="-122"/>
            </a:endParaRPr>
          </a:p>
          <a:p>
            <a:pPr>
              <a:lnSpc>
                <a:spcPct val="90000"/>
              </a:lnSpc>
            </a:pPr>
            <a:r>
              <a:rPr lang="en-US" sz="2400">
                <a:solidFill>
                  <a:srgbClr val="0000FF"/>
                </a:solidFill>
                <a:latin typeface="Times New Roman" pitchFamily="18" charset="0"/>
                <a:hlinkClick r:id="rId4"/>
              </a:rPr>
              <a:t>http://owl.english.purdue.edu/handouts/grammar/index.html#punctuation</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5"/>
              </a:rPr>
              <a:t>http://stipo.larc.nasa.gov/sp7084/sp7084cont.html</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6"/>
              </a:rPr>
              <a:t>http://www.iolani.honolulu.hi.us/Keables/KeablesGuide/PartFour/UnnecessaryCommas.htm</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7"/>
              </a:rPr>
              <a:t>http://englishplus.com/grammar/punccont.htm</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8"/>
              </a:rPr>
              <a:t>http://yahooligans.yahoo.com/reference/dictionary/</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9"/>
              </a:rPr>
              <a:t>http://www.thefreedictionary.com/</a:t>
            </a:r>
            <a:endParaRPr lang="en-US" sz="2400">
              <a:latin typeface="Times New Roman" pitchFamily="18" charset="0"/>
            </a:endParaRPr>
          </a:p>
          <a:p>
            <a:pPr>
              <a:lnSpc>
                <a:spcPct val="90000"/>
              </a:lnSpc>
            </a:pPr>
            <a:r>
              <a:rPr lang="en-US" sz="2400">
                <a:solidFill>
                  <a:srgbClr val="0000FF"/>
                </a:solidFill>
                <a:latin typeface="Times New Roman" pitchFamily="18" charset="0"/>
                <a:hlinkClick r:id="rId10"/>
              </a:rPr>
              <a:t>http://englishplus.com/grammar/mistcont.htm</a:t>
            </a:r>
            <a:endParaRPr lang="en-US">
              <a:latin typeface="Times New Roman" pitchFamily="18" charset="0"/>
            </a:endParaRPr>
          </a:p>
          <a:p>
            <a:pPr>
              <a:lnSpc>
                <a:spcPct val="90000"/>
              </a:lnSpc>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5288" y="1989138"/>
            <a:ext cx="8229600" cy="1143000"/>
          </a:xfrm>
        </p:spPr>
        <p:txBody>
          <a:bodyPr/>
          <a:lstStyle/>
          <a:p>
            <a:r>
              <a:rPr lang="en-US">
                <a:solidFill>
                  <a:srgbClr val="336600"/>
                </a:solidFill>
                <a:latin typeface="Times New Roman" pitchFamily="18" charset="0"/>
              </a:rPr>
              <a:t>THANK YOU!</a:t>
            </a:r>
          </a:p>
        </p:txBody>
      </p:sp>
      <p:sp>
        <p:nvSpPr>
          <p:cNvPr id="112643" name="Rectangle 3"/>
          <p:cNvSpPr>
            <a:spLocks noGrp="1" noChangeArrowheads="1"/>
          </p:cNvSpPr>
          <p:nvPr>
            <p:ph type="body" idx="1"/>
          </p:nvPr>
        </p:nvSpPr>
        <p:spPr/>
        <p:txBody>
          <a:bodyPr/>
          <a:lstStyle/>
          <a:p>
            <a:endParaRPr lang="en-US"/>
          </a:p>
          <a:p>
            <a:endParaRPr lang="en-US"/>
          </a:p>
          <a:p>
            <a:endParaRPr lang="en-US"/>
          </a:p>
        </p:txBody>
      </p:sp>
      <p:sp>
        <p:nvSpPr>
          <p:cNvPr id="112644" name="Text Box 4"/>
          <p:cNvSpPr txBox="1">
            <a:spLocks noChangeArrowheads="1"/>
          </p:cNvSpPr>
          <p:nvPr/>
        </p:nvSpPr>
        <p:spPr bwMode="auto">
          <a:xfrm>
            <a:off x="0" y="3573463"/>
            <a:ext cx="9144000" cy="762000"/>
          </a:xfrm>
          <a:prstGeom prst="rect">
            <a:avLst/>
          </a:prstGeom>
          <a:noFill/>
          <a:ln w="9525">
            <a:noFill/>
            <a:miter lim="800000"/>
            <a:headEnd/>
            <a:tailEnd/>
          </a:ln>
          <a:effectLst/>
        </p:spPr>
        <p:txBody>
          <a:bodyPr>
            <a:spAutoFit/>
          </a:bodyPr>
          <a:lstStyle/>
          <a:p>
            <a:pPr algn="ctr"/>
            <a:r>
              <a:rPr lang="zh-CN" altLang="en-US" sz="4400">
                <a:solidFill>
                  <a:srgbClr val="336600"/>
                </a:solidFill>
                <a:ea typeface="宋体" pitchFamily="2" charset="-122"/>
              </a:rPr>
              <a:t>谢谢！</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p:txBody>
          <a:bodyPr/>
          <a:lstStyle/>
          <a:p>
            <a:pPr>
              <a:spcBef>
                <a:spcPct val="0"/>
              </a:spcBef>
              <a:buFontTx/>
              <a:buNone/>
            </a:pPr>
            <a:r>
              <a:rPr lang="zh-CN" altLang="en-US" sz="1400">
                <a:solidFill>
                  <a:schemeClr val="bg1"/>
                </a:solidFill>
                <a:ea typeface="宋体" pitchFamily="2" charset="-122"/>
              </a:rPr>
              <a:t>理文编辑</a:t>
            </a:r>
            <a:r>
              <a:rPr lang="en-US" altLang="zh-CN" sz="1400">
                <a:solidFill>
                  <a:schemeClr val="bg1"/>
                </a:solidFill>
                <a:ea typeface="宋体" pitchFamily="2" charset="-122"/>
              </a:rPr>
              <a:t>(</a:t>
            </a:r>
            <a:r>
              <a:rPr lang="zh-CN" altLang="en-US" sz="1400">
                <a:solidFill>
                  <a:schemeClr val="bg1"/>
                </a:solidFill>
                <a:ea typeface="宋体" pitchFamily="2" charset="-122"/>
              </a:rPr>
              <a:t>中国</a:t>
            </a:r>
            <a:r>
              <a:rPr lang="en-US" altLang="zh-CN" sz="1400">
                <a:solidFill>
                  <a:schemeClr val="bg1"/>
                </a:solidFill>
                <a:ea typeface="宋体" pitchFamily="2" charset="-122"/>
              </a:rPr>
              <a:t>)</a:t>
            </a:r>
            <a:br>
              <a:rPr lang="en-US" altLang="zh-CN" sz="1400">
                <a:solidFill>
                  <a:schemeClr val="bg1"/>
                </a:solidFill>
                <a:ea typeface="宋体" pitchFamily="2" charset="-122"/>
              </a:rPr>
            </a:br>
            <a:r>
              <a:rPr lang="zh-CN" altLang="en-US" sz="1400">
                <a:solidFill>
                  <a:schemeClr val="bg1"/>
                </a:solidFill>
                <a:ea typeface="宋体" pitchFamily="2" charset="-122"/>
              </a:rPr>
              <a:t>北京市东城区灯市口大街</a:t>
            </a:r>
            <a:r>
              <a:rPr lang="en-US" altLang="zh-CN" sz="1400">
                <a:solidFill>
                  <a:schemeClr val="bg1"/>
                </a:solidFill>
                <a:ea typeface="宋体" pitchFamily="2" charset="-122"/>
              </a:rPr>
              <a:t>33</a:t>
            </a:r>
            <a:r>
              <a:rPr lang="zh-CN" altLang="en-US" sz="1400">
                <a:solidFill>
                  <a:schemeClr val="bg1"/>
                </a:solidFill>
                <a:ea typeface="宋体" pitchFamily="2" charset="-122"/>
              </a:rPr>
              <a:t>号国中商业大厦</a:t>
            </a:r>
            <a:r>
              <a:rPr lang="en-US" altLang="zh-CN" sz="1400">
                <a:solidFill>
                  <a:schemeClr val="bg1"/>
                </a:solidFill>
                <a:ea typeface="宋体" pitchFamily="2" charset="-122"/>
              </a:rPr>
              <a:t>818</a:t>
            </a:r>
            <a:r>
              <a:rPr lang="zh-CN" altLang="en-US" sz="1400">
                <a:solidFill>
                  <a:schemeClr val="bg1"/>
                </a:solidFill>
                <a:ea typeface="宋体" pitchFamily="2" charset="-122"/>
              </a:rPr>
              <a:t>室</a:t>
            </a:r>
          </a:p>
          <a:p>
            <a:endParaRPr lang="zh-CN" altLang="en-US">
              <a:ea typeface="宋体" pitchFamily="2" charset="-122"/>
            </a:endParaRPr>
          </a:p>
        </p:txBody>
      </p:sp>
      <p:pic>
        <p:nvPicPr>
          <p:cNvPr id="114691" name="Picture 3" descr="cn"/>
          <p:cNvPicPr>
            <a:picLocks noChangeAspect="1" noChangeArrowheads="1"/>
          </p:cNvPicPr>
          <p:nvPr>
            <p:ph type="title"/>
          </p:nvPr>
        </p:nvPicPr>
        <p:blipFill>
          <a:blip r:embed="rId3" cstate="print"/>
          <a:srcRect/>
          <a:stretch>
            <a:fillRect/>
          </a:stretch>
        </p:blipFill>
        <p:spPr>
          <a:xfrm>
            <a:off x="0" y="0"/>
            <a:ext cx="9144000" cy="2370138"/>
          </a:xfrm>
          <a:noFill/>
          <a:ln/>
        </p:spPr>
      </p:pic>
      <p:sp>
        <p:nvSpPr>
          <p:cNvPr id="114692" name="Text Box 4"/>
          <p:cNvSpPr txBox="1">
            <a:spLocks noChangeArrowheads="1"/>
          </p:cNvSpPr>
          <p:nvPr/>
        </p:nvSpPr>
        <p:spPr bwMode="auto">
          <a:xfrm>
            <a:off x="568325" y="1762125"/>
            <a:ext cx="7921625" cy="4551363"/>
          </a:xfrm>
          <a:prstGeom prst="rect">
            <a:avLst/>
          </a:prstGeom>
          <a:noFill/>
          <a:ln w="9525">
            <a:noFill/>
            <a:miter lim="800000"/>
            <a:headEnd/>
            <a:tailEnd/>
          </a:ln>
          <a:effectLst/>
        </p:spPr>
        <p:txBody>
          <a:bodyPr>
            <a:spAutoFit/>
          </a:bodyPr>
          <a:lstStyle/>
          <a:p>
            <a:pPr algn="ctr">
              <a:spcBef>
                <a:spcPct val="50000"/>
              </a:spcBef>
            </a:pPr>
            <a:r>
              <a:rPr lang="zh-CN" altLang="en-US" sz="2400" b="1">
                <a:solidFill>
                  <a:srgbClr val="336600"/>
                </a:solidFill>
                <a:ea typeface="宋体" pitchFamily="2" charset="-122"/>
              </a:rPr>
              <a:t>理文编辑 </a:t>
            </a:r>
            <a:r>
              <a:rPr lang="en-US" altLang="zh-CN" sz="2400" b="1">
                <a:solidFill>
                  <a:srgbClr val="336600"/>
                </a:solidFill>
                <a:ea typeface="宋体" pitchFamily="2" charset="-122"/>
              </a:rPr>
              <a:t>(</a:t>
            </a:r>
            <a:r>
              <a:rPr lang="zh-CN" altLang="en-US" sz="2400" b="1">
                <a:solidFill>
                  <a:srgbClr val="336600"/>
                </a:solidFill>
                <a:ea typeface="宋体" pitchFamily="2" charset="-122"/>
              </a:rPr>
              <a:t>中国</a:t>
            </a:r>
            <a:r>
              <a:rPr lang="en-US" altLang="zh-CN" sz="2400" b="1">
                <a:solidFill>
                  <a:srgbClr val="336600"/>
                </a:solidFill>
                <a:ea typeface="宋体" pitchFamily="2" charset="-122"/>
              </a:rPr>
              <a:t>)</a:t>
            </a:r>
          </a:p>
          <a:p>
            <a:r>
              <a:rPr lang="en-US" altLang="zh-CN" sz="2000" b="1">
                <a:solidFill>
                  <a:srgbClr val="336600"/>
                </a:solidFill>
                <a:latin typeface="Trebuchet MS" pitchFamily="34" charset="0"/>
                <a:ea typeface="宋体" pitchFamily="2" charset="-122"/>
              </a:rPr>
              <a:t>     </a:t>
            </a:r>
            <a:r>
              <a:rPr lang="zh-CN" altLang="en-US" sz="1600">
                <a:solidFill>
                  <a:srgbClr val="336600"/>
                </a:solidFill>
                <a:latin typeface="Trebuchet MS" pitchFamily="34" charset="0"/>
                <a:ea typeface="宋体" pitchFamily="2" charset="-122"/>
              </a:rPr>
              <a:t>理文编辑为希望向英文期刊投稿的作者提供科技英语语言编辑服务。我们会使您的文稿符合国际标准，确保它们清晰、易懂、标准地道，并且符合期刊的要求。我们的编辑都是英语母语人士，大多数具有各自领域的博士学位，均为研究者和科技论文作者，十分了解科学写作和出版程序。我们的编辑不是被隐去姓名的所谓的“各自领域的专家”，他们的资料都清楚地公布在我们的网站上。作者和理文编辑之间的沟通联络都以汉语进行。付款通过中国的银行系统以人民币进行，个人支付和单位支付均可。</a:t>
            </a:r>
          </a:p>
          <a:p>
            <a:r>
              <a:rPr lang="zh-CN" altLang="en-US" sz="1600">
                <a:solidFill>
                  <a:srgbClr val="336600"/>
                </a:solidFill>
                <a:latin typeface="Trebuchet MS" pitchFamily="34" charset="0"/>
                <a:ea typeface="宋体" pitchFamily="2" charset="-122"/>
              </a:rPr>
              <a:t>     我们可以对期刊的论文摘要编辑给与一定折扣；此外，所有向贵刊投稿的作者在使用理文编辑服务时也将获得一定的优惠折扣。同时，欢迎期刊编辑向我们投稿以尝试我们的服务，我们将免费为该稿件进行编辑。</a:t>
            </a:r>
            <a:r>
              <a:rPr lang="ja-JP" altLang="en-US" sz="1600">
                <a:solidFill>
                  <a:srgbClr val="336600"/>
                </a:solidFill>
                <a:latin typeface="Trebuchet MS" pitchFamily="34" charset="0"/>
                <a:ea typeface="ＭＳ Ｐゴシック" pitchFamily="34" charset="-128"/>
              </a:rPr>
              <a:t> </a:t>
            </a:r>
            <a:endParaRPr lang="zh-CN" altLang="en-US" sz="1600">
              <a:solidFill>
                <a:srgbClr val="336600"/>
              </a:solidFill>
              <a:ea typeface="宋体" pitchFamily="2" charset="-122"/>
            </a:endParaRPr>
          </a:p>
          <a:p>
            <a:pPr algn="ctr">
              <a:spcBef>
                <a:spcPct val="50000"/>
              </a:spcBef>
            </a:pPr>
            <a:r>
              <a:rPr lang="zh-CN" altLang="en-US" sz="1600" b="1">
                <a:solidFill>
                  <a:srgbClr val="336600"/>
                </a:solidFill>
                <a:ea typeface="宋体" pitchFamily="2" charset="-122"/>
              </a:rPr>
              <a:t>常用联系方式</a:t>
            </a:r>
            <a:r>
              <a:rPr lang="en-US" altLang="zh-CN" sz="1600" b="1">
                <a:solidFill>
                  <a:srgbClr val="336600"/>
                </a:solidFill>
                <a:ea typeface="宋体" pitchFamily="2" charset="-122"/>
              </a:rPr>
              <a:t>:</a:t>
            </a:r>
            <a:r>
              <a:rPr lang="en-US" altLang="zh-CN" sz="1600">
                <a:solidFill>
                  <a:srgbClr val="336600"/>
                </a:solidFill>
                <a:ea typeface="宋体" pitchFamily="2" charset="-122"/>
              </a:rPr>
              <a:t> </a:t>
            </a:r>
            <a:r>
              <a:rPr lang="en-US" altLang="zh-CN" sz="1600">
                <a:solidFill>
                  <a:srgbClr val="336600"/>
                </a:solidFill>
                <a:ea typeface="宋体" pitchFamily="2" charset="-122"/>
                <a:hlinkClick r:id="rId4"/>
              </a:rPr>
              <a:t>editing@liwenbianji.cn</a:t>
            </a:r>
            <a:endParaRPr lang="en-US" altLang="zh-CN" sz="1600">
              <a:solidFill>
                <a:srgbClr val="336600"/>
              </a:solidFill>
              <a:ea typeface="宋体" pitchFamily="2" charset="-122"/>
            </a:endParaRPr>
          </a:p>
          <a:p>
            <a:pPr algn="ctr">
              <a:spcBef>
                <a:spcPct val="50000"/>
              </a:spcBef>
            </a:pPr>
            <a:r>
              <a:rPr lang="zh-CN" altLang="en-US" sz="1600" b="1">
                <a:solidFill>
                  <a:srgbClr val="336600"/>
                </a:solidFill>
                <a:ea typeface="宋体" pitchFamily="2" charset="-122"/>
              </a:rPr>
              <a:t>期刊编辑或院系负责人联系方式</a:t>
            </a:r>
            <a:r>
              <a:rPr lang="en-US" altLang="zh-CN" sz="1600" b="1">
                <a:solidFill>
                  <a:srgbClr val="336600"/>
                </a:solidFill>
                <a:ea typeface="宋体" pitchFamily="2" charset="-122"/>
              </a:rPr>
              <a:t>:</a:t>
            </a:r>
            <a:r>
              <a:rPr lang="en-US" altLang="zh-CN" sz="1600">
                <a:solidFill>
                  <a:srgbClr val="336600"/>
                </a:solidFill>
                <a:ea typeface="宋体" pitchFamily="2" charset="-122"/>
              </a:rPr>
              <a:t> </a:t>
            </a:r>
          </a:p>
          <a:p>
            <a:pPr algn="ctr">
              <a:spcBef>
                <a:spcPct val="50000"/>
              </a:spcBef>
            </a:pPr>
            <a:r>
              <a:rPr lang="en-US" altLang="zh-CN" sz="1600">
                <a:solidFill>
                  <a:srgbClr val="336600"/>
                </a:solidFill>
                <a:ea typeface="宋体" pitchFamily="2" charset="-122"/>
                <a:hlinkClick r:id="rId5"/>
              </a:rPr>
              <a:t>cwalker@liwenbianji.cn</a:t>
            </a:r>
            <a:r>
              <a:rPr lang="en-US" altLang="zh-CN" sz="1600">
                <a:solidFill>
                  <a:srgbClr val="336600"/>
                </a:solidFill>
                <a:ea typeface="宋体" pitchFamily="2" charset="-122"/>
              </a:rPr>
              <a:t> (</a:t>
            </a:r>
            <a:r>
              <a:rPr lang="zh-CN" altLang="en-US" sz="1600">
                <a:solidFill>
                  <a:srgbClr val="336600"/>
                </a:solidFill>
                <a:ea typeface="宋体" pitchFamily="2" charset="-122"/>
              </a:rPr>
              <a:t>王可杰</a:t>
            </a:r>
            <a:r>
              <a:rPr lang="en-US" altLang="zh-CN" sz="1600">
                <a:solidFill>
                  <a:srgbClr val="336600"/>
                </a:solidFill>
                <a:ea typeface="宋体" pitchFamily="2" charset="-122"/>
              </a:rPr>
              <a:t>) </a:t>
            </a:r>
            <a:r>
              <a:rPr lang="en-US" altLang="zh-CN" sz="1600">
                <a:solidFill>
                  <a:srgbClr val="336600"/>
                </a:solidFill>
                <a:ea typeface="宋体" pitchFamily="2" charset="-122"/>
                <a:hlinkClick r:id="rId6"/>
              </a:rPr>
              <a:t>bshaw@liwenbianji.cn</a:t>
            </a:r>
            <a:r>
              <a:rPr lang="en-US" altLang="zh-CN" sz="1600">
                <a:solidFill>
                  <a:srgbClr val="336600"/>
                </a:solidFill>
                <a:ea typeface="宋体" pitchFamily="2" charset="-122"/>
              </a:rPr>
              <a:t>  (</a:t>
            </a:r>
            <a:r>
              <a:rPr lang="zh-CN" altLang="en-US" sz="1600">
                <a:solidFill>
                  <a:srgbClr val="336600"/>
                </a:solidFill>
                <a:ea typeface="宋体" pitchFamily="2" charset="-122"/>
              </a:rPr>
              <a:t>本杰明</a:t>
            </a:r>
            <a:r>
              <a:rPr lang="en-US" altLang="zh-CN" sz="1600">
                <a:solidFill>
                  <a:srgbClr val="336600"/>
                </a:solidFill>
                <a:ea typeface="宋体" pitchFamily="2" charset="-122"/>
              </a:rPr>
              <a:t>)</a:t>
            </a:r>
          </a:p>
          <a:p>
            <a:pPr algn="ctr">
              <a:spcBef>
                <a:spcPct val="50000"/>
              </a:spcBef>
            </a:pPr>
            <a:r>
              <a:rPr lang="zh-CN" altLang="en-US" sz="1600">
                <a:solidFill>
                  <a:srgbClr val="336600"/>
                </a:solidFill>
                <a:ea typeface="宋体" pitchFamily="2" charset="-122"/>
              </a:rPr>
              <a:t>北京市东城区灯市口大街</a:t>
            </a:r>
            <a:r>
              <a:rPr lang="en-US" altLang="zh-CN" sz="1600">
                <a:solidFill>
                  <a:srgbClr val="336600"/>
                </a:solidFill>
                <a:ea typeface="宋体" pitchFamily="2" charset="-122"/>
              </a:rPr>
              <a:t>33</a:t>
            </a:r>
            <a:r>
              <a:rPr lang="zh-CN" altLang="en-US" sz="1600">
                <a:solidFill>
                  <a:srgbClr val="336600"/>
                </a:solidFill>
                <a:ea typeface="宋体" pitchFamily="2" charset="-122"/>
              </a:rPr>
              <a:t>号</a:t>
            </a:r>
          </a:p>
          <a:p>
            <a:pPr algn="ctr">
              <a:spcBef>
                <a:spcPct val="50000"/>
              </a:spcBef>
            </a:pPr>
            <a:r>
              <a:rPr lang="zh-CN" altLang="en-US" sz="1600">
                <a:solidFill>
                  <a:srgbClr val="336600"/>
                </a:solidFill>
                <a:ea typeface="宋体" pitchFamily="2" charset="-122"/>
              </a:rPr>
              <a:t>国中商业大厦</a:t>
            </a:r>
            <a:r>
              <a:rPr lang="en-US" altLang="zh-CN" sz="1600">
                <a:solidFill>
                  <a:srgbClr val="336600"/>
                </a:solidFill>
                <a:ea typeface="宋体" pitchFamily="2" charset="-122"/>
              </a:rPr>
              <a:t>818</a:t>
            </a:r>
            <a:r>
              <a:rPr lang="zh-CN" altLang="en-US" sz="1600">
                <a:solidFill>
                  <a:srgbClr val="336600"/>
                </a:solidFill>
                <a:ea typeface="宋体" pitchFamily="2" charset="-122"/>
              </a:rPr>
              <a:t>室   邮编</a:t>
            </a:r>
            <a:r>
              <a:rPr lang="en-US" altLang="zh-CN" sz="1600">
                <a:solidFill>
                  <a:srgbClr val="336600"/>
                </a:solidFill>
                <a:ea typeface="宋体" pitchFamily="2" charset="-122"/>
              </a:rPr>
              <a:t>: 100005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http://www.liwenbianji.cn</a:t>
            </a:r>
          </a:p>
        </p:txBody>
      </p:sp>
      <p:sp>
        <p:nvSpPr>
          <p:cNvPr id="6" name="Slide Number Placeholder 5"/>
          <p:cNvSpPr>
            <a:spLocks noGrp="1"/>
          </p:cNvSpPr>
          <p:nvPr>
            <p:ph type="sldNum" sz="quarter" idx="12"/>
          </p:nvPr>
        </p:nvSpPr>
        <p:spPr/>
        <p:txBody>
          <a:bodyPr/>
          <a:lstStyle/>
          <a:p>
            <a:fld id="{D300D56C-EFCA-4A62-9ADB-3931AEC1F228}" type="slidenum">
              <a:rPr lang="en-US"/>
              <a:pPr/>
              <a:t>6</a:t>
            </a:fld>
            <a:endParaRPr lang="en-US"/>
          </a:p>
        </p:txBody>
      </p:sp>
      <p:sp>
        <p:nvSpPr>
          <p:cNvPr id="14338"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2. </a:t>
            </a:r>
            <a:r>
              <a:rPr lang="en-US" altLang="ja-JP" b="1">
                <a:solidFill>
                  <a:srgbClr val="336600"/>
                </a:solidFill>
                <a:latin typeface="Times New Roman" pitchFamily="18" charset="0"/>
                <a:ea typeface="ＭＳ Ｐゴシック" pitchFamily="34" charset="-128"/>
              </a:rPr>
              <a:t>affect/effect</a:t>
            </a:r>
            <a:r>
              <a:rPr lang="en-US" altLang="ja-JP">
                <a:solidFill>
                  <a:srgbClr val="336600"/>
                </a:solidFill>
                <a:latin typeface="Times New Roman" pitchFamily="18" charset="0"/>
                <a:ea typeface="ＭＳ Ｐゴシック" pitchFamily="34" charset="-128"/>
              </a:rPr>
              <a:t> (and </a:t>
            </a:r>
            <a:r>
              <a:rPr lang="en-US" altLang="ja-JP" b="1">
                <a:solidFill>
                  <a:srgbClr val="336600"/>
                </a:solidFill>
                <a:latin typeface="Times New Roman" pitchFamily="18" charset="0"/>
                <a:ea typeface="ＭＳ Ｐゴシック" pitchFamily="34" charset="-128"/>
              </a:rPr>
              <a:t>impact</a:t>
            </a:r>
            <a:r>
              <a:rPr lang="en-US" altLang="ja-JP">
                <a:solidFill>
                  <a:srgbClr val="336600"/>
                </a:solidFill>
                <a:latin typeface="Times New Roman" pitchFamily="18" charset="0"/>
                <a:ea typeface="ＭＳ Ｐゴシック" pitchFamily="34" charset="-128"/>
              </a:rPr>
              <a:t>)</a:t>
            </a:r>
            <a:r>
              <a:rPr lang="en-US" altLang="ja-JP">
                <a:ea typeface="ＭＳ Ｐゴシック" pitchFamily="34" charset="-128"/>
              </a:rPr>
              <a:t> </a:t>
            </a:r>
            <a:endParaRPr lang="ja-JP" altLang="en-US">
              <a:ea typeface="ＭＳ Ｐゴシック" pitchFamily="34" charset="-128"/>
            </a:endParaRPr>
          </a:p>
        </p:txBody>
      </p:sp>
      <p:sp>
        <p:nvSpPr>
          <p:cNvPr id="14339" name="Rectangle 3"/>
          <p:cNvSpPr>
            <a:spLocks noGrp="1" noChangeArrowheads="1"/>
          </p:cNvSpPr>
          <p:nvPr>
            <p:ph type="body" idx="1"/>
          </p:nvPr>
        </p:nvSpPr>
        <p:spPr/>
        <p:txBody>
          <a:bodyPr/>
          <a:lstStyle/>
          <a:p>
            <a:pPr algn="ctr">
              <a:lnSpc>
                <a:spcPct val="90000"/>
              </a:lnSpc>
              <a:buFontTx/>
              <a:buNone/>
            </a:pPr>
            <a:r>
              <a:rPr lang="en-GB" altLang="ja-JP" sz="2400">
                <a:solidFill>
                  <a:schemeClr val="accent2"/>
                </a:solidFill>
                <a:latin typeface="Times New Roman" pitchFamily="18" charset="0"/>
                <a:ea typeface="ＭＳ Ｐゴシック" pitchFamily="34" charset="-128"/>
              </a:rPr>
              <a:t>“Ingesting massive doses of ascorbic acid </a:t>
            </a:r>
            <a:endParaRPr lang="en-GB" altLang="zh-CN" sz="2400">
              <a:solidFill>
                <a:schemeClr val="accent2"/>
              </a:solidFill>
              <a:latin typeface="Times New Roman" pitchFamily="18" charset="0"/>
              <a:ea typeface="宋体" pitchFamily="2" charset="-122"/>
            </a:endParaRPr>
          </a:p>
          <a:p>
            <a:pPr algn="ctr">
              <a:lnSpc>
                <a:spcPct val="90000"/>
              </a:lnSpc>
              <a:buFontTx/>
              <a:buNone/>
            </a:pPr>
            <a:r>
              <a:rPr lang="en-GB" altLang="ja-JP" sz="2400">
                <a:solidFill>
                  <a:schemeClr val="accent2"/>
                </a:solidFill>
                <a:latin typeface="Times New Roman" pitchFamily="18" charset="0"/>
                <a:ea typeface="ＭＳ Ｐゴシック" pitchFamily="34" charset="-128"/>
              </a:rPr>
              <a:t>may</a:t>
            </a:r>
            <a:r>
              <a:rPr lang="en-GB" altLang="ja-JP" sz="2400" b="1">
                <a:solidFill>
                  <a:schemeClr val="accent2"/>
                </a:solidFill>
                <a:latin typeface="Times New Roman" pitchFamily="18" charset="0"/>
                <a:ea typeface="ＭＳ Ｐゴシック" pitchFamily="34" charset="-128"/>
              </a:rPr>
              <a:t> affect </a:t>
            </a:r>
            <a:r>
              <a:rPr lang="en-GB" altLang="ja-JP" sz="2400">
                <a:solidFill>
                  <a:schemeClr val="accent2"/>
                </a:solidFill>
                <a:latin typeface="Times New Roman" pitchFamily="18" charset="0"/>
                <a:ea typeface="ＭＳ Ｐゴシック" pitchFamily="34" charset="-128"/>
              </a:rPr>
              <a:t>his recovery.”</a:t>
            </a:r>
            <a:r>
              <a:rPr lang="en-GB" altLang="ja-JP" sz="2400">
                <a:latin typeface="Times New Roman" pitchFamily="18" charset="0"/>
                <a:ea typeface="ＭＳ Ｐゴシック" pitchFamily="34" charset="-128"/>
              </a:rPr>
              <a:t> </a:t>
            </a:r>
          </a:p>
          <a:p>
            <a:pPr algn="ctr">
              <a:lnSpc>
                <a:spcPct val="90000"/>
              </a:lnSpc>
              <a:buFontTx/>
              <a:buNone/>
            </a:pPr>
            <a:r>
              <a:rPr lang="en-GB" altLang="ja-JP" sz="2400">
                <a:solidFill>
                  <a:srgbClr val="336600"/>
                </a:solidFill>
                <a:latin typeface="Times New Roman" pitchFamily="18" charset="0"/>
                <a:ea typeface="ＭＳ Ｐゴシック" pitchFamily="34" charset="-128"/>
              </a:rPr>
              <a:t>(influence the recovery in some way)</a:t>
            </a:r>
            <a:endParaRPr lang="en-US" altLang="ja-JP" sz="2400">
              <a:solidFill>
                <a:srgbClr val="336600"/>
              </a:solidFill>
              <a:latin typeface="Times New Roman" pitchFamily="18" charset="0"/>
              <a:ea typeface="ＭＳ Ｐゴシック" pitchFamily="34" charset="-128"/>
            </a:endParaRPr>
          </a:p>
          <a:p>
            <a:pPr algn="ctr">
              <a:lnSpc>
                <a:spcPct val="90000"/>
              </a:lnSpc>
              <a:buFontTx/>
              <a:buNone/>
            </a:pPr>
            <a:r>
              <a:rPr lang="en-GB" altLang="ja-JP" sz="2400">
                <a:solidFill>
                  <a:schemeClr val="accent2"/>
                </a:solidFill>
                <a:latin typeface="Times New Roman" pitchFamily="18" charset="0"/>
                <a:ea typeface="ＭＳ Ｐゴシック" pitchFamily="34" charset="-128"/>
              </a:rPr>
              <a:t>“Ingesting massive doses of ascorbic acid </a:t>
            </a:r>
            <a:endParaRPr lang="en-GB" altLang="zh-CN" sz="2400">
              <a:solidFill>
                <a:schemeClr val="accent2"/>
              </a:solidFill>
              <a:latin typeface="Times New Roman" pitchFamily="18" charset="0"/>
              <a:ea typeface="宋体" pitchFamily="2" charset="-122"/>
            </a:endParaRPr>
          </a:p>
          <a:p>
            <a:pPr algn="ctr">
              <a:lnSpc>
                <a:spcPct val="90000"/>
              </a:lnSpc>
              <a:buFontTx/>
              <a:buNone/>
            </a:pPr>
            <a:r>
              <a:rPr lang="en-GB" altLang="ja-JP" sz="2400">
                <a:solidFill>
                  <a:schemeClr val="accent2"/>
                </a:solidFill>
                <a:latin typeface="Times New Roman" pitchFamily="18" charset="0"/>
                <a:ea typeface="ＭＳ Ｐゴシック" pitchFamily="34" charset="-128"/>
              </a:rPr>
              <a:t>may </a:t>
            </a:r>
            <a:r>
              <a:rPr lang="en-GB" altLang="ja-JP" sz="2400" b="1">
                <a:solidFill>
                  <a:schemeClr val="accent2"/>
                </a:solidFill>
                <a:latin typeface="Times New Roman" pitchFamily="18" charset="0"/>
                <a:ea typeface="ＭＳ Ｐゴシック" pitchFamily="34" charset="-128"/>
              </a:rPr>
              <a:t>effect</a:t>
            </a:r>
            <a:r>
              <a:rPr lang="en-GB" altLang="ja-JP" sz="2400">
                <a:solidFill>
                  <a:schemeClr val="accent2"/>
                </a:solidFill>
                <a:latin typeface="Times New Roman" pitchFamily="18" charset="0"/>
                <a:ea typeface="ＭＳ Ｐゴシック" pitchFamily="34" charset="-128"/>
              </a:rPr>
              <a:t> his recovery.”</a:t>
            </a:r>
            <a:r>
              <a:rPr lang="en-GB" altLang="ja-JP" sz="2400">
                <a:latin typeface="Times New Roman" pitchFamily="18" charset="0"/>
                <a:ea typeface="ＭＳ Ｐゴシック" pitchFamily="34" charset="-128"/>
              </a:rPr>
              <a:t> </a:t>
            </a:r>
          </a:p>
          <a:p>
            <a:pPr algn="ctr">
              <a:lnSpc>
                <a:spcPct val="90000"/>
              </a:lnSpc>
              <a:buFontTx/>
              <a:buNone/>
            </a:pPr>
            <a:r>
              <a:rPr lang="en-GB" altLang="ja-JP" sz="2400">
                <a:solidFill>
                  <a:srgbClr val="336600"/>
                </a:solidFill>
                <a:latin typeface="Times New Roman" pitchFamily="18" charset="0"/>
                <a:ea typeface="ＭＳ Ｐゴシック" pitchFamily="34" charset="-128"/>
              </a:rPr>
              <a:t>(produce/cause the recovery</a:t>
            </a:r>
            <a:r>
              <a:rPr lang="en-GB" altLang="zh-CN" sz="2400">
                <a:solidFill>
                  <a:srgbClr val="336600"/>
                </a:solidFill>
                <a:latin typeface="Times New Roman" pitchFamily="18" charset="0"/>
                <a:ea typeface="宋体" pitchFamily="2" charset="-122"/>
              </a:rPr>
              <a:t>)</a:t>
            </a:r>
          </a:p>
          <a:p>
            <a:pPr algn="ctr">
              <a:lnSpc>
                <a:spcPct val="90000"/>
              </a:lnSpc>
              <a:buFontTx/>
              <a:buNone/>
            </a:pPr>
            <a:endParaRPr lang="en-GB" altLang="zh-CN" sz="2400">
              <a:solidFill>
                <a:srgbClr val="336600"/>
              </a:solidFill>
              <a:latin typeface="Times New Roman" pitchFamily="18" charset="0"/>
              <a:ea typeface="宋体" pitchFamily="2" charset="-122"/>
            </a:endParaRPr>
          </a:p>
          <a:p>
            <a:pPr algn="ctr">
              <a:lnSpc>
                <a:spcPct val="90000"/>
              </a:lnSpc>
              <a:buFontTx/>
              <a:buNone/>
            </a:pPr>
            <a:r>
              <a:rPr lang="en-US" altLang="ja-JP" sz="2400">
                <a:solidFill>
                  <a:schemeClr val="accent2"/>
                </a:solidFill>
                <a:latin typeface="Times New Roman" pitchFamily="18" charset="0"/>
                <a:ea typeface="ＭＳ Ｐゴシック" pitchFamily="34" charset="-128"/>
              </a:rPr>
              <a:t>Luckily, the medicine did not adversely </a:t>
            </a:r>
            <a:r>
              <a:rPr lang="en-US" altLang="zh-CN" sz="2400" b="1">
                <a:solidFill>
                  <a:schemeClr val="accent2"/>
                </a:solidFill>
                <a:latin typeface="Times New Roman" pitchFamily="18" charset="0"/>
                <a:ea typeface="宋体" pitchFamily="2" charset="-122"/>
              </a:rPr>
              <a:t>affect</a:t>
            </a:r>
            <a:r>
              <a:rPr lang="en-US" altLang="ja-JP" sz="2400">
                <a:solidFill>
                  <a:schemeClr val="accent2"/>
                </a:solidFill>
                <a:latin typeface="Times New Roman" pitchFamily="18" charset="0"/>
                <a:ea typeface="ＭＳ Ｐゴシック" pitchFamily="34" charset="-128"/>
              </a:rPr>
              <a:t> the patient. </a:t>
            </a:r>
            <a:endParaRPr lang="en-US" altLang="zh-CN" sz="2400">
              <a:solidFill>
                <a:schemeClr val="accent2"/>
              </a:solidFill>
              <a:latin typeface="Times New Roman" pitchFamily="18" charset="0"/>
              <a:ea typeface="宋体" pitchFamily="2" charset="-122"/>
            </a:endParaRPr>
          </a:p>
          <a:p>
            <a:pPr algn="ctr">
              <a:lnSpc>
                <a:spcPct val="90000"/>
              </a:lnSpc>
              <a:buFontTx/>
              <a:buNone/>
            </a:pPr>
            <a:r>
              <a:rPr lang="en-US" altLang="ja-JP" sz="2400">
                <a:solidFill>
                  <a:schemeClr val="accent2"/>
                </a:solidFill>
                <a:latin typeface="Times New Roman" pitchFamily="18" charset="0"/>
                <a:ea typeface="ＭＳ Ｐゴシック" pitchFamily="34" charset="-128"/>
              </a:rPr>
              <a:t>Many scientists believe that global warming is the </a:t>
            </a:r>
            <a:r>
              <a:rPr lang="en-US" altLang="zh-CN" sz="2400" b="1">
                <a:solidFill>
                  <a:schemeClr val="accent2"/>
                </a:solidFill>
                <a:latin typeface="Times New Roman" pitchFamily="18" charset="0"/>
                <a:ea typeface="宋体" pitchFamily="2" charset="-122"/>
              </a:rPr>
              <a:t>effect</a:t>
            </a:r>
            <a:r>
              <a:rPr lang="en-US" altLang="ja-JP" sz="2400" b="1">
                <a:solidFill>
                  <a:schemeClr val="accent2"/>
                </a:solidFill>
                <a:latin typeface="Times New Roman" pitchFamily="18" charset="0"/>
                <a:ea typeface="ＭＳ Ｐゴシック" pitchFamily="34" charset="-128"/>
              </a:rPr>
              <a:t> </a:t>
            </a:r>
            <a:r>
              <a:rPr lang="en-US" altLang="ja-JP" sz="2400">
                <a:solidFill>
                  <a:schemeClr val="accent2"/>
                </a:solidFill>
                <a:latin typeface="Times New Roman" pitchFamily="18" charset="0"/>
                <a:ea typeface="ＭＳ Ｐゴシック" pitchFamily="34" charset="-128"/>
              </a:rPr>
              <a:t>of greenhouse-gas emissions.</a:t>
            </a:r>
            <a:endParaRPr lang="en-US" altLang="zh-CN" sz="2400">
              <a:solidFill>
                <a:schemeClr val="accent2"/>
              </a:solidFill>
              <a:latin typeface="Times New Roman" pitchFamily="18" charset="0"/>
              <a:ea typeface="宋体" pitchFamily="2" charset="-122"/>
            </a:endParaRPr>
          </a:p>
        </p:txBody>
      </p:sp>
      <p:sp>
        <p:nvSpPr>
          <p:cNvPr id="14340" name="Rectangle 4"/>
          <p:cNvSpPr>
            <a:spLocks noChangeArrowheads="1"/>
          </p:cNvSpPr>
          <p:nvPr/>
        </p:nvSpPr>
        <p:spPr bwMode="auto">
          <a:xfrm>
            <a:off x="3952875" y="3170238"/>
            <a:ext cx="273050" cy="519112"/>
          </a:xfrm>
          <a:prstGeom prst="rect">
            <a:avLst/>
          </a:prstGeom>
          <a:noFill/>
          <a:ln w="9525">
            <a:noFill/>
            <a:miter lim="800000"/>
            <a:headEnd/>
            <a:tailEnd/>
          </a:ln>
          <a:effectLst/>
        </p:spPr>
        <p:txBody>
          <a:bodyPr wrap="none">
            <a:spAutoFit/>
          </a:bodyPr>
          <a:lstStyle/>
          <a:p>
            <a:r>
              <a:rPr lang="en-US" altLang="ja-JP" sz="2800">
                <a:solidFill>
                  <a:srgbClr val="336600"/>
                </a:solidFill>
                <a:latin typeface="Times New Roman" pitchFamily="18" charset="0"/>
                <a:ea typeface="ＭＳ Ｐゴシック" pitchFamily="34" charset="-128"/>
              </a:rPr>
              <a:t>.</a:t>
            </a:r>
            <a:endParaRPr lang="en-US" altLang="zh-CN" sz="2800">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2FCF7FF3-BB4C-4E8B-9C60-F164A58D940D}" type="slidenum">
              <a:rPr lang="en-US"/>
              <a:pPr/>
              <a:t>7</a:t>
            </a:fld>
            <a:endParaRPr lang="en-US"/>
          </a:p>
        </p:txBody>
      </p:sp>
      <p:sp>
        <p:nvSpPr>
          <p:cNvPr id="16386"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3. </a:t>
            </a:r>
            <a:r>
              <a:rPr lang="en-US" altLang="ja-JP" b="1">
                <a:solidFill>
                  <a:srgbClr val="336600"/>
                </a:solidFill>
                <a:latin typeface="Times New Roman" pitchFamily="18" charset="0"/>
                <a:ea typeface="ＭＳ Ｐゴシック" pitchFamily="34" charset="-128"/>
              </a:rPr>
              <a:t>because/as/since</a:t>
            </a:r>
            <a:r>
              <a:rPr lang="en-US" altLang="ja-JP">
                <a:ea typeface="ＭＳ Ｐゴシック" pitchFamily="34" charset="-128"/>
              </a:rPr>
              <a:t> </a:t>
            </a:r>
            <a:endParaRPr lang="ja-JP" altLang="en-US">
              <a:ea typeface="ＭＳ Ｐゴシック" pitchFamily="34" charset="-128"/>
            </a:endParaRPr>
          </a:p>
        </p:txBody>
      </p:sp>
      <p:sp>
        <p:nvSpPr>
          <p:cNvPr id="16387" name="Rectangle 3"/>
          <p:cNvSpPr>
            <a:spLocks noGrp="1" noChangeArrowheads="1"/>
          </p:cNvSpPr>
          <p:nvPr>
            <p:ph type="body" idx="1"/>
          </p:nvPr>
        </p:nvSpPr>
        <p:spPr/>
        <p:txBody>
          <a:bodyPr/>
          <a:lstStyle/>
          <a:p>
            <a:pPr>
              <a:lnSpc>
                <a:spcPct val="9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as</a:t>
            </a:r>
            <a:r>
              <a:rPr lang="en-US" altLang="ja-JP" sz="2000">
                <a:solidFill>
                  <a:srgbClr val="336600"/>
                </a:solidFill>
                <a:latin typeface="Times New Roman" pitchFamily="18" charset="0"/>
                <a:ea typeface="ＭＳ Ｐゴシック" pitchFamily="34" charset="-128"/>
              </a:rPr>
              <a:t>” used only in temporal, not causal, sense. </a:t>
            </a:r>
            <a:endParaRPr lang="en-US" altLang="zh-CN" sz="2000">
              <a:solidFill>
                <a:srgbClr val="336600"/>
              </a:solidFill>
              <a:latin typeface="Times New Roman" pitchFamily="18" charset="0"/>
              <a:ea typeface="宋体" pitchFamily="2" charset="-122"/>
            </a:endParaRPr>
          </a:p>
          <a:p>
            <a:pPr>
              <a:lnSpc>
                <a:spcPct val="9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ja-JP" altLang="en-US"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as</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仅用于表示时间，而不是因果关系</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gn="ctr">
              <a:lnSpc>
                <a:spcPct val="90000"/>
              </a:lnSpc>
              <a:buFontTx/>
              <a:buNone/>
            </a:pPr>
            <a:r>
              <a:rPr lang="en-US" altLang="ja-JP" sz="2000">
                <a:solidFill>
                  <a:schemeClr val="accent2"/>
                </a:solidFill>
                <a:latin typeface="Times New Roman" pitchFamily="18" charset="0"/>
                <a:ea typeface="ＭＳ Ｐゴシック" pitchFamily="34" charset="-128"/>
              </a:rPr>
              <a:t>“</a:t>
            </a:r>
            <a:r>
              <a:rPr lang="en-US" altLang="ja-JP" sz="2000" b="1">
                <a:solidFill>
                  <a:schemeClr val="accent2"/>
                </a:solidFill>
                <a:latin typeface="Times New Roman" pitchFamily="18" charset="0"/>
                <a:ea typeface="ＭＳ Ｐゴシック" pitchFamily="34" charset="-128"/>
              </a:rPr>
              <a:t>As</a:t>
            </a:r>
            <a:r>
              <a:rPr lang="en-US" altLang="ja-JP" sz="2000">
                <a:solidFill>
                  <a:schemeClr val="accent2"/>
                </a:solidFill>
                <a:latin typeface="Times New Roman" pitchFamily="18" charset="0"/>
                <a:ea typeface="ＭＳ Ｐゴシック" pitchFamily="34" charset="-128"/>
              </a:rPr>
              <a:t> we were completing the paper, </a:t>
            </a:r>
          </a:p>
          <a:p>
            <a:pPr algn="ctr">
              <a:lnSpc>
                <a:spcPct val="90000"/>
              </a:lnSpc>
              <a:buFontTx/>
              <a:buNone/>
            </a:pPr>
            <a:r>
              <a:rPr lang="en-US" altLang="ja-JP" sz="2000">
                <a:solidFill>
                  <a:schemeClr val="accent2"/>
                </a:solidFill>
                <a:latin typeface="Times New Roman" pitchFamily="18" charset="0"/>
                <a:ea typeface="ＭＳ Ｐゴシック" pitchFamily="34" charset="-128"/>
              </a:rPr>
              <a:t>new evidence came to light.”</a:t>
            </a:r>
            <a:endParaRPr lang="en-US" altLang="zh-CN" sz="2000">
              <a:solidFill>
                <a:schemeClr val="accent2"/>
              </a:solidFill>
              <a:latin typeface="Times New Roman" pitchFamily="18" charset="0"/>
              <a:ea typeface="宋体" pitchFamily="2" charset="-122"/>
            </a:endParaRPr>
          </a:p>
          <a:p>
            <a:pPr algn="ctr">
              <a:lnSpc>
                <a:spcPct val="90000"/>
              </a:lnSpc>
              <a:buFontTx/>
              <a:buNone/>
            </a:pPr>
            <a:endParaRPr lang="en-US" altLang="ja-JP" sz="2000">
              <a:solidFill>
                <a:schemeClr val="accent2"/>
              </a:solidFill>
              <a:latin typeface="Times New Roman" pitchFamily="18" charset="0"/>
              <a:ea typeface="ＭＳ Ｐゴシック" pitchFamily="34" charset="-128"/>
            </a:endParaRPr>
          </a:p>
          <a:p>
            <a:pPr>
              <a:lnSpc>
                <a:spcPct val="9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because</a:t>
            </a:r>
            <a:r>
              <a:rPr lang="en-US" altLang="ja-JP" sz="2000">
                <a:solidFill>
                  <a:srgbClr val="336600"/>
                </a:solidFill>
                <a:latin typeface="Times New Roman" pitchFamily="18" charset="0"/>
                <a:ea typeface="ＭＳ Ｐゴシック" pitchFamily="34" charset="-128"/>
              </a:rPr>
              <a:t>” used to show causal action. </a:t>
            </a:r>
            <a:endParaRPr lang="en-US" altLang="zh-CN" sz="2000">
              <a:solidFill>
                <a:srgbClr val="336600"/>
              </a:solidFill>
              <a:latin typeface="Times New Roman" pitchFamily="18" charset="0"/>
              <a:ea typeface="宋体" pitchFamily="2" charset="-122"/>
            </a:endParaRPr>
          </a:p>
          <a:p>
            <a:pPr>
              <a:lnSpc>
                <a:spcPct val="90000"/>
              </a:lnSpc>
              <a:buFontTx/>
              <a:buNone/>
            </a:pP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ja-JP" altLang="en-US"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because</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表示因果关系</a:t>
            </a:r>
            <a:r>
              <a:rPr lang="en-US" altLang="ja-JP" sz="1800">
                <a:solidFill>
                  <a:srgbClr val="336600"/>
                </a:solidFill>
                <a:latin typeface="Times New Roman" pitchFamily="18" charset="0"/>
                <a:ea typeface="ＭＳ Ｐゴシック" pitchFamily="34" charset="-128"/>
              </a:rPr>
              <a:t>)</a:t>
            </a:r>
            <a:endParaRPr lang="en-US" altLang="zh-CN" sz="1800">
              <a:solidFill>
                <a:srgbClr val="336600"/>
              </a:solidFill>
              <a:latin typeface="Times New Roman" pitchFamily="18" charset="0"/>
              <a:ea typeface="宋体" pitchFamily="2" charset="-122"/>
            </a:endParaRPr>
          </a:p>
          <a:p>
            <a:pPr algn="ctr">
              <a:lnSpc>
                <a:spcPct val="90000"/>
              </a:lnSpc>
              <a:buFontTx/>
              <a:buNone/>
            </a:pPr>
            <a:r>
              <a:rPr lang="en-US" altLang="zh-CN" sz="2000">
                <a:solidFill>
                  <a:schemeClr val="accent2"/>
                </a:solidFill>
                <a:latin typeface="Times New Roman" pitchFamily="18" charset="0"/>
                <a:ea typeface="宋体" pitchFamily="2" charset="-122"/>
              </a:rPr>
              <a:t>“Five participants could not complete the follow up questionnaire </a:t>
            </a:r>
          </a:p>
          <a:p>
            <a:pPr algn="ctr">
              <a:lnSpc>
                <a:spcPct val="90000"/>
              </a:lnSpc>
              <a:buFontTx/>
              <a:buNone/>
            </a:pPr>
            <a:r>
              <a:rPr lang="en-US" altLang="zh-CN" sz="2000" b="1">
                <a:solidFill>
                  <a:schemeClr val="accent2"/>
                </a:solidFill>
                <a:latin typeface="Times New Roman" pitchFamily="18" charset="0"/>
                <a:ea typeface="宋体" pitchFamily="2" charset="-122"/>
              </a:rPr>
              <a:t>because </a:t>
            </a:r>
            <a:r>
              <a:rPr lang="en-US" altLang="zh-CN" sz="2000">
                <a:solidFill>
                  <a:schemeClr val="accent2"/>
                </a:solidFill>
                <a:latin typeface="Times New Roman" pitchFamily="18" charset="0"/>
                <a:ea typeface="宋体" pitchFamily="2" charset="-122"/>
              </a:rPr>
              <a:t>they had moved out of the target district.”</a:t>
            </a:r>
          </a:p>
          <a:p>
            <a:pPr>
              <a:lnSpc>
                <a:spcPct val="90000"/>
              </a:lnSpc>
              <a:buFontTx/>
              <a:buNone/>
            </a:pPr>
            <a:endParaRPr lang="en-US" altLang="ja-JP" sz="2000">
              <a:solidFill>
                <a:schemeClr val="accent2"/>
              </a:solidFill>
              <a:latin typeface="Times New Roman" pitchFamily="18" charset="0"/>
              <a:ea typeface="ＭＳ Ｐゴシック" pitchFamily="34" charset="-128"/>
            </a:endParaRPr>
          </a:p>
          <a:p>
            <a:pPr>
              <a:lnSpc>
                <a:spcPct val="90000"/>
              </a:lnSpc>
            </a:pPr>
            <a:r>
              <a:rPr lang="en-US" altLang="ja-JP" sz="2000">
                <a:solidFill>
                  <a:srgbClr val="336600"/>
                </a:solidFill>
                <a:latin typeface="Times New Roman" pitchFamily="18" charset="0"/>
                <a:ea typeface="ＭＳ Ｐゴシック" pitchFamily="34" charset="-128"/>
              </a:rPr>
              <a:t>“</a:t>
            </a:r>
            <a:r>
              <a:rPr lang="en-US" altLang="ja-JP" sz="2000">
                <a:solidFill>
                  <a:schemeClr val="accent2"/>
                </a:solidFill>
                <a:latin typeface="Times New Roman" pitchFamily="18" charset="0"/>
                <a:ea typeface="ＭＳ Ｐゴシック" pitchFamily="34" charset="-128"/>
              </a:rPr>
              <a:t>since</a:t>
            </a:r>
            <a:r>
              <a:rPr lang="en-US" altLang="ja-JP" sz="2000">
                <a:solidFill>
                  <a:srgbClr val="336600"/>
                </a:solidFill>
                <a:latin typeface="Times New Roman" pitchFamily="18" charset="0"/>
                <a:ea typeface="ＭＳ Ｐゴシック" pitchFamily="34" charset="-128"/>
              </a:rPr>
              <a:t>” used to show temporal relation. </a:t>
            </a:r>
            <a:endParaRPr lang="en-US" altLang="zh-CN" sz="2000">
              <a:solidFill>
                <a:srgbClr val="336600"/>
              </a:solidFill>
              <a:latin typeface="Times New Roman" pitchFamily="18" charset="0"/>
              <a:ea typeface="宋体" pitchFamily="2" charset="-122"/>
            </a:endParaRPr>
          </a:p>
          <a:p>
            <a:pPr>
              <a:lnSpc>
                <a:spcPct val="90000"/>
              </a:lnSpc>
              <a:buFontTx/>
              <a:buNone/>
            </a:pPr>
            <a:r>
              <a:rPr lang="en-US" altLang="zh-CN" sz="20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ja-JP" altLang="en-US" sz="1800">
                <a:solidFill>
                  <a:srgbClr val="336600"/>
                </a:solidFill>
                <a:latin typeface="Times New Roman" pitchFamily="18" charset="0"/>
                <a:ea typeface="ＭＳ Ｐゴシック" pitchFamily="34" charset="-128"/>
              </a:rPr>
              <a:t>“</a:t>
            </a:r>
            <a:r>
              <a:rPr lang="en-US" altLang="ja-JP" sz="1800">
                <a:solidFill>
                  <a:schemeClr val="accent2"/>
                </a:solidFill>
                <a:latin typeface="Times New Roman" pitchFamily="18" charset="0"/>
                <a:ea typeface="ＭＳ Ｐゴシック" pitchFamily="34" charset="-128"/>
              </a:rPr>
              <a:t>since</a:t>
            </a:r>
            <a:r>
              <a:rPr lang="en-US" altLang="ja-JP" sz="1800">
                <a:solidFill>
                  <a:srgbClr val="336600"/>
                </a:solidFill>
                <a:latin typeface="Times New Roman" pitchFamily="18" charset="0"/>
                <a:ea typeface="ＭＳ Ｐゴシック" pitchFamily="34" charset="-128"/>
              </a:rPr>
              <a:t>” </a:t>
            </a:r>
            <a:r>
              <a:rPr lang="zh-CN" altLang="en-US" sz="1800">
                <a:solidFill>
                  <a:srgbClr val="336600"/>
                </a:solidFill>
                <a:latin typeface="Times New Roman" pitchFamily="18" charset="0"/>
                <a:ea typeface="宋体" pitchFamily="2" charset="-122"/>
              </a:rPr>
              <a:t>表示时间关系</a:t>
            </a:r>
            <a:r>
              <a:rPr lang="en-US" altLang="ja-JP" sz="1800">
                <a:solidFill>
                  <a:srgbClr val="336600"/>
                </a:solidFill>
                <a:latin typeface="Times New Roman" pitchFamily="18" charset="0"/>
                <a:ea typeface="ＭＳ Ｐゴシック" pitchFamily="34" charset="-128"/>
              </a:rPr>
              <a:t>)</a:t>
            </a:r>
          </a:p>
          <a:p>
            <a:pPr algn="ctr">
              <a:lnSpc>
                <a:spcPct val="90000"/>
              </a:lnSpc>
              <a:buFontTx/>
              <a:buNone/>
            </a:pPr>
            <a:r>
              <a:rPr lang="en-US" altLang="ja-JP" sz="2000">
                <a:solidFill>
                  <a:schemeClr val="accent2"/>
                </a:solidFill>
                <a:latin typeface="Times New Roman" pitchFamily="18" charset="0"/>
                <a:ea typeface="ＭＳ Ｐゴシック" pitchFamily="34" charset="-128"/>
              </a:rPr>
              <a:t>"</a:t>
            </a:r>
            <a:r>
              <a:rPr lang="en-US" altLang="ja-JP" sz="2000" b="1">
                <a:solidFill>
                  <a:schemeClr val="accent2"/>
                </a:solidFill>
                <a:latin typeface="Times New Roman" pitchFamily="18" charset="0"/>
                <a:ea typeface="ＭＳ Ｐゴシック" pitchFamily="34" charset="-128"/>
              </a:rPr>
              <a:t>Since</a:t>
            </a:r>
            <a:r>
              <a:rPr lang="en-US" altLang="ja-JP" sz="2000">
                <a:solidFill>
                  <a:schemeClr val="accent2"/>
                </a:solidFill>
                <a:latin typeface="Times New Roman" pitchFamily="18" charset="0"/>
                <a:ea typeface="ＭＳ Ｐゴシック" pitchFamily="34" charset="-128"/>
              </a:rPr>
              <a:t> </a:t>
            </a:r>
            <a:r>
              <a:rPr lang="en-US" altLang="zh-CN" sz="2000">
                <a:solidFill>
                  <a:schemeClr val="accent2"/>
                </a:solidFill>
                <a:latin typeface="Times New Roman" pitchFamily="18" charset="0"/>
                <a:ea typeface="宋体" pitchFamily="2" charset="-122"/>
              </a:rPr>
              <a:t>we completed the study</a:t>
            </a:r>
            <a:r>
              <a:rPr lang="en-US" altLang="ja-JP" sz="2000">
                <a:solidFill>
                  <a:schemeClr val="accent2"/>
                </a:solidFill>
                <a:latin typeface="Times New Roman" pitchFamily="18" charset="0"/>
                <a:ea typeface="ＭＳ Ｐゴシック" pitchFamily="34" charset="-128"/>
              </a:rPr>
              <a:t>, there have been 3 additional outbreaks."</a:t>
            </a:r>
            <a:r>
              <a:rPr lang="en-US" altLang="ja-JP" sz="2000">
                <a:solidFill>
                  <a:srgbClr val="336600"/>
                </a:solidFill>
                <a:latin typeface="Times New Roman" pitchFamily="18" charset="0"/>
                <a:ea typeface="ＭＳ Ｐゴシック" pitchFamily="34" charset="-128"/>
              </a:rPr>
              <a:t> </a:t>
            </a:r>
            <a:endParaRPr lang="ja-JP" altLang="en-US" sz="2000">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0CDB2027-FE99-4ADF-90CE-624FFD5E627B}" type="slidenum">
              <a:rPr lang="en-US"/>
              <a:pPr/>
              <a:t>8</a:t>
            </a:fld>
            <a:endParaRPr lang="en-US"/>
          </a:p>
        </p:txBody>
      </p:sp>
      <p:sp>
        <p:nvSpPr>
          <p:cNvPr id="18434"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4. </a:t>
            </a:r>
            <a:r>
              <a:rPr lang="en-US" altLang="ja-JP" b="1">
                <a:solidFill>
                  <a:srgbClr val="336600"/>
                </a:solidFill>
                <a:latin typeface="Times New Roman" pitchFamily="18" charset="0"/>
                <a:ea typeface="ＭＳ Ｐゴシック" pitchFamily="34" charset="-128"/>
              </a:rPr>
              <a:t>because of/due to</a:t>
            </a:r>
            <a:r>
              <a:rPr lang="en-US" altLang="ja-JP">
                <a:ea typeface="ＭＳ Ｐゴシック" pitchFamily="34" charset="-128"/>
              </a:rPr>
              <a:t> </a:t>
            </a:r>
            <a:endParaRPr lang="ja-JP" altLang="en-US">
              <a:ea typeface="ＭＳ Ｐゴシック" pitchFamily="34" charset="-128"/>
            </a:endParaRPr>
          </a:p>
        </p:txBody>
      </p:sp>
      <p:sp>
        <p:nvSpPr>
          <p:cNvPr id="18435" name="Rectangle 3"/>
          <p:cNvSpPr>
            <a:spLocks noGrp="1" noChangeArrowheads="1"/>
          </p:cNvSpPr>
          <p:nvPr>
            <p:ph type="body" idx="1"/>
          </p:nvPr>
        </p:nvSpPr>
        <p:spPr>
          <a:xfrm>
            <a:off x="457200" y="1268413"/>
            <a:ext cx="8229600" cy="4857750"/>
          </a:xfrm>
        </p:spPr>
        <p:txBody>
          <a:bodyPr/>
          <a:lstStyle/>
          <a:p>
            <a:pPr>
              <a:lnSpc>
                <a:spcPct val="80000"/>
              </a:lnSpc>
            </a:pPr>
            <a:r>
              <a:rPr lang="en-GB" altLang="ja-JP" sz="2400">
                <a:solidFill>
                  <a:srgbClr val="336600"/>
                </a:solidFill>
                <a:latin typeface="Times New Roman" pitchFamily="18" charset="0"/>
                <a:ea typeface="ＭＳ Ｐゴシック" pitchFamily="34" charset="-128"/>
              </a:rPr>
              <a:t>“</a:t>
            </a:r>
            <a:r>
              <a:rPr lang="en-GB" altLang="ja-JP" sz="2400">
                <a:solidFill>
                  <a:schemeClr val="accent2"/>
                </a:solidFill>
                <a:latin typeface="Times New Roman" pitchFamily="18" charset="0"/>
                <a:ea typeface="ＭＳ Ｐゴシック" pitchFamily="34" charset="-128"/>
              </a:rPr>
              <a:t>due to</a:t>
            </a:r>
            <a:r>
              <a:rPr lang="en-GB" altLang="ja-JP" sz="2400">
                <a:solidFill>
                  <a:srgbClr val="336600"/>
                </a:solidFill>
                <a:latin typeface="Times New Roman" pitchFamily="18" charset="0"/>
                <a:ea typeface="ＭＳ Ｐゴシック" pitchFamily="34" charset="-128"/>
              </a:rPr>
              <a:t>” = </a:t>
            </a:r>
            <a:r>
              <a:rPr lang="en-GB" altLang="ja-JP" sz="2400">
                <a:solidFill>
                  <a:schemeClr val="accent2"/>
                </a:solidFill>
                <a:latin typeface="Times New Roman" pitchFamily="18" charset="0"/>
                <a:ea typeface="ＭＳ Ｐゴシック" pitchFamily="34" charset="-128"/>
              </a:rPr>
              <a:t>adjective + preposition</a:t>
            </a:r>
            <a:r>
              <a:rPr lang="en-GB" altLang="ja-JP" sz="2400">
                <a:solidFill>
                  <a:srgbClr val="336600"/>
                </a:solidFill>
                <a:latin typeface="Times New Roman" pitchFamily="18" charset="0"/>
                <a:ea typeface="ＭＳ Ｐゴシック" pitchFamily="34" charset="-128"/>
              </a:rPr>
              <a:t>, meaning “attributable to”  </a:t>
            </a:r>
            <a:endParaRPr lang="en-GB" altLang="zh-CN" sz="2400">
              <a:solidFill>
                <a:srgbClr val="336600"/>
              </a:solidFill>
              <a:latin typeface="Times New Roman" pitchFamily="18" charset="0"/>
              <a:ea typeface="宋体" pitchFamily="2" charset="-122"/>
            </a:endParaRPr>
          </a:p>
          <a:p>
            <a:pPr>
              <a:lnSpc>
                <a:spcPct val="80000"/>
              </a:lnSpc>
              <a:buFontTx/>
              <a:buNone/>
            </a:pPr>
            <a:r>
              <a:rPr lang="en-GB" altLang="zh-CN" sz="2400">
                <a:solidFill>
                  <a:srgbClr val="336600"/>
                </a:solidFill>
                <a:latin typeface="Times New Roman" pitchFamily="18" charset="0"/>
                <a:ea typeface="宋体" pitchFamily="2" charset="-122"/>
              </a:rPr>
              <a:t>	 </a:t>
            </a:r>
            <a:r>
              <a:rPr lang="en-GB" altLang="zh-CN" sz="1800">
                <a:solidFill>
                  <a:srgbClr val="336600"/>
                </a:solidFill>
                <a:latin typeface="Times New Roman" pitchFamily="18" charset="0"/>
                <a:ea typeface="宋体" pitchFamily="2" charset="-122"/>
              </a:rPr>
              <a:t>(“</a:t>
            </a:r>
            <a:r>
              <a:rPr lang="en-GB" altLang="zh-CN" sz="1800">
                <a:solidFill>
                  <a:schemeClr val="accent2"/>
                </a:solidFill>
                <a:latin typeface="Times New Roman" pitchFamily="18" charset="0"/>
                <a:ea typeface="宋体" pitchFamily="2" charset="-122"/>
              </a:rPr>
              <a:t>due to</a:t>
            </a:r>
            <a:r>
              <a:rPr lang="en-GB" altLang="zh-CN" sz="1800">
                <a:solidFill>
                  <a:srgbClr val="336600"/>
                </a:solidFill>
                <a:latin typeface="Times New Roman" pitchFamily="18" charset="0"/>
                <a:ea typeface="宋体" pitchFamily="2" charset="-122"/>
              </a:rPr>
              <a:t>”=</a:t>
            </a:r>
            <a:r>
              <a:rPr lang="zh-CN" altLang="en-GB" sz="1800">
                <a:solidFill>
                  <a:schemeClr val="accent2"/>
                </a:solidFill>
                <a:latin typeface="Times New Roman" pitchFamily="18" charset="0"/>
                <a:ea typeface="宋体" pitchFamily="2" charset="-122"/>
              </a:rPr>
              <a:t>形容词</a:t>
            </a:r>
            <a:r>
              <a:rPr lang="en-GB" altLang="zh-CN" sz="1800">
                <a:solidFill>
                  <a:schemeClr val="accent2"/>
                </a:solidFill>
                <a:latin typeface="Times New Roman" pitchFamily="18" charset="0"/>
                <a:ea typeface="宋体" pitchFamily="2" charset="-122"/>
              </a:rPr>
              <a:t>+</a:t>
            </a:r>
            <a:r>
              <a:rPr lang="zh-CN" altLang="en-GB" sz="1800">
                <a:solidFill>
                  <a:schemeClr val="accent2"/>
                </a:solidFill>
                <a:latin typeface="Times New Roman" pitchFamily="18" charset="0"/>
                <a:ea typeface="宋体" pitchFamily="2" charset="-122"/>
              </a:rPr>
              <a:t>介词</a:t>
            </a:r>
            <a:r>
              <a:rPr lang="zh-CN" altLang="en-GB" sz="1800">
                <a:solidFill>
                  <a:srgbClr val="336600"/>
                </a:solidFill>
                <a:latin typeface="Times New Roman" pitchFamily="18" charset="0"/>
                <a:ea typeface="宋体" pitchFamily="2" charset="-122"/>
              </a:rPr>
              <a:t>，意为“归因于</a:t>
            </a:r>
            <a:r>
              <a:rPr lang="en-GB" altLang="zh-CN" sz="1800">
                <a:solidFill>
                  <a:srgbClr val="336600"/>
                </a:solidFill>
                <a:latin typeface="Times New Roman" pitchFamily="18" charset="0"/>
                <a:ea typeface="宋体" pitchFamily="2" charset="-122"/>
              </a:rPr>
              <a:t>……”)</a:t>
            </a:r>
          </a:p>
          <a:p>
            <a:pPr>
              <a:lnSpc>
                <a:spcPct val="80000"/>
              </a:lnSpc>
              <a:buFontTx/>
              <a:buNone/>
            </a:pPr>
            <a:r>
              <a:rPr lang="en-GB" altLang="zh-CN" sz="1800">
                <a:solidFill>
                  <a:srgbClr val="336600"/>
                </a:solidFill>
                <a:latin typeface="Times New Roman" pitchFamily="18" charset="0"/>
                <a:ea typeface="宋体" pitchFamily="2" charset="-122"/>
              </a:rPr>
              <a:t>	</a:t>
            </a:r>
            <a:endParaRPr lang="en-GB" altLang="ja-JP" sz="1800">
              <a:solidFill>
                <a:schemeClr val="accent2"/>
              </a:solidFill>
              <a:latin typeface="Times New Roman" pitchFamily="18" charset="0"/>
              <a:ea typeface="ＭＳ Ｐゴシック" pitchFamily="34" charset="-128"/>
            </a:endParaRPr>
          </a:p>
          <a:p>
            <a:pPr algn="ctr">
              <a:lnSpc>
                <a:spcPct val="80000"/>
              </a:lnSpc>
              <a:buFontTx/>
              <a:buNone/>
            </a:pPr>
            <a:r>
              <a:rPr lang="en-GB" altLang="ja-JP" sz="2400">
                <a:solidFill>
                  <a:schemeClr val="accent2"/>
                </a:solidFill>
                <a:latin typeface="Times New Roman" pitchFamily="18" charset="0"/>
                <a:ea typeface="ＭＳ Ｐゴシック" pitchFamily="34" charset="-128"/>
              </a:rPr>
              <a:t>"The problem was due to mechanical failure."</a:t>
            </a:r>
            <a:r>
              <a:rPr lang="en-GB" altLang="ja-JP" sz="2400">
                <a:latin typeface="Times New Roman" pitchFamily="18" charset="0"/>
                <a:ea typeface="ＭＳ Ｐゴシック" pitchFamily="34" charset="-128"/>
              </a:rPr>
              <a:t/>
            </a:r>
            <a:br>
              <a:rPr lang="en-GB" altLang="ja-JP" sz="2400">
                <a:latin typeface="Times New Roman" pitchFamily="18" charset="0"/>
                <a:ea typeface="ＭＳ Ｐゴシック" pitchFamily="34" charset="-128"/>
              </a:rPr>
            </a:br>
            <a:endParaRPr lang="en-GB" altLang="ja-JP" sz="2400">
              <a:latin typeface="Times New Roman" pitchFamily="18" charset="0"/>
              <a:ea typeface="ＭＳ Ｐゴシック" pitchFamily="34" charset="-128"/>
            </a:endParaRPr>
          </a:p>
          <a:p>
            <a:pPr>
              <a:lnSpc>
                <a:spcPct val="80000"/>
              </a:lnSpc>
            </a:pPr>
            <a:r>
              <a:rPr lang="en-GB" altLang="ja-JP" sz="2400">
                <a:solidFill>
                  <a:srgbClr val="336600"/>
                </a:solidFill>
                <a:latin typeface="Times New Roman" pitchFamily="18" charset="0"/>
                <a:ea typeface="ＭＳ Ｐゴシック" pitchFamily="34" charset="-128"/>
              </a:rPr>
              <a:t>“</a:t>
            </a:r>
            <a:r>
              <a:rPr lang="en-GB" altLang="ja-JP" sz="2400">
                <a:solidFill>
                  <a:schemeClr val="accent2"/>
                </a:solidFill>
                <a:latin typeface="Times New Roman" pitchFamily="18" charset="0"/>
                <a:ea typeface="ＭＳ Ｐゴシック" pitchFamily="34" charset="-128"/>
              </a:rPr>
              <a:t>because of</a:t>
            </a:r>
            <a:r>
              <a:rPr lang="en-GB" altLang="ja-JP" sz="2400">
                <a:solidFill>
                  <a:srgbClr val="336600"/>
                </a:solidFill>
                <a:latin typeface="Times New Roman" pitchFamily="18" charset="0"/>
                <a:ea typeface="ＭＳ Ｐゴシック" pitchFamily="34" charset="-128"/>
              </a:rPr>
              <a:t>” = </a:t>
            </a:r>
            <a:r>
              <a:rPr lang="en-GB" altLang="ja-JP" sz="2400">
                <a:solidFill>
                  <a:schemeClr val="accent2"/>
                </a:solidFill>
                <a:latin typeface="Times New Roman" pitchFamily="18" charset="0"/>
                <a:ea typeface="ＭＳ Ｐゴシック" pitchFamily="34" charset="-128"/>
              </a:rPr>
              <a:t>conjunction + preposition</a:t>
            </a:r>
            <a:r>
              <a:rPr lang="en-GB" altLang="ja-JP" sz="2400">
                <a:solidFill>
                  <a:srgbClr val="336600"/>
                </a:solidFill>
                <a:latin typeface="Times New Roman" pitchFamily="18" charset="0"/>
                <a:ea typeface="ＭＳ Ｐゴシック" pitchFamily="34" charset="-128"/>
              </a:rPr>
              <a:t>, meaning “as a result of” or “owing to”</a:t>
            </a:r>
            <a:r>
              <a:rPr lang="en-GB" altLang="ja-JP" sz="2400">
                <a:latin typeface="Times New Roman" pitchFamily="18" charset="0"/>
                <a:ea typeface="ＭＳ Ｐゴシック" pitchFamily="34" charset="-128"/>
              </a:rPr>
              <a:t>  </a:t>
            </a:r>
            <a:endParaRPr lang="en-GB" altLang="zh-CN" sz="2400">
              <a:latin typeface="Times New Roman" pitchFamily="18" charset="0"/>
              <a:ea typeface="宋体" pitchFamily="2" charset="-122"/>
            </a:endParaRPr>
          </a:p>
          <a:p>
            <a:pPr>
              <a:lnSpc>
                <a:spcPct val="80000"/>
              </a:lnSpc>
              <a:buFontTx/>
              <a:buNone/>
            </a:pPr>
            <a:r>
              <a:rPr lang="en-GB" altLang="zh-CN" sz="2400">
                <a:latin typeface="Times New Roman" pitchFamily="18" charset="0"/>
                <a:ea typeface="宋体" pitchFamily="2" charset="-122"/>
              </a:rPr>
              <a:t>	</a:t>
            </a:r>
            <a:r>
              <a:rPr lang="en-GB" altLang="ja-JP" sz="1800">
                <a:solidFill>
                  <a:srgbClr val="336600"/>
                </a:solidFill>
                <a:latin typeface="Times New Roman" pitchFamily="18" charset="0"/>
                <a:ea typeface="ＭＳ Ｐゴシック" pitchFamily="34" charset="-128"/>
              </a:rPr>
              <a:t>(</a:t>
            </a:r>
            <a:r>
              <a:rPr lang="en-GB" altLang="zh-CN" sz="1800">
                <a:solidFill>
                  <a:srgbClr val="336600"/>
                </a:solidFill>
                <a:latin typeface="Times New Roman" pitchFamily="18" charset="0"/>
                <a:ea typeface="宋体" pitchFamily="2" charset="-122"/>
              </a:rPr>
              <a:t>“</a:t>
            </a:r>
            <a:r>
              <a:rPr lang="en-GB" altLang="zh-CN" sz="1800">
                <a:solidFill>
                  <a:schemeClr val="accent2"/>
                </a:solidFill>
                <a:latin typeface="Times New Roman" pitchFamily="18" charset="0"/>
                <a:ea typeface="宋体" pitchFamily="2" charset="-122"/>
              </a:rPr>
              <a:t>because of</a:t>
            </a:r>
            <a:r>
              <a:rPr lang="en-GB" altLang="zh-CN" sz="1800">
                <a:latin typeface="Times New Roman" pitchFamily="18" charset="0"/>
                <a:ea typeface="宋体" pitchFamily="2" charset="-122"/>
              </a:rPr>
              <a:t>”</a:t>
            </a:r>
            <a:r>
              <a:rPr lang="en-GB" altLang="zh-CN" sz="1800">
                <a:solidFill>
                  <a:srgbClr val="336600"/>
                </a:solidFill>
                <a:latin typeface="Times New Roman" pitchFamily="18" charset="0"/>
                <a:ea typeface="宋体" pitchFamily="2" charset="-122"/>
              </a:rPr>
              <a:t>=</a:t>
            </a:r>
            <a:r>
              <a:rPr lang="zh-CN" altLang="en-GB" sz="1800">
                <a:solidFill>
                  <a:schemeClr val="accent2"/>
                </a:solidFill>
                <a:latin typeface="Times New Roman" pitchFamily="18" charset="0"/>
                <a:ea typeface="宋体" pitchFamily="2" charset="-122"/>
              </a:rPr>
              <a:t>连词</a:t>
            </a:r>
            <a:r>
              <a:rPr lang="en-GB" altLang="zh-CN" sz="1800">
                <a:solidFill>
                  <a:schemeClr val="accent2"/>
                </a:solidFill>
                <a:latin typeface="Times New Roman" pitchFamily="18" charset="0"/>
                <a:ea typeface="宋体" pitchFamily="2" charset="-122"/>
              </a:rPr>
              <a:t>+</a:t>
            </a:r>
            <a:r>
              <a:rPr lang="zh-CN" altLang="en-GB" sz="1800">
                <a:solidFill>
                  <a:schemeClr val="accent2"/>
                </a:solidFill>
                <a:latin typeface="Times New Roman" pitchFamily="18" charset="0"/>
                <a:ea typeface="宋体" pitchFamily="2" charset="-122"/>
              </a:rPr>
              <a:t>介词</a:t>
            </a:r>
            <a:r>
              <a:rPr lang="zh-CN" altLang="en-GB" sz="1800">
                <a:solidFill>
                  <a:srgbClr val="336600"/>
                </a:solidFill>
                <a:latin typeface="Times New Roman" pitchFamily="18" charset="0"/>
                <a:ea typeface="宋体" pitchFamily="2" charset="-122"/>
              </a:rPr>
              <a:t>，意为“因为</a:t>
            </a:r>
            <a:r>
              <a:rPr lang="en-GB" altLang="zh-CN" sz="1800">
                <a:solidFill>
                  <a:srgbClr val="336600"/>
                </a:solidFill>
                <a:latin typeface="Times New Roman" pitchFamily="18" charset="0"/>
                <a:ea typeface="宋体" pitchFamily="2" charset="-122"/>
              </a:rPr>
              <a:t>/</a:t>
            </a:r>
            <a:r>
              <a:rPr lang="zh-CN" altLang="en-GB" sz="1800">
                <a:solidFill>
                  <a:srgbClr val="336600"/>
                </a:solidFill>
                <a:latin typeface="Times New Roman" pitchFamily="18" charset="0"/>
                <a:ea typeface="宋体" pitchFamily="2" charset="-122"/>
              </a:rPr>
              <a:t>由于”</a:t>
            </a:r>
            <a:r>
              <a:rPr lang="en-GB" altLang="ja-JP" sz="1800">
                <a:solidFill>
                  <a:srgbClr val="336600"/>
                </a:solidFill>
                <a:latin typeface="Times New Roman" pitchFamily="18" charset="0"/>
                <a:ea typeface="ＭＳ Ｐゴシック" pitchFamily="34" charset="-128"/>
              </a:rPr>
              <a:t>)</a:t>
            </a:r>
            <a:endParaRPr lang="zh-CN" altLang="en-GB" sz="1800">
              <a:solidFill>
                <a:srgbClr val="336600"/>
              </a:solidFill>
              <a:latin typeface="Times New Roman" pitchFamily="18" charset="0"/>
              <a:ea typeface="宋体" pitchFamily="2" charset="-122"/>
            </a:endParaRPr>
          </a:p>
          <a:p>
            <a:pPr>
              <a:lnSpc>
                <a:spcPct val="80000"/>
              </a:lnSpc>
              <a:buFontTx/>
              <a:buNone/>
            </a:pPr>
            <a:endParaRPr lang="en-GB" altLang="ja-JP" sz="1800">
              <a:solidFill>
                <a:srgbClr val="336600"/>
              </a:solidFill>
              <a:latin typeface="Times New Roman" pitchFamily="18" charset="0"/>
              <a:ea typeface="ＭＳ Ｐゴシック" pitchFamily="34" charset="-128"/>
            </a:endParaRPr>
          </a:p>
          <a:p>
            <a:pPr algn="ctr">
              <a:lnSpc>
                <a:spcPct val="80000"/>
              </a:lnSpc>
              <a:buFontTx/>
              <a:buNone/>
            </a:pPr>
            <a:r>
              <a:rPr lang="en-GB" altLang="ja-JP" sz="2400">
                <a:solidFill>
                  <a:schemeClr val="accent2"/>
                </a:solidFill>
                <a:latin typeface="Times New Roman" pitchFamily="18" charset="0"/>
                <a:ea typeface="ＭＳ Ｐゴシック" pitchFamily="34" charset="-128"/>
              </a:rPr>
              <a:t>“The problem occurred because of mechanical failure.”</a:t>
            </a:r>
            <a:r>
              <a:rPr lang="en-GB" altLang="ja-JP" sz="2400">
                <a:latin typeface="Times New Roman" pitchFamily="18" charset="0"/>
                <a:ea typeface="ＭＳ Ｐゴシック" pitchFamily="34" charset="-128"/>
              </a:rPr>
              <a:t> </a:t>
            </a:r>
          </a:p>
          <a:p>
            <a:pPr>
              <a:lnSpc>
                <a:spcPct val="80000"/>
              </a:lnSpc>
              <a:buFontTx/>
              <a:buNone/>
            </a:pPr>
            <a:endParaRPr lang="en-GB" altLang="ja-JP" sz="2400" i="1">
              <a:solidFill>
                <a:srgbClr val="336600"/>
              </a:solidFill>
              <a:latin typeface="Times New Roman" pitchFamily="18" charset="0"/>
              <a:ea typeface="ＭＳ Ｐゴシック" pitchFamily="34" charset="-128"/>
            </a:endParaRPr>
          </a:p>
          <a:p>
            <a:pPr algn="ctr">
              <a:lnSpc>
                <a:spcPct val="80000"/>
              </a:lnSpc>
              <a:buFontTx/>
              <a:buNone/>
            </a:pPr>
            <a:r>
              <a:rPr lang="en-GB" altLang="ja-JP" sz="2400" b="1" i="1">
                <a:solidFill>
                  <a:srgbClr val="336600"/>
                </a:solidFill>
                <a:latin typeface="Times New Roman" pitchFamily="18" charset="0"/>
                <a:ea typeface="ＭＳ Ｐゴシック" pitchFamily="34" charset="-128"/>
              </a:rPr>
              <a:t>*Tip:</a:t>
            </a:r>
            <a:r>
              <a:rPr lang="en-GB" altLang="ja-JP" sz="2400" i="1">
                <a:solidFill>
                  <a:srgbClr val="336600"/>
                </a:solidFill>
                <a:latin typeface="Times New Roman" pitchFamily="18" charset="0"/>
                <a:ea typeface="ＭＳ Ｐゴシック" pitchFamily="34" charset="-128"/>
              </a:rPr>
              <a:t> Use “</a:t>
            </a:r>
            <a:r>
              <a:rPr lang="en-GB" altLang="ja-JP" sz="2400" b="1" i="1">
                <a:solidFill>
                  <a:srgbClr val="336600"/>
                </a:solidFill>
                <a:latin typeface="Times New Roman" pitchFamily="18" charset="0"/>
                <a:ea typeface="ＭＳ Ｐゴシック" pitchFamily="34" charset="-128"/>
              </a:rPr>
              <a:t>attributable to</a:t>
            </a:r>
            <a:r>
              <a:rPr lang="en-GB" altLang="ja-JP" sz="2400" i="1">
                <a:solidFill>
                  <a:srgbClr val="336600"/>
                </a:solidFill>
                <a:latin typeface="Times New Roman" pitchFamily="18" charset="0"/>
                <a:ea typeface="ＭＳ Ｐゴシック" pitchFamily="34" charset="-128"/>
              </a:rPr>
              <a:t>” and “</a:t>
            </a:r>
            <a:r>
              <a:rPr lang="en-GB" altLang="ja-JP" sz="2400" b="1" i="1">
                <a:solidFill>
                  <a:srgbClr val="336600"/>
                </a:solidFill>
                <a:latin typeface="Times New Roman" pitchFamily="18" charset="0"/>
                <a:ea typeface="ＭＳ Ｐゴシック" pitchFamily="34" charset="-128"/>
              </a:rPr>
              <a:t>as a result of</a:t>
            </a:r>
            <a:r>
              <a:rPr lang="en-GB" altLang="ja-JP" sz="2400" i="1">
                <a:solidFill>
                  <a:srgbClr val="336600"/>
                </a:solidFill>
                <a:latin typeface="Times New Roman" pitchFamily="18" charset="0"/>
                <a:ea typeface="ＭＳ Ｐゴシック" pitchFamily="34" charset="-128"/>
              </a:rPr>
              <a:t>” to determine </a:t>
            </a:r>
            <a:r>
              <a:rPr lang="en-GB" altLang="zh-CN" sz="2400" i="1">
                <a:solidFill>
                  <a:srgbClr val="336600"/>
                </a:solidFill>
                <a:latin typeface="Times New Roman" pitchFamily="18" charset="0"/>
                <a:ea typeface="宋体" pitchFamily="2" charset="-122"/>
              </a:rPr>
              <a:t>the</a:t>
            </a:r>
            <a:r>
              <a:rPr lang="zh-CN" altLang="en-GB" sz="2400" i="1">
                <a:solidFill>
                  <a:srgbClr val="336600"/>
                </a:solidFill>
                <a:latin typeface="Times New Roman" pitchFamily="18" charset="0"/>
                <a:ea typeface="宋体" pitchFamily="2" charset="-122"/>
              </a:rPr>
              <a:t>　</a:t>
            </a:r>
            <a:r>
              <a:rPr lang="en-GB" altLang="zh-CN" sz="2400" i="1">
                <a:solidFill>
                  <a:srgbClr val="336600"/>
                </a:solidFill>
                <a:latin typeface="Times New Roman" pitchFamily="18" charset="0"/>
                <a:ea typeface="宋体" pitchFamily="2" charset="-122"/>
              </a:rPr>
              <a:t>correct</a:t>
            </a:r>
            <a:r>
              <a:rPr lang="en-GB" altLang="ja-JP" sz="2400" i="1">
                <a:solidFill>
                  <a:srgbClr val="336600"/>
                </a:solidFill>
                <a:latin typeface="Times New Roman" pitchFamily="18" charset="0"/>
                <a:ea typeface="ＭＳ Ｐゴシック" pitchFamily="34" charset="-128"/>
              </a:rPr>
              <a:t> one.</a:t>
            </a:r>
            <a:endParaRPr lang="en-GB" altLang="zh-CN" sz="2400" i="1">
              <a:solidFill>
                <a:srgbClr val="336600"/>
              </a:solidFill>
              <a:latin typeface="Times New Roman" pitchFamily="18" charset="0"/>
              <a:ea typeface="宋体" pitchFamily="2" charset="-122"/>
            </a:endParaRPr>
          </a:p>
          <a:p>
            <a:pPr algn="ctr">
              <a:lnSpc>
                <a:spcPct val="80000"/>
              </a:lnSpc>
              <a:buFontTx/>
              <a:buNone/>
            </a:pPr>
            <a:r>
              <a:rPr lang="en-GB" altLang="zh-CN" sz="1800" i="1">
                <a:solidFill>
                  <a:srgbClr val="336600"/>
                </a:solidFill>
                <a:latin typeface="Times New Roman" pitchFamily="18" charset="0"/>
                <a:ea typeface="宋体" pitchFamily="2" charset="-122"/>
              </a:rPr>
              <a:t>(</a:t>
            </a:r>
            <a:r>
              <a:rPr lang="zh-CN" altLang="en-GB" sz="1800" i="1">
                <a:solidFill>
                  <a:srgbClr val="336600"/>
                </a:solidFill>
                <a:latin typeface="Times New Roman" pitchFamily="18" charset="0"/>
                <a:ea typeface="宋体" pitchFamily="2" charset="-122"/>
              </a:rPr>
              <a:t>使用过程中，可以借助</a:t>
            </a:r>
            <a:r>
              <a:rPr lang="en-GB" altLang="ja-JP" sz="1800" i="1">
                <a:solidFill>
                  <a:srgbClr val="336600"/>
                </a:solidFill>
                <a:latin typeface="Times New Roman" pitchFamily="18" charset="0"/>
                <a:ea typeface="ＭＳ Ｐゴシック" pitchFamily="34" charset="-128"/>
              </a:rPr>
              <a:t>“</a:t>
            </a:r>
            <a:r>
              <a:rPr lang="en-GB" altLang="ja-JP" sz="1800" b="1" i="1">
                <a:solidFill>
                  <a:srgbClr val="336600"/>
                </a:solidFill>
                <a:latin typeface="Times New Roman" pitchFamily="18" charset="0"/>
                <a:ea typeface="ＭＳ Ｐゴシック" pitchFamily="34" charset="-128"/>
              </a:rPr>
              <a:t>attributable to</a:t>
            </a:r>
            <a:r>
              <a:rPr lang="en-GB" altLang="ja-JP" sz="1800" i="1">
                <a:solidFill>
                  <a:srgbClr val="336600"/>
                </a:solidFill>
                <a:latin typeface="Times New Roman" pitchFamily="18" charset="0"/>
                <a:ea typeface="ＭＳ Ｐゴシック" pitchFamily="34" charset="-128"/>
              </a:rPr>
              <a:t>” </a:t>
            </a:r>
            <a:r>
              <a:rPr lang="zh-CN" altLang="en-GB" sz="1800" i="1">
                <a:solidFill>
                  <a:srgbClr val="336600"/>
                </a:solidFill>
                <a:latin typeface="Times New Roman" pitchFamily="18" charset="0"/>
                <a:ea typeface="宋体" pitchFamily="2" charset="-122"/>
              </a:rPr>
              <a:t>和</a:t>
            </a:r>
            <a:r>
              <a:rPr lang="ja-JP" altLang="en-GB" sz="1800" i="1">
                <a:solidFill>
                  <a:srgbClr val="336600"/>
                </a:solidFill>
                <a:latin typeface="Times New Roman" pitchFamily="18" charset="0"/>
                <a:ea typeface="ＭＳ Ｐゴシック" pitchFamily="34" charset="-128"/>
              </a:rPr>
              <a:t>“</a:t>
            </a:r>
            <a:r>
              <a:rPr lang="en-GB" altLang="ja-JP" sz="1800" b="1" i="1">
                <a:solidFill>
                  <a:srgbClr val="336600"/>
                </a:solidFill>
                <a:latin typeface="Times New Roman" pitchFamily="18" charset="0"/>
                <a:ea typeface="ＭＳ Ｐゴシック" pitchFamily="34" charset="-128"/>
              </a:rPr>
              <a:t>as a result of</a:t>
            </a:r>
            <a:r>
              <a:rPr lang="en-GB" altLang="ja-JP" sz="1800" i="1">
                <a:solidFill>
                  <a:srgbClr val="336600"/>
                </a:solidFill>
                <a:latin typeface="Times New Roman" pitchFamily="18" charset="0"/>
                <a:ea typeface="ＭＳ Ｐゴシック" pitchFamily="34" charset="-128"/>
              </a:rPr>
              <a:t>”</a:t>
            </a:r>
            <a:r>
              <a:rPr lang="zh-CN" altLang="en-GB" sz="1800" i="1">
                <a:solidFill>
                  <a:srgbClr val="336600"/>
                </a:solidFill>
                <a:latin typeface="Times New Roman" pitchFamily="18" charset="0"/>
                <a:ea typeface="宋体" pitchFamily="2" charset="-122"/>
              </a:rPr>
              <a:t>帮助判断。</a:t>
            </a:r>
            <a:r>
              <a:rPr lang="en-GB" altLang="zh-CN" sz="1800" i="1">
                <a:solidFill>
                  <a:srgbClr val="336600"/>
                </a:solidFill>
                <a:latin typeface="Times New Roman" pitchFamily="18" charset="0"/>
                <a:ea typeface="宋体" pitchFamily="2" charset="-122"/>
              </a:rPr>
              <a:t>)</a:t>
            </a:r>
            <a:r>
              <a:rPr lang="en-GB" altLang="ja-JP" sz="2400" i="1">
                <a:solidFill>
                  <a:srgbClr val="336600"/>
                </a:solidFill>
                <a:latin typeface="Times New Roman" pitchFamily="18" charset="0"/>
                <a:ea typeface="ＭＳ Ｐゴシック" pitchFamily="34" charset="-128"/>
              </a:rPr>
              <a:t> </a:t>
            </a:r>
            <a:endParaRPr lang="en-US" altLang="ja-JP" sz="2400" i="1">
              <a:solidFill>
                <a:srgbClr val="336600"/>
              </a:solidFill>
              <a:latin typeface="Times New Roman" pitchFamily="18" charset="0"/>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http://www.liwenbianji.cn</a:t>
            </a:r>
          </a:p>
        </p:txBody>
      </p:sp>
      <p:sp>
        <p:nvSpPr>
          <p:cNvPr id="5" name="Slide Number Placeholder 5"/>
          <p:cNvSpPr>
            <a:spLocks noGrp="1"/>
          </p:cNvSpPr>
          <p:nvPr>
            <p:ph type="sldNum" sz="quarter" idx="12"/>
          </p:nvPr>
        </p:nvSpPr>
        <p:spPr/>
        <p:txBody>
          <a:bodyPr/>
          <a:lstStyle/>
          <a:p>
            <a:fld id="{C6C9F3C7-5B24-4DF1-A196-CB7B4D9E39D5}" type="slidenum">
              <a:rPr lang="en-US"/>
              <a:pPr/>
              <a:t>9</a:t>
            </a:fld>
            <a:endParaRPr lang="en-US"/>
          </a:p>
        </p:txBody>
      </p:sp>
      <p:sp>
        <p:nvSpPr>
          <p:cNvPr id="20482" name="Rectangle 2"/>
          <p:cNvSpPr>
            <a:spLocks noGrp="1" noChangeArrowheads="1"/>
          </p:cNvSpPr>
          <p:nvPr>
            <p:ph type="title"/>
          </p:nvPr>
        </p:nvSpPr>
        <p:spPr/>
        <p:txBody>
          <a:bodyPr/>
          <a:lstStyle/>
          <a:p>
            <a:r>
              <a:rPr lang="en-US" altLang="ja-JP">
                <a:solidFill>
                  <a:srgbClr val="336600"/>
                </a:solidFill>
                <a:latin typeface="Times New Roman" pitchFamily="18" charset="0"/>
                <a:ea typeface="ＭＳ Ｐゴシック" pitchFamily="34" charset="-128"/>
              </a:rPr>
              <a:t>5. </a:t>
            </a:r>
            <a:r>
              <a:rPr lang="en-US" altLang="ja-JP" b="1">
                <a:solidFill>
                  <a:srgbClr val="336600"/>
                </a:solidFill>
                <a:latin typeface="Times New Roman" pitchFamily="18" charset="0"/>
                <a:ea typeface="ＭＳ Ｐゴシック" pitchFamily="34" charset="-128"/>
              </a:rPr>
              <a:t>comparable/similar</a:t>
            </a:r>
            <a:r>
              <a:rPr lang="en-US" altLang="ja-JP">
                <a:solidFill>
                  <a:srgbClr val="336600"/>
                </a:solidFill>
                <a:latin typeface="Times New Roman" pitchFamily="18" charset="0"/>
                <a:ea typeface="ＭＳ Ｐゴシック" pitchFamily="34" charset="-128"/>
              </a:rPr>
              <a:t> (and </a:t>
            </a:r>
            <a:r>
              <a:rPr lang="en-US" altLang="ja-JP" b="1">
                <a:solidFill>
                  <a:srgbClr val="336600"/>
                </a:solidFill>
                <a:latin typeface="Times New Roman" pitchFamily="18" charset="0"/>
                <a:ea typeface="ＭＳ Ｐゴシック" pitchFamily="34" charset="-128"/>
              </a:rPr>
              <a:t>same</a:t>
            </a:r>
            <a:r>
              <a:rPr lang="en-US" altLang="ja-JP">
                <a:solidFill>
                  <a:srgbClr val="336600"/>
                </a:solidFill>
                <a:latin typeface="Times New Roman" pitchFamily="18" charset="0"/>
                <a:ea typeface="ＭＳ Ｐゴシック" pitchFamily="34" charset="-128"/>
              </a:rPr>
              <a:t>)</a:t>
            </a:r>
            <a:r>
              <a:rPr lang="en-US" altLang="ja-JP">
                <a:ea typeface="ＭＳ Ｐゴシック" pitchFamily="34" charset="-128"/>
              </a:rPr>
              <a:t> </a:t>
            </a:r>
            <a:endParaRPr lang="ja-JP" altLang="en-US">
              <a:ea typeface="ＭＳ Ｐゴシック" pitchFamily="34" charset="-128"/>
            </a:endParaRPr>
          </a:p>
        </p:txBody>
      </p:sp>
      <p:sp>
        <p:nvSpPr>
          <p:cNvPr id="20483" name="Rectangle 3"/>
          <p:cNvSpPr>
            <a:spLocks noGrp="1" noChangeArrowheads="1"/>
          </p:cNvSpPr>
          <p:nvPr>
            <p:ph type="body" idx="1"/>
          </p:nvPr>
        </p:nvSpPr>
        <p:spPr/>
        <p:txBody>
          <a:bodyPr/>
          <a:lstStyle/>
          <a:p>
            <a:pPr>
              <a:lnSpc>
                <a:spcPct val="80000"/>
              </a:lnSpc>
            </a:pPr>
            <a:r>
              <a:rPr lang="en-US" altLang="ja-JP" sz="2800">
                <a:solidFill>
                  <a:schemeClr val="accent2"/>
                </a:solidFill>
                <a:latin typeface="Times New Roman" pitchFamily="18" charset="0"/>
                <a:ea typeface="ＭＳ Ｐゴシック" pitchFamily="34" charset="-128"/>
              </a:rPr>
              <a:t>“comparable”</a:t>
            </a:r>
            <a:r>
              <a:rPr lang="en-US" altLang="ja-JP" sz="2800">
                <a:solidFill>
                  <a:srgbClr val="336600"/>
                </a:solidFill>
                <a:latin typeface="Times New Roman" pitchFamily="18" charset="0"/>
                <a:ea typeface="ＭＳ Ｐゴシック" pitchFamily="34" charset="-128"/>
              </a:rPr>
              <a:t>: adjective indicating an item lending itself to comparison with a similar term. </a:t>
            </a:r>
            <a:endParaRPr lang="en-US" altLang="zh-CN" sz="2800">
              <a:solidFill>
                <a:srgbClr val="336600"/>
              </a:solidFill>
              <a:latin typeface="Times New Roman" pitchFamily="18" charset="0"/>
              <a:ea typeface="宋体" pitchFamily="2" charset="-122"/>
            </a:endParaRPr>
          </a:p>
          <a:p>
            <a:pPr>
              <a:lnSpc>
                <a:spcPct val="80000"/>
              </a:lnSpc>
              <a:buFontTx/>
              <a:buNone/>
            </a:pPr>
            <a:r>
              <a:rPr lang="en-US" altLang="zh-CN" sz="2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形容词，可与某类似物相比的</a:t>
            </a:r>
            <a:r>
              <a:rPr lang="en-US" altLang="ja-JP" sz="1800">
                <a:solidFill>
                  <a:srgbClr val="336600"/>
                </a:solidFill>
                <a:latin typeface="Times New Roman" pitchFamily="18" charset="0"/>
                <a:ea typeface="ＭＳ Ｐゴシック" pitchFamily="34" charset="-128"/>
              </a:rPr>
              <a:t>)</a:t>
            </a:r>
            <a:endParaRPr lang="ja-JP" altLang="en-US" sz="1800">
              <a:solidFill>
                <a:srgbClr val="336600"/>
              </a:solidFill>
              <a:latin typeface="Times New Roman" pitchFamily="18" charset="0"/>
              <a:ea typeface="ＭＳ Ｐゴシック" pitchFamily="34" charset="-128"/>
            </a:endParaRPr>
          </a:p>
          <a:p>
            <a:pPr>
              <a:lnSpc>
                <a:spcPct val="80000"/>
              </a:lnSpc>
              <a:buFontTx/>
              <a:buNone/>
            </a:pPr>
            <a:endParaRPr lang="en-US" altLang="ja-JP" sz="2800">
              <a:solidFill>
                <a:srgbClr val="336600"/>
              </a:solidFill>
              <a:latin typeface="Times New Roman" pitchFamily="18" charset="0"/>
              <a:ea typeface="ＭＳ Ｐゴシック" pitchFamily="34" charset="-128"/>
            </a:endParaRPr>
          </a:p>
          <a:p>
            <a:pPr algn="ctr">
              <a:lnSpc>
                <a:spcPct val="80000"/>
              </a:lnSpc>
              <a:buFontTx/>
              <a:buNone/>
            </a:pPr>
            <a:r>
              <a:rPr lang="en-US" altLang="ja-JP" sz="2800">
                <a:solidFill>
                  <a:schemeClr val="accent2"/>
                </a:solidFill>
                <a:latin typeface="Times New Roman" pitchFamily="18" charset="0"/>
                <a:ea typeface="ＭＳ Ｐゴシック" pitchFamily="34" charset="-128"/>
              </a:rPr>
              <a:t>“Because the methods are different, the statistics are not comparable.”</a:t>
            </a:r>
          </a:p>
          <a:p>
            <a:pPr algn="ctr">
              <a:lnSpc>
                <a:spcPct val="80000"/>
              </a:lnSpc>
              <a:buFontTx/>
              <a:buNone/>
            </a:pPr>
            <a:endParaRPr lang="en-US" altLang="ja-JP" sz="2800">
              <a:solidFill>
                <a:schemeClr val="accent2"/>
              </a:solidFill>
              <a:latin typeface="Times New Roman" pitchFamily="18" charset="0"/>
              <a:ea typeface="ＭＳ Ｐゴシック" pitchFamily="34" charset="-128"/>
            </a:endParaRPr>
          </a:p>
          <a:p>
            <a:pPr>
              <a:lnSpc>
                <a:spcPct val="80000"/>
              </a:lnSpc>
            </a:pPr>
            <a:r>
              <a:rPr lang="en-US" altLang="ja-JP" sz="2800">
                <a:solidFill>
                  <a:srgbClr val="336600"/>
                </a:solidFill>
                <a:latin typeface="Times New Roman" pitchFamily="18" charset="0"/>
                <a:ea typeface="ＭＳ Ｐゴシック" pitchFamily="34" charset="-128"/>
              </a:rPr>
              <a:t>“</a:t>
            </a:r>
            <a:r>
              <a:rPr lang="en-US" altLang="ja-JP" sz="2800">
                <a:solidFill>
                  <a:schemeClr val="accent2"/>
                </a:solidFill>
                <a:latin typeface="Times New Roman" pitchFamily="18" charset="0"/>
                <a:ea typeface="ＭＳ Ｐゴシック" pitchFamily="34" charset="-128"/>
              </a:rPr>
              <a:t>similar</a:t>
            </a:r>
            <a:r>
              <a:rPr lang="en-US" altLang="ja-JP" sz="2800">
                <a:solidFill>
                  <a:srgbClr val="336600"/>
                </a:solidFill>
                <a:latin typeface="Times New Roman" pitchFamily="18" charset="0"/>
                <a:ea typeface="ＭＳ Ｐゴシック" pitchFamily="34" charset="-128"/>
              </a:rPr>
              <a:t>”: adjective indicating likeness </a:t>
            </a:r>
            <a:endParaRPr lang="en-US" altLang="zh-CN" sz="2800">
              <a:solidFill>
                <a:srgbClr val="336600"/>
              </a:solidFill>
              <a:latin typeface="Times New Roman" pitchFamily="18" charset="0"/>
              <a:ea typeface="宋体" pitchFamily="2" charset="-122"/>
            </a:endParaRPr>
          </a:p>
          <a:p>
            <a:pPr>
              <a:lnSpc>
                <a:spcPct val="80000"/>
              </a:lnSpc>
              <a:buFontTx/>
              <a:buNone/>
            </a:pPr>
            <a:r>
              <a:rPr lang="en-US" altLang="zh-CN" sz="1800">
                <a:solidFill>
                  <a:srgbClr val="336600"/>
                </a:solidFill>
                <a:latin typeface="Times New Roman" pitchFamily="18" charset="0"/>
                <a:ea typeface="宋体" pitchFamily="2" charset="-122"/>
              </a:rPr>
              <a:t>	</a:t>
            </a:r>
            <a:r>
              <a:rPr lang="en-US" altLang="ja-JP" sz="1800">
                <a:solidFill>
                  <a:srgbClr val="336600"/>
                </a:solidFill>
                <a:latin typeface="Times New Roman" pitchFamily="18" charset="0"/>
                <a:ea typeface="ＭＳ Ｐゴシック" pitchFamily="34" charset="-128"/>
              </a:rPr>
              <a:t>(</a:t>
            </a:r>
            <a:r>
              <a:rPr lang="zh-CN" altLang="en-US" sz="1800">
                <a:solidFill>
                  <a:srgbClr val="336600"/>
                </a:solidFill>
                <a:latin typeface="Times New Roman" pitchFamily="18" charset="0"/>
                <a:ea typeface="宋体" pitchFamily="2" charset="-122"/>
              </a:rPr>
              <a:t>形容词，表示相似性</a:t>
            </a:r>
            <a:r>
              <a:rPr lang="en-US" altLang="ja-JP" sz="1800">
                <a:solidFill>
                  <a:srgbClr val="336600"/>
                </a:solidFill>
                <a:latin typeface="Times New Roman" pitchFamily="18" charset="0"/>
                <a:ea typeface="ＭＳ Ｐゴシック" pitchFamily="34" charset="-128"/>
              </a:rPr>
              <a:t>)</a:t>
            </a:r>
          </a:p>
          <a:p>
            <a:pPr>
              <a:lnSpc>
                <a:spcPct val="80000"/>
              </a:lnSpc>
              <a:buFontTx/>
              <a:buNone/>
            </a:pPr>
            <a:endParaRPr lang="en-US" altLang="ja-JP" sz="2800">
              <a:solidFill>
                <a:srgbClr val="336600"/>
              </a:solidFill>
              <a:latin typeface="Times New Roman" pitchFamily="18" charset="0"/>
              <a:ea typeface="ＭＳ Ｐゴシック" pitchFamily="34" charset="-128"/>
            </a:endParaRPr>
          </a:p>
          <a:p>
            <a:pPr algn="ctr">
              <a:lnSpc>
                <a:spcPct val="80000"/>
              </a:lnSpc>
              <a:buFontTx/>
              <a:buNone/>
            </a:pPr>
            <a:r>
              <a:rPr lang="en-US" altLang="ja-JP" sz="2800">
                <a:solidFill>
                  <a:schemeClr val="accent2"/>
                </a:solidFill>
                <a:latin typeface="Times New Roman" pitchFamily="18" charset="0"/>
                <a:ea typeface="ＭＳ Ｐゴシック" pitchFamily="34" charset="-128"/>
              </a:rPr>
              <a:t>"The mortality rates in Sweden and Chile are similar."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2476</Words>
  <Application>Microsoft Office PowerPoint</Application>
  <PresentationFormat>On-screen Show (4:3)</PresentationFormat>
  <Paragraphs>491</Paragraphs>
  <Slides>55</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Times New Roman</vt:lpstr>
      <vt:lpstr>ＭＳ Ｐゴシック</vt:lpstr>
      <vt:lpstr>ＭＳ 明朝</vt:lpstr>
      <vt:lpstr>KEY BIG5 Kaishu</vt:lpstr>
      <vt:lpstr>Song</vt:lpstr>
      <vt:lpstr>ヒラギノ角ゴ Pro W3</vt:lpstr>
      <vt:lpstr>宋体</vt:lpstr>
      <vt:lpstr>Trebuchet MS</vt:lpstr>
      <vt:lpstr>Default Design</vt:lpstr>
      <vt:lpstr>Practical Science Editing:  Making “Good” Better  科学编辑：使文章“好”上加好  ISTIC Conference August 28, 2007 by Chad Walker (王可杰) (理文编辑总编辑)</vt:lpstr>
      <vt:lpstr>Writing in General (写作总则)</vt:lpstr>
      <vt:lpstr>Words (用词)</vt:lpstr>
      <vt:lpstr>Articles a/an vs. the </vt:lpstr>
      <vt:lpstr>2. affect/effect (and impact) </vt:lpstr>
      <vt:lpstr>2. affect/effect (and impact) </vt:lpstr>
      <vt:lpstr>3. because/as/since </vt:lpstr>
      <vt:lpstr>4. because of/due to </vt:lpstr>
      <vt:lpstr>5. comparable/similar (and same) </vt:lpstr>
      <vt:lpstr>5. comparable/similar (and same) </vt:lpstr>
      <vt:lpstr>6. compose/comprise/constitute </vt:lpstr>
      <vt:lpstr>7. currently/presently/at present (and "now") </vt:lpstr>
      <vt:lpstr>8. demonstrate/exhibit/reveal/show </vt:lpstr>
      <vt:lpstr>8. demonstrate/exhibit/reveal/show </vt:lpstr>
      <vt:lpstr>9. significant vs. important/great/major/valuable </vt:lpstr>
      <vt:lpstr>10. employ/utilize vs. use </vt:lpstr>
      <vt:lpstr>B. Phrases (短语)</vt:lpstr>
      <vt:lpstr>Practice Exercise! (练习)</vt:lpstr>
      <vt:lpstr>How did you do? （你会选择哪些词？)</vt:lpstr>
      <vt:lpstr>Slide 20</vt:lpstr>
      <vt:lpstr>Slide 21</vt:lpstr>
      <vt:lpstr>C. Sentences  (句子)</vt:lpstr>
      <vt:lpstr> Shorter Sentences (短句)</vt:lpstr>
      <vt:lpstr>Sentence Structure (句子结构)</vt:lpstr>
      <vt:lpstr>Sentence Structure </vt:lpstr>
      <vt:lpstr>Sentence Structure</vt:lpstr>
      <vt:lpstr>Sentence Structure</vt:lpstr>
      <vt:lpstr>Exercise: Break down long sentences (练习：分解长句子)</vt:lpstr>
      <vt:lpstr>Sentence Structure</vt:lpstr>
      <vt:lpstr>Sentence Structure</vt:lpstr>
      <vt:lpstr>Sentence Structure</vt:lpstr>
      <vt:lpstr>Sentence Structure</vt:lpstr>
      <vt:lpstr>Sentence Structure</vt:lpstr>
      <vt:lpstr>Sentence Structure</vt:lpstr>
      <vt:lpstr>D. Punctuation (标点符号)</vt:lpstr>
      <vt:lpstr>  </vt:lpstr>
      <vt:lpstr>  </vt:lpstr>
      <vt:lpstr>  </vt:lpstr>
      <vt:lpstr>  </vt:lpstr>
      <vt:lpstr>  </vt:lpstr>
      <vt:lpstr>  </vt:lpstr>
      <vt:lpstr>  </vt:lpstr>
      <vt:lpstr>2. Hyphens, en dash, em dash: Try not to overuse because they can slow down the reader  (尽量少用连字符、短破折号和长破折号： 他们会使读者不易阅读)</vt:lpstr>
      <vt:lpstr>Hyphens and Dashes</vt:lpstr>
      <vt:lpstr>Exercise</vt:lpstr>
      <vt:lpstr>3. Colons, Semicolons (冒号和分号)</vt:lpstr>
      <vt:lpstr>4. Asian Fonts (全角字体)</vt:lpstr>
      <vt:lpstr>Spelling (拼写)</vt:lpstr>
      <vt:lpstr>Spellcheckers (拼写检查工具)</vt:lpstr>
      <vt:lpstr>Stylebooks  (排印手册)</vt:lpstr>
      <vt:lpstr>Grammar Books  (语法参考书)</vt:lpstr>
      <vt:lpstr>Dictionaries  (词典)</vt:lpstr>
      <vt:lpstr>Online Resources  (在线资源)</vt:lpstr>
      <vt:lpstr>THANK YOU!</vt:lpstr>
      <vt:lpstr>Slide 55</vt:lpstr>
    </vt:vector>
  </TitlesOfParts>
  <Company>aigo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Science Editing:  Making “Good” Better  科学编辑：使文章“好”上加好  ISTIC Conference August 28, 2007 by Chad Walker (王可杰) (理文编辑总编辑)</dc:title>
  <dc:creator>Qi Ying</dc:creator>
  <cp:lastModifiedBy>Rob J Hyndman</cp:lastModifiedBy>
  <cp:revision>2</cp:revision>
  <dcterms:created xsi:type="dcterms:W3CDTF">2007-09-06T07:27:44Z</dcterms:created>
  <dcterms:modified xsi:type="dcterms:W3CDTF">2009-06-05T02:44:45Z</dcterms:modified>
</cp:coreProperties>
</file>