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4ec5186ce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b4ec5186c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4ec5186ce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b4ec5186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4ec5186ce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b4ec5186c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4ec5186c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b4ec5186c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4ec5186ce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b4ec5186c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4ec5186ce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b4ec5186c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4ec5186ce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b4ec5186c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ec5186c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4ec5186c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4ec5186c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b4ec5186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4ec5186ce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b4ec5186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4ec5186ce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b4ec5186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4ec5186c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4ec5186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ec5186ce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b4ec5186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ec5186ce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4ec5186c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4ec5186c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b4ec5186c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4ec5186c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b4ec5186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274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67975" y="744575"/>
            <a:ext cx="838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68100" y="2834125"/>
            <a:ext cx="838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2800"/>
              <a:buNone/>
              <a:defRPr sz="2800">
                <a:solidFill>
                  <a:srgbClr val="FFCF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950" y="445025"/>
            <a:ext cx="3546450" cy="3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72975" y="4153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12000"/>
              <a:buNone/>
              <a:defRPr sz="12000">
                <a:solidFill>
                  <a:srgbClr val="FFCF0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010427" y="1748247"/>
            <a:ext cx="7041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 u="none" cap="none" strike="noStrike">
                <a:solidFill>
                  <a:srgbClr val="0020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177441" y="2946824"/>
            <a:ext cx="6695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660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140027" y="1748247"/>
            <a:ext cx="1590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1B3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1B3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1B3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1B3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13550" y="2150850"/>
            <a:ext cx="831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950" y="445025"/>
            <a:ext cx="3546450" cy="3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540675" y="100917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40675" y="1716625"/>
            <a:ext cx="81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64100" y="1640301"/>
            <a:ext cx="39999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771125" y="1640301"/>
            <a:ext cx="39999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540675" y="100917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40675" y="100917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40300" y="16040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540675" y="100917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950" y="445025"/>
            <a:ext cx="3546450" cy="3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439198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1504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540675" y="100917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800" y="4857075"/>
            <a:ext cx="2023424" cy="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274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44000"/>
          </a:blip>
          <a:srcRect b="0" l="0" r="0" t="69579"/>
          <a:stretch/>
        </p:blipFill>
        <p:spPr>
          <a:xfrm flipH="1" rot="-5400000">
            <a:off x="-657763" y="1986087"/>
            <a:ext cx="2076450" cy="7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">
            <a:alphaModFix amt="44000"/>
          </a:blip>
          <a:srcRect b="0" l="25233" r="0" t="0"/>
          <a:stretch/>
        </p:blipFill>
        <p:spPr>
          <a:xfrm rot="5400000">
            <a:off x="2066375" y="-507925"/>
            <a:ext cx="15524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 amt="44000"/>
          </a:blip>
          <a:srcRect b="16303" l="0" r="0" t="0"/>
          <a:stretch/>
        </p:blipFill>
        <p:spPr>
          <a:xfrm flipH="1" rot="10800000">
            <a:off x="3770575" y="-7800"/>
            <a:ext cx="2076450" cy="21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">
            <a:alphaModFix amt="44000"/>
          </a:blip>
          <a:srcRect b="0" l="20420" r="0" t="0"/>
          <a:stretch/>
        </p:blipFill>
        <p:spPr>
          <a:xfrm rot="5400000">
            <a:off x="5940113" y="-450138"/>
            <a:ext cx="16524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">
            <a:alphaModFix amt="44000"/>
          </a:blip>
          <a:srcRect b="8659" l="0" r="42850" t="0"/>
          <a:stretch/>
        </p:blipFill>
        <p:spPr>
          <a:xfrm flipH="1" rot="10800000">
            <a:off x="7949550" y="-7800"/>
            <a:ext cx="1186650" cy="23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">
            <a:alphaModFix amt="44000"/>
          </a:blip>
          <a:srcRect b="16611" l="5446" r="0" t="0"/>
          <a:stretch/>
        </p:blipFill>
        <p:spPr>
          <a:xfrm flipH="1" rot="10800000">
            <a:off x="-7800" y="0"/>
            <a:ext cx="1963350" cy="21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">
            <a:alphaModFix amt="44000"/>
          </a:blip>
          <a:srcRect b="0" l="28617" r="0" t="0"/>
          <a:stretch/>
        </p:blipFill>
        <p:spPr>
          <a:xfrm flipH="1" rot="5400000">
            <a:off x="1964687" y="3128462"/>
            <a:ext cx="14822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">
            <a:alphaModFix amt="44000"/>
          </a:blip>
          <a:srcRect b="18659" l="0" r="0" t="0"/>
          <a:stretch/>
        </p:blipFill>
        <p:spPr>
          <a:xfrm>
            <a:off x="3633800" y="3079625"/>
            <a:ext cx="2076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">
            <a:alphaModFix amt="44000"/>
          </a:blip>
          <a:srcRect b="0" l="23424" r="0" t="0"/>
          <a:stretch/>
        </p:blipFill>
        <p:spPr>
          <a:xfrm flipH="1" rot="5400000">
            <a:off x="5834525" y="3074575"/>
            <a:ext cx="15900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">
            <a:alphaModFix amt="44000"/>
          </a:blip>
          <a:srcRect b="11402" l="0" r="35889" t="0"/>
          <a:stretch/>
        </p:blipFill>
        <p:spPr>
          <a:xfrm>
            <a:off x="7812775" y="2884375"/>
            <a:ext cx="1331225" cy="22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">
            <a:alphaModFix amt="44000"/>
          </a:blip>
          <a:srcRect b="18659" l="12033" r="0" t="0"/>
          <a:stretch/>
        </p:blipFill>
        <p:spPr>
          <a:xfrm>
            <a:off x="-7800" y="3079625"/>
            <a:ext cx="18265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379350" y="348175"/>
            <a:ext cx="8385300" cy="4417500"/>
          </a:xfrm>
          <a:prstGeom prst="rect">
            <a:avLst/>
          </a:prstGeom>
          <a:solidFill>
            <a:srgbClr val="002E5E"/>
          </a:solidFill>
          <a:ln cap="flat" cmpd="sng" w="19050">
            <a:solidFill>
              <a:srgbClr val="FFC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lvm.org/docs/ProgrammersManua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67975" y="744575"/>
            <a:ext cx="838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Path LICM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68100" y="2834125"/>
            <a:ext cx="838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On: Feb 23,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8275" y="3233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[BONUS] Move more instructions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40300" y="1152475"/>
            <a:ext cx="300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Since we moved the load, the following instruction has also become invariant in the loop.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So we can move it up to the pre-header as well, adding to our gains.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And we need to add the fix up code too.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675" y="811250"/>
            <a:ext cx="2342313" cy="389885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675" y="584950"/>
            <a:ext cx="2482676" cy="4136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40675" y="4757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FPLICM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921675" y="1716625"/>
            <a:ext cx="81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Before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395" y="567013"/>
            <a:ext cx="4848928" cy="40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7428100" y="1688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40675" y="6281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What you have been given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540675" y="1411825"/>
            <a:ext cx="81438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run 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viz 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Benchmarks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6 correctness (Mandatory)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Simple cases exploring different scenarios that your code should be able to handle.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 performance (Optional)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Cases with high trip counts and more opportunities for hoisting.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template to write code in.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540675" y="6281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Some LLVM Resources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40675" y="1716625"/>
            <a:ext cx="81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Disclaimer: These are only recommendations, you do not have to use these.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Always a useful resource: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https://llvm.org/docs/ProgrammersManual.html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40675" y="7043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Instructions and Variables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540675" y="1716625"/>
            <a:ext cx="81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Instructions have a constructor (look at the documentation)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allows you to specify operands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allows you to specify where you want to insert this instruction.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instructions also have a clone()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that are useful across all Instructions are in llvm/IR/Instructions.h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include functions that can be used to insert/move instructions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AllocaInst to allocate memory space on the stack.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40675" y="5519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An important note on SSA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40675" y="1335625"/>
            <a:ext cx="81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LLVM is in SSA form. You have learned it during the course.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This means that when you clone an instruction, the </a:t>
            </a:r>
            <a:r>
              <a:rPr b="1" lang="en"/>
              <a:t>LHS</a:t>
            </a:r>
            <a:r>
              <a:rPr lang="en"/>
              <a:t> will be different.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need to ensure that the correct values are used in the correct places.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solution is to store the value onto the stack (in the pre-header) and retrieve it before any use.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solution is to use PHI nodes to merge the values of the copy and the moved instruction.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540675" y="6281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40675" y="1411825"/>
            <a:ext cx="81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spec on </a:t>
            </a:r>
            <a:r>
              <a:rPr b="1" lang="en"/>
              <a:t>Canvas </a:t>
            </a:r>
            <a:r>
              <a:rPr lang="en"/>
              <a:t>carefully and thoroughly.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early.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do not break the program.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debug your code using autograder, visualize and verify yourself.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the given script and template.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finish early, attempt the bonus part.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Piazza frequently, someone may have encountered the same issues as you.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performance, your code needs to be correct, not just fast.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2755250" y="2161100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40675" y="10091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Loop Invariant Code Motion (LICM)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495375" y="2362350"/>
            <a:ext cx="31713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These values do not change within the body of the loop.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99" y="2043124"/>
            <a:ext cx="4454601" cy="166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/>
          <p:nvPr/>
        </p:nvSpPr>
        <p:spPr>
          <a:xfrm>
            <a:off x="1069050" y="2496675"/>
            <a:ext cx="1467900" cy="381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164550" y="2924725"/>
            <a:ext cx="560400" cy="291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6"/>
          <p:cNvCxnSpPr>
            <a:stCxn id="90" idx="1"/>
            <a:endCxn id="92" idx="3"/>
          </p:cNvCxnSpPr>
          <p:nvPr/>
        </p:nvCxnSpPr>
        <p:spPr>
          <a:xfrm rot="10800000">
            <a:off x="2537075" y="2687250"/>
            <a:ext cx="2958300" cy="1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6"/>
          <p:cNvCxnSpPr>
            <a:stCxn id="90" idx="1"/>
            <a:endCxn id="93" idx="3"/>
          </p:cNvCxnSpPr>
          <p:nvPr/>
        </p:nvCxnSpPr>
        <p:spPr>
          <a:xfrm flipH="1">
            <a:off x="3725075" y="2800350"/>
            <a:ext cx="1770300" cy="27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40675" y="4757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Loop Invariant Code Motion (LICM)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00" y="1052525"/>
            <a:ext cx="4005624" cy="1497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7"/>
          <p:cNvSpPr/>
          <p:nvPr/>
        </p:nvSpPr>
        <p:spPr>
          <a:xfrm>
            <a:off x="972650" y="1461250"/>
            <a:ext cx="1467900" cy="381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866475" y="1810875"/>
            <a:ext cx="560400" cy="291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642224"/>
            <a:ext cx="4005635" cy="18916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7"/>
          <p:cNvSpPr/>
          <p:nvPr/>
        </p:nvSpPr>
        <p:spPr>
          <a:xfrm>
            <a:off x="609600" y="2726300"/>
            <a:ext cx="1961100" cy="572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962825" y="3680075"/>
            <a:ext cx="313800" cy="291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495800" y="1201275"/>
            <a:ext cx="42603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rage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Move operations whose source operands do not change within the loop to the loop preheader.</a:t>
            </a:r>
            <a:endParaRPr b="0" i="0" sz="17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rage"/>
              <a:buChar char="○"/>
            </a:pPr>
            <a:r>
              <a:rPr b="0" i="0" lang="en" sz="17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Execute them only 1x per invocation of the loop.</a:t>
            </a:r>
            <a:endParaRPr b="0" i="0" sz="17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rage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LICM is already implemented in LLVM</a:t>
            </a:r>
            <a:endParaRPr b="0" i="0" sz="17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rage"/>
              <a:buChar char="○"/>
            </a:pPr>
            <a:r>
              <a:rPr b="0" i="0" lang="en" sz="17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/lib/Transforms/Scalar/LICM.cpp</a:t>
            </a:r>
            <a:endParaRPr b="0" i="0" sz="17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540675" y="4757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Frequent Path LICM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16500" y="1304875"/>
            <a:ext cx="456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store-load dependency.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load cannot be hoisted up because it is not invariant in the loop.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according to the profile data, it nearly never changes.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100" y="580425"/>
            <a:ext cx="2487999" cy="41612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540675" y="7043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Implementation </a:t>
            </a:r>
            <a:r>
              <a:rPr lang="en"/>
              <a:t>Steps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40675" y="1488025"/>
            <a:ext cx="81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the loops. Then for each loop: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the frequent path (≥ 80%).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loads that are invariant on the frequent path.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Perform LICM on those loads.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[Bonus] Perform LICM on other instructions.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 fix-up code to ensure that the execution is correct.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675" y="3995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Identify the Frequent Path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64100" y="1228675"/>
            <a:ext cx="542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at the loop header, keep choosing the branch that is taken at least 80% of the time, or until the loop is closed.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consider the cumulative probabilities (may drop lower).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not on the frequent path is considered to be on the infrequent path.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Performance: You can use a different threshold.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550" y="356000"/>
            <a:ext cx="2628525" cy="43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40675" y="6281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Identify the “almost” invariant loads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64100" y="1609675"/>
            <a:ext cx="56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Now that we consider only the frequent path, the load has become invariant.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For correctness, you only need to consider the loads.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575" y="392925"/>
            <a:ext cx="2633725" cy="4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540675" y="4757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Move the Load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457275"/>
            <a:ext cx="569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now move the load up to the pre-header.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key optimization step as the load is now executed only once.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it is important to note that the program in its current state will </a:t>
            </a:r>
            <a:r>
              <a:rPr b="1" lang="en"/>
              <a:t>not be correct</a:t>
            </a:r>
            <a:r>
              <a:rPr lang="en"/>
              <a:t>.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5775" y="348275"/>
            <a:ext cx="2630800" cy="44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40675" y="475775"/>
            <a:ext cx="81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Fixing Up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569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have moved the load, we need to add code so that the program execution is correct.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copying the load instruction to the infrequent path will ensure that it works correctly. 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0425" y="383975"/>
            <a:ext cx="2614250" cy="43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86018"/>
      </a:accent1>
      <a:accent2>
        <a:srgbClr val="A5A508"/>
      </a:accent2>
      <a:accent3>
        <a:srgbClr val="00B2A9"/>
      </a:accent3>
      <a:accent4>
        <a:srgbClr val="2F65A7"/>
      </a:accent4>
      <a:accent5>
        <a:srgbClr val="702082"/>
      </a:accent5>
      <a:accent6>
        <a:srgbClr val="575294"/>
      </a:accent6>
      <a:hlink>
        <a:srgbClr val="1779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