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73" r:id="rId3"/>
    <p:sldId id="278" r:id="rId4"/>
    <p:sldId id="270" r:id="rId5"/>
    <p:sldId id="274" r:id="rId6"/>
    <p:sldId id="272" r:id="rId7"/>
    <p:sldId id="275" r:id="rId8"/>
    <p:sldId id="258" r:id="rId9"/>
    <p:sldId id="259" r:id="rId10"/>
    <p:sldId id="260" r:id="rId11"/>
    <p:sldId id="280" r:id="rId12"/>
    <p:sldId id="261" r:id="rId13"/>
    <p:sldId id="262" r:id="rId14"/>
    <p:sldId id="263" r:id="rId15"/>
    <p:sldId id="264" r:id="rId16"/>
    <p:sldId id="265" r:id="rId17"/>
    <p:sldId id="266" r:id="rId18"/>
    <p:sldId id="267" r:id="rId19"/>
    <p:sldId id="276" r:id="rId20"/>
    <p:sldId id="277" r:id="rId21"/>
    <p:sldId id="268"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Raleway"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88" autoAdjust="0"/>
  </p:normalViewPr>
  <p:slideViewPr>
    <p:cSldViewPr snapToGrid="0">
      <p:cViewPr varScale="1">
        <p:scale>
          <a:sx n="112" d="100"/>
          <a:sy n="112" d="100"/>
        </p:scale>
        <p:origin x="61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451f57b1f9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451f57b1f9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451f57b1f9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451f57b1f9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451f57b1f9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451f57b1f9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451f57b1f9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451f57b1f9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451f57b1f9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451f57b1f9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There is a project called Hyperledger. There are lot of frameworks under the roof of </a:t>
            </a:r>
            <a:r>
              <a:rPr lang="en-IN" dirty="0" err="1"/>
              <a:t>Hyderledger</a:t>
            </a:r>
            <a:r>
              <a:rPr lang="en-IN" dirty="0"/>
              <a:t>. </a:t>
            </a:r>
          </a:p>
        </p:txBody>
      </p:sp>
    </p:spTree>
    <p:extLst>
      <p:ext uri="{BB962C8B-B14F-4D97-AF65-F5344CB8AC3E}">
        <p14:creationId xmlns:p14="http://schemas.microsoft.com/office/powerpoint/2010/main" val="232912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There is a project called Hyperledger. There are lot of frameworks under the roof of </a:t>
            </a:r>
            <a:r>
              <a:rPr lang="en-IN" dirty="0" err="1"/>
              <a:t>Hyderledger</a:t>
            </a:r>
            <a:r>
              <a:rPr lang="en-IN" dirty="0"/>
              <a:t>. </a:t>
            </a:r>
          </a:p>
        </p:txBody>
      </p:sp>
    </p:spTree>
    <p:extLst>
      <p:ext uri="{BB962C8B-B14F-4D97-AF65-F5344CB8AC3E}">
        <p14:creationId xmlns:p14="http://schemas.microsoft.com/office/powerpoint/2010/main" val="703651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51f57b1f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51f57b1f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51f57b1f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51f57b1f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51f57b1f9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51f57b1f9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51f57b1f9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51f57b1f9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451f57b1f9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451f57b1f9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451f57b1f9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451f57b1f9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It creates the fabric network that consists of 2 peer nodes and 1 ordering node. No channel is created yet.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lf-hyperledger.atlassian.net/wiki/spaces/LMDWG/pages/18715588/Walmart"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docs.docker.com/engine/install/" TargetMode="External"/><Relationship Id="rId4" Type="http://schemas.openxmlformats.org/officeDocument/2006/relationships/hyperlink" Target="https://curl.se/download.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hyperlink" Target="https://hyperledger.github.io/fabric-sdk-node/release-2.2/module-fabric-network.Contract.html" TargetMode="External"/><Relationship Id="rId3" Type="http://schemas.openxmlformats.org/officeDocument/2006/relationships/hyperlink" Target="https://hyperledger-fabric.readthedocs.io/en/release-2.5/" TargetMode="External"/><Relationship Id="rId7" Type="http://schemas.openxmlformats.org/officeDocument/2006/relationships/hyperlink" Target="https://hyperledger.github.io/fabric-sdk-node/release-2.2/module-fabric-network.Network.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hyperledger-fabric.readthedocs.io/en/release-2.5/private-data-arch.html" TargetMode="External"/><Relationship Id="rId11" Type="http://schemas.openxmlformats.org/officeDocument/2006/relationships/hyperlink" Target="https://youtu.be/nBXr7dLXAbE?si=x4vaXCHnM_nLyOGs" TargetMode="External"/><Relationship Id="rId5" Type="http://schemas.openxmlformats.org/officeDocument/2006/relationships/hyperlink" Target="https://hyperledger-fabric.readthedocs.io/en/latest/private-data/private-data.html" TargetMode="External"/><Relationship Id="rId10" Type="http://schemas.openxmlformats.org/officeDocument/2006/relationships/hyperlink" Target="https://youtu.be/xjliVltyLRk?si=IRReh8BBsUDSnWm-" TargetMode="External"/><Relationship Id="rId4" Type="http://schemas.openxmlformats.org/officeDocument/2006/relationships/hyperlink" Target="https://hyperledger-fabric.readthedocs.io/en/latest/endorsement-policies.html" TargetMode="External"/><Relationship Id="rId9" Type="http://schemas.openxmlformats.org/officeDocument/2006/relationships/hyperlink" Target="https://youtu.be/4ujj5knD3pg?si=joLsrcNJDv1l7EM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Hyperledger Fabric</a:t>
            </a:r>
            <a:endParaRPr/>
          </a:p>
        </p:txBody>
      </p:sp>
      <p:sp>
        <p:nvSpPr>
          <p:cNvPr id="87" name="Google Shape;87;p13"/>
          <p:cNvSpPr txBox="1">
            <a:spLocks noGrp="1"/>
          </p:cNvSpPr>
          <p:nvPr>
            <p:ph type="subTitle" idx="1"/>
          </p:nvPr>
        </p:nvSpPr>
        <p:spPr>
          <a:xfrm>
            <a:off x="727950" y="2350525"/>
            <a:ext cx="7688100" cy="86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00" dirty="0"/>
              <a:t>Theory and Applications of Blockchain (CS61065) - Tutorial 4 </a:t>
            </a:r>
            <a:endParaRPr sz="2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7"/>
          <p:cNvSpPr/>
          <p:nvPr/>
        </p:nvSpPr>
        <p:spPr>
          <a:xfrm>
            <a:off x="727650" y="1794300"/>
            <a:ext cx="2197800" cy="1117200"/>
          </a:xfrm>
          <a:prstGeom prst="chevron">
            <a:avLst>
              <a:gd name="adj" fmla="val 50000"/>
            </a:avLst>
          </a:prstGeom>
          <a:ln>
            <a:headEnd type="none" w="sm" len="sm"/>
            <a:tailEnd type="none" w="sm" len="sm"/>
          </a:ln>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GB" dirty="0">
                <a:ln w="0"/>
                <a:solidFill>
                  <a:schemeClr val="accent1"/>
                </a:solidFill>
                <a:effectLst>
                  <a:outerShdw blurRad="38100" dist="25400" dir="5400000" algn="ctr" rotWithShape="0">
                    <a:srgbClr val="6E747A">
                      <a:alpha val="43000"/>
                    </a:srgbClr>
                  </a:outerShdw>
                </a:effectLst>
                <a:latin typeface="Lato"/>
                <a:ea typeface="Lato"/>
                <a:cs typeface="Lato"/>
                <a:sym typeface="Lato"/>
              </a:rPr>
              <a:t>Endorse</a:t>
            </a:r>
            <a:endParaRPr dirty="0">
              <a:ln w="0"/>
              <a:solidFill>
                <a:schemeClr val="bg1">
                  <a:lumMod val="95000"/>
                </a:schemeClr>
              </a:solidFill>
              <a:effectLst>
                <a:outerShdw blurRad="38100" dist="25400" dir="5400000" algn="ctr" rotWithShape="0">
                  <a:srgbClr val="6E747A">
                    <a:alpha val="43000"/>
                  </a:srgbClr>
                </a:outerShdw>
              </a:effectLst>
              <a:latin typeface="Lato"/>
              <a:ea typeface="Lato"/>
              <a:cs typeface="Lato"/>
              <a:sym typeface="Lato"/>
            </a:endParaRPr>
          </a:p>
        </p:txBody>
      </p:sp>
      <p:sp>
        <p:nvSpPr>
          <p:cNvPr id="137" name="Google Shape;137;p17"/>
          <p:cNvSpPr/>
          <p:nvPr/>
        </p:nvSpPr>
        <p:spPr>
          <a:xfrm>
            <a:off x="3392000" y="1794300"/>
            <a:ext cx="2197800" cy="1117200"/>
          </a:xfrm>
          <a:prstGeom prst="chevron">
            <a:avLst>
              <a:gd name="adj" fmla="val 50000"/>
            </a:avLst>
          </a:prstGeom>
          <a:ln>
            <a:headEnd type="none" w="sm" len="sm"/>
            <a:tailEnd type="none" w="sm" len="sm"/>
          </a:ln>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GB" dirty="0">
                <a:ln w="0"/>
                <a:solidFill>
                  <a:schemeClr val="accent1"/>
                </a:solidFill>
                <a:effectLst>
                  <a:outerShdw blurRad="38100" dist="25400" dir="5400000" algn="ctr" rotWithShape="0">
                    <a:srgbClr val="6E747A">
                      <a:alpha val="43000"/>
                    </a:srgbClr>
                  </a:outerShdw>
                </a:effectLst>
                <a:latin typeface="Lato"/>
                <a:ea typeface="Lato"/>
                <a:cs typeface="Lato"/>
                <a:sym typeface="Lato"/>
              </a:rPr>
              <a:t>Orderer</a:t>
            </a:r>
            <a:endParaRPr dirty="0">
              <a:ln w="0"/>
              <a:solidFill>
                <a:schemeClr val="accent1"/>
              </a:solidFill>
              <a:effectLst>
                <a:outerShdw blurRad="38100" dist="25400" dir="5400000" algn="ctr" rotWithShape="0">
                  <a:srgbClr val="6E747A">
                    <a:alpha val="43000"/>
                  </a:srgbClr>
                </a:outerShdw>
              </a:effectLst>
              <a:latin typeface="Lato"/>
              <a:ea typeface="Lato"/>
              <a:cs typeface="Lato"/>
              <a:sym typeface="Lato"/>
            </a:endParaRPr>
          </a:p>
        </p:txBody>
      </p:sp>
      <p:sp>
        <p:nvSpPr>
          <p:cNvPr id="138" name="Google Shape;138;p17"/>
          <p:cNvSpPr/>
          <p:nvPr/>
        </p:nvSpPr>
        <p:spPr>
          <a:xfrm>
            <a:off x="6056350" y="1794300"/>
            <a:ext cx="2197800" cy="1117200"/>
          </a:xfrm>
          <a:prstGeom prst="chevron">
            <a:avLst>
              <a:gd name="adj" fmla="val 50000"/>
            </a:avLst>
          </a:prstGeom>
          <a:ln>
            <a:headEnd type="none" w="sm" len="sm"/>
            <a:tailEnd type="none" w="sm" len="sm"/>
          </a:ln>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GB">
                <a:ln w="0"/>
                <a:solidFill>
                  <a:schemeClr val="accent1"/>
                </a:solidFill>
                <a:effectLst>
                  <a:outerShdw blurRad="38100" dist="25400" dir="5400000" algn="ctr" rotWithShape="0">
                    <a:srgbClr val="6E747A">
                      <a:alpha val="43000"/>
                    </a:srgbClr>
                  </a:outerShdw>
                </a:effectLst>
                <a:latin typeface="Lato"/>
                <a:ea typeface="Lato"/>
                <a:cs typeface="Lato"/>
                <a:sym typeface="Lato"/>
              </a:rPr>
              <a:t>Validate</a:t>
            </a:r>
            <a:endParaRPr>
              <a:ln w="0"/>
              <a:solidFill>
                <a:schemeClr val="accent1"/>
              </a:solidFill>
              <a:effectLst>
                <a:outerShdw blurRad="38100" dist="25400" dir="5400000" algn="ctr" rotWithShape="0">
                  <a:srgbClr val="6E747A">
                    <a:alpha val="43000"/>
                  </a:srgbClr>
                </a:outerShdw>
              </a:effectLst>
              <a:latin typeface="Lato"/>
              <a:ea typeface="Lato"/>
              <a:cs typeface="Lato"/>
              <a:sym typeface="Lato"/>
            </a:endParaRPr>
          </a:p>
        </p:txBody>
      </p:sp>
      <p:sp>
        <p:nvSpPr>
          <p:cNvPr id="139" name="Google Shape;139;p17"/>
          <p:cNvSpPr txBox="1"/>
          <p:nvPr/>
        </p:nvSpPr>
        <p:spPr>
          <a:xfrm>
            <a:off x="723075" y="3031075"/>
            <a:ext cx="2197800" cy="18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dirty="0">
                <a:latin typeface="Lato"/>
                <a:ea typeface="Lato"/>
                <a:cs typeface="Lato"/>
                <a:sym typeface="Lato"/>
              </a:rPr>
              <a:t>Client sends the transaction proposal to endorser. The endorsers return results with their signatures. The client checks if the endorsement policy is being satisfied. If yes, it sends the transaction to the </a:t>
            </a:r>
            <a:r>
              <a:rPr lang="en-GB" sz="1300" dirty="0" err="1">
                <a:latin typeface="Lato"/>
                <a:ea typeface="Lato"/>
                <a:cs typeface="Lato"/>
                <a:sym typeface="Lato"/>
              </a:rPr>
              <a:t>orderer</a:t>
            </a:r>
            <a:r>
              <a:rPr lang="en-GB" sz="1300" dirty="0">
                <a:latin typeface="Lato"/>
                <a:ea typeface="Lato"/>
                <a:cs typeface="Lato"/>
                <a:sym typeface="Lato"/>
              </a:rPr>
              <a:t>.</a:t>
            </a:r>
            <a:endParaRPr sz="1300" dirty="0">
              <a:latin typeface="Lato"/>
              <a:ea typeface="Lato"/>
              <a:cs typeface="Lato"/>
              <a:sym typeface="Lato"/>
            </a:endParaRPr>
          </a:p>
        </p:txBody>
      </p:sp>
      <p:sp>
        <p:nvSpPr>
          <p:cNvPr id="140" name="Google Shape;140;p17"/>
          <p:cNvSpPr txBox="1"/>
          <p:nvPr/>
        </p:nvSpPr>
        <p:spPr>
          <a:xfrm>
            <a:off x="3392000" y="3031075"/>
            <a:ext cx="2197800" cy="18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dirty="0">
                <a:latin typeface="Lato"/>
                <a:ea typeface="Lato"/>
                <a:cs typeface="Lato"/>
                <a:sym typeface="Lato"/>
              </a:rPr>
              <a:t>The </a:t>
            </a:r>
            <a:r>
              <a:rPr lang="en-GB" sz="1300" dirty="0" err="1">
                <a:latin typeface="Lato"/>
                <a:ea typeface="Lato"/>
                <a:cs typeface="Lato"/>
                <a:sym typeface="Lato"/>
              </a:rPr>
              <a:t>orderer</a:t>
            </a:r>
            <a:r>
              <a:rPr lang="en-GB" sz="1300" dirty="0">
                <a:latin typeface="Lato"/>
                <a:ea typeface="Lato"/>
                <a:cs typeface="Lato"/>
                <a:sym typeface="Lato"/>
              </a:rPr>
              <a:t> simply orders the transactions, puts them into blocks and sends it to all the peers to be validated. It does not have to look at the transactions.</a:t>
            </a:r>
            <a:endParaRPr sz="1300" dirty="0">
              <a:latin typeface="Lato"/>
              <a:ea typeface="Lato"/>
              <a:cs typeface="Lato"/>
              <a:sym typeface="Lato"/>
            </a:endParaRPr>
          </a:p>
        </p:txBody>
      </p:sp>
      <p:sp>
        <p:nvSpPr>
          <p:cNvPr id="141" name="Google Shape;141;p17"/>
          <p:cNvSpPr txBox="1"/>
          <p:nvPr/>
        </p:nvSpPr>
        <p:spPr>
          <a:xfrm>
            <a:off x="6060925" y="3031075"/>
            <a:ext cx="2482200" cy="18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latin typeface="Lato"/>
                <a:ea typeface="Lato"/>
                <a:cs typeface="Lato"/>
                <a:sym typeface="Lato"/>
              </a:rPr>
              <a:t>The peers validate the transactions. (Check for double spending, enforcement of the endorsement policy etc.)</a:t>
            </a:r>
            <a:endParaRPr sz="1300">
              <a:latin typeface="Lato"/>
              <a:ea typeface="Lato"/>
              <a:cs typeface="Lato"/>
              <a:sym typeface="Lato"/>
            </a:endParaRPr>
          </a:p>
        </p:txBody>
      </p:sp>
      <p:sp>
        <p:nvSpPr>
          <p:cNvPr id="4" name="Google Shape;186;p24">
            <a:extLst>
              <a:ext uri="{FF2B5EF4-FFF2-40B4-BE49-F238E27FC236}">
                <a16:creationId xmlns:a16="http://schemas.microsoft.com/office/drawing/2014/main" id="{F288977D-4A2E-ABCC-CC1D-2B49EE271482}"/>
              </a:ext>
            </a:extLst>
          </p:cNvPr>
          <p:cNvSpPr txBox="1">
            <a:spLocks noGrp="1"/>
          </p:cNvSpPr>
          <p:nvPr>
            <p:ph type="title"/>
          </p:nvPr>
        </p:nvSpPr>
        <p:spPr>
          <a:xfrm>
            <a:off x="727650" y="571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Flow of Transactions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C2F8-9252-6E97-C90E-874F7A69D4E2}"/>
              </a:ext>
            </a:extLst>
          </p:cNvPr>
          <p:cNvSpPr>
            <a:spLocks noGrp="1"/>
          </p:cNvSpPr>
          <p:nvPr>
            <p:ph type="title"/>
          </p:nvPr>
        </p:nvSpPr>
        <p:spPr>
          <a:xfrm>
            <a:off x="729450" y="535925"/>
            <a:ext cx="7688700" cy="535200"/>
          </a:xfrm>
        </p:spPr>
        <p:txBody>
          <a:bodyPr>
            <a:normAutofit fontScale="90000"/>
          </a:bodyPr>
          <a:lstStyle/>
          <a:p>
            <a:r>
              <a:rPr lang="en-IN" dirty="0"/>
              <a:t>Practical Use cases</a:t>
            </a:r>
          </a:p>
        </p:txBody>
      </p:sp>
      <p:sp>
        <p:nvSpPr>
          <p:cNvPr id="3" name="Text Placeholder 2">
            <a:extLst>
              <a:ext uri="{FF2B5EF4-FFF2-40B4-BE49-F238E27FC236}">
                <a16:creationId xmlns:a16="http://schemas.microsoft.com/office/drawing/2014/main" id="{ED05E75F-A4DC-1AE9-DDBE-3636C5CFD42D}"/>
              </a:ext>
            </a:extLst>
          </p:cNvPr>
          <p:cNvSpPr>
            <a:spLocks noGrp="1"/>
          </p:cNvSpPr>
          <p:nvPr>
            <p:ph type="body" idx="1"/>
          </p:nvPr>
        </p:nvSpPr>
        <p:spPr>
          <a:xfrm>
            <a:off x="729450" y="1628499"/>
            <a:ext cx="7688700" cy="2261100"/>
          </a:xfrm>
        </p:spPr>
        <p:txBody>
          <a:bodyPr>
            <a:noAutofit/>
          </a:bodyPr>
          <a:lstStyle/>
          <a:p>
            <a:r>
              <a:rPr lang="en-IN" sz="1800" b="1" i="0" dirty="0">
                <a:solidFill>
                  <a:schemeClr val="bg2"/>
                </a:solidFill>
                <a:effectLst/>
              </a:rPr>
              <a:t>Walmart and Food Traceability</a:t>
            </a:r>
            <a:endParaRPr lang="en-IN" sz="1800" dirty="0">
              <a:solidFill>
                <a:schemeClr val="bg2"/>
              </a:solidFill>
            </a:endParaRPr>
          </a:p>
          <a:p>
            <a:pPr lvl="1"/>
            <a:r>
              <a:rPr lang="en-IN" sz="1300" dirty="0">
                <a:hlinkClick r:id="rId2"/>
              </a:rPr>
              <a:t>https://lf-hyperledger.atlassian.net/wiki/spaces/LMDWG/pages/18715588/Walmart</a:t>
            </a:r>
            <a:endParaRPr lang="en-IN" sz="1300" dirty="0"/>
          </a:p>
          <a:p>
            <a:pPr lvl="1"/>
            <a:endParaRPr lang="en-IN" sz="1300" dirty="0"/>
          </a:p>
          <a:p>
            <a:pPr lvl="1"/>
            <a:endParaRPr lang="en-IN" sz="1300" dirty="0"/>
          </a:p>
          <a:p>
            <a:r>
              <a:rPr lang="en-US" sz="1800" b="1" i="0" dirty="0">
                <a:solidFill>
                  <a:srgbClr val="172B4D"/>
                </a:solidFill>
                <a:effectLst/>
                <a:latin typeface="Lato" panose="020F0502020204030203" pitchFamily="34" charset="0"/>
                <a:ea typeface="Lato" panose="020F0502020204030203" pitchFamily="34" charset="0"/>
                <a:cs typeface="Lato" panose="020F0502020204030203" pitchFamily="34" charset="0"/>
              </a:rPr>
              <a:t> </a:t>
            </a:r>
            <a:r>
              <a:rPr lang="en-US" sz="1800" b="1" i="0" dirty="0">
                <a:solidFill>
                  <a:schemeClr val="bg2"/>
                </a:solidFill>
                <a:effectLst/>
                <a:latin typeface="Lato" panose="020F0502020204030203" pitchFamily="34" charset="0"/>
                <a:ea typeface="Lato" panose="020F0502020204030203" pitchFamily="34" charset="0"/>
                <a:cs typeface="Lato" panose="020F0502020204030203" pitchFamily="34" charset="0"/>
              </a:rPr>
              <a:t>Circulor -Traceability of a Conflict Mineral (Tantalum)</a:t>
            </a:r>
            <a:endParaRPr lang="en-IN" sz="1800" b="1" i="0" dirty="0">
              <a:solidFill>
                <a:schemeClr val="bg2"/>
              </a:solidFill>
              <a:effectLst/>
              <a:latin typeface="Lato" panose="020F0502020204030203" pitchFamily="34" charset="0"/>
              <a:ea typeface="Lato" panose="020F0502020204030203" pitchFamily="34" charset="0"/>
              <a:cs typeface="Lato" panose="020F0502020204030203" pitchFamily="34" charset="0"/>
            </a:endParaRPr>
          </a:p>
          <a:p>
            <a:pPr lvl="1"/>
            <a:r>
              <a:rPr lang="en-IN" sz="1300" dirty="0">
                <a:solidFill>
                  <a:srgbClr val="172B4D"/>
                </a:solidFill>
                <a:latin typeface="Lato" panose="020F0502020204030203" pitchFamily="34" charset="0"/>
                <a:ea typeface="Lato" panose="020F0502020204030203" pitchFamily="34" charset="0"/>
                <a:cs typeface="Lato" panose="020F0502020204030203" pitchFamily="34" charset="0"/>
              </a:rPr>
              <a:t>https://lf-hyperledger.atlassian.net/wiki/spaces/LMDWG/pages/18716226/Circulor+-Traceability+of+a+Conflict+Mineral+Tantalum</a:t>
            </a:r>
          </a:p>
          <a:p>
            <a:endParaRPr lang="en-IN" sz="1800" dirty="0"/>
          </a:p>
        </p:txBody>
      </p:sp>
    </p:spTree>
    <p:extLst>
      <p:ext uri="{BB962C8B-B14F-4D97-AF65-F5344CB8AC3E}">
        <p14:creationId xmlns:p14="http://schemas.microsoft.com/office/powerpoint/2010/main" val="593882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title"/>
          </p:nvPr>
        </p:nvSpPr>
        <p:spPr>
          <a:xfrm>
            <a:off x="727650" y="600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Setup prerequisites</a:t>
            </a:r>
            <a:endParaRPr/>
          </a:p>
        </p:txBody>
      </p:sp>
      <p:sp>
        <p:nvSpPr>
          <p:cNvPr id="147" name="Google Shape;147;p18"/>
          <p:cNvSpPr txBox="1">
            <a:spLocks noGrp="1"/>
          </p:cNvSpPr>
          <p:nvPr>
            <p:ph type="body" idx="1"/>
          </p:nvPr>
        </p:nvSpPr>
        <p:spPr>
          <a:xfrm>
            <a:off x="727650" y="14412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dirty="0"/>
              <a:t>Recommended to set up on a Linux based system</a:t>
            </a:r>
            <a:endParaRPr sz="1600" dirty="0"/>
          </a:p>
          <a:p>
            <a:pPr marL="457200" lvl="0" indent="-330200" algn="l" rtl="0">
              <a:spcBef>
                <a:spcPts val="1200"/>
              </a:spcBef>
              <a:spcAft>
                <a:spcPts val="0"/>
              </a:spcAft>
              <a:buSzPts val="1600"/>
              <a:buChar char="-"/>
            </a:pPr>
            <a:r>
              <a:rPr lang="en-GB" sz="1600" dirty="0"/>
              <a:t>Git  </a:t>
            </a:r>
            <a:r>
              <a:rPr lang="en-GB" sz="1600" u="sng" dirty="0">
                <a:solidFill>
                  <a:schemeClr val="hlink"/>
                </a:solidFill>
                <a:hlinkClick r:id="rId3"/>
              </a:rPr>
              <a:t>https://git-scm.com/downloads</a:t>
            </a:r>
            <a:endParaRPr sz="1600" dirty="0"/>
          </a:p>
          <a:p>
            <a:pPr marL="457200" lvl="0" indent="-330200" algn="l" rtl="0">
              <a:spcBef>
                <a:spcPts val="0"/>
              </a:spcBef>
              <a:spcAft>
                <a:spcPts val="0"/>
              </a:spcAft>
              <a:buSzPts val="1600"/>
              <a:buChar char="-"/>
            </a:pPr>
            <a:r>
              <a:rPr lang="en-GB" sz="1600" dirty="0"/>
              <a:t>CURL </a:t>
            </a:r>
            <a:r>
              <a:rPr lang="en-GB" sz="1600" u="sng" dirty="0">
                <a:solidFill>
                  <a:schemeClr val="hlink"/>
                </a:solidFill>
                <a:hlinkClick r:id="rId4"/>
              </a:rPr>
              <a:t>https://curl.se/download.html</a:t>
            </a:r>
            <a:endParaRPr sz="1600" dirty="0"/>
          </a:p>
          <a:p>
            <a:pPr marL="457200" lvl="0" indent="-330200" algn="l" rtl="0">
              <a:spcBef>
                <a:spcPts val="0"/>
              </a:spcBef>
              <a:spcAft>
                <a:spcPts val="0"/>
              </a:spcAft>
              <a:buSzPts val="1600"/>
              <a:buChar char="-"/>
            </a:pPr>
            <a:r>
              <a:rPr lang="en-GB" sz="1600" dirty="0"/>
              <a:t>Docker Engine </a:t>
            </a:r>
            <a:r>
              <a:rPr lang="en-GB" sz="1600" u="sng" dirty="0">
                <a:solidFill>
                  <a:schemeClr val="hlink"/>
                </a:solidFill>
                <a:hlinkClick r:id="rId5"/>
              </a:rPr>
              <a:t>https://docs.docker.com/engine/install/</a:t>
            </a:r>
            <a:endParaRPr sz="1600" dirty="0"/>
          </a:p>
          <a:p>
            <a:pPr marL="457200" lvl="0" indent="-330200" algn="l" rtl="0">
              <a:spcBef>
                <a:spcPts val="0"/>
              </a:spcBef>
              <a:spcAft>
                <a:spcPts val="0"/>
              </a:spcAft>
              <a:buSzPts val="1600"/>
              <a:buChar char="-"/>
            </a:pPr>
            <a:r>
              <a:rPr lang="en-GB" sz="1600" dirty="0"/>
              <a:t>NodeJS (recommend to use </a:t>
            </a:r>
            <a:r>
              <a:rPr lang="en-GB" sz="1600" dirty="0" err="1"/>
              <a:t>nvm</a:t>
            </a:r>
            <a:r>
              <a:rPr lang="en-GB" sz="1600" dirty="0"/>
              <a:t> (Node Version Manager))</a:t>
            </a:r>
            <a:endParaRPr sz="1600" dirty="0"/>
          </a:p>
          <a:p>
            <a:pPr marL="457200" lvl="0" indent="-330200" algn="l" rtl="0">
              <a:spcBef>
                <a:spcPts val="0"/>
              </a:spcBef>
              <a:spcAft>
                <a:spcPts val="0"/>
              </a:spcAft>
              <a:buSzPts val="1600"/>
              <a:buChar char="-"/>
            </a:pPr>
            <a:r>
              <a:rPr lang="en-GB" sz="1600" dirty="0"/>
              <a:t>Docker Compose</a:t>
            </a:r>
            <a:endParaRPr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423747" y="5411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Installing Hyperledger Fabric</a:t>
            </a:r>
            <a:endParaRPr dirty="0"/>
          </a:p>
        </p:txBody>
      </p:sp>
      <p:sp>
        <p:nvSpPr>
          <p:cNvPr id="155" name="Google Shape;155;p19"/>
          <p:cNvSpPr txBox="1">
            <a:spLocks noGrp="1"/>
          </p:cNvSpPr>
          <p:nvPr>
            <p:ph type="body" idx="1"/>
          </p:nvPr>
        </p:nvSpPr>
        <p:spPr>
          <a:xfrm>
            <a:off x="423747" y="1255347"/>
            <a:ext cx="8720253" cy="35337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358"/>
              <a:buNone/>
            </a:pPr>
            <a:r>
              <a:rPr lang="en-GB" sz="1500" b="1" dirty="0"/>
              <a:t>Determine a location on your machine where you want to place the fabric-samples repository and enter that directory in a terminal window.</a:t>
            </a:r>
            <a:endParaRPr sz="1500" b="1" dirty="0"/>
          </a:p>
          <a:p>
            <a:pPr marL="0" lvl="0" indent="0" algn="l" rtl="0">
              <a:lnSpc>
                <a:spcPct val="105000"/>
              </a:lnSpc>
              <a:spcBef>
                <a:spcPts val="1200"/>
              </a:spcBef>
              <a:spcAft>
                <a:spcPts val="0"/>
              </a:spcAft>
              <a:buSzPts val="358"/>
              <a:buNone/>
            </a:pPr>
            <a:r>
              <a:rPr lang="en-GB" sz="1500" dirty="0"/>
              <a:t>&gt;&gt; </a:t>
            </a:r>
            <a:r>
              <a:rPr lang="en-GB" sz="1500" dirty="0" err="1"/>
              <a:t>mkdir</a:t>
            </a:r>
            <a:r>
              <a:rPr lang="en-GB" sz="1500" dirty="0"/>
              <a:t> fabric</a:t>
            </a:r>
            <a:endParaRPr sz="1500" dirty="0"/>
          </a:p>
          <a:p>
            <a:pPr marL="0" lvl="0" indent="0" algn="l" rtl="0">
              <a:lnSpc>
                <a:spcPct val="105000"/>
              </a:lnSpc>
              <a:spcBef>
                <a:spcPts val="1200"/>
              </a:spcBef>
              <a:spcAft>
                <a:spcPts val="0"/>
              </a:spcAft>
              <a:buSzPts val="358"/>
              <a:buNone/>
            </a:pPr>
            <a:r>
              <a:rPr lang="en-GB" sz="1500" dirty="0"/>
              <a:t>&gt;&gt; cd fabric</a:t>
            </a:r>
            <a:endParaRPr sz="1500" dirty="0"/>
          </a:p>
          <a:p>
            <a:pPr marL="0" lvl="0" indent="0" algn="l" rtl="0">
              <a:lnSpc>
                <a:spcPct val="105000"/>
              </a:lnSpc>
              <a:spcBef>
                <a:spcPts val="1200"/>
              </a:spcBef>
              <a:spcAft>
                <a:spcPts val="1200"/>
              </a:spcAft>
              <a:buSzPts val="358"/>
              <a:buNone/>
            </a:pPr>
            <a:r>
              <a:rPr lang="en-US" sz="1500" dirty="0"/>
              <a:t>&gt;&gt; curl -</a:t>
            </a:r>
            <a:r>
              <a:rPr lang="en-US" sz="1500" dirty="0" err="1"/>
              <a:t>sSLO</a:t>
            </a:r>
            <a:r>
              <a:rPr lang="en-US" sz="1500" dirty="0"/>
              <a:t> https://raw.githubusercontent.com/hyperledger/fabric/main/scripts/install-fabric.sh &amp;&amp; </a:t>
            </a:r>
            <a:r>
              <a:rPr lang="en-US" sz="1500" dirty="0" err="1"/>
              <a:t>chmod</a:t>
            </a:r>
            <a:r>
              <a:rPr lang="en-US" sz="1500" dirty="0"/>
              <a:t> +x install-fabric.sh</a:t>
            </a:r>
          </a:p>
          <a:p>
            <a:pPr marL="0" lvl="0" indent="0" algn="l" rtl="0">
              <a:lnSpc>
                <a:spcPct val="105000"/>
              </a:lnSpc>
              <a:spcBef>
                <a:spcPts val="1200"/>
              </a:spcBef>
              <a:spcAft>
                <a:spcPts val="1200"/>
              </a:spcAft>
              <a:buSzPts val="358"/>
              <a:buNone/>
            </a:pPr>
            <a:r>
              <a:rPr lang="en-US" sz="1500" dirty="0"/>
              <a:t>&gt;&gt; ./install-fabric.sh docker samples binary</a:t>
            </a:r>
          </a:p>
          <a:p>
            <a:pPr marL="0" lvl="0" indent="0" algn="l" rtl="0">
              <a:lnSpc>
                <a:spcPct val="105000"/>
              </a:lnSpc>
              <a:spcBef>
                <a:spcPts val="1200"/>
              </a:spcBef>
              <a:spcAft>
                <a:spcPts val="0"/>
              </a:spcAft>
              <a:buSzPts val="358"/>
              <a:buNone/>
            </a:pPr>
            <a:r>
              <a:rPr lang="en-GB" sz="1500" dirty="0"/>
              <a:t>&gt;&gt; export PATH=&lt;path to download location&gt;/fabric-samples/bin:$PATH</a:t>
            </a:r>
            <a:endParaRPr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564975" y="5262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Starting the test network with CAs</a:t>
            </a:r>
            <a:endParaRPr/>
          </a:p>
        </p:txBody>
      </p:sp>
      <p:sp>
        <p:nvSpPr>
          <p:cNvPr id="161" name="Google Shape;161;p20"/>
          <p:cNvSpPr txBox="1">
            <a:spLocks noGrp="1"/>
          </p:cNvSpPr>
          <p:nvPr>
            <p:ph type="body" idx="1"/>
          </p:nvPr>
        </p:nvSpPr>
        <p:spPr>
          <a:xfrm>
            <a:off x="727650" y="1525650"/>
            <a:ext cx="7688700" cy="802800"/>
          </a:xfrm>
          <a:prstGeom prst="rect">
            <a:avLst/>
          </a:prstGeom>
          <a:solidFill>
            <a:srgbClr val="CCCCCC"/>
          </a:solidFill>
          <a:ln w="9525" cap="flat" cmpd="sng">
            <a:solidFill>
              <a:srgbClr val="073763"/>
            </a:solidFill>
            <a:prstDash val="solid"/>
            <a:round/>
            <a:headEnd type="none" w="sm" len="sm"/>
            <a:tailEnd type="none" w="sm" len="sm"/>
          </a:ln>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&gt;&gt; cd fabric-samples/test-network</a:t>
            </a:r>
            <a:endParaRPr/>
          </a:p>
          <a:p>
            <a:pPr marL="0" lvl="0" indent="0" algn="l" rtl="0">
              <a:spcBef>
                <a:spcPts val="1200"/>
              </a:spcBef>
              <a:spcAft>
                <a:spcPts val="1200"/>
              </a:spcAft>
              <a:buNone/>
            </a:pPr>
            <a:r>
              <a:rPr lang="en-GB"/>
              <a:t>&gt;&gt; ./network.sh up -ca</a:t>
            </a:r>
            <a:endParaRPr/>
          </a:p>
        </p:txBody>
      </p:sp>
      <p:sp>
        <p:nvSpPr>
          <p:cNvPr id="162" name="Google Shape;162;p20"/>
          <p:cNvSpPr txBox="1"/>
          <p:nvPr/>
        </p:nvSpPr>
        <p:spPr>
          <a:xfrm>
            <a:off x="752975" y="2567575"/>
            <a:ext cx="8412600" cy="22621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dirty="0">
                <a:latin typeface="Lato"/>
                <a:ea typeface="Lato"/>
                <a:cs typeface="Lato"/>
                <a:sym typeface="Lato"/>
              </a:rPr>
              <a:t>The script will start containers for each member of the test-network namely:</a:t>
            </a:r>
            <a:endParaRPr sz="1500" dirty="0">
              <a:latin typeface="Lato"/>
              <a:ea typeface="Lato"/>
              <a:cs typeface="Lato"/>
              <a:sym typeface="Lato"/>
            </a:endParaRPr>
          </a:p>
          <a:p>
            <a:pPr marL="457200" lvl="0" indent="0" algn="l" rtl="0">
              <a:spcBef>
                <a:spcPts val="0"/>
              </a:spcBef>
              <a:spcAft>
                <a:spcPts val="0"/>
              </a:spcAft>
              <a:buNone/>
            </a:pPr>
            <a:endParaRPr sz="1500" dirty="0">
              <a:latin typeface="Lato"/>
              <a:ea typeface="Lato"/>
              <a:cs typeface="Lato"/>
              <a:sym typeface="Lato"/>
            </a:endParaRPr>
          </a:p>
          <a:p>
            <a:pPr marL="457200" lvl="0" indent="-317500" algn="l" rtl="0">
              <a:spcBef>
                <a:spcPts val="0"/>
              </a:spcBef>
              <a:spcAft>
                <a:spcPts val="0"/>
              </a:spcAft>
              <a:buSzPts val="1400"/>
              <a:buFont typeface="Lato"/>
              <a:buChar char="-"/>
            </a:pPr>
            <a:r>
              <a:rPr lang="en-GB" sz="1500" dirty="0" err="1">
                <a:latin typeface="Lato"/>
                <a:ea typeface="Lato"/>
                <a:cs typeface="Lato"/>
                <a:sym typeface="Lato"/>
              </a:rPr>
              <a:t>orderer</a:t>
            </a:r>
            <a:endParaRPr sz="1500" dirty="0">
              <a:latin typeface="Lato"/>
              <a:ea typeface="Lato"/>
              <a:cs typeface="Lato"/>
              <a:sym typeface="Lato"/>
            </a:endParaRPr>
          </a:p>
          <a:p>
            <a:pPr marL="457200" lvl="0" indent="-317500" algn="l" rtl="0">
              <a:spcBef>
                <a:spcPts val="0"/>
              </a:spcBef>
              <a:spcAft>
                <a:spcPts val="0"/>
              </a:spcAft>
              <a:buSzPts val="1400"/>
              <a:buFont typeface="Lato"/>
              <a:buChar char="-"/>
            </a:pPr>
            <a:r>
              <a:rPr lang="en-GB" sz="1500" dirty="0">
                <a:latin typeface="Lato"/>
                <a:ea typeface="Lato"/>
                <a:cs typeface="Lato"/>
                <a:sym typeface="Lato"/>
              </a:rPr>
              <a:t>peer0.org1.example.com</a:t>
            </a:r>
            <a:endParaRPr sz="1500" dirty="0">
              <a:latin typeface="Lato"/>
              <a:ea typeface="Lato"/>
              <a:cs typeface="Lato"/>
              <a:sym typeface="Lato"/>
            </a:endParaRPr>
          </a:p>
          <a:p>
            <a:pPr marL="457200" lvl="0" indent="-317500" algn="l" rtl="0">
              <a:spcBef>
                <a:spcPts val="0"/>
              </a:spcBef>
              <a:spcAft>
                <a:spcPts val="0"/>
              </a:spcAft>
              <a:buSzPts val="1400"/>
              <a:buFont typeface="Lato"/>
              <a:buChar char="-"/>
            </a:pPr>
            <a:r>
              <a:rPr lang="en-GB" sz="1500" dirty="0">
                <a:latin typeface="Lato"/>
                <a:ea typeface="Lato"/>
                <a:cs typeface="Lato"/>
                <a:sym typeface="Lato"/>
              </a:rPr>
              <a:t>peer0.org2.example.com</a:t>
            </a:r>
            <a:endParaRPr sz="1500" dirty="0">
              <a:latin typeface="Lato"/>
              <a:ea typeface="Lato"/>
              <a:cs typeface="Lato"/>
              <a:sym typeface="Lato"/>
            </a:endParaRPr>
          </a:p>
          <a:p>
            <a:pPr marL="457200" lvl="0" indent="-317500" algn="l" rtl="0">
              <a:spcBef>
                <a:spcPts val="0"/>
              </a:spcBef>
              <a:spcAft>
                <a:spcPts val="0"/>
              </a:spcAft>
              <a:buSzPts val="1400"/>
              <a:buFont typeface="Lato"/>
              <a:buChar char="-"/>
            </a:pPr>
            <a:r>
              <a:rPr lang="en-GB" sz="1500" dirty="0">
                <a:latin typeface="Lato"/>
                <a:ea typeface="Lato"/>
                <a:cs typeface="Lato"/>
                <a:sym typeface="Lato"/>
              </a:rPr>
              <a:t>ca_org1</a:t>
            </a:r>
            <a:endParaRPr sz="1500" dirty="0">
              <a:latin typeface="Lato"/>
              <a:ea typeface="Lato"/>
              <a:cs typeface="Lato"/>
              <a:sym typeface="Lato"/>
            </a:endParaRPr>
          </a:p>
          <a:p>
            <a:pPr marL="457200" lvl="0" indent="-317500" algn="l" rtl="0">
              <a:spcBef>
                <a:spcPts val="0"/>
              </a:spcBef>
              <a:spcAft>
                <a:spcPts val="0"/>
              </a:spcAft>
              <a:buSzPts val="1400"/>
              <a:buFont typeface="Lato"/>
              <a:buChar char="-"/>
            </a:pPr>
            <a:r>
              <a:rPr lang="en-GB" sz="1500" dirty="0">
                <a:latin typeface="Lato"/>
                <a:ea typeface="Lato"/>
                <a:cs typeface="Lato"/>
                <a:sym typeface="Lato"/>
              </a:rPr>
              <a:t>ca_org2</a:t>
            </a:r>
            <a:endParaRPr sz="1500" dirty="0">
              <a:latin typeface="Lato"/>
              <a:ea typeface="Lato"/>
              <a:cs typeface="Lato"/>
              <a:sym typeface="Lato"/>
            </a:endParaRPr>
          </a:p>
          <a:p>
            <a:pPr marL="457200" lvl="0" indent="-317500" algn="l" rtl="0">
              <a:spcBef>
                <a:spcPts val="0"/>
              </a:spcBef>
              <a:spcAft>
                <a:spcPts val="0"/>
              </a:spcAft>
              <a:buSzPts val="1400"/>
              <a:buFont typeface="Lato"/>
              <a:buChar char="-"/>
            </a:pPr>
            <a:r>
              <a:rPr lang="en-GB" sz="1500" dirty="0" err="1">
                <a:latin typeface="Lato"/>
                <a:ea typeface="Lato"/>
                <a:cs typeface="Lato"/>
                <a:sym typeface="Lato"/>
              </a:rPr>
              <a:t>ca_orderer</a:t>
            </a:r>
            <a:endParaRPr sz="1500" dirty="0">
              <a:latin typeface="Lato"/>
              <a:ea typeface="Lato"/>
              <a:cs typeface="Lato"/>
              <a:sym typeface="Lato"/>
            </a:endParaRPr>
          </a:p>
          <a:p>
            <a:pPr marL="457200" lvl="0" indent="-317500" algn="l" rtl="0">
              <a:spcBef>
                <a:spcPts val="0"/>
              </a:spcBef>
              <a:spcAft>
                <a:spcPts val="0"/>
              </a:spcAft>
              <a:buSzPts val="1400"/>
              <a:buFont typeface="Lato"/>
              <a:buChar char="-"/>
            </a:pPr>
            <a:r>
              <a:rPr lang="en-GB" sz="1500" dirty="0">
                <a:latin typeface="Lato"/>
                <a:ea typeface="Lato"/>
                <a:cs typeface="Lato"/>
                <a:sym typeface="Lato"/>
              </a:rPr>
              <a:t>cli</a:t>
            </a:r>
            <a:endParaRPr sz="1500" dirty="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727650" y="615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Creating a channel</a:t>
            </a:r>
            <a:endParaRPr dirty="0"/>
          </a:p>
        </p:txBody>
      </p:sp>
      <p:sp>
        <p:nvSpPr>
          <p:cNvPr id="168" name="Google Shape;168;p21"/>
          <p:cNvSpPr txBox="1">
            <a:spLocks noGrp="1"/>
          </p:cNvSpPr>
          <p:nvPr>
            <p:ph type="body" idx="1"/>
          </p:nvPr>
        </p:nvSpPr>
        <p:spPr>
          <a:xfrm>
            <a:off x="727650" y="1619838"/>
            <a:ext cx="7688700" cy="190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dirty="0"/>
              <a:t>&gt;&gt; ./network.sh </a:t>
            </a:r>
            <a:r>
              <a:rPr lang="en-GB" sz="1500" dirty="0" err="1"/>
              <a:t>createChannel</a:t>
            </a:r>
            <a:r>
              <a:rPr lang="en-GB" sz="1500" dirty="0"/>
              <a:t> -ca</a:t>
            </a:r>
            <a:endParaRPr sz="1500" dirty="0"/>
          </a:p>
          <a:p>
            <a:pPr marL="457200" lvl="0" indent="-336550" algn="l" rtl="0">
              <a:spcBef>
                <a:spcPts val="1200"/>
              </a:spcBef>
              <a:spcAft>
                <a:spcPts val="0"/>
              </a:spcAft>
              <a:buSzPts val="1700"/>
              <a:buChar char="●"/>
            </a:pPr>
            <a:r>
              <a:rPr lang="en-GB" sz="1500" dirty="0"/>
              <a:t>Creates a channel with name "</a:t>
            </a:r>
            <a:r>
              <a:rPr lang="en-GB" sz="1500" dirty="0" err="1"/>
              <a:t>mychannel</a:t>
            </a:r>
            <a:r>
              <a:rPr lang="en-GB" sz="1500" dirty="0"/>
              <a:t>"</a:t>
            </a:r>
            <a:endParaRPr sz="1500" dirty="0"/>
          </a:p>
          <a:p>
            <a:pPr marL="0" lvl="0" indent="0" algn="l" rtl="0">
              <a:spcBef>
                <a:spcPts val="1200"/>
              </a:spcBef>
              <a:spcAft>
                <a:spcPts val="0"/>
              </a:spcAft>
              <a:buNone/>
            </a:pPr>
            <a:r>
              <a:rPr lang="en-GB" sz="1500" dirty="0"/>
              <a:t>&gt;&gt; ./network.sh </a:t>
            </a:r>
            <a:r>
              <a:rPr lang="en-GB" sz="1500" dirty="0" err="1"/>
              <a:t>createChannel</a:t>
            </a:r>
            <a:r>
              <a:rPr lang="en-GB" sz="1500" dirty="0"/>
              <a:t> -c &lt;channel name&gt; -ca</a:t>
            </a:r>
            <a:endParaRPr sz="1500" dirty="0"/>
          </a:p>
          <a:p>
            <a:pPr marL="457200" lvl="0" indent="-336550" algn="l" rtl="0">
              <a:spcBef>
                <a:spcPts val="1200"/>
              </a:spcBef>
              <a:spcAft>
                <a:spcPts val="0"/>
              </a:spcAft>
              <a:buSzPts val="1700"/>
              <a:buChar char="●"/>
            </a:pPr>
            <a:r>
              <a:rPr lang="en-GB" sz="1500" dirty="0"/>
              <a:t>To create a channel with a custom name </a:t>
            </a:r>
            <a:endParaRPr sz="1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727650" y="5411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Deploying chain-code</a:t>
            </a:r>
            <a:endParaRPr/>
          </a:p>
        </p:txBody>
      </p:sp>
      <p:sp>
        <p:nvSpPr>
          <p:cNvPr id="174" name="Google Shape;174;p22"/>
          <p:cNvSpPr txBox="1">
            <a:spLocks noGrp="1"/>
          </p:cNvSpPr>
          <p:nvPr>
            <p:ph type="body" idx="1"/>
          </p:nvPr>
        </p:nvSpPr>
        <p:spPr>
          <a:xfrm>
            <a:off x="727650" y="1441200"/>
            <a:ext cx="7688700" cy="3099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500" dirty="0"/>
              <a:t>&gt;&gt; ./network.sh </a:t>
            </a:r>
            <a:r>
              <a:rPr lang="en-GB" sz="1500" dirty="0" err="1"/>
              <a:t>deployCC</a:t>
            </a:r>
            <a:r>
              <a:rPr lang="en-GB" sz="1500" dirty="0"/>
              <a:t> -</a:t>
            </a:r>
            <a:r>
              <a:rPr lang="en-GB" sz="1500" dirty="0" err="1"/>
              <a:t>ccn</a:t>
            </a:r>
            <a:r>
              <a:rPr lang="en-GB" sz="1500" dirty="0"/>
              <a:t> &lt;chain-code-name&gt; –</a:t>
            </a:r>
            <a:r>
              <a:rPr lang="en-GB" sz="1500" dirty="0" err="1"/>
              <a:t>ccp</a:t>
            </a:r>
            <a:r>
              <a:rPr lang="en-GB" sz="1500" dirty="0"/>
              <a:t> &lt;path-to-</a:t>
            </a:r>
            <a:r>
              <a:rPr lang="en-GB" sz="1500" dirty="0" err="1"/>
              <a:t>chaincode</a:t>
            </a:r>
            <a:r>
              <a:rPr lang="en-GB" sz="1500" dirty="0"/>
              <a:t>&gt; -ccl &lt;</a:t>
            </a:r>
            <a:r>
              <a:rPr lang="en-GB" sz="1500" dirty="0" err="1"/>
              <a:t>chaincode</a:t>
            </a:r>
            <a:r>
              <a:rPr lang="en-GB" sz="1500" dirty="0"/>
              <a:t>-language&gt;</a:t>
            </a:r>
            <a:endParaRPr sz="1500" dirty="0"/>
          </a:p>
          <a:p>
            <a:pPr marL="457200" lvl="0" indent="-323850" algn="l" rtl="0">
              <a:lnSpc>
                <a:spcPct val="100000"/>
              </a:lnSpc>
              <a:spcBef>
                <a:spcPts val="0"/>
              </a:spcBef>
              <a:spcAft>
                <a:spcPts val="0"/>
              </a:spcAft>
              <a:buClr>
                <a:srgbClr val="000000"/>
              </a:buClr>
              <a:buSzPts val="1500"/>
              <a:buFont typeface="Lato"/>
              <a:buChar char="●"/>
            </a:pPr>
            <a:r>
              <a:rPr lang="en-GB" sz="1500" dirty="0"/>
              <a:t>To deploy </a:t>
            </a:r>
            <a:r>
              <a:rPr lang="en-GB" sz="1500" dirty="0" err="1"/>
              <a:t>chaincode</a:t>
            </a:r>
            <a:endParaRPr sz="1500" dirty="0"/>
          </a:p>
          <a:p>
            <a:pPr marL="0" lvl="0" indent="0" algn="l" rtl="0">
              <a:lnSpc>
                <a:spcPct val="100000"/>
              </a:lnSpc>
              <a:spcBef>
                <a:spcPts val="0"/>
              </a:spcBef>
              <a:spcAft>
                <a:spcPts val="0"/>
              </a:spcAft>
              <a:buNone/>
            </a:pPr>
            <a:endParaRPr sz="1500" dirty="0"/>
          </a:p>
          <a:p>
            <a:pPr marL="0" lvl="0" indent="0" algn="l" rtl="0">
              <a:lnSpc>
                <a:spcPct val="100000"/>
              </a:lnSpc>
              <a:spcBef>
                <a:spcPts val="0"/>
              </a:spcBef>
              <a:spcAft>
                <a:spcPts val="0"/>
              </a:spcAft>
              <a:buNone/>
            </a:pPr>
            <a:r>
              <a:rPr lang="en-GB" sz="1500" dirty="0"/>
              <a:t>Example:</a:t>
            </a:r>
            <a:endParaRPr sz="1500" dirty="0"/>
          </a:p>
          <a:p>
            <a:pPr marL="0" lvl="0" indent="0" algn="l" rtl="0">
              <a:lnSpc>
                <a:spcPct val="100000"/>
              </a:lnSpc>
              <a:spcBef>
                <a:spcPts val="0"/>
              </a:spcBef>
              <a:spcAft>
                <a:spcPts val="0"/>
              </a:spcAft>
              <a:buNone/>
            </a:pPr>
            <a:r>
              <a:rPr lang="en-GB" sz="1500" dirty="0"/>
              <a:t>&gt;&gt;  ./network.sh </a:t>
            </a:r>
            <a:r>
              <a:rPr lang="en-GB" sz="1500" dirty="0" err="1"/>
              <a:t>deployCC</a:t>
            </a:r>
            <a:r>
              <a:rPr lang="en-GB" sz="1500" dirty="0"/>
              <a:t> -</a:t>
            </a:r>
            <a:r>
              <a:rPr lang="en-GB" sz="1500" dirty="0" err="1"/>
              <a:t>ccn</a:t>
            </a:r>
            <a:r>
              <a:rPr lang="en-GB" sz="1500" dirty="0"/>
              <a:t> basic –</a:t>
            </a:r>
            <a:r>
              <a:rPr lang="en-GB" sz="1500" dirty="0" err="1"/>
              <a:t>ccp</a:t>
            </a:r>
            <a:r>
              <a:rPr lang="en-GB" sz="1500" dirty="0"/>
              <a:t> ../asset-transfer-basic/</a:t>
            </a:r>
            <a:r>
              <a:rPr lang="en-GB" sz="1500" dirty="0" err="1"/>
              <a:t>chaincode-javascript</a:t>
            </a:r>
            <a:r>
              <a:rPr lang="en-GB" sz="1500" dirty="0"/>
              <a:t> -ccl </a:t>
            </a:r>
            <a:r>
              <a:rPr lang="en-GB" sz="1500" dirty="0" err="1"/>
              <a:t>javascript</a:t>
            </a:r>
            <a:endParaRPr sz="1500" dirty="0"/>
          </a:p>
          <a:p>
            <a:pPr marL="0" lvl="0" indent="0" algn="l" rtl="0">
              <a:lnSpc>
                <a:spcPct val="100000"/>
              </a:lnSpc>
              <a:spcBef>
                <a:spcPts val="0"/>
              </a:spcBef>
              <a:spcAft>
                <a:spcPts val="0"/>
              </a:spcAft>
              <a:buNone/>
            </a:pPr>
            <a:endParaRPr sz="1500" dirty="0"/>
          </a:p>
          <a:p>
            <a:pPr marL="0" lvl="0" indent="0" algn="l" rtl="0">
              <a:lnSpc>
                <a:spcPct val="100000"/>
              </a:lnSpc>
              <a:spcBef>
                <a:spcPts val="0"/>
              </a:spcBef>
              <a:spcAft>
                <a:spcPts val="0"/>
              </a:spcAft>
              <a:buNone/>
            </a:pPr>
            <a:r>
              <a:rPr lang="en-GB" sz="1500" dirty="0"/>
              <a:t>Other optional arguments: </a:t>
            </a:r>
            <a:endParaRPr sz="1500" dirty="0"/>
          </a:p>
          <a:p>
            <a:pPr marL="457200" lvl="0" indent="-336550" algn="l" rtl="0">
              <a:lnSpc>
                <a:spcPct val="100000"/>
              </a:lnSpc>
              <a:spcBef>
                <a:spcPts val="0"/>
              </a:spcBef>
              <a:spcAft>
                <a:spcPts val="0"/>
              </a:spcAft>
              <a:buSzPts val="1700"/>
              <a:buChar char="●"/>
            </a:pPr>
            <a:r>
              <a:rPr lang="en-GB" sz="1500" dirty="0"/>
              <a:t>-</a:t>
            </a:r>
            <a:r>
              <a:rPr lang="en-GB" sz="1500" dirty="0" err="1"/>
              <a:t>ccep</a:t>
            </a:r>
            <a:r>
              <a:rPr lang="en-GB" sz="1500" dirty="0"/>
              <a:t> : To specify the endorsement policy</a:t>
            </a:r>
            <a:endParaRPr sz="1500" dirty="0"/>
          </a:p>
          <a:p>
            <a:pPr marL="0" lvl="0" indent="0" algn="l" rtl="0">
              <a:lnSpc>
                <a:spcPct val="100000"/>
              </a:lnSpc>
              <a:spcBef>
                <a:spcPts val="0"/>
              </a:spcBef>
              <a:spcAft>
                <a:spcPts val="0"/>
              </a:spcAft>
              <a:buNone/>
            </a:pPr>
            <a:endParaRPr sz="1500" dirty="0"/>
          </a:p>
          <a:p>
            <a:pPr marL="0" lvl="0" indent="0" algn="l" rtl="0">
              <a:lnSpc>
                <a:spcPct val="100000"/>
              </a:lnSpc>
              <a:spcBef>
                <a:spcPts val="0"/>
              </a:spcBef>
              <a:spcAft>
                <a:spcPts val="0"/>
              </a:spcAft>
              <a:buNone/>
            </a:pPr>
            <a:endParaRPr sz="1500" dirty="0"/>
          </a:p>
          <a:p>
            <a:pPr marL="0" lvl="0" indent="0" algn="l" rtl="0">
              <a:spcBef>
                <a:spcPts val="0"/>
              </a:spcBef>
              <a:spcAft>
                <a:spcPts val="1200"/>
              </a:spcAft>
              <a:buNone/>
            </a:pPr>
            <a:endParaRPr sz="1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727650" y="571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Running an application to invoke the chaincode</a:t>
            </a:r>
            <a:endParaRPr/>
          </a:p>
        </p:txBody>
      </p:sp>
      <p:sp>
        <p:nvSpPr>
          <p:cNvPr id="180" name="Google Shape;180;p23"/>
          <p:cNvSpPr txBox="1">
            <a:spLocks noGrp="1"/>
          </p:cNvSpPr>
          <p:nvPr>
            <p:ph type="body" idx="1"/>
          </p:nvPr>
        </p:nvSpPr>
        <p:spPr>
          <a:xfrm>
            <a:off x="727650" y="1441200"/>
            <a:ext cx="7688700" cy="344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dirty="0"/>
              <a:t>Example:  Go to the asset-transfer-basic/application-</a:t>
            </a:r>
            <a:r>
              <a:rPr lang="en-GB" sz="1500" dirty="0" err="1"/>
              <a:t>javascript</a:t>
            </a:r>
            <a:r>
              <a:rPr lang="en-GB" sz="1500" dirty="0"/>
              <a:t> directory</a:t>
            </a:r>
            <a:endParaRPr sz="1500" dirty="0"/>
          </a:p>
          <a:p>
            <a:pPr marL="0" lvl="0" indent="0" algn="l" rtl="0">
              <a:spcBef>
                <a:spcPts val="1200"/>
              </a:spcBef>
              <a:spcAft>
                <a:spcPts val="0"/>
              </a:spcAft>
              <a:buNone/>
            </a:pPr>
            <a:r>
              <a:rPr lang="en-GB" sz="1500" b="1" dirty="0"/>
              <a:t>The wallet directory stores the crypto material for a user issued by a CA. The CA is respawned every time we do ./network.sh up.</a:t>
            </a:r>
            <a:endParaRPr sz="1500" b="1" dirty="0"/>
          </a:p>
          <a:p>
            <a:pPr marL="0" lvl="0" indent="0" algn="l" rtl="0">
              <a:spcBef>
                <a:spcPts val="1200"/>
              </a:spcBef>
              <a:spcAft>
                <a:spcPts val="0"/>
              </a:spcAft>
              <a:buNone/>
            </a:pPr>
            <a:r>
              <a:rPr lang="en-GB" sz="1500" b="1" dirty="0"/>
              <a:t>Before running app.js</a:t>
            </a:r>
            <a:endParaRPr sz="1500" b="1" dirty="0"/>
          </a:p>
          <a:p>
            <a:pPr marL="457200" lvl="0" indent="-311150" algn="l" rtl="0">
              <a:spcBef>
                <a:spcPts val="1200"/>
              </a:spcBef>
              <a:spcAft>
                <a:spcPts val="0"/>
              </a:spcAft>
              <a:buSzPts val="1300"/>
              <a:buChar char="-"/>
            </a:pPr>
            <a:r>
              <a:rPr lang="en-GB" sz="1500" dirty="0"/>
              <a:t>Remove the wallet directory before running app.js.</a:t>
            </a:r>
            <a:r>
              <a:rPr lang="en-GB" sz="1500" b="1" dirty="0"/>
              <a:t> </a:t>
            </a:r>
            <a:endParaRPr sz="1500" b="1" dirty="0"/>
          </a:p>
          <a:p>
            <a:pPr marL="457200" lvl="0" indent="-311150" algn="l" rtl="0">
              <a:spcBef>
                <a:spcPts val="0"/>
              </a:spcBef>
              <a:spcAft>
                <a:spcPts val="0"/>
              </a:spcAft>
              <a:buSzPts val="1300"/>
              <a:buChar char="-"/>
            </a:pPr>
            <a:r>
              <a:rPr lang="en-GB" sz="1500" dirty="0"/>
              <a:t>Run </a:t>
            </a:r>
            <a:r>
              <a:rPr lang="en-GB" sz="1500" b="1" dirty="0"/>
              <a:t>&gt;&gt; </a:t>
            </a:r>
            <a:r>
              <a:rPr lang="en-GB" sz="1500" b="1" dirty="0" err="1"/>
              <a:t>npm</a:t>
            </a:r>
            <a:r>
              <a:rPr lang="en-GB" sz="1500" b="1" dirty="0"/>
              <a:t> install  </a:t>
            </a:r>
            <a:endParaRPr sz="1500" b="1" dirty="0"/>
          </a:p>
          <a:p>
            <a:pPr marL="0" lvl="0" indent="0" algn="l" rtl="0">
              <a:spcBef>
                <a:spcPts val="1200"/>
              </a:spcBef>
              <a:spcAft>
                <a:spcPts val="1200"/>
              </a:spcAft>
              <a:buNone/>
            </a:pPr>
            <a:r>
              <a:rPr lang="en-GB" sz="1500" b="1" dirty="0"/>
              <a:t>To run the app.js file : &gt;&gt; node app.js</a:t>
            </a:r>
            <a:endParaRPr sz="15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727650" y="571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Things to remember</a:t>
            </a:r>
            <a:endParaRPr dirty="0"/>
          </a:p>
        </p:txBody>
      </p:sp>
      <p:sp>
        <p:nvSpPr>
          <p:cNvPr id="187" name="Google Shape;187;p24"/>
          <p:cNvSpPr txBox="1">
            <a:spLocks noGrp="1"/>
          </p:cNvSpPr>
          <p:nvPr>
            <p:ph type="body" idx="1"/>
          </p:nvPr>
        </p:nvSpPr>
        <p:spPr>
          <a:xfrm>
            <a:off x="727650" y="1555550"/>
            <a:ext cx="7688700" cy="22611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GB" sz="1500" b="1" dirty="0"/>
              <a:t>asset-transfer-events</a:t>
            </a:r>
            <a:endParaRPr sz="1500" b="1" dirty="0"/>
          </a:p>
          <a:p>
            <a:pPr marL="457200" lvl="0" indent="0" algn="l" rtl="0">
              <a:spcBef>
                <a:spcPts val="1200"/>
              </a:spcBef>
              <a:spcAft>
                <a:spcPts val="0"/>
              </a:spcAft>
              <a:buNone/>
            </a:pPr>
            <a:r>
              <a:rPr lang="en-GB" sz="1500" dirty="0"/>
              <a:t>While deploying the </a:t>
            </a:r>
            <a:r>
              <a:rPr lang="en-GB" sz="1500" dirty="0" err="1"/>
              <a:t>chaincode</a:t>
            </a:r>
            <a:r>
              <a:rPr lang="en-GB" sz="1500" dirty="0"/>
              <a:t> for this example, set the -</a:t>
            </a:r>
            <a:r>
              <a:rPr lang="en-GB" sz="1500" dirty="0" err="1"/>
              <a:t>ccep</a:t>
            </a:r>
            <a:r>
              <a:rPr lang="en-GB" sz="1500" dirty="0"/>
              <a:t> flag to “OR(‘Org1MSP.peer’, ‘Org2MSP.peer’)”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58EE16-2DDF-625C-0F32-43C7D9E68752}"/>
              </a:ext>
            </a:extLst>
          </p:cNvPr>
          <p:cNvSpPr>
            <a:spLocks noGrp="1"/>
          </p:cNvSpPr>
          <p:nvPr>
            <p:ph type="body" idx="1"/>
          </p:nvPr>
        </p:nvSpPr>
        <p:spPr>
          <a:xfrm>
            <a:off x="727650" y="1441200"/>
            <a:ext cx="7688700" cy="3014794"/>
          </a:xfrm>
        </p:spPr>
        <p:txBody>
          <a:bodyPr>
            <a:normAutofit/>
          </a:bodyPr>
          <a:lstStyle/>
          <a:p>
            <a:r>
              <a:rPr lang="en-IN" sz="1500" dirty="0"/>
              <a:t>cd fabric-samples/test-network</a:t>
            </a:r>
          </a:p>
          <a:p>
            <a:r>
              <a:rPr lang="en-IN" sz="1500" dirty="0"/>
              <a:t>./network.sh down</a:t>
            </a:r>
          </a:p>
          <a:p>
            <a:r>
              <a:rPr lang="en-US" sz="1500" dirty="0"/>
              <a:t>./network.sh up </a:t>
            </a:r>
            <a:r>
              <a:rPr lang="en-US" sz="1500" dirty="0" err="1"/>
              <a:t>createChannel</a:t>
            </a:r>
            <a:r>
              <a:rPr lang="en-US" sz="1500" dirty="0"/>
              <a:t> -ca -s </a:t>
            </a:r>
            <a:r>
              <a:rPr lang="en-US" sz="1500" dirty="0" err="1"/>
              <a:t>couchdb</a:t>
            </a:r>
            <a:endParaRPr lang="en-US" sz="1500" dirty="0"/>
          </a:p>
          <a:p>
            <a:r>
              <a:rPr lang="en-IN" sz="1500" dirty="0"/>
              <a:t>./network.sh </a:t>
            </a:r>
            <a:r>
              <a:rPr lang="en-IN" sz="1500" dirty="0" err="1"/>
              <a:t>deployCC</a:t>
            </a:r>
            <a:r>
              <a:rPr lang="en-IN" sz="1500" dirty="0"/>
              <a:t> -</a:t>
            </a:r>
            <a:r>
              <a:rPr lang="en-IN" sz="1500" dirty="0" err="1"/>
              <a:t>ccn</a:t>
            </a:r>
            <a:r>
              <a:rPr lang="en-IN" sz="1500" dirty="0"/>
              <a:t> basic -</a:t>
            </a:r>
            <a:r>
              <a:rPr lang="en-IN" sz="1500" dirty="0" err="1"/>
              <a:t>ccp</a:t>
            </a:r>
            <a:r>
              <a:rPr lang="en-IN" sz="1500" dirty="0"/>
              <a:t> ../asset-transfer-basic/</a:t>
            </a:r>
            <a:r>
              <a:rPr lang="en-IN" sz="1500" dirty="0" err="1"/>
              <a:t>chaincode-javascript</a:t>
            </a:r>
            <a:r>
              <a:rPr lang="en-IN" sz="1500" dirty="0"/>
              <a:t>/ -ccl </a:t>
            </a:r>
            <a:r>
              <a:rPr lang="en-IN" sz="1500" dirty="0" err="1"/>
              <a:t>javascript</a:t>
            </a:r>
            <a:endParaRPr lang="en-IN" sz="1500" dirty="0"/>
          </a:p>
          <a:p>
            <a:r>
              <a:rPr lang="en-IN" sz="1500" dirty="0"/>
              <a:t>cd ../asset-transfer-basic/application-gateway-</a:t>
            </a:r>
            <a:r>
              <a:rPr lang="en-IN" sz="1500" dirty="0" err="1"/>
              <a:t>javascript</a:t>
            </a:r>
            <a:r>
              <a:rPr lang="en-IN" sz="1500" dirty="0"/>
              <a:t>/</a:t>
            </a:r>
          </a:p>
          <a:p>
            <a:r>
              <a:rPr lang="en-IN" sz="1500" dirty="0" err="1"/>
              <a:t>npm</a:t>
            </a:r>
            <a:r>
              <a:rPr lang="en-IN" sz="1500" dirty="0"/>
              <a:t> install</a:t>
            </a:r>
          </a:p>
          <a:p>
            <a:r>
              <a:rPr lang="en-IN" sz="1500" dirty="0" err="1"/>
              <a:t>npm</a:t>
            </a:r>
            <a:r>
              <a:rPr lang="en-IN" sz="1500" dirty="0"/>
              <a:t> start</a:t>
            </a:r>
          </a:p>
          <a:p>
            <a:r>
              <a:rPr lang="en-IN" sz="1500" dirty="0"/>
              <a:t>cd ../../test-network</a:t>
            </a:r>
          </a:p>
          <a:p>
            <a:r>
              <a:rPr lang="en-IN" sz="1500" dirty="0"/>
              <a:t>./network.sh down</a:t>
            </a:r>
          </a:p>
          <a:p>
            <a:endParaRPr lang="en-IN" sz="1500" dirty="0"/>
          </a:p>
          <a:p>
            <a:endParaRPr lang="en-IN" sz="1500" dirty="0"/>
          </a:p>
          <a:p>
            <a:endParaRPr lang="en-IN" sz="1500" dirty="0"/>
          </a:p>
        </p:txBody>
      </p:sp>
      <p:sp>
        <p:nvSpPr>
          <p:cNvPr id="6" name="Google Shape;186;p24">
            <a:extLst>
              <a:ext uri="{FF2B5EF4-FFF2-40B4-BE49-F238E27FC236}">
                <a16:creationId xmlns:a16="http://schemas.microsoft.com/office/drawing/2014/main" id="{767266D0-5116-13F3-CC4D-CA7A1426092C}"/>
              </a:ext>
            </a:extLst>
          </p:cNvPr>
          <p:cNvSpPr txBox="1">
            <a:spLocks/>
          </p:cNvSpPr>
          <p:nvPr/>
        </p:nvSpPr>
        <p:spPr>
          <a:xfrm>
            <a:off x="727650" y="57105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dirty="0"/>
              <a:t>Example – asset transfer basic</a:t>
            </a:r>
          </a:p>
        </p:txBody>
      </p:sp>
    </p:spTree>
    <p:extLst>
      <p:ext uri="{BB962C8B-B14F-4D97-AF65-F5344CB8AC3E}">
        <p14:creationId xmlns:p14="http://schemas.microsoft.com/office/powerpoint/2010/main" val="39711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595B3-CC60-CF1A-4F28-037E9B3FAE72}"/>
              </a:ext>
            </a:extLst>
          </p:cNvPr>
          <p:cNvSpPr>
            <a:spLocks noGrp="1"/>
          </p:cNvSpPr>
          <p:nvPr>
            <p:ph type="title"/>
          </p:nvPr>
        </p:nvSpPr>
        <p:spPr>
          <a:xfrm>
            <a:off x="729450" y="656734"/>
            <a:ext cx="7688700" cy="535200"/>
          </a:xfrm>
        </p:spPr>
        <p:txBody>
          <a:bodyPr>
            <a:normAutofit fontScale="90000"/>
          </a:bodyPr>
          <a:lstStyle/>
          <a:p>
            <a:r>
              <a:rPr lang="en-IN" dirty="0"/>
              <a:t>Public Blockchains</a:t>
            </a:r>
          </a:p>
        </p:txBody>
      </p:sp>
      <p:sp>
        <p:nvSpPr>
          <p:cNvPr id="5" name="Text Placeholder 4">
            <a:extLst>
              <a:ext uri="{FF2B5EF4-FFF2-40B4-BE49-F238E27FC236}">
                <a16:creationId xmlns:a16="http://schemas.microsoft.com/office/drawing/2014/main" id="{18D9F17B-7F11-AFAD-435E-2DD21508D512}"/>
              </a:ext>
            </a:extLst>
          </p:cNvPr>
          <p:cNvSpPr>
            <a:spLocks noGrp="1"/>
          </p:cNvSpPr>
          <p:nvPr>
            <p:ph type="body" idx="1"/>
          </p:nvPr>
        </p:nvSpPr>
        <p:spPr>
          <a:xfrm>
            <a:off x="729450" y="1441200"/>
            <a:ext cx="7688700" cy="2261100"/>
          </a:xfrm>
        </p:spPr>
        <p:txBody>
          <a:bodyPr>
            <a:normAutofit/>
          </a:bodyPr>
          <a:lstStyle/>
          <a:p>
            <a:r>
              <a:rPr lang="en-IN" sz="1500" dirty="0"/>
              <a:t>Anyone can participate.</a:t>
            </a:r>
          </a:p>
          <a:p>
            <a:r>
              <a:rPr lang="en-IN" sz="1500" dirty="0"/>
              <a:t>Every node can see all the transactions in the network.</a:t>
            </a:r>
          </a:p>
        </p:txBody>
      </p:sp>
      <p:pic>
        <p:nvPicPr>
          <p:cNvPr id="1026" name="Picture 2" descr="Crypto world Bitcoin Crypto Currency Gold Colour Plated Real Metal 40MM  Diameter : Amazon.in: Office Products">
            <a:extLst>
              <a:ext uri="{FF2B5EF4-FFF2-40B4-BE49-F238E27FC236}">
                <a16:creationId xmlns:a16="http://schemas.microsoft.com/office/drawing/2014/main" id="{2BF76E1D-1AAB-0898-3CDD-E9BE0B129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151" y="2571750"/>
            <a:ext cx="1629650" cy="16326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thereum">
            <a:extLst>
              <a:ext uri="{FF2B5EF4-FFF2-40B4-BE49-F238E27FC236}">
                <a16:creationId xmlns:a16="http://schemas.microsoft.com/office/drawing/2014/main" id="{F08EE8C8-6C8C-2B7B-7ADC-D6B806B8B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354" y="2649740"/>
            <a:ext cx="880243" cy="1476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1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58EE16-2DDF-625C-0F32-43C7D9E68752}"/>
              </a:ext>
            </a:extLst>
          </p:cNvPr>
          <p:cNvSpPr>
            <a:spLocks noGrp="1"/>
          </p:cNvSpPr>
          <p:nvPr>
            <p:ph type="body" idx="1"/>
          </p:nvPr>
        </p:nvSpPr>
        <p:spPr>
          <a:xfrm>
            <a:off x="727650" y="1441200"/>
            <a:ext cx="7688700" cy="3014794"/>
          </a:xfrm>
        </p:spPr>
        <p:txBody>
          <a:bodyPr>
            <a:normAutofit/>
          </a:bodyPr>
          <a:lstStyle/>
          <a:p>
            <a:r>
              <a:rPr lang="en-IN" sz="1500" dirty="0"/>
              <a:t>cd fabric-samples/test-network</a:t>
            </a:r>
          </a:p>
          <a:p>
            <a:r>
              <a:rPr lang="en-IN" sz="1500" dirty="0"/>
              <a:t>./network.sh down</a:t>
            </a:r>
          </a:p>
          <a:p>
            <a:r>
              <a:rPr lang="en-US" sz="1500" dirty="0"/>
              <a:t>./network.sh up </a:t>
            </a:r>
            <a:r>
              <a:rPr lang="en-US" sz="1500" dirty="0" err="1"/>
              <a:t>createChannel</a:t>
            </a:r>
            <a:r>
              <a:rPr lang="en-US" sz="1500" dirty="0"/>
              <a:t> -ca -s </a:t>
            </a:r>
            <a:r>
              <a:rPr lang="en-US" sz="1500" dirty="0" err="1"/>
              <a:t>couchdb</a:t>
            </a:r>
            <a:endParaRPr lang="en-US" sz="1500" dirty="0"/>
          </a:p>
          <a:p>
            <a:r>
              <a:rPr lang="en-IN" sz="1500" dirty="0"/>
              <a:t>./network.sh </a:t>
            </a:r>
            <a:r>
              <a:rPr lang="en-IN" sz="1500" dirty="0" err="1"/>
              <a:t>deployCC</a:t>
            </a:r>
            <a:r>
              <a:rPr lang="en-IN" sz="1500" dirty="0"/>
              <a:t> -</a:t>
            </a:r>
            <a:r>
              <a:rPr lang="en-IN" sz="1500" dirty="0" err="1"/>
              <a:t>ccn</a:t>
            </a:r>
            <a:r>
              <a:rPr lang="en-IN" sz="1500" dirty="0"/>
              <a:t> events -</a:t>
            </a:r>
            <a:r>
              <a:rPr lang="en-IN" sz="1500" dirty="0" err="1"/>
              <a:t>ccp</a:t>
            </a:r>
            <a:r>
              <a:rPr lang="en-IN" sz="1500" dirty="0"/>
              <a:t> ../asset-transfer-events/</a:t>
            </a:r>
            <a:r>
              <a:rPr lang="en-IN" sz="1500" dirty="0" err="1"/>
              <a:t>chaincode-javascript</a:t>
            </a:r>
            <a:r>
              <a:rPr lang="en-IN" sz="1500" dirty="0"/>
              <a:t>/ -ccl </a:t>
            </a:r>
            <a:r>
              <a:rPr lang="en-IN" sz="1500" dirty="0" err="1"/>
              <a:t>javascript</a:t>
            </a:r>
            <a:r>
              <a:rPr lang="en-IN" sz="1500" dirty="0"/>
              <a:t> -</a:t>
            </a:r>
            <a:r>
              <a:rPr lang="en-IN" sz="1500" dirty="0" err="1"/>
              <a:t>ccep</a:t>
            </a:r>
            <a:r>
              <a:rPr lang="en-IN" sz="1500" dirty="0"/>
              <a:t> "OR('Org1MSP.peer','Org2MSP.peer')"</a:t>
            </a:r>
          </a:p>
          <a:p>
            <a:r>
              <a:rPr lang="en-IN" sz="1500" dirty="0"/>
              <a:t>cd ../asset-transfer-events/application-gateway-typescript/</a:t>
            </a:r>
          </a:p>
          <a:p>
            <a:r>
              <a:rPr lang="en-IN" sz="1500" dirty="0" err="1"/>
              <a:t>npm</a:t>
            </a:r>
            <a:r>
              <a:rPr lang="en-IN" sz="1500" dirty="0"/>
              <a:t> install</a:t>
            </a:r>
          </a:p>
          <a:p>
            <a:r>
              <a:rPr lang="en-IN" sz="1500" dirty="0" err="1"/>
              <a:t>npm</a:t>
            </a:r>
            <a:r>
              <a:rPr lang="en-IN" sz="1500" dirty="0"/>
              <a:t> start</a:t>
            </a:r>
          </a:p>
          <a:p>
            <a:r>
              <a:rPr lang="en-IN" sz="1500" dirty="0"/>
              <a:t>cd ../../test-network</a:t>
            </a:r>
          </a:p>
          <a:p>
            <a:r>
              <a:rPr lang="en-IN" sz="1500" dirty="0"/>
              <a:t>./network.sh down</a:t>
            </a:r>
          </a:p>
          <a:p>
            <a:endParaRPr lang="en-IN" sz="1500" dirty="0"/>
          </a:p>
          <a:p>
            <a:endParaRPr lang="en-IN" sz="1500" dirty="0"/>
          </a:p>
          <a:p>
            <a:endParaRPr lang="en-IN" sz="1500" dirty="0"/>
          </a:p>
        </p:txBody>
      </p:sp>
      <p:sp>
        <p:nvSpPr>
          <p:cNvPr id="6" name="Google Shape;186;p24">
            <a:extLst>
              <a:ext uri="{FF2B5EF4-FFF2-40B4-BE49-F238E27FC236}">
                <a16:creationId xmlns:a16="http://schemas.microsoft.com/office/drawing/2014/main" id="{767266D0-5116-13F3-CC4D-CA7A1426092C}"/>
              </a:ext>
            </a:extLst>
          </p:cNvPr>
          <p:cNvSpPr txBox="1">
            <a:spLocks/>
          </p:cNvSpPr>
          <p:nvPr/>
        </p:nvSpPr>
        <p:spPr>
          <a:xfrm>
            <a:off x="727650" y="57105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dirty="0"/>
              <a:t>Example – asset transfer events</a:t>
            </a:r>
          </a:p>
        </p:txBody>
      </p:sp>
    </p:spTree>
    <p:extLst>
      <p:ext uri="{BB962C8B-B14F-4D97-AF65-F5344CB8AC3E}">
        <p14:creationId xmlns:p14="http://schemas.microsoft.com/office/powerpoint/2010/main" val="2407981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Google Shape;193;p25"/>
          <p:cNvSpPr txBox="1">
            <a:spLocks noGrp="1"/>
          </p:cNvSpPr>
          <p:nvPr>
            <p:ph type="body" idx="1"/>
          </p:nvPr>
        </p:nvSpPr>
        <p:spPr>
          <a:xfrm>
            <a:off x="727650" y="1485196"/>
            <a:ext cx="8080500" cy="3087253"/>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sz="1500" u="sng" dirty="0">
                <a:solidFill>
                  <a:schemeClr val="hlink"/>
                </a:solidFill>
                <a:hlinkClick r:id="rId3"/>
              </a:rPr>
              <a:t>Hyperledger Fabric Documentation</a:t>
            </a:r>
            <a:endParaRPr lang="en-GB" sz="1500" u="sng" dirty="0">
              <a:solidFill>
                <a:schemeClr val="hlink"/>
              </a:solidFill>
              <a:hlinkClick r:id="rId4"/>
            </a:endParaRPr>
          </a:p>
          <a:p>
            <a:pPr marL="457200" lvl="0" indent="-311150" algn="l" rtl="0">
              <a:spcBef>
                <a:spcPts val="0"/>
              </a:spcBef>
              <a:spcAft>
                <a:spcPts val="0"/>
              </a:spcAft>
              <a:buSzPts val="1300"/>
              <a:buChar char="-"/>
            </a:pPr>
            <a:r>
              <a:rPr lang="en-GB" sz="1500" u="sng" dirty="0">
                <a:solidFill>
                  <a:schemeClr val="hlink"/>
                </a:solidFill>
                <a:hlinkClick r:id="rId4"/>
              </a:rPr>
              <a:t>Endorsement policies — </a:t>
            </a:r>
            <a:r>
              <a:rPr lang="en-GB" sz="1500" u="sng" dirty="0" err="1">
                <a:solidFill>
                  <a:schemeClr val="hlink"/>
                </a:solidFill>
                <a:hlinkClick r:id="rId4"/>
              </a:rPr>
              <a:t>hyperledger-fabricdocs</a:t>
            </a:r>
            <a:r>
              <a:rPr lang="en-GB" sz="1500" u="sng" dirty="0">
                <a:solidFill>
                  <a:schemeClr val="hlink"/>
                </a:solidFill>
                <a:hlinkClick r:id="rId4"/>
              </a:rPr>
              <a:t> main documentation</a:t>
            </a:r>
            <a:endParaRPr sz="1500" dirty="0"/>
          </a:p>
          <a:p>
            <a:pPr marL="457200" lvl="0" indent="-311150" algn="l" rtl="0">
              <a:spcBef>
                <a:spcPts val="0"/>
              </a:spcBef>
              <a:spcAft>
                <a:spcPts val="0"/>
              </a:spcAft>
              <a:buSzPts val="1300"/>
              <a:buChar char="-"/>
            </a:pPr>
            <a:r>
              <a:rPr lang="en-GB" sz="1500" u="sng" dirty="0">
                <a:solidFill>
                  <a:schemeClr val="hlink"/>
                </a:solidFill>
                <a:hlinkClick r:id="rId5"/>
              </a:rPr>
              <a:t>Private data — </a:t>
            </a:r>
            <a:r>
              <a:rPr lang="en-GB" sz="1500" u="sng" dirty="0" err="1">
                <a:solidFill>
                  <a:schemeClr val="hlink"/>
                </a:solidFill>
                <a:hlinkClick r:id="rId5"/>
              </a:rPr>
              <a:t>hyperledger-fabricdocs</a:t>
            </a:r>
            <a:r>
              <a:rPr lang="en-GB" sz="1500" u="sng" dirty="0">
                <a:solidFill>
                  <a:schemeClr val="hlink"/>
                </a:solidFill>
                <a:hlinkClick r:id="rId5"/>
              </a:rPr>
              <a:t> main documentation</a:t>
            </a:r>
            <a:endParaRPr sz="1500" u="sng" dirty="0">
              <a:solidFill>
                <a:schemeClr val="hlink"/>
              </a:solidFill>
            </a:endParaRPr>
          </a:p>
          <a:p>
            <a:pPr marL="457200" lvl="0" indent="-311150" algn="l" rtl="0">
              <a:spcBef>
                <a:spcPts val="0"/>
              </a:spcBef>
              <a:spcAft>
                <a:spcPts val="0"/>
              </a:spcAft>
              <a:buClr>
                <a:schemeClr val="hlink"/>
              </a:buClr>
              <a:buSzPts val="1300"/>
              <a:buChar char="-"/>
            </a:pPr>
            <a:r>
              <a:rPr lang="en-GB" sz="1500" u="sng" dirty="0">
                <a:solidFill>
                  <a:schemeClr val="hlink"/>
                </a:solidFill>
                <a:hlinkClick r:id="rId6"/>
              </a:rPr>
              <a:t>Private Data — </a:t>
            </a:r>
            <a:r>
              <a:rPr lang="en-GB" sz="1500" u="sng" dirty="0" err="1">
                <a:solidFill>
                  <a:schemeClr val="hlink"/>
                </a:solidFill>
                <a:hlinkClick r:id="rId6"/>
              </a:rPr>
              <a:t>hyperledger-fabricdocs</a:t>
            </a:r>
            <a:r>
              <a:rPr lang="en-GB" sz="1500" u="sng" dirty="0">
                <a:solidFill>
                  <a:schemeClr val="hlink"/>
                </a:solidFill>
                <a:hlinkClick r:id="rId6"/>
              </a:rPr>
              <a:t> main documentation</a:t>
            </a:r>
            <a:r>
              <a:rPr lang="en-GB" sz="1500" dirty="0"/>
              <a:t> - Implicit private data</a:t>
            </a:r>
            <a:endParaRPr sz="1500" u="sng" dirty="0">
              <a:solidFill>
                <a:schemeClr val="hlink"/>
              </a:solidFill>
            </a:endParaRPr>
          </a:p>
          <a:p>
            <a:pPr marL="457200" lvl="0" indent="-311150" algn="l" rtl="0">
              <a:spcBef>
                <a:spcPts val="0"/>
              </a:spcBef>
              <a:spcAft>
                <a:spcPts val="0"/>
              </a:spcAft>
              <a:buSzPts val="1300"/>
              <a:buChar char="-"/>
            </a:pPr>
            <a:r>
              <a:rPr lang="en-GB" sz="1500" u="sng" dirty="0">
                <a:solidFill>
                  <a:schemeClr val="hlink"/>
                </a:solidFill>
                <a:hlinkClick r:id="rId7"/>
              </a:rPr>
              <a:t>Hyperledger Fabric SDK for Node.js Interface: Network</a:t>
            </a:r>
            <a:r>
              <a:rPr lang="en-GB" sz="1500" u="sng" dirty="0">
                <a:solidFill>
                  <a:schemeClr val="hlink"/>
                </a:solidFill>
              </a:rPr>
              <a:t> </a:t>
            </a:r>
            <a:r>
              <a:rPr lang="en-GB" sz="1500" dirty="0"/>
              <a:t> - </a:t>
            </a:r>
            <a:r>
              <a:rPr lang="en-GB" sz="1500" dirty="0" err="1"/>
              <a:t>BlockEventListeners</a:t>
            </a:r>
            <a:endParaRPr sz="1500" u="sng" dirty="0">
              <a:solidFill>
                <a:schemeClr val="hlink"/>
              </a:solidFill>
            </a:endParaRPr>
          </a:p>
          <a:p>
            <a:pPr marL="457200" lvl="0" indent="-311150" algn="l" rtl="0">
              <a:spcBef>
                <a:spcPts val="0"/>
              </a:spcBef>
              <a:spcAft>
                <a:spcPts val="0"/>
              </a:spcAft>
              <a:buSzPts val="1300"/>
              <a:buChar char="-"/>
            </a:pPr>
            <a:r>
              <a:rPr lang="en-GB" sz="1500" u="sng" dirty="0">
                <a:solidFill>
                  <a:schemeClr val="hlink"/>
                </a:solidFill>
                <a:hlinkClick r:id="rId8"/>
              </a:rPr>
              <a:t>Hyperledger Fabric SDK for Node.js Interface: Contract</a:t>
            </a:r>
            <a:r>
              <a:rPr lang="en-GB" sz="1500" dirty="0"/>
              <a:t> -  </a:t>
            </a:r>
            <a:r>
              <a:rPr lang="en-GB" sz="1500" dirty="0" err="1"/>
              <a:t>ContractEventListeners</a:t>
            </a:r>
            <a:endParaRPr sz="1500" dirty="0"/>
          </a:p>
          <a:p>
            <a:pPr marL="457200" lvl="0" indent="0" algn="l" rtl="0">
              <a:spcBef>
                <a:spcPts val="0"/>
              </a:spcBef>
              <a:spcAft>
                <a:spcPts val="0"/>
              </a:spcAft>
              <a:buNone/>
            </a:pPr>
            <a:endParaRPr sz="1500" dirty="0"/>
          </a:p>
          <a:p>
            <a:pPr marL="0" lvl="0" indent="0" algn="l" rtl="0">
              <a:spcBef>
                <a:spcPts val="0"/>
              </a:spcBef>
              <a:spcAft>
                <a:spcPts val="0"/>
              </a:spcAft>
              <a:buNone/>
            </a:pPr>
            <a:r>
              <a:rPr lang="en-GB" sz="1500" dirty="0"/>
              <a:t>NPTEL links:</a:t>
            </a:r>
            <a:endParaRPr sz="1500" dirty="0"/>
          </a:p>
          <a:p>
            <a:pPr marL="457200" lvl="0" indent="-311150" algn="l" rtl="0">
              <a:spcBef>
                <a:spcPts val="1200"/>
              </a:spcBef>
              <a:spcAft>
                <a:spcPts val="0"/>
              </a:spcAft>
              <a:buSzPts val="1300"/>
              <a:buChar char="-"/>
            </a:pPr>
            <a:r>
              <a:rPr lang="en-GB" sz="1500" u="sng" dirty="0">
                <a:solidFill>
                  <a:schemeClr val="hlink"/>
                </a:solidFill>
                <a:hlinkClick r:id="rId9"/>
              </a:rPr>
              <a:t>https://youtu.be/4ujj5knD3pg?si=joLsrcNJDv1l7EMk</a:t>
            </a:r>
            <a:r>
              <a:rPr lang="en-GB" sz="1500" dirty="0"/>
              <a:t> : Fabric Membership and Identity Management</a:t>
            </a:r>
            <a:endParaRPr sz="1500" dirty="0"/>
          </a:p>
          <a:p>
            <a:pPr marL="457200" lvl="0" indent="-311150" algn="l" rtl="0">
              <a:spcBef>
                <a:spcPts val="0"/>
              </a:spcBef>
              <a:spcAft>
                <a:spcPts val="0"/>
              </a:spcAft>
              <a:buSzPts val="1300"/>
              <a:buChar char="-"/>
            </a:pPr>
            <a:r>
              <a:rPr lang="en-GB" sz="1500" u="sng" dirty="0">
                <a:solidFill>
                  <a:schemeClr val="hlink"/>
                </a:solidFill>
                <a:hlinkClick r:id="rId10"/>
              </a:rPr>
              <a:t>https://youtu.be/xjliVltyLRk?si=IRReh8BBsUDSnWm-</a:t>
            </a:r>
            <a:r>
              <a:rPr lang="en-GB" sz="1500" dirty="0"/>
              <a:t> : Fabric Components details</a:t>
            </a:r>
            <a:endParaRPr sz="1500" dirty="0"/>
          </a:p>
          <a:p>
            <a:pPr marL="457200" lvl="0" indent="-311150" algn="l" rtl="0">
              <a:spcBef>
                <a:spcPts val="0"/>
              </a:spcBef>
              <a:spcAft>
                <a:spcPts val="0"/>
              </a:spcAft>
              <a:buSzPts val="1300"/>
              <a:buChar char="-"/>
            </a:pPr>
            <a:r>
              <a:rPr lang="en-GB" sz="1500" u="sng" dirty="0">
                <a:solidFill>
                  <a:schemeClr val="hlink"/>
                </a:solidFill>
                <a:hlinkClick r:id="rId11"/>
              </a:rPr>
              <a:t>https://youtu.be/nBXr7dLXAbE?si=x4vaXCHnM_nLyOGs</a:t>
            </a:r>
            <a:r>
              <a:rPr lang="en-GB" sz="1500" dirty="0"/>
              <a:t> : Fabric Transaction flow</a:t>
            </a:r>
            <a:endParaRPr sz="1500" dirty="0"/>
          </a:p>
        </p:txBody>
      </p:sp>
      <p:sp>
        <p:nvSpPr>
          <p:cNvPr id="2" name="Google Shape;186;p24">
            <a:extLst>
              <a:ext uri="{FF2B5EF4-FFF2-40B4-BE49-F238E27FC236}">
                <a16:creationId xmlns:a16="http://schemas.microsoft.com/office/drawing/2014/main" id="{BBC86085-254C-6200-6859-1056569CD775}"/>
              </a:ext>
            </a:extLst>
          </p:cNvPr>
          <p:cNvSpPr txBox="1">
            <a:spLocks/>
          </p:cNvSpPr>
          <p:nvPr/>
        </p:nvSpPr>
        <p:spPr>
          <a:xfrm>
            <a:off x="727650" y="57105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DC04-D471-1D95-51B0-8BCE882A211A}"/>
              </a:ext>
            </a:extLst>
          </p:cNvPr>
          <p:cNvSpPr>
            <a:spLocks noGrp="1"/>
          </p:cNvSpPr>
          <p:nvPr>
            <p:ph type="title"/>
          </p:nvPr>
        </p:nvSpPr>
        <p:spPr>
          <a:xfrm>
            <a:off x="729450" y="535925"/>
            <a:ext cx="7688700" cy="535200"/>
          </a:xfrm>
        </p:spPr>
        <p:txBody>
          <a:bodyPr>
            <a:normAutofit fontScale="90000"/>
          </a:bodyPr>
          <a:lstStyle/>
          <a:p>
            <a:r>
              <a:rPr lang="en-IN" dirty="0"/>
              <a:t>Use case</a:t>
            </a:r>
          </a:p>
        </p:txBody>
      </p:sp>
      <p:sp>
        <p:nvSpPr>
          <p:cNvPr id="3" name="Text Placeholder 2">
            <a:extLst>
              <a:ext uri="{FF2B5EF4-FFF2-40B4-BE49-F238E27FC236}">
                <a16:creationId xmlns:a16="http://schemas.microsoft.com/office/drawing/2014/main" id="{CE43EE8F-6A7B-E4CC-9E7F-0ABBAABC81AC}"/>
              </a:ext>
            </a:extLst>
          </p:cNvPr>
          <p:cNvSpPr>
            <a:spLocks noGrp="1"/>
          </p:cNvSpPr>
          <p:nvPr>
            <p:ph type="body" idx="1"/>
          </p:nvPr>
        </p:nvSpPr>
        <p:spPr>
          <a:xfrm>
            <a:off x="727650" y="1376014"/>
            <a:ext cx="7688700" cy="2261100"/>
          </a:xfrm>
        </p:spPr>
        <p:txBody>
          <a:bodyPr>
            <a:normAutofit/>
          </a:bodyPr>
          <a:lstStyle/>
          <a:p>
            <a:r>
              <a:rPr lang="en-IN" sz="1500" dirty="0"/>
              <a:t>The class is divided into various groups</a:t>
            </a:r>
          </a:p>
          <a:p>
            <a:r>
              <a:rPr lang="en-IN" sz="1500" dirty="0"/>
              <a:t>Each group has to collectively write some code</a:t>
            </a:r>
          </a:p>
          <a:p>
            <a:r>
              <a:rPr lang="en-IN" sz="1500" dirty="0"/>
              <a:t>If any person makes any changes, he only wants his group to see the changes</a:t>
            </a:r>
          </a:p>
          <a:p>
            <a:r>
              <a:rPr lang="en-IN" sz="1500" dirty="0"/>
              <a:t>No one from outside the class should be able to join without permission.</a:t>
            </a:r>
          </a:p>
          <a:p>
            <a:r>
              <a:rPr lang="en-IN" sz="1500" dirty="0"/>
              <a:t>Can we use a single Public Blockchain network here?</a:t>
            </a:r>
          </a:p>
        </p:txBody>
      </p:sp>
      <p:pic>
        <p:nvPicPr>
          <p:cNvPr id="2050" name="Picture 2" descr="Premium Vector | Social Network Connection Communication People Group">
            <a:extLst>
              <a:ext uri="{FF2B5EF4-FFF2-40B4-BE49-F238E27FC236}">
                <a16:creationId xmlns:a16="http://schemas.microsoft.com/office/drawing/2014/main" id="{22388D5A-E24F-6E52-C2A7-A7E229885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23" y="3022964"/>
            <a:ext cx="1862067" cy="1862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 Thinking Face Emoji">
            <a:extLst>
              <a:ext uri="{FF2B5EF4-FFF2-40B4-BE49-F238E27FC236}">
                <a16:creationId xmlns:a16="http://schemas.microsoft.com/office/drawing/2014/main" id="{0CA08852-1539-A8C9-37C9-35EAC3EF0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4331" y="3022964"/>
            <a:ext cx="3150046" cy="1653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993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6F82C95-1B22-3AA0-B676-5E3A64079BFB}"/>
              </a:ext>
            </a:extLst>
          </p:cNvPr>
          <p:cNvSpPr/>
          <p:nvPr/>
        </p:nvSpPr>
        <p:spPr>
          <a:xfrm>
            <a:off x="696036" y="1105469"/>
            <a:ext cx="1180531" cy="25930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6" name="Picture 4" descr="Blockchain] Introduction to the Hyperledger ecosystem | by Guillaume Bonnot  | Medium">
            <a:extLst>
              <a:ext uri="{FF2B5EF4-FFF2-40B4-BE49-F238E27FC236}">
                <a16:creationId xmlns:a16="http://schemas.microsoft.com/office/drawing/2014/main" id="{84EAB914-B6BD-6B50-93B3-CE7EF200C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4339"/>
            <a:ext cx="9144000" cy="369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92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6F82C95-1B22-3AA0-B676-5E3A64079BFB}"/>
              </a:ext>
            </a:extLst>
          </p:cNvPr>
          <p:cNvSpPr/>
          <p:nvPr/>
        </p:nvSpPr>
        <p:spPr>
          <a:xfrm>
            <a:off x="696036" y="1105469"/>
            <a:ext cx="1180531" cy="25930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6" name="Picture 4" descr="Blockchain] Introduction to the Hyperledger ecosystem | by Guillaume Bonnot  | Medium">
            <a:extLst>
              <a:ext uri="{FF2B5EF4-FFF2-40B4-BE49-F238E27FC236}">
                <a16:creationId xmlns:a16="http://schemas.microsoft.com/office/drawing/2014/main" id="{84EAB914-B6BD-6B50-93B3-CE7EF200C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4339"/>
            <a:ext cx="9144000" cy="369411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EE1BAFA4-A569-EA90-D741-5189600EED68}"/>
              </a:ext>
            </a:extLst>
          </p:cNvPr>
          <p:cNvSpPr/>
          <p:nvPr/>
        </p:nvSpPr>
        <p:spPr>
          <a:xfrm>
            <a:off x="2935602" y="1648814"/>
            <a:ext cx="1464415" cy="1086710"/>
          </a:xfrm>
          <a:prstGeom prst="ellipse">
            <a:avLst/>
          </a:prstGeom>
          <a:noFill/>
          <a:ln w="28575">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highlight>
                <a:srgbClr val="0000FF"/>
              </a:highlight>
            </a:endParaRPr>
          </a:p>
        </p:txBody>
      </p:sp>
    </p:spTree>
    <p:extLst>
      <p:ext uri="{BB962C8B-B14F-4D97-AF65-F5344CB8AC3E}">
        <p14:creationId xmlns:p14="http://schemas.microsoft.com/office/powerpoint/2010/main" val="238562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16ED0C-7C0A-5E63-D011-372D6D29D785}"/>
              </a:ext>
            </a:extLst>
          </p:cNvPr>
          <p:cNvSpPr>
            <a:spLocks noGrp="1"/>
          </p:cNvSpPr>
          <p:nvPr>
            <p:ph type="title"/>
          </p:nvPr>
        </p:nvSpPr>
        <p:spPr>
          <a:xfrm>
            <a:off x="729450" y="644882"/>
            <a:ext cx="7688700" cy="535200"/>
          </a:xfrm>
        </p:spPr>
        <p:txBody>
          <a:bodyPr>
            <a:normAutofit fontScale="90000"/>
          </a:bodyPr>
          <a:lstStyle/>
          <a:p>
            <a:r>
              <a:rPr lang="en-IN" dirty="0"/>
              <a:t>Hyperledger Fabric (Private Blockchain)</a:t>
            </a:r>
          </a:p>
        </p:txBody>
      </p:sp>
      <p:sp>
        <p:nvSpPr>
          <p:cNvPr id="4" name="Text Placeholder 3">
            <a:extLst>
              <a:ext uri="{FF2B5EF4-FFF2-40B4-BE49-F238E27FC236}">
                <a16:creationId xmlns:a16="http://schemas.microsoft.com/office/drawing/2014/main" id="{752D1882-BB32-DEC7-475C-71382B25A5AF}"/>
              </a:ext>
            </a:extLst>
          </p:cNvPr>
          <p:cNvSpPr>
            <a:spLocks noGrp="1"/>
          </p:cNvSpPr>
          <p:nvPr>
            <p:ph type="body" idx="1"/>
          </p:nvPr>
        </p:nvSpPr>
        <p:spPr>
          <a:xfrm>
            <a:off x="729450" y="1388788"/>
            <a:ext cx="7688700" cy="2951187"/>
          </a:xfrm>
        </p:spPr>
        <p:txBody>
          <a:bodyPr>
            <a:normAutofit/>
          </a:bodyPr>
          <a:lstStyle/>
          <a:p>
            <a:r>
              <a:rPr lang="en-US" sz="1500" dirty="0"/>
              <a:t>Like other blockchain technologies, it has a ledger, uses smart contracts, and is a system by which participants manage their transactions.</a:t>
            </a:r>
          </a:p>
          <a:p>
            <a:pPr marL="146050" indent="0">
              <a:buNone/>
            </a:pPr>
            <a:endParaRPr lang="en-US" sz="1500" dirty="0"/>
          </a:p>
          <a:p>
            <a:r>
              <a:rPr lang="en-US" sz="1500" dirty="0"/>
              <a:t>It is private and permissioned blockchain.</a:t>
            </a:r>
          </a:p>
          <a:p>
            <a:endParaRPr lang="en-US" sz="1500" dirty="0"/>
          </a:p>
          <a:p>
            <a:r>
              <a:rPr lang="en-US" sz="1500" dirty="0"/>
              <a:t>Rather than an open permissionless system that allows unknown identities to participate in the network, the members of a Hyperledger Fabric network enroll through a trusted </a:t>
            </a:r>
            <a:r>
              <a:rPr lang="en-US" sz="1500" b="1" dirty="0">
                <a:effectLst/>
              </a:rPr>
              <a:t>Membership Service Provider (MSP)</a:t>
            </a:r>
            <a:r>
              <a:rPr lang="en-US" sz="1500" dirty="0"/>
              <a:t>.</a:t>
            </a:r>
          </a:p>
        </p:txBody>
      </p:sp>
    </p:spTree>
    <p:extLst>
      <p:ext uri="{BB962C8B-B14F-4D97-AF65-F5344CB8AC3E}">
        <p14:creationId xmlns:p14="http://schemas.microsoft.com/office/powerpoint/2010/main" val="1867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6C83DB69-506E-3490-3DF3-EDEBDCF65F01}"/>
              </a:ext>
            </a:extLst>
          </p:cNvPr>
          <p:cNvSpPr/>
          <p:nvPr/>
        </p:nvSpPr>
        <p:spPr>
          <a:xfrm>
            <a:off x="1003765" y="1473958"/>
            <a:ext cx="900000" cy="90000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Org 1</a:t>
            </a:r>
          </a:p>
        </p:txBody>
      </p:sp>
      <p:sp>
        <p:nvSpPr>
          <p:cNvPr id="6" name="Oval 5">
            <a:extLst>
              <a:ext uri="{FF2B5EF4-FFF2-40B4-BE49-F238E27FC236}">
                <a16:creationId xmlns:a16="http://schemas.microsoft.com/office/drawing/2014/main" id="{1D28F301-B1A1-2966-611C-67AE519E6CEC}"/>
              </a:ext>
            </a:extLst>
          </p:cNvPr>
          <p:cNvSpPr/>
          <p:nvPr/>
        </p:nvSpPr>
        <p:spPr>
          <a:xfrm>
            <a:off x="4122000" y="1467134"/>
            <a:ext cx="900000" cy="90000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Org 2</a:t>
            </a:r>
          </a:p>
        </p:txBody>
      </p:sp>
      <p:sp>
        <p:nvSpPr>
          <p:cNvPr id="7" name="Oval 6">
            <a:extLst>
              <a:ext uri="{FF2B5EF4-FFF2-40B4-BE49-F238E27FC236}">
                <a16:creationId xmlns:a16="http://schemas.microsoft.com/office/drawing/2014/main" id="{37A30676-D511-A157-368B-59F19B64F9BB}"/>
              </a:ext>
            </a:extLst>
          </p:cNvPr>
          <p:cNvSpPr/>
          <p:nvPr/>
        </p:nvSpPr>
        <p:spPr>
          <a:xfrm>
            <a:off x="7251798" y="1473958"/>
            <a:ext cx="900000" cy="90000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Org 3</a:t>
            </a:r>
          </a:p>
        </p:txBody>
      </p:sp>
      <p:sp>
        <p:nvSpPr>
          <p:cNvPr id="8" name="Oval 7">
            <a:extLst>
              <a:ext uri="{FF2B5EF4-FFF2-40B4-BE49-F238E27FC236}">
                <a16:creationId xmlns:a16="http://schemas.microsoft.com/office/drawing/2014/main" id="{7F811A56-7CA4-112D-6642-4792BF74A1E6}"/>
              </a:ext>
            </a:extLst>
          </p:cNvPr>
          <p:cNvSpPr/>
          <p:nvPr/>
        </p:nvSpPr>
        <p:spPr>
          <a:xfrm>
            <a:off x="1003765" y="3978145"/>
            <a:ext cx="900000" cy="90000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Org 4</a:t>
            </a:r>
          </a:p>
        </p:txBody>
      </p:sp>
      <p:sp>
        <p:nvSpPr>
          <p:cNvPr id="9" name="Oval 8">
            <a:extLst>
              <a:ext uri="{FF2B5EF4-FFF2-40B4-BE49-F238E27FC236}">
                <a16:creationId xmlns:a16="http://schemas.microsoft.com/office/drawing/2014/main" id="{2F823F37-89F9-BA1E-770E-F3D79F991DAF}"/>
              </a:ext>
            </a:extLst>
          </p:cNvPr>
          <p:cNvSpPr/>
          <p:nvPr/>
        </p:nvSpPr>
        <p:spPr>
          <a:xfrm>
            <a:off x="4128350" y="3978145"/>
            <a:ext cx="900000" cy="90000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Org 5</a:t>
            </a:r>
          </a:p>
        </p:txBody>
      </p:sp>
      <p:sp>
        <p:nvSpPr>
          <p:cNvPr id="10" name="Oval 9">
            <a:extLst>
              <a:ext uri="{FF2B5EF4-FFF2-40B4-BE49-F238E27FC236}">
                <a16:creationId xmlns:a16="http://schemas.microsoft.com/office/drawing/2014/main" id="{7285E4FE-9A55-E59F-5311-45E713F15EF9}"/>
              </a:ext>
            </a:extLst>
          </p:cNvPr>
          <p:cNvSpPr/>
          <p:nvPr/>
        </p:nvSpPr>
        <p:spPr>
          <a:xfrm>
            <a:off x="7251798" y="3978145"/>
            <a:ext cx="900000" cy="900000"/>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Org 6</a:t>
            </a:r>
          </a:p>
        </p:txBody>
      </p:sp>
      <p:sp>
        <p:nvSpPr>
          <p:cNvPr id="11" name="Rectangle 10">
            <a:extLst>
              <a:ext uri="{FF2B5EF4-FFF2-40B4-BE49-F238E27FC236}">
                <a16:creationId xmlns:a16="http://schemas.microsoft.com/office/drawing/2014/main" id="{57AE9C44-5480-3241-DDC8-B921AC98AF3C}"/>
              </a:ext>
            </a:extLst>
          </p:cNvPr>
          <p:cNvSpPr/>
          <p:nvPr/>
        </p:nvSpPr>
        <p:spPr>
          <a:xfrm>
            <a:off x="1828326" y="2694968"/>
            <a:ext cx="1480782" cy="962167"/>
          </a:xfrm>
          <a:prstGeom prst="rect">
            <a:avLst/>
          </a:prstGeom>
        </p:spPr>
        <p:style>
          <a:lnRef idx="3">
            <a:schemeClr val="lt1"/>
          </a:lnRef>
          <a:fillRef idx="1">
            <a:schemeClr val="accent3"/>
          </a:fillRef>
          <a:effectRef idx="1">
            <a:schemeClr val="accent3"/>
          </a:effectRef>
          <a:fontRef idx="minor">
            <a:schemeClr val="lt1"/>
          </a:fontRef>
        </p:style>
        <p:txBody>
          <a:bodyPr rtlCol="0" anchor="t"/>
          <a:lstStyle/>
          <a:p>
            <a:pPr algn="ctr"/>
            <a:r>
              <a:rPr lang="en-IN" dirty="0"/>
              <a:t>Channel 1</a:t>
            </a:r>
          </a:p>
        </p:txBody>
      </p:sp>
      <p:sp>
        <p:nvSpPr>
          <p:cNvPr id="12" name="Rectangle 11">
            <a:extLst>
              <a:ext uri="{FF2B5EF4-FFF2-40B4-BE49-F238E27FC236}">
                <a16:creationId xmlns:a16="http://schemas.microsoft.com/office/drawing/2014/main" id="{720E7A50-8F56-8C40-9EFD-327C1B187A0E}"/>
              </a:ext>
            </a:extLst>
          </p:cNvPr>
          <p:cNvSpPr/>
          <p:nvPr/>
        </p:nvSpPr>
        <p:spPr>
          <a:xfrm>
            <a:off x="2026219" y="3049051"/>
            <a:ext cx="1139588" cy="1970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000" dirty="0"/>
              <a:t>World State</a:t>
            </a:r>
          </a:p>
        </p:txBody>
      </p:sp>
      <p:sp>
        <p:nvSpPr>
          <p:cNvPr id="13" name="Rectangle 12">
            <a:extLst>
              <a:ext uri="{FF2B5EF4-FFF2-40B4-BE49-F238E27FC236}">
                <a16:creationId xmlns:a16="http://schemas.microsoft.com/office/drawing/2014/main" id="{71659AA7-0B3B-ECDF-F205-6C8ACEE9E8C8}"/>
              </a:ext>
            </a:extLst>
          </p:cNvPr>
          <p:cNvSpPr/>
          <p:nvPr/>
        </p:nvSpPr>
        <p:spPr>
          <a:xfrm>
            <a:off x="2026219" y="3313055"/>
            <a:ext cx="1139588" cy="1970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000" dirty="0"/>
              <a:t>Ledger</a:t>
            </a:r>
          </a:p>
        </p:txBody>
      </p:sp>
      <p:sp>
        <p:nvSpPr>
          <p:cNvPr id="14" name="Rectangle 13">
            <a:extLst>
              <a:ext uri="{FF2B5EF4-FFF2-40B4-BE49-F238E27FC236}">
                <a16:creationId xmlns:a16="http://schemas.microsoft.com/office/drawing/2014/main" id="{9FE8F64B-E1DF-A0DA-9767-67A8786C193E}"/>
              </a:ext>
            </a:extLst>
          </p:cNvPr>
          <p:cNvSpPr/>
          <p:nvPr/>
        </p:nvSpPr>
        <p:spPr>
          <a:xfrm>
            <a:off x="3837959" y="2694968"/>
            <a:ext cx="1480782" cy="962167"/>
          </a:xfrm>
          <a:prstGeom prst="rect">
            <a:avLst/>
          </a:prstGeom>
        </p:spPr>
        <p:style>
          <a:lnRef idx="3">
            <a:schemeClr val="lt1"/>
          </a:lnRef>
          <a:fillRef idx="1">
            <a:schemeClr val="accent3"/>
          </a:fillRef>
          <a:effectRef idx="1">
            <a:schemeClr val="accent3"/>
          </a:effectRef>
          <a:fontRef idx="minor">
            <a:schemeClr val="lt1"/>
          </a:fontRef>
        </p:style>
        <p:txBody>
          <a:bodyPr rtlCol="0" anchor="t"/>
          <a:lstStyle/>
          <a:p>
            <a:pPr algn="ctr"/>
            <a:r>
              <a:rPr lang="en-IN" dirty="0"/>
              <a:t>Channel 2</a:t>
            </a:r>
          </a:p>
        </p:txBody>
      </p:sp>
      <p:sp>
        <p:nvSpPr>
          <p:cNvPr id="15" name="Rectangle 14">
            <a:extLst>
              <a:ext uri="{FF2B5EF4-FFF2-40B4-BE49-F238E27FC236}">
                <a16:creationId xmlns:a16="http://schemas.microsoft.com/office/drawing/2014/main" id="{B32117CC-FC3C-479C-DC2F-9127D9687731}"/>
              </a:ext>
            </a:extLst>
          </p:cNvPr>
          <p:cNvSpPr/>
          <p:nvPr/>
        </p:nvSpPr>
        <p:spPr>
          <a:xfrm>
            <a:off x="4035852" y="3049051"/>
            <a:ext cx="1139588" cy="1970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000" dirty="0"/>
              <a:t>World State</a:t>
            </a:r>
          </a:p>
        </p:txBody>
      </p:sp>
      <p:sp>
        <p:nvSpPr>
          <p:cNvPr id="16" name="Rectangle 15">
            <a:extLst>
              <a:ext uri="{FF2B5EF4-FFF2-40B4-BE49-F238E27FC236}">
                <a16:creationId xmlns:a16="http://schemas.microsoft.com/office/drawing/2014/main" id="{35F2DFA6-6D94-3EF8-B15D-1ECBD0D76CFF}"/>
              </a:ext>
            </a:extLst>
          </p:cNvPr>
          <p:cNvSpPr/>
          <p:nvPr/>
        </p:nvSpPr>
        <p:spPr>
          <a:xfrm>
            <a:off x="4035852" y="3313055"/>
            <a:ext cx="1139588" cy="1970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000" dirty="0"/>
              <a:t>Ledger</a:t>
            </a:r>
          </a:p>
        </p:txBody>
      </p:sp>
      <p:sp>
        <p:nvSpPr>
          <p:cNvPr id="17" name="Rectangle 16">
            <a:extLst>
              <a:ext uri="{FF2B5EF4-FFF2-40B4-BE49-F238E27FC236}">
                <a16:creationId xmlns:a16="http://schemas.microsoft.com/office/drawing/2014/main" id="{FD1E63F7-0B0E-994B-9BB0-1D49856CA062}"/>
              </a:ext>
            </a:extLst>
          </p:cNvPr>
          <p:cNvSpPr/>
          <p:nvPr/>
        </p:nvSpPr>
        <p:spPr>
          <a:xfrm>
            <a:off x="5847592" y="2694968"/>
            <a:ext cx="1480782" cy="962167"/>
          </a:xfrm>
          <a:prstGeom prst="rect">
            <a:avLst/>
          </a:prstGeom>
        </p:spPr>
        <p:style>
          <a:lnRef idx="3">
            <a:schemeClr val="lt1"/>
          </a:lnRef>
          <a:fillRef idx="1">
            <a:schemeClr val="accent3"/>
          </a:fillRef>
          <a:effectRef idx="1">
            <a:schemeClr val="accent3"/>
          </a:effectRef>
          <a:fontRef idx="minor">
            <a:schemeClr val="lt1"/>
          </a:fontRef>
        </p:style>
        <p:txBody>
          <a:bodyPr rtlCol="0" anchor="t"/>
          <a:lstStyle/>
          <a:p>
            <a:pPr algn="ctr"/>
            <a:r>
              <a:rPr lang="en-IN" dirty="0"/>
              <a:t>Channel 3</a:t>
            </a:r>
          </a:p>
        </p:txBody>
      </p:sp>
      <p:sp>
        <p:nvSpPr>
          <p:cNvPr id="18" name="Rectangle 17">
            <a:extLst>
              <a:ext uri="{FF2B5EF4-FFF2-40B4-BE49-F238E27FC236}">
                <a16:creationId xmlns:a16="http://schemas.microsoft.com/office/drawing/2014/main" id="{058D4908-2E69-19EC-242A-EE69FD55C3E2}"/>
              </a:ext>
            </a:extLst>
          </p:cNvPr>
          <p:cNvSpPr/>
          <p:nvPr/>
        </p:nvSpPr>
        <p:spPr>
          <a:xfrm>
            <a:off x="6045485" y="3049051"/>
            <a:ext cx="1139588" cy="1970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000" dirty="0"/>
              <a:t>World State</a:t>
            </a:r>
          </a:p>
        </p:txBody>
      </p:sp>
      <p:sp>
        <p:nvSpPr>
          <p:cNvPr id="19" name="Rectangle 18">
            <a:extLst>
              <a:ext uri="{FF2B5EF4-FFF2-40B4-BE49-F238E27FC236}">
                <a16:creationId xmlns:a16="http://schemas.microsoft.com/office/drawing/2014/main" id="{44944282-CF56-D5C9-D1E7-8FE8A4A7C668}"/>
              </a:ext>
            </a:extLst>
          </p:cNvPr>
          <p:cNvSpPr/>
          <p:nvPr/>
        </p:nvSpPr>
        <p:spPr>
          <a:xfrm>
            <a:off x="6045485" y="3313055"/>
            <a:ext cx="1139588" cy="1970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000" dirty="0"/>
              <a:t>Ledger</a:t>
            </a:r>
          </a:p>
        </p:txBody>
      </p:sp>
      <p:cxnSp>
        <p:nvCxnSpPr>
          <p:cNvPr id="21" name="Connector: Elbow 20">
            <a:extLst>
              <a:ext uri="{FF2B5EF4-FFF2-40B4-BE49-F238E27FC236}">
                <a16:creationId xmlns:a16="http://schemas.microsoft.com/office/drawing/2014/main" id="{42F72EB2-1C28-AC9C-8FE5-35888EA8E1C7}"/>
              </a:ext>
            </a:extLst>
          </p:cNvPr>
          <p:cNvCxnSpPr>
            <a:cxnSpLocks/>
            <a:stCxn id="5" idx="6"/>
            <a:endCxn id="11" idx="0"/>
          </p:cNvCxnSpPr>
          <p:nvPr/>
        </p:nvCxnSpPr>
        <p:spPr>
          <a:xfrm>
            <a:off x="1903765" y="1923958"/>
            <a:ext cx="664952" cy="771010"/>
          </a:xfrm>
          <a:prstGeom prst="bentConnector2">
            <a:avLst/>
          </a:prstGeom>
          <a:ln/>
        </p:spPr>
        <p:style>
          <a:lnRef idx="2">
            <a:schemeClr val="dk1"/>
          </a:lnRef>
          <a:fillRef idx="0">
            <a:schemeClr val="dk1"/>
          </a:fillRef>
          <a:effectRef idx="1">
            <a:schemeClr val="dk1"/>
          </a:effectRef>
          <a:fontRef idx="minor">
            <a:schemeClr val="tx1"/>
          </a:fontRef>
        </p:style>
      </p:cxnSp>
      <p:cxnSp>
        <p:nvCxnSpPr>
          <p:cNvPr id="23" name="Connector: Elbow 22">
            <a:extLst>
              <a:ext uri="{FF2B5EF4-FFF2-40B4-BE49-F238E27FC236}">
                <a16:creationId xmlns:a16="http://schemas.microsoft.com/office/drawing/2014/main" id="{651668F8-207C-C01F-629A-ED2B495BF100}"/>
              </a:ext>
            </a:extLst>
          </p:cNvPr>
          <p:cNvCxnSpPr>
            <a:stCxn id="8" idx="0"/>
            <a:endCxn id="11" idx="1"/>
          </p:cNvCxnSpPr>
          <p:nvPr/>
        </p:nvCxnSpPr>
        <p:spPr>
          <a:xfrm rot="5400000" flipH="1" flipV="1">
            <a:off x="1239999" y="3389819"/>
            <a:ext cx="802093" cy="374561"/>
          </a:xfrm>
          <a:prstGeom prst="bentConnector2">
            <a:avLst/>
          </a:prstGeom>
        </p:spPr>
        <p:style>
          <a:lnRef idx="2">
            <a:schemeClr val="dk1"/>
          </a:lnRef>
          <a:fillRef idx="0">
            <a:schemeClr val="dk1"/>
          </a:fillRef>
          <a:effectRef idx="1">
            <a:schemeClr val="dk1"/>
          </a:effectRef>
          <a:fontRef idx="minor">
            <a:schemeClr val="tx1"/>
          </a:fontRef>
        </p:style>
      </p:cxnSp>
      <p:cxnSp>
        <p:nvCxnSpPr>
          <p:cNvPr id="27" name="Connector: Elbow 26">
            <a:extLst>
              <a:ext uri="{FF2B5EF4-FFF2-40B4-BE49-F238E27FC236}">
                <a16:creationId xmlns:a16="http://schemas.microsoft.com/office/drawing/2014/main" id="{0A0484B4-5B0C-EF76-3A9B-35D8E4070B54}"/>
              </a:ext>
            </a:extLst>
          </p:cNvPr>
          <p:cNvCxnSpPr>
            <a:cxnSpLocks/>
            <a:stCxn id="6" idx="2"/>
            <a:endCxn id="11" idx="3"/>
          </p:cNvCxnSpPr>
          <p:nvPr/>
        </p:nvCxnSpPr>
        <p:spPr>
          <a:xfrm rot="10800000" flipV="1">
            <a:off x="3309108" y="1917134"/>
            <a:ext cx="812892" cy="1258918"/>
          </a:xfrm>
          <a:prstGeom prst="bentConnector3">
            <a:avLst/>
          </a:prstGeom>
        </p:spPr>
        <p:style>
          <a:lnRef idx="2">
            <a:schemeClr val="dk1"/>
          </a:lnRef>
          <a:fillRef idx="0">
            <a:schemeClr val="dk1"/>
          </a:fillRef>
          <a:effectRef idx="1">
            <a:schemeClr val="dk1"/>
          </a:effectRef>
          <a:fontRef idx="minor">
            <a:schemeClr val="tx1"/>
          </a:fontRef>
        </p:style>
      </p:cxnSp>
      <p:cxnSp>
        <p:nvCxnSpPr>
          <p:cNvPr id="34" name="Connector: Elbow 33">
            <a:extLst>
              <a:ext uri="{FF2B5EF4-FFF2-40B4-BE49-F238E27FC236}">
                <a16:creationId xmlns:a16="http://schemas.microsoft.com/office/drawing/2014/main" id="{102458FC-8F42-8E74-EDC3-446291D71480}"/>
              </a:ext>
            </a:extLst>
          </p:cNvPr>
          <p:cNvCxnSpPr>
            <a:cxnSpLocks/>
            <a:stCxn id="14" idx="0"/>
            <a:endCxn id="6" idx="4"/>
          </p:cNvCxnSpPr>
          <p:nvPr/>
        </p:nvCxnSpPr>
        <p:spPr>
          <a:xfrm rot="16200000" flipV="1">
            <a:off x="4411258" y="2527876"/>
            <a:ext cx="327834" cy="6350"/>
          </a:xfrm>
          <a:prstGeom prst="bentConnector3">
            <a:avLst/>
          </a:prstGeom>
        </p:spPr>
        <p:style>
          <a:lnRef idx="2">
            <a:schemeClr val="accent2"/>
          </a:lnRef>
          <a:fillRef idx="0">
            <a:schemeClr val="accent2"/>
          </a:fillRef>
          <a:effectRef idx="1">
            <a:schemeClr val="accent2"/>
          </a:effectRef>
          <a:fontRef idx="minor">
            <a:schemeClr val="tx1"/>
          </a:fontRef>
        </p:style>
      </p:cxnSp>
      <p:cxnSp>
        <p:nvCxnSpPr>
          <p:cNvPr id="38" name="Connector: Elbow 37">
            <a:extLst>
              <a:ext uri="{FF2B5EF4-FFF2-40B4-BE49-F238E27FC236}">
                <a16:creationId xmlns:a16="http://schemas.microsoft.com/office/drawing/2014/main" id="{0B61BFE4-CE8C-770A-FBB6-C4C5D668CAB8}"/>
              </a:ext>
            </a:extLst>
          </p:cNvPr>
          <p:cNvCxnSpPr>
            <a:stCxn id="9" idx="6"/>
            <a:endCxn id="17" idx="2"/>
          </p:cNvCxnSpPr>
          <p:nvPr/>
        </p:nvCxnSpPr>
        <p:spPr>
          <a:xfrm flipV="1">
            <a:off x="5028350" y="3657135"/>
            <a:ext cx="1559633" cy="771010"/>
          </a:xfrm>
          <a:prstGeom prst="bentConnector2">
            <a:avLst/>
          </a:prstGeom>
        </p:spPr>
        <p:style>
          <a:lnRef idx="2">
            <a:schemeClr val="accent6"/>
          </a:lnRef>
          <a:fillRef idx="0">
            <a:schemeClr val="accent6"/>
          </a:fillRef>
          <a:effectRef idx="1">
            <a:schemeClr val="accent6"/>
          </a:effectRef>
          <a:fontRef idx="minor">
            <a:schemeClr val="tx1"/>
          </a:fontRef>
        </p:style>
      </p:cxnSp>
      <p:cxnSp>
        <p:nvCxnSpPr>
          <p:cNvPr id="40" name="Connector: Elbow 39">
            <a:extLst>
              <a:ext uri="{FF2B5EF4-FFF2-40B4-BE49-F238E27FC236}">
                <a16:creationId xmlns:a16="http://schemas.microsoft.com/office/drawing/2014/main" id="{D2FC0EEF-303C-615A-66A7-5B7AE8B23E55}"/>
              </a:ext>
            </a:extLst>
          </p:cNvPr>
          <p:cNvCxnSpPr>
            <a:stCxn id="10" idx="0"/>
            <a:endCxn id="17" idx="3"/>
          </p:cNvCxnSpPr>
          <p:nvPr/>
        </p:nvCxnSpPr>
        <p:spPr>
          <a:xfrm rot="16200000" flipV="1">
            <a:off x="7114040" y="3390387"/>
            <a:ext cx="802093" cy="373424"/>
          </a:xfrm>
          <a:prstGeom prst="bentConnector2">
            <a:avLst/>
          </a:prstGeom>
        </p:spPr>
        <p:style>
          <a:lnRef idx="2">
            <a:schemeClr val="accent6"/>
          </a:lnRef>
          <a:fillRef idx="0">
            <a:schemeClr val="accent6"/>
          </a:fillRef>
          <a:effectRef idx="1">
            <a:schemeClr val="accent6"/>
          </a:effectRef>
          <a:fontRef idx="minor">
            <a:schemeClr val="tx1"/>
          </a:fontRef>
        </p:style>
      </p:cxnSp>
      <p:cxnSp>
        <p:nvCxnSpPr>
          <p:cNvPr id="42" name="Connector: Elbow 41">
            <a:extLst>
              <a:ext uri="{FF2B5EF4-FFF2-40B4-BE49-F238E27FC236}">
                <a16:creationId xmlns:a16="http://schemas.microsoft.com/office/drawing/2014/main" id="{A814182C-8403-51C0-F092-04744E4DDB64}"/>
              </a:ext>
            </a:extLst>
          </p:cNvPr>
          <p:cNvCxnSpPr>
            <a:cxnSpLocks/>
            <a:stCxn id="7" idx="2"/>
            <a:endCxn id="17" idx="0"/>
          </p:cNvCxnSpPr>
          <p:nvPr/>
        </p:nvCxnSpPr>
        <p:spPr>
          <a:xfrm rot="10800000" flipV="1">
            <a:off x="6587984" y="1923958"/>
            <a:ext cx="663815" cy="771010"/>
          </a:xfrm>
          <a:prstGeom prst="bentConnector2">
            <a:avLst/>
          </a:prstGeom>
        </p:spPr>
        <p:style>
          <a:lnRef idx="2">
            <a:schemeClr val="accent6"/>
          </a:lnRef>
          <a:fillRef idx="0">
            <a:schemeClr val="accent6"/>
          </a:fillRef>
          <a:effectRef idx="1">
            <a:schemeClr val="accent6"/>
          </a:effectRef>
          <a:fontRef idx="minor">
            <a:schemeClr val="tx1"/>
          </a:fontRef>
        </p:style>
      </p:cxnSp>
      <p:cxnSp>
        <p:nvCxnSpPr>
          <p:cNvPr id="44" name="Connector: Elbow 43">
            <a:extLst>
              <a:ext uri="{FF2B5EF4-FFF2-40B4-BE49-F238E27FC236}">
                <a16:creationId xmlns:a16="http://schemas.microsoft.com/office/drawing/2014/main" id="{6D6AFC89-8651-CFE7-A906-27E43D502C9F}"/>
              </a:ext>
            </a:extLst>
          </p:cNvPr>
          <p:cNvCxnSpPr>
            <a:stCxn id="14" idx="2"/>
            <a:endCxn id="9" idx="0"/>
          </p:cNvCxnSpPr>
          <p:nvPr/>
        </p:nvCxnSpPr>
        <p:spPr>
          <a:xfrm rot="5400000">
            <a:off x="4417845" y="3817640"/>
            <a:ext cx="321010" cy="12700"/>
          </a:xfrm>
          <a:prstGeom prst="bentConnector3">
            <a:avLst/>
          </a:prstGeom>
        </p:spPr>
        <p:style>
          <a:lnRef idx="2">
            <a:schemeClr val="accent2"/>
          </a:lnRef>
          <a:fillRef idx="0">
            <a:schemeClr val="accent2"/>
          </a:fillRef>
          <a:effectRef idx="1">
            <a:schemeClr val="accent2"/>
          </a:effectRef>
          <a:fontRef idx="minor">
            <a:schemeClr val="tx1"/>
          </a:fontRef>
        </p:style>
      </p:cxnSp>
      <p:sp>
        <p:nvSpPr>
          <p:cNvPr id="45" name="Title 2">
            <a:extLst>
              <a:ext uri="{FF2B5EF4-FFF2-40B4-BE49-F238E27FC236}">
                <a16:creationId xmlns:a16="http://schemas.microsoft.com/office/drawing/2014/main" id="{924D5E2D-7ACB-EE2A-F111-5F5EB4F04F7C}"/>
              </a:ext>
            </a:extLst>
          </p:cNvPr>
          <p:cNvSpPr>
            <a:spLocks noGrp="1"/>
          </p:cNvSpPr>
          <p:nvPr>
            <p:ph type="title"/>
          </p:nvPr>
        </p:nvSpPr>
        <p:spPr>
          <a:xfrm>
            <a:off x="729450" y="644882"/>
            <a:ext cx="7688700" cy="535200"/>
          </a:xfrm>
        </p:spPr>
        <p:txBody>
          <a:bodyPr>
            <a:normAutofit fontScale="90000"/>
          </a:bodyPr>
          <a:lstStyle/>
          <a:p>
            <a:r>
              <a:rPr lang="en-IN" dirty="0"/>
              <a:t>Hyperledger Fabric Network</a:t>
            </a:r>
          </a:p>
        </p:txBody>
      </p:sp>
    </p:spTree>
    <p:extLst>
      <p:ext uri="{BB962C8B-B14F-4D97-AF65-F5344CB8AC3E}">
        <p14:creationId xmlns:p14="http://schemas.microsoft.com/office/powerpoint/2010/main" val="412088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727650" y="6009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Organization</a:t>
            </a:r>
            <a:endParaRPr/>
          </a:p>
        </p:txBody>
      </p:sp>
      <p:sp>
        <p:nvSpPr>
          <p:cNvPr id="123" name="Google Shape;123;p15"/>
          <p:cNvSpPr txBox="1">
            <a:spLocks noGrp="1"/>
          </p:cNvSpPr>
          <p:nvPr>
            <p:ph type="body" idx="1"/>
          </p:nvPr>
        </p:nvSpPr>
        <p:spPr>
          <a:xfrm>
            <a:off x="727650" y="1441200"/>
            <a:ext cx="8189100" cy="3174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GB" sz="2000" dirty="0"/>
              <a:t>Membership Service Providers (MSP) : Identity management of members</a:t>
            </a:r>
            <a:endParaRPr sz="2000" dirty="0"/>
          </a:p>
          <a:p>
            <a:pPr marL="457200" lvl="0" indent="-355600" algn="l" rtl="0">
              <a:spcBef>
                <a:spcPts val="0"/>
              </a:spcBef>
              <a:spcAft>
                <a:spcPts val="0"/>
              </a:spcAft>
              <a:buSzPts val="2000"/>
              <a:buChar char="-"/>
            </a:pPr>
            <a:r>
              <a:rPr lang="en-GB" sz="2000" dirty="0"/>
              <a:t>Administrators : To manage the members (</a:t>
            </a:r>
            <a:r>
              <a:rPr lang="en-GB" sz="2000" dirty="0" err="1"/>
              <a:t>enroll</a:t>
            </a:r>
            <a:r>
              <a:rPr lang="en-GB" sz="2000" dirty="0"/>
              <a:t>, remove etc.)</a:t>
            </a:r>
            <a:endParaRPr sz="2000" dirty="0"/>
          </a:p>
          <a:p>
            <a:pPr marL="457200" lvl="0" indent="-355600" algn="l" rtl="0">
              <a:spcBef>
                <a:spcPts val="0"/>
              </a:spcBef>
              <a:spcAft>
                <a:spcPts val="0"/>
              </a:spcAft>
              <a:buSzPts val="2000"/>
              <a:buChar char="-"/>
            </a:pPr>
            <a:r>
              <a:rPr lang="en-GB" sz="2000" dirty="0"/>
              <a:t>Users : Typically applications connecting to the blockchain network</a:t>
            </a:r>
            <a:endParaRPr sz="2000" dirty="0"/>
          </a:p>
          <a:p>
            <a:pPr marL="457200" lvl="0" indent="-355600" algn="l" rtl="0">
              <a:spcBef>
                <a:spcPts val="0"/>
              </a:spcBef>
              <a:spcAft>
                <a:spcPts val="0"/>
              </a:spcAft>
              <a:buSzPts val="2000"/>
              <a:buChar char="-"/>
            </a:pPr>
            <a:r>
              <a:rPr lang="en-GB" sz="2000" dirty="0"/>
              <a:t>Peers : Hosting the </a:t>
            </a:r>
            <a:r>
              <a:rPr lang="en-GB" sz="2000" dirty="0" err="1"/>
              <a:t>chaincode</a:t>
            </a:r>
            <a:r>
              <a:rPr lang="en-GB" sz="2000" dirty="0"/>
              <a:t> and storing the ledger</a:t>
            </a:r>
            <a:endParaRPr sz="2000" dirty="0"/>
          </a:p>
          <a:p>
            <a:pPr marL="457200" lvl="0" indent="-355600" algn="l" rtl="0">
              <a:spcBef>
                <a:spcPts val="0"/>
              </a:spcBef>
              <a:spcAft>
                <a:spcPts val="0"/>
              </a:spcAft>
              <a:buSzPts val="2000"/>
              <a:buChar char="-"/>
            </a:pPr>
            <a:r>
              <a:rPr lang="en-GB" sz="2000" dirty="0" err="1"/>
              <a:t>Orderers</a:t>
            </a:r>
            <a:r>
              <a:rPr lang="en-GB" sz="2000" dirty="0"/>
              <a:t> (optional) : Ordering of transactions</a:t>
            </a:r>
            <a:endParaRPr sz="2000" dirty="0"/>
          </a:p>
          <a:p>
            <a:pPr marL="0" lvl="0" indent="0" algn="l" rtl="0">
              <a:spcBef>
                <a:spcPts val="1200"/>
              </a:spcBef>
              <a:spcAft>
                <a:spcPts val="1200"/>
              </a:spcAft>
              <a:buNone/>
            </a:pPr>
            <a:r>
              <a:rPr lang="en-GB" sz="2000" dirty="0"/>
              <a:t>Each organization has an ID and a network can have multiple participating organizations</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9" name="Google Shape;129;p16"/>
          <p:cNvPicPr preferRelativeResize="0"/>
          <p:nvPr/>
        </p:nvPicPr>
        <p:blipFill>
          <a:blip r:embed="rId3">
            <a:alphaModFix/>
          </a:blip>
          <a:stretch>
            <a:fillRect/>
          </a:stretch>
        </p:blipFill>
        <p:spPr>
          <a:xfrm>
            <a:off x="900000" y="1343900"/>
            <a:ext cx="7600888" cy="3647200"/>
          </a:xfrm>
          <a:prstGeom prst="rect">
            <a:avLst/>
          </a:prstGeom>
          <a:noFill/>
          <a:ln>
            <a:noFill/>
          </a:ln>
        </p:spPr>
      </p:pic>
      <p:sp>
        <p:nvSpPr>
          <p:cNvPr id="130" name="Google Shape;130;p16"/>
          <p:cNvSpPr txBox="1"/>
          <p:nvPr/>
        </p:nvSpPr>
        <p:spPr>
          <a:xfrm>
            <a:off x="7140300" y="0"/>
            <a:ext cx="237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Image courtesy: NPTEL</a:t>
            </a:r>
            <a:endParaRPr>
              <a:latin typeface="Lato"/>
              <a:ea typeface="Lato"/>
              <a:cs typeface="Lato"/>
              <a:sym typeface="Lato"/>
            </a:endParaRPr>
          </a:p>
        </p:txBody>
      </p:sp>
      <p:sp>
        <p:nvSpPr>
          <p:cNvPr id="2" name="Google Shape;186;p24">
            <a:extLst>
              <a:ext uri="{FF2B5EF4-FFF2-40B4-BE49-F238E27FC236}">
                <a16:creationId xmlns:a16="http://schemas.microsoft.com/office/drawing/2014/main" id="{C77072EF-09D5-F8B8-87A5-E4D06C2EA3AD}"/>
              </a:ext>
            </a:extLst>
          </p:cNvPr>
          <p:cNvSpPr txBox="1">
            <a:spLocks noGrp="1"/>
          </p:cNvSpPr>
          <p:nvPr>
            <p:ph type="title"/>
          </p:nvPr>
        </p:nvSpPr>
        <p:spPr>
          <a:xfrm>
            <a:off x="727650" y="571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Entities Involved</a:t>
            </a:r>
            <a:endParaRPr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1825</TotalTime>
  <Words>1118</Words>
  <Application>Microsoft Office PowerPoint</Application>
  <PresentationFormat>On-screen Show (16:9)</PresentationFormat>
  <Paragraphs>144</Paragraphs>
  <Slides>21</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Raleway</vt:lpstr>
      <vt:lpstr>Lato</vt:lpstr>
      <vt:lpstr>Streamline</vt:lpstr>
      <vt:lpstr>Hyperledger Fabric</vt:lpstr>
      <vt:lpstr>Public Blockchains</vt:lpstr>
      <vt:lpstr>Use case</vt:lpstr>
      <vt:lpstr>PowerPoint Presentation</vt:lpstr>
      <vt:lpstr>PowerPoint Presentation</vt:lpstr>
      <vt:lpstr>Hyperledger Fabric (Private Blockchain)</vt:lpstr>
      <vt:lpstr>Hyperledger Fabric Network</vt:lpstr>
      <vt:lpstr>Organization</vt:lpstr>
      <vt:lpstr>Entities Involved</vt:lpstr>
      <vt:lpstr>Flow of Transactions</vt:lpstr>
      <vt:lpstr>Practical Use cases</vt:lpstr>
      <vt:lpstr>Setup prerequisites</vt:lpstr>
      <vt:lpstr>Installing Hyperledger Fabric</vt:lpstr>
      <vt:lpstr>Starting the test network with CAs</vt:lpstr>
      <vt:lpstr>Creating a channel</vt:lpstr>
      <vt:lpstr>Deploying chain-code</vt:lpstr>
      <vt:lpstr>Running an application to invoke the chaincode</vt:lpstr>
      <vt:lpstr>Things to remember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SHASHANK GOUD</cp:lastModifiedBy>
  <cp:revision>25</cp:revision>
  <dcterms:modified xsi:type="dcterms:W3CDTF">2024-10-03T04:47:02Z</dcterms:modified>
</cp:coreProperties>
</file>