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41" r:id="rId1"/>
  </p:sldMasterIdLst>
  <p:sldIdLst>
    <p:sldId id="256" r:id="rId2"/>
    <p:sldId id="266" r:id="rId3"/>
    <p:sldId id="257" r:id="rId4"/>
    <p:sldId id="258" r:id="rId5"/>
    <p:sldId id="260" r:id="rId6"/>
    <p:sldId id="262" r:id="rId7"/>
    <p:sldId id="263" r:id="rId8"/>
    <p:sldId id="264" r:id="rId9"/>
    <p:sldId id="269" r:id="rId10"/>
    <p:sldId id="265"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C69D93-12AF-4632-994C-B48CDFF2F0CD}" type="datetimeFigureOut">
              <a:rPr lang="en-IN" smtClean="0"/>
              <a:t>14-07-2024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7F118E0-C5A8-4F00-8FD3-AA1E282D9BC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2543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69D93-12AF-4632-994C-B48CDFF2F0CD}"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118E0-C5A8-4F00-8FD3-AA1E282D9BC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500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69D93-12AF-4632-994C-B48CDFF2F0CD}"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118E0-C5A8-4F00-8FD3-AA1E282D9BC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5242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69D93-12AF-4632-994C-B48CDFF2F0CD}"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118E0-C5A8-4F00-8FD3-AA1E282D9BC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717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69D93-12AF-4632-994C-B48CDFF2F0CD}" type="datetimeFigureOut">
              <a:rPr lang="en-IN" smtClean="0"/>
              <a:t>14-07-2024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F118E0-C5A8-4F00-8FD3-AA1E282D9BC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625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69D93-12AF-4632-994C-B48CDFF2F0CD}"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118E0-C5A8-4F00-8FD3-AA1E282D9BC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0996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69D93-12AF-4632-994C-B48CDFF2F0CD}" type="datetimeFigureOut">
              <a:rPr lang="en-IN" smtClean="0"/>
              <a:t>14-07-2024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F118E0-C5A8-4F00-8FD3-AA1E282D9BC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7915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69D93-12AF-4632-994C-B48CDFF2F0CD}" type="datetimeFigureOut">
              <a:rPr lang="en-IN" smtClean="0"/>
              <a:t>14-07-2024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F118E0-C5A8-4F00-8FD3-AA1E282D9BC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6073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69D93-12AF-4632-994C-B48CDFF2F0CD}" type="datetimeFigureOut">
              <a:rPr lang="en-IN" smtClean="0"/>
              <a:t>14-07-2024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F118E0-C5A8-4F00-8FD3-AA1E282D9BC5}" type="slidenum">
              <a:rPr lang="en-IN" smtClean="0"/>
              <a:t>‹#›</a:t>
            </a:fld>
            <a:endParaRPr lang="en-IN"/>
          </a:p>
        </p:txBody>
      </p:sp>
    </p:spTree>
    <p:extLst>
      <p:ext uri="{BB962C8B-B14F-4D97-AF65-F5344CB8AC3E}">
        <p14:creationId xmlns:p14="http://schemas.microsoft.com/office/powerpoint/2010/main" val="157675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69D93-12AF-4632-994C-B48CDFF2F0CD}" type="datetimeFigureOut">
              <a:rPr lang="en-IN" smtClean="0"/>
              <a:t>14-07-2024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7F118E0-C5A8-4F00-8FD3-AA1E282D9BC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6690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6C69D93-12AF-4632-994C-B48CDFF2F0CD}" type="datetimeFigureOut">
              <a:rPr lang="en-IN" smtClean="0"/>
              <a:t>14-07-2024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7F118E0-C5A8-4F00-8FD3-AA1E282D9BC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0287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6C69D93-12AF-4632-994C-B48CDFF2F0CD}" type="datetimeFigureOut">
              <a:rPr lang="en-IN" smtClean="0"/>
              <a:t>14-07-2024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7F118E0-C5A8-4F00-8FD3-AA1E282D9BC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812628"/>
      </p:ext>
    </p:extLst>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758D-970E-FDFF-1F15-DD5D38D03BF3}"/>
              </a:ext>
            </a:extLst>
          </p:cNvPr>
          <p:cNvSpPr>
            <a:spLocks noGrp="1"/>
          </p:cNvSpPr>
          <p:nvPr>
            <p:ph type="ctrTitle"/>
          </p:nvPr>
        </p:nvSpPr>
        <p:spPr>
          <a:xfrm>
            <a:off x="1644054" y="2143764"/>
            <a:ext cx="10192346" cy="1354346"/>
          </a:xfrm>
        </p:spPr>
        <p:txBody>
          <a:bodyPr>
            <a:normAutofit fontScale="90000"/>
          </a:bodyPr>
          <a:lstStyle/>
          <a:p>
            <a:pPr algn="ctr"/>
            <a:r>
              <a:rPr lang="en-US" sz="5000" b="1" dirty="0">
                <a:latin typeface="Algerian" panose="04020705040A02060702" pitchFamily="82" charset="0"/>
              </a:rPr>
              <a:t>CRIME RATE PREDICTION USING </a:t>
            </a:r>
            <a:br>
              <a:rPr lang="en-US" sz="5000" b="1" dirty="0">
                <a:latin typeface="Algerian" panose="04020705040A02060702" pitchFamily="82" charset="0"/>
              </a:rPr>
            </a:br>
            <a:r>
              <a:rPr lang="en-US" sz="5000" b="1" dirty="0">
                <a:latin typeface="Algerian" panose="04020705040A02060702" pitchFamily="82" charset="0"/>
              </a:rPr>
              <a:t>MACHINE LEARNING </a:t>
            </a:r>
            <a:r>
              <a:rPr lang="en-US" sz="5000" b="1" dirty="0" err="1">
                <a:latin typeface="Algerian" panose="04020705040A02060702" pitchFamily="82" charset="0"/>
              </a:rPr>
              <a:t>tECHNIQUEs</a:t>
            </a:r>
            <a:endParaRPr lang="en-IN" sz="5000" b="1" dirty="0">
              <a:latin typeface="Algerian" panose="04020705040A02060702" pitchFamily="82" charset="0"/>
            </a:endParaRPr>
          </a:p>
        </p:txBody>
      </p:sp>
      <p:sp>
        <p:nvSpPr>
          <p:cNvPr id="3" name="Subtitle 2">
            <a:extLst>
              <a:ext uri="{FF2B5EF4-FFF2-40B4-BE49-F238E27FC236}">
                <a16:creationId xmlns:a16="http://schemas.microsoft.com/office/drawing/2014/main" id="{1F76FB2C-874B-9483-F166-5BB2B186A788}"/>
              </a:ext>
            </a:extLst>
          </p:cNvPr>
          <p:cNvSpPr>
            <a:spLocks noGrp="1"/>
          </p:cNvSpPr>
          <p:nvPr>
            <p:ph type="subTitle" idx="1"/>
          </p:nvPr>
        </p:nvSpPr>
        <p:spPr>
          <a:xfrm>
            <a:off x="130629" y="4371765"/>
            <a:ext cx="3738465" cy="1566798"/>
          </a:xfrm>
        </p:spPr>
        <p:txBody>
          <a:bodyPr>
            <a:normAutofit fontScale="92500"/>
          </a:bodyPr>
          <a:lstStyle/>
          <a:p>
            <a:pPr algn="just">
              <a:lnSpc>
                <a:spcPct val="150000"/>
              </a:lnSpc>
            </a:pPr>
            <a:r>
              <a:rPr lang="en-US" b="1" dirty="0"/>
              <a:t>Submitted By:</a:t>
            </a:r>
          </a:p>
          <a:p>
            <a:pPr algn="just">
              <a:lnSpc>
                <a:spcPct val="150000"/>
              </a:lnSpc>
            </a:pPr>
            <a:r>
              <a:rPr lang="en-US" b="1" dirty="0"/>
              <a:t>Name: Rudraksh Agarwal</a:t>
            </a:r>
          </a:p>
          <a:p>
            <a:pPr algn="just">
              <a:lnSpc>
                <a:spcPct val="150000"/>
              </a:lnSpc>
            </a:pPr>
            <a:r>
              <a:rPr lang="en-US" b="1" dirty="0"/>
              <a:t>University Roll No.: 2021907</a:t>
            </a:r>
          </a:p>
        </p:txBody>
      </p:sp>
      <p:sp>
        <p:nvSpPr>
          <p:cNvPr id="4" name="TextBox 3">
            <a:extLst>
              <a:ext uri="{FF2B5EF4-FFF2-40B4-BE49-F238E27FC236}">
                <a16:creationId xmlns:a16="http://schemas.microsoft.com/office/drawing/2014/main" id="{EBDF6FDB-35C1-C4E6-B29F-8EE630065982}"/>
              </a:ext>
            </a:extLst>
          </p:cNvPr>
          <p:cNvSpPr txBox="1"/>
          <p:nvPr/>
        </p:nvSpPr>
        <p:spPr>
          <a:xfrm>
            <a:off x="8851641" y="4376803"/>
            <a:ext cx="3526971" cy="1354345"/>
          </a:xfrm>
          <a:prstGeom prst="rect">
            <a:avLst/>
          </a:prstGeom>
          <a:noFill/>
        </p:spPr>
        <p:txBody>
          <a:bodyPr wrap="square" rtlCol="0">
            <a:spAutoFit/>
          </a:bodyPr>
          <a:lstStyle/>
          <a:p>
            <a:pPr algn="just">
              <a:lnSpc>
                <a:spcPct val="150000"/>
              </a:lnSpc>
            </a:pPr>
            <a:r>
              <a:rPr lang="en-US" sz="1900" b="1" dirty="0"/>
              <a:t>Under the Mentorship of</a:t>
            </a:r>
          </a:p>
          <a:p>
            <a:pPr algn="just">
              <a:lnSpc>
                <a:spcPct val="150000"/>
              </a:lnSpc>
            </a:pPr>
            <a:r>
              <a:rPr lang="en-US" sz="1900" b="1" dirty="0"/>
              <a:t>Mr. Vivek Tomar</a:t>
            </a:r>
          </a:p>
          <a:p>
            <a:pPr algn="just">
              <a:lnSpc>
                <a:spcPct val="150000"/>
              </a:lnSpc>
            </a:pPr>
            <a:r>
              <a:rPr lang="en-US" sz="1900" b="1" dirty="0"/>
              <a:t>Assistant Professor</a:t>
            </a:r>
          </a:p>
        </p:txBody>
      </p:sp>
    </p:spTree>
    <p:extLst>
      <p:ext uri="{BB962C8B-B14F-4D97-AF65-F5344CB8AC3E}">
        <p14:creationId xmlns:p14="http://schemas.microsoft.com/office/powerpoint/2010/main" val="222385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356373-D3FF-CF17-561A-88CA4F3DA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20" y="209759"/>
            <a:ext cx="10678160" cy="5799209"/>
          </a:xfrm>
          <a:prstGeom prst="rect">
            <a:avLst/>
          </a:prstGeom>
        </p:spPr>
      </p:pic>
    </p:spTree>
    <p:extLst>
      <p:ext uri="{BB962C8B-B14F-4D97-AF65-F5344CB8AC3E}">
        <p14:creationId xmlns:p14="http://schemas.microsoft.com/office/powerpoint/2010/main" val="215967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E4FA-C31E-47E5-7740-FA6CF257DA49}"/>
              </a:ext>
            </a:extLst>
          </p:cNvPr>
          <p:cNvSpPr>
            <a:spLocks noGrp="1"/>
          </p:cNvSpPr>
          <p:nvPr>
            <p:ph type="title"/>
          </p:nvPr>
        </p:nvSpPr>
        <p:spPr>
          <a:xfrm>
            <a:off x="898849" y="1206660"/>
            <a:ext cx="10394302" cy="1080938"/>
          </a:xfrm>
        </p:spPr>
        <p:txBody>
          <a:bodyPr>
            <a:normAutofit/>
          </a:bodyPr>
          <a:lstStyle/>
          <a:p>
            <a:pPr algn="ctr"/>
            <a:r>
              <a:rPr lang="en-US" sz="4500" dirty="0"/>
              <a:t>Conclusion &amp; Future Work</a:t>
            </a:r>
            <a:endParaRPr lang="en-IN" sz="4500" dirty="0"/>
          </a:p>
        </p:txBody>
      </p:sp>
      <p:sp>
        <p:nvSpPr>
          <p:cNvPr id="3" name="Content Placeholder 2">
            <a:extLst>
              <a:ext uri="{FF2B5EF4-FFF2-40B4-BE49-F238E27FC236}">
                <a16:creationId xmlns:a16="http://schemas.microsoft.com/office/drawing/2014/main" id="{D1EDDF29-CFE4-C149-02CC-6BECA08F9D76}"/>
              </a:ext>
            </a:extLst>
          </p:cNvPr>
          <p:cNvSpPr>
            <a:spLocks noGrp="1"/>
          </p:cNvSpPr>
          <p:nvPr>
            <p:ph idx="1"/>
          </p:nvPr>
        </p:nvSpPr>
        <p:spPr>
          <a:xfrm>
            <a:off x="307096" y="2271560"/>
            <a:ext cx="11328177" cy="620930"/>
          </a:xfrm>
        </p:spPr>
        <p:txBody>
          <a:bodyPr>
            <a:normAutofit/>
          </a:bodyPr>
          <a:lstStyle/>
          <a:p>
            <a:pPr marL="0" indent="0">
              <a:buNone/>
            </a:pPr>
            <a:r>
              <a:rPr lang="en-US" dirty="0"/>
              <a:t>The Model for Crime Rate Prediction has been successfully developed using Machine Learning Techniques.</a:t>
            </a:r>
            <a:endParaRPr lang="en-IN" dirty="0"/>
          </a:p>
        </p:txBody>
      </p:sp>
      <p:sp>
        <p:nvSpPr>
          <p:cNvPr id="4" name="TextBox 3">
            <a:extLst>
              <a:ext uri="{FF2B5EF4-FFF2-40B4-BE49-F238E27FC236}">
                <a16:creationId xmlns:a16="http://schemas.microsoft.com/office/drawing/2014/main" id="{6C3416FD-FD93-DD9E-85FE-C1E2349C013A}"/>
              </a:ext>
            </a:extLst>
          </p:cNvPr>
          <p:cNvSpPr txBox="1"/>
          <p:nvPr/>
        </p:nvSpPr>
        <p:spPr>
          <a:xfrm>
            <a:off x="307096" y="2734653"/>
            <a:ext cx="5402824" cy="1705532"/>
          </a:xfrm>
          <a:prstGeom prst="rect">
            <a:avLst/>
          </a:prstGeom>
          <a:noFill/>
        </p:spPr>
        <p:txBody>
          <a:bodyPr wrap="square" rtlCol="0">
            <a:spAutoFit/>
          </a:bodyPr>
          <a:lstStyle/>
          <a:p>
            <a:pPr>
              <a:lnSpc>
                <a:spcPct val="150000"/>
              </a:lnSpc>
            </a:pPr>
            <a:r>
              <a:rPr lang="en-US" dirty="0"/>
              <a:t>Some Common Applications are:</a:t>
            </a:r>
          </a:p>
          <a:p>
            <a:pPr marL="285750" indent="-285750">
              <a:lnSpc>
                <a:spcPct val="150000"/>
              </a:lnSpc>
              <a:buFont typeface="Arial" panose="020B0604020202020204" pitchFamily="34" charset="0"/>
              <a:buChar char="•"/>
            </a:pPr>
            <a:r>
              <a:rPr lang="en-IN" dirty="0"/>
              <a:t>Law Enforcement and Policing</a:t>
            </a:r>
          </a:p>
          <a:p>
            <a:pPr marL="285750" indent="-285750">
              <a:lnSpc>
                <a:spcPct val="150000"/>
              </a:lnSpc>
              <a:buFont typeface="Arial" panose="020B0604020202020204" pitchFamily="34" charset="0"/>
              <a:buChar char="•"/>
            </a:pPr>
            <a:r>
              <a:rPr lang="en-IN" dirty="0"/>
              <a:t>Crime Prevention</a:t>
            </a:r>
          </a:p>
          <a:p>
            <a:pPr marL="285750" indent="-285750">
              <a:lnSpc>
                <a:spcPct val="150000"/>
              </a:lnSpc>
              <a:buFont typeface="Arial" panose="020B0604020202020204" pitchFamily="34" charset="0"/>
              <a:buChar char="•"/>
            </a:pPr>
            <a:r>
              <a:rPr lang="en-IN" dirty="0"/>
              <a:t>Urban Planning &amp; Infrastructure Development</a:t>
            </a:r>
          </a:p>
        </p:txBody>
      </p:sp>
      <p:sp>
        <p:nvSpPr>
          <p:cNvPr id="5" name="TextBox 4">
            <a:extLst>
              <a:ext uri="{FF2B5EF4-FFF2-40B4-BE49-F238E27FC236}">
                <a16:creationId xmlns:a16="http://schemas.microsoft.com/office/drawing/2014/main" id="{6C9C1BC6-266C-76B8-D908-BD1B1DE2A82B}"/>
              </a:ext>
            </a:extLst>
          </p:cNvPr>
          <p:cNvSpPr txBox="1"/>
          <p:nvPr/>
        </p:nvSpPr>
        <p:spPr>
          <a:xfrm>
            <a:off x="5181600" y="4755860"/>
            <a:ext cx="7010400" cy="874535"/>
          </a:xfrm>
          <a:prstGeom prst="rect">
            <a:avLst/>
          </a:prstGeom>
          <a:noFill/>
        </p:spPr>
        <p:txBody>
          <a:bodyPr wrap="square" rtlCol="0">
            <a:spAutoFit/>
          </a:bodyPr>
          <a:lstStyle/>
          <a:p>
            <a:pPr>
              <a:lnSpc>
                <a:spcPct val="150000"/>
              </a:lnSpc>
            </a:pPr>
            <a:r>
              <a:rPr lang="en-US" dirty="0"/>
              <a:t>Future works in crime rate prediction will likely integrate AI for real-time analysis, prioritize data ethics, and enhance predictive accuracy further.</a:t>
            </a:r>
            <a:endParaRPr lang="en-IN" dirty="0"/>
          </a:p>
        </p:txBody>
      </p:sp>
      <p:sp>
        <p:nvSpPr>
          <p:cNvPr id="6" name="TextBox 5">
            <a:extLst>
              <a:ext uri="{FF2B5EF4-FFF2-40B4-BE49-F238E27FC236}">
                <a16:creationId xmlns:a16="http://schemas.microsoft.com/office/drawing/2014/main" id="{009A9AB9-4720-4E77-EE7B-5B4331181D75}"/>
              </a:ext>
            </a:extLst>
          </p:cNvPr>
          <p:cNvSpPr txBox="1"/>
          <p:nvPr/>
        </p:nvSpPr>
        <p:spPr>
          <a:xfrm>
            <a:off x="7063273" y="3265201"/>
            <a:ext cx="4572000" cy="400110"/>
          </a:xfrm>
          <a:prstGeom prst="rect">
            <a:avLst/>
          </a:prstGeom>
          <a:noFill/>
        </p:spPr>
        <p:txBody>
          <a:bodyPr wrap="square" rtlCol="0">
            <a:spAutoFit/>
          </a:bodyPr>
          <a:lstStyle/>
          <a:p>
            <a:r>
              <a:rPr lang="en-US" sz="2000" dirty="0"/>
              <a:t>CONCLUSION</a:t>
            </a:r>
            <a:endParaRPr lang="en-IN" sz="2000" dirty="0"/>
          </a:p>
        </p:txBody>
      </p:sp>
      <p:sp>
        <p:nvSpPr>
          <p:cNvPr id="8" name="Arrow: Right 7">
            <a:extLst>
              <a:ext uri="{FF2B5EF4-FFF2-40B4-BE49-F238E27FC236}">
                <a16:creationId xmlns:a16="http://schemas.microsoft.com/office/drawing/2014/main" id="{12846C6D-5A7A-F315-9E69-374A10DC09A3}"/>
              </a:ext>
            </a:extLst>
          </p:cNvPr>
          <p:cNvSpPr/>
          <p:nvPr/>
        </p:nvSpPr>
        <p:spPr>
          <a:xfrm flipH="1">
            <a:off x="5467738" y="3180848"/>
            <a:ext cx="1595535" cy="55172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F516F62B-738D-8E57-C444-A831D58AD728}"/>
              </a:ext>
            </a:extLst>
          </p:cNvPr>
          <p:cNvSpPr txBox="1"/>
          <p:nvPr/>
        </p:nvSpPr>
        <p:spPr>
          <a:xfrm>
            <a:off x="1407605" y="5154478"/>
            <a:ext cx="2080727" cy="400110"/>
          </a:xfrm>
          <a:prstGeom prst="rect">
            <a:avLst/>
          </a:prstGeom>
          <a:noFill/>
        </p:spPr>
        <p:txBody>
          <a:bodyPr wrap="square" rtlCol="0">
            <a:spAutoFit/>
          </a:bodyPr>
          <a:lstStyle/>
          <a:p>
            <a:r>
              <a:rPr lang="en-US" sz="2000" dirty="0"/>
              <a:t>FUTURE WORK</a:t>
            </a:r>
            <a:endParaRPr lang="en-IN" sz="2000" dirty="0"/>
          </a:p>
        </p:txBody>
      </p:sp>
      <p:sp>
        <p:nvSpPr>
          <p:cNvPr id="10" name="Arrow: Right 9">
            <a:extLst>
              <a:ext uri="{FF2B5EF4-FFF2-40B4-BE49-F238E27FC236}">
                <a16:creationId xmlns:a16="http://schemas.microsoft.com/office/drawing/2014/main" id="{3809DA96-C4F1-F777-5194-6E83A6AAE5CD}"/>
              </a:ext>
            </a:extLst>
          </p:cNvPr>
          <p:cNvSpPr/>
          <p:nvPr/>
        </p:nvSpPr>
        <p:spPr>
          <a:xfrm>
            <a:off x="3367537" y="5078672"/>
            <a:ext cx="1595535" cy="55172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6861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AF0605-55C2-04D0-A86F-41E8EBAAC6C4}"/>
              </a:ext>
            </a:extLst>
          </p:cNvPr>
          <p:cNvSpPr>
            <a:spLocks noGrp="1"/>
          </p:cNvSpPr>
          <p:nvPr>
            <p:ph type="ctrTitle"/>
          </p:nvPr>
        </p:nvSpPr>
        <p:spPr>
          <a:xfrm>
            <a:off x="2369976" y="2335330"/>
            <a:ext cx="8740480" cy="1373070"/>
          </a:xfrm>
        </p:spPr>
        <p:txBody>
          <a:bodyPr/>
          <a:lstStyle/>
          <a:p>
            <a:pPr algn="just"/>
            <a:r>
              <a:rPr lang="en-US" sz="8000" dirty="0">
                <a:latin typeface="Algerian" panose="04020705040A02060702" pitchFamily="82" charset="0"/>
              </a:rPr>
              <a:t>thank YOU</a:t>
            </a:r>
            <a:endParaRPr lang="en-IN" sz="8000" dirty="0">
              <a:latin typeface="Algerian" panose="04020705040A02060702" pitchFamily="82" charset="0"/>
            </a:endParaRPr>
          </a:p>
        </p:txBody>
      </p:sp>
      <p:sp>
        <p:nvSpPr>
          <p:cNvPr id="7" name="Subtitle 6">
            <a:extLst>
              <a:ext uri="{FF2B5EF4-FFF2-40B4-BE49-F238E27FC236}">
                <a16:creationId xmlns:a16="http://schemas.microsoft.com/office/drawing/2014/main" id="{A7CAFD7A-57D3-531B-1270-681DA28DEF26}"/>
              </a:ext>
            </a:extLst>
          </p:cNvPr>
          <p:cNvSpPr>
            <a:spLocks noGrp="1"/>
          </p:cNvSpPr>
          <p:nvPr>
            <p:ph type="subTitle" idx="1"/>
          </p:nvPr>
        </p:nvSpPr>
        <p:spPr>
          <a:xfrm>
            <a:off x="6096000" y="3434080"/>
            <a:ext cx="8144134" cy="1117687"/>
          </a:xfrm>
        </p:spPr>
        <p:txBody>
          <a:bodyPr>
            <a:normAutofit fontScale="77500" lnSpcReduction="20000"/>
          </a:bodyPr>
          <a:lstStyle/>
          <a:p>
            <a:r>
              <a:rPr lang="en-US" dirty="0"/>
              <a:t>RUDRAKSH AGARWAL</a:t>
            </a:r>
          </a:p>
          <a:p>
            <a:r>
              <a:rPr lang="en-US" dirty="0"/>
              <a:t>2021907</a:t>
            </a:r>
          </a:p>
          <a:p>
            <a:r>
              <a:rPr lang="en-IN" dirty="0"/>
              <a:t>ML</a:t>
            </a:r>
          </a:p>
        </p:txBody>
      </p:sp>
    </p:spTree>
    <p:extLst>
      <p:ext uri="{BB962C8B-B14F-4D97-AF65-F5344CB8AC3E}">
        <p14:creationId xmlns:p14="http://schemas.microsoft.com/office/powerpoint/2010/main" val="73631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4EEE-9D71-04FA-6D48-281C9AF21D61}"/>
              </a:ext>
            </a:extLst>
          </p:cNvPr>
          <p:cNvSpPr>
            <a:spLocks noGrp="1"/>
          </p:cNvSpPr>
          <p:nvPr>
            <p:ph type="title"/>
          </p:nvPr>
        </p:nvSpPr>
        <p:spPr>
          <a:xfrm>
            <a:off x="4486596" y="1212916"/>
            <a:ext cx="3218807" cy="1080938"/>
          </a:xfrm>
        </p:spPr>
        <p:txBody>
          <a:bodyPr>
            <a:normAutofit/>
          </a:bodyPr>
          <a:lstStyle/>
          <a:p>
            <a:pPr algn="ctr"/>
            <a:r>
              <a:rPr lang="en-US" sz="4500" dirty="0">
                <a:effectLst>
                  <a:outerShdw blurRad="38100" dist="38100" dir="2700000" algn="tl">
                    <a:srgbClr val="000000">
                      <a:alpha val="43137"/>
                    </a:srgbClr>
                  </a:outerShdw>
                </a:effectLst>
              </a:rPr>
              <a:t>CONTENTS</a:t>
            </a:r>
            <a:endParaRPr lang="en-IN" sz="45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71B7BD4-3B30-EDA5-B3A4-92E2D8307CA7}"/>
              </a:ext>
            </a:extLst>
          </p:cNvPr>
          <p:cNvSpPr>
            <a:spLocks noGrp="1"/>
          </p:cNvSpPr>
          <p:nvPr>
            <p:ph idx="1"/>
          </p:nvPr>
        </p:nvSpPr>
        <p:spPr/>
        <p:txBody>
          <a:bodyPr>
            <a:normAutofit/>
          </a:bodyPr>
          <a:lstStyle/>
          <a:p>
            <a:r>
              <a:rPr lang="en-US" dirty="0"/>
              <a:t> Introduction</a:t>
            </a:r>
          </a:p>
          <a:p>
            <a:r>
              <a:rPr lang="en-US" dirty="0"/>
              <a:t> Problem Statement</a:t>
            </a:r>
          </a:p>
          <a:p>
            <a:r>
              <a:rPr lang="en-US" dirty="0"/>
              <a:t> Methodology</a:t>
            </a:r>
          </a:p>
          <a:p>
            <a:r>
              <a:rPr lang="en-US" dirty="0"/>
              <a:t> Results &amp; Discussion</a:t>
            </a:r>
          </a:p>
          <a:p>
            <a:r>
              <a:rPr lang="en-US" dirty="0"/>
              <a:t> Conclusion &amp; Future Work</a:t>
            </a:r>
          </a:p>
        </p:txBody>
      </p:sp>
    </p:spTree>
    <p:extLst>
      <p:ext uri="{BB962C8B-B14F-4D97-AF65-F5344CB8AC3E}">
        <p14:creationId xmlns:p14="http://schemas.microsoft.com/office/powerpoint/2010/main" val="28984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FB04-CF02-BE67-0A5F-D8DEC93AFB1B}"/>
              </a:ext>
            </a:extLst>
          </p:cNvPr>
          <p:cNvSpPr>
            <a:spLocks noGrp="1"/>
          </p:cNvSpPr>
          <p:nvPr>
            <p:ph type="title"/>
          </p:nvPr>
        </p:nvSpPr>
        <p:spPr>
          <a:xfrm>
            <a:off x="884853" y="1212241"/>
            <a:ext cx="10422294" cy="1293028"/>
          </a:xfrm>
        </p:spPr>
        <p:txBody>
          <a:bodyPr>
            <a:normAutofit/>
          </a:bodyPr>
          <a:lstStyle/>
          <a:p>
            <a:pPr algn="ctr"/>
            <a:r>
              <a:rPr lang="en-US" sz="4500" dirty="0"/>
              <a:t>INTRODUCTION</a:t>
            </a:r>
            <a:endParaRPr lang="en-IN" sz="4500" dirty="0"/>
          </a:p>
        </p:txBody>
      </p:sp>
      <p:sp>
        <p:nvSpPr>
          <p:cNvPr id="3" name="Content Placeholder 2">
            <a:extLst>
              <a:ext uri="{FF2B5EF4-FFF2-40B4-BE49-F238E27FC236}">
                <a16:creationId xmlns:a16="http://schemas.microsoft.com/office/drawing/2014/main" id="{AA6273A2-5A91-C9D0-D686-5F50242ABC72}"/>
              </a:ext>
            </a:extLst>
          </p:cNvPr>
          <p:cNvSpPr>
            <a:spLocks noGrp="1"/>
          </p:cNvSpPr>
          <p:nvPr>
            <p:ph idx="1"/>
          </p:nvPr>
        </p:nvSpPr>
        <p:spPr>
          <a:xfrm>
            <a:off x="388090" y="2153895"/>
            <a:ext cx="5707910" cy="3735106"/>
          </a:xfrm>
        </p:spPr>
        <p:txBody>
          <a:bodyPr>
            <a:normAutofit/>
          </a:bodyPr>
          <a:lstStyle/>
          <a:p>
            <a:pPr marL="0" indent="0">
              <a:lnSpc>
                <a:spcPct val="170000"/>
              </a:lnSpc>
              <a:buNone/>
            </a:pPr>
            <a:r>
              <a:rPr lang="en-US" sz="1800" dirty="0">
                <a:effectLst/>
                <a:ea typeface="Times New Roman" panose="02020603050405020304" pitchFamily="18" charset="0"/>
              </a:rPr>
              <a:t>Crime Rate Prediction involves using statistical methods and machine learning algorithms to forecast the likelihood and frequency of criminal activities in a given area over a specific period.</a:t>
            </a:r>
            <a:endParaRPr lang="en-US" dirty="0"/>
          </a:p>
        </p:txBody>
      </p:sp>
      <p:pic>
        <p:nvPicPr>
          <p:cNvPr id="5" name="Picture 4">
            <a:extLst>
              <a:ext uri="{FF2B5EF4-FFF2-40B4-BE49-F238E27FC236}">
                <a16:creationId xmlns:a16="http://schemas.microsoft.com/office/drawing/2014/main" id="{55C4A273-9E59-F580-5615-DFC9426C4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35972"/>
            <a:ext cx="5589722" cy="3651130"/>
          </a:xfrm>
          <a:prstGeom prst="rect">
            <a:avLst/>
          </a:prstGeom>
        </p:spPr>
      </p:pic>
    </p:spTree>
    <p:extLst>
      <p:ext uri="{BB962C8B-B14F-4D97-AF65-F5344CB8AC3E}">
        <p14:creationId xmlns:p14="http://schemas.microsoft.com/office/powerpoint/2010/main" val="199702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40C3-4F10-6DF7-2F63-7AFE4CF2CCCF}"/>
              </a:ext>
            </a:extLst>
          </p:cNvPr>
          <p:cNvSpPr>
            <a:spLocks noGrp="1"/>
          </p:cNvSpPr>
          <p:nvPr>
            <p:ph type="title"/>
          </p:nvPr>
        </p:nvSpPr>
        <p:spPr>
          <a:xfrm>
            <a:off x="3208953" y="1199594"/>
            <a:ext cx="5774093" cy="1293028"/>
          </a:xfrm>
        </p:spPr>
        <p:txBody>
          <a:bodyPr>
            <a:normAutofit/>
          </a:bodyPr>
          <a:lstStyle/>
          <a:p>
            <a:pPr algn="ctr"/>
            <a:r>
              <a:rPr lang="en-US" sz="4500" dirty="0"/>
              <a:t>Problem Statement</a:t>
            </a:r>
            <a:endParaRPr lang="en-IN" sz="4500" dirty="0"/>
          </a:p>
        </p:txBody>
      </p:sp>
      <p:sp>
        <p:nvSpPr>
          <p:cNvPr id="3" name="Content Placeholder 2">
            <a:extLst>
              <a:ext uri="{FF2B5EF4-FFF2-40B4-BE49-F238E27FC236}">
                <a16:creationId xmlns:a16="http://schemas.microsoft.com/office/drawing/2014/main" id="{95E4A02A-D056-D5A5-6966-3F1026ED7F13}"/>
              </a:ext>
            </a:extLst>
          </p:cNvPr>
          <p:cNvSpPr>
            <a:spLocks noGrp="1"/>
          </p:cNvSpPr>
          <p:nvPr>
            <p:ph idx="1"/>
          </p:nvPr>
        </p:nvSpPr>
        <p:spPr>
          <a:xfrm>
            <a:off x="830424" y="2006082"/>
            <a:ext cx="11361576" cy="4000685"/>
          </a:xfrm>
        </p:spPr>
        <p:txBody>
          <a:bodyPr>
            <a:normAutofit/>
          </a:bodyPr>
          <a:lstStyle/>
          <a:p>
            <a:pPr marL="0" indent="0" algn="l">
              <a:buNone/>
            </a:pPr>
            <a:r>
              <a:rPr lang="en-US" sz="2500" b="0" i="0" dirty="0">
                <a:effectLst/>
              </a:rPr>
              <a:t>The Main Objectives of this Project are:</a:t>
            </a:r>
          </a:p>
          <a:p>
            <a:r>
              <a:rPr lang="en-US" sz="2500" b="0" i="0" dirty="0">
                <a:effectLst/>
              </a:rPr>
              <a:t> </a:t>
            </a:r>
            <a:r>
              <a:rPr lang="en-US" sz="1800" dirty="0">
                <a:effectLst/>
                <a:ea typeface="Times New Roman" panose="02020603050405020304" pitchFamily="18" charset="0"/>
              </a:rPr>
              <a:t>To design &amp; develop a crime rate prediction model using machine learning algorithms.</a:t>
            </a:r>
            <a:endParaRPr lang="en-IN" sz="1800" dirty="0">
              <a:effectLst/>
              <a:ea typeface="Calibri" panose="020F0502020204030204" pitchFamily="34" charset="0"/>
            </a:endParaRPr>
          </a:p>
          <a:p>
            <a:r>
              <a:rPr lang="en-US" sz="2500" b="0" i="0" dirty="0">
                <a:effectLst/>
              </a:rPr>
              <a:t> </a:t>
            </a:r>
            <a:r>
              <a:rPr lang="en-US" sz="1800" dirty="0">
                <a:effectLst/>
                <a:ea typeface="Times New Roman" panose="02020603050405020304" pitchFamily="18" charset="0"/>
              </a:rPr>
              <a:t>To Evaluate the performance of different models on a given dataset.</a:t>
            </a:r>
            <a:endParaRPr lang="en-IN" sz="1800" dirty="0">
              <a:effectLst/>
              <a:ea typeface="Calibri" panose="020F0502020204030204" pitchFamily="34" charset="0"/>
            </a:endParaRPr>
          </a:p>
          <a:p>
            <a:r>
              <a:rPr lang="en-US" sz="2500" b="0" i="0" dirty="0">
                <a:effectLst/>
              </a:rPr>
              <a:t> </a:t>
            </a:r>
            <a:r>
              <a:rPr lang="en-US" sz="1800" dirty="0">
                <a:effectLst/>
                <a:ea typeface="Times New Roman" panose="02020603050405020304" pitchFamily="18" charset="0"/>
              </a:rPr>
              <a:t>To analyze the outputs of all the models and find the best model.</a:t>
            </a:r>
            <a:endParaRPr lang="en-IN" sz="1800" dirty="0">
              <a:effectLst/>
              <a:ea typeface="Calibri" panose="020F0502020204030204" pitchFamily="34" charset="0"/>
            </a:endParaRPr>
          </a:p>
        </p:txBody>
      </p:sp>
    </p:spTree>
    <p:extLst>
      <p:ext uri="{BB962C8B-B14F-4D97-AF65-F5344CB8AC3E}">
        <p14:creationId xmlns:p14="http://schemas.microsoft.com/office/powerpoint/2010/main" val="186676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EDDDA-4E06-1DCB-ACBF-71A3C655ACC1}"/>
              </a:ext>
            </a:extLst>
          </p:cNvPr>
          <p:cNvSpPr>
            <a:spLocks noGrp="1"/>
          </p:cNvSpPr>
          <p:nvPr>
            <p:ph type="title"/>
          </p:nvPr>
        </p:nvSpPr>
        <p:spPr>
          <a:xfrm>
            <a:off x="3772574" y="1194316"/>
            <a:ext cx="4646852" cy="1310641"/>
          </a:xfrm>
        </p:spPr>
        <p:txBody>
          <a:bodyPr>
            <a:normAutofit/>
          </a:bodyPr>
          <a:lstStyle/>
          <a:p>
            <a:pPr algn="ctr"/>
            <a:r>
              <a:rPr lang="en-US" sz="4500" dirty="0"/>
              <a:t>Methodology</a:t>
            </a:r>
            <a:endParaRPr lang="en-IN" sz="4500" dirty="0"/>
          </a:p>
        </p:txBody>
      </p:sp>
      <p:sp>
        <p:nvSpPr>
          <p:cNvPr id="11" name="TextBox 10">
            <a:extLst>
              <a:ext uri="{FF2B5EF4-FFF2-40B4-BE49-F238E27FC236}">
                <a16:creationId xmlns:a16="http://schemas.microsoft.com/office/drawing/2014/main" id="{9BD74C8F-C3A6-D6F4-CFF7-127CB5726956}"/>
              </a:ext>
            </a:extLst>
          </p:cNvPr>
          <p:cNvSpPr txBox="1"/>
          <p:nvPr/>
        </p:nvSpPr>
        <p:spPr>
          <a:xfrm>
            <a:off x="388186" y="2376980"/>
            <a:ext cx="4397174" cy="1231106"/>
          </a:xfrm>
          <a:prstGeom prst="rect">
            <a:avLst/>
          </a:prstGeom>
          <a:noFill/>
        </p:spPr>
        <p:txBody>
          <a:bodyPr wrap="square" rtlCol="0">
            <a:spAutoFit/>
          </a:bodyPr>
          <a:lstStyle/>
          <a:p>
            <a:r>
              <a:rPr lang="en-US" dirty="0">
                <a:ea typeface="Times New Roman" panose="02020603050405020304" pitchFamily="18" charset="0"/>
              </a:rPr>
              <a:t>W</a:t>
            </a:r>
            <a:r>
              <a:rPr lang="en-US" sz="1800" dirty="0">
                <a:effectLst/>
                <a:ea typeface="Times New Roman" panose="02020603050405020304" pitchFamily="18" charset="0"/>
              </a:rPr>
              <a:t>e have used the Indian Crime Rate Dataset in which we have state-wise crime record.</a:t>
            </a:r>
          </a:p>
          <a:p>
            <a:endParaRPr lang="en-US" sz="1900" dirty="0"/>
          </a:p>
          <a:p>
            <a:r>
              <a:rPr lang="en-US" sz="1900" dirty="0"/>
              <a:t>The Shape of the Dataset is: </a:t>
            </a:r>
          </a:p>
        </p:txBody>
      </p:sp>
      <p:sp>
        <p:nvSpPr>
          <p:cNvPr id="7" name="TextBox 6">
            <a:extLst>
              <a:ext uri="{FF2B5EF4-FFF2-40B4-BE49-F238E27FC236}">
                <a16:creationId xmlns:a16="http://schemas.microsoft.com/office/drawing/2014/main" id="{7764B840-9F7B-4085-B441-EE0CE45FD2FE}"/>
              </a:ext>
            </a:extLst>
          </p:cNvPr>
          <p:cNvSpPr txBox="1"/>
          <p:nvPr/>
        </p:nvSpPr>
        <p:spPr>
          <a:xfrm>
            <a:off x="11311811" y="3300311"/>
            <a:ext cx="954107" cy="2867223"/>
          </a:xfrm>
          <a:prstGeom prst="rect">
            <a:avLst/>
          </a:prstGeom>
          <a:noFill/>
        </p:spPr>
        <p:txBody>
          <a:bodyPr vert="vert" wrap="square" rtlCol="0" anchor="b">
            <a:spAutoFit/>
          </a:bodyPr>
          <a:lstStyle/>
          <a:p>
            <a:r>
              <a:rPr lang="en-US" sz="5000" dirty="0"/>
              <a:t>DATASET</a:t>
            </a:r>
            <a:endParaRPr lang="en-IN" sz="5000" dirty="0"/>
          </a:p>
        </p:txBody>
      </p:sp>
      <p:pic>
        <p:nvPicPr>
          <p:cNvPr id="9" name="Picture 8">
            <a:extLst>
              <a:ext uri="{FF2B5EF4-FFF2-40B4-BE49-F238E27FC236}">
                <a16:creationId xmlns:a16="http://schemas.microsoft.com/office/drawing/2014/main" id="{1958BB60-0B41-854E-29A9-34B695C5DA24}"/>
              </a:ext>
            </a:extLst>
          </p:cNvPr>
          <p:cNvPicPr>
            <a:picLocks noChangeAspect="1"/>
          </p:cNvPicPr>
          <p:nvPr/>
        </p:nvPicPr>
        <p:blipFill>
          <a:blip r:embed="rId2"/>
          <a:stretch>
            <a:fillRect/>
          </a:stretch>
        </p:blipFill>
        <p:spPr>
          <a:xfrm>
            <a:off x="5158375" y="1961604"/>
            <a:ext cx="6293704" cy="4093963"/>
          </a:xfrm>
          <a:prstGeom prst="rect">
            <a:avLst/>
          </a:prstGeom>
        </p:spPr>
      </p:pic>
      <p:pic>
        <p:nvPicPr>
          <p:cNvPr id="16" name="Picture 15">
            <a:extLst>
              <a:ext uri="{FF2B5EF4-FFF2-40B4-BE49-F238E27FC236}">
                <a16:creationId xmlns:a16="http://schemas.microsoft.com/office/drawing/2014/main" id="{3005DA60-50D6-9920-C9C4-1086E3A21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712" y="3664761"/>
            <a:ext cx="3696216" cy="847843"/>
          </a:xfrm>
          <a:prstGeom prst="rect">
            <a:avLst/>
          </a:prstGeom>
        </p:spPr>
      </p:pic>
    </p:spTree>
    <p:extLst>
      <p:ext uri="{BB962C8B-B14F-4D97-AF65-F5344CB8AC3E}">
        <p14:creationId xmlns:p14="http://schemas.microsoft.com/office/powerpoint/2010/main" val="381223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A9FD6FF-BE5F-578B-81A3-B7C025D9BF6D}"/>
              </a:ext>
            </a:extLst>
          </p:cNvPr>
          <p:cNvSpPr>
            <a:spLocks noGrp="1"/>
          </p:cNvSpPr>
          <p:nvPr>
            <p:ph type="title"/>
          </p:nvPr>
        </p:nvSpPr>
        <p:spPr>
          <a:xfrm>
            <a:off x="1117600" y="1211130"/>
            <a:ext cx="9956800" cy="1049235"/>
          </a:xfrm>
        </p:spPr>
        <p:txBody>
          <a:bodyPr>
            <a:noAutofit/>
          </a:bodyPr>
          <a:lstStyle/>
          <a:p>
            <a:pPr algn="ctr"/>
            <a:r>
              <a:rPr lang="en-US" sz="4000" dirty="0"/>
              <a:t>Data Encoding &amp; Train-TEST-</a:t>
            </a:r>
            <a:r>
              <a:rPr lang="en-US" sz="4000" dirty="0" err="1"/>
              <a:t>SPlit</a:t>
            </a:r>
            <a:endParaRPr lang="en-IN" sz="4000" dirty="0"/>
          </a:p>
        </p:txBody>
      </p:sp>
      <p:pic>
        <p:nvPicPr>
          <p:cNvPr id="16" name="Picture 15">
            <a:extLst>
              <a:ext uri="{FF2B5EF4-FFF2-40B4-BE49-F238E27FC236}">
                <a16:creationId xmlns:a16="http://schemas.microsoft.com/office/drawing/2014/main" id="{5D78C90C-3BFE-848D-52E9-0AF3A3353D0A}"/>
              </a:ext>
            </a:extLst>
          </p:cNvPr>
          <p:cNvPicPr>
            <a:picLocks noChangeAspect="1"/>
          </p:cNvPicPr>
          <p:nvPr/>
        </p:nvPicPr>
        <p:blipFill>
          <a:blip r:embed="rId2"/>
          <a:stretch>
            <a:fillRect/>
          </a:stretch>
        </p:blipFill>
        <p:spPr>
          <a:xfrm>
            <a:off x="399255" y="3832410"/>
            <a:ext cx="11393490" cy="1895740"/>
          </a:xfrm>
          <a:prstGeom prst="rect">
            <a:avLst/>
          </a:prstGeom>
        </p:spPr>
      </p:pic>
      <p:sp>
        <p:nvSpPr>
          <p:cNvPr id="21" name="Rectangle 4">
            <a:extLst>
              <a:ext uri="{FF2B5EF4-FFF2-40B4-BE49-F238E27FC236}">
                <a16:creationId xmlns:a16="http://schemas.microsoft.com/office/drawing/2014/main" id="{B8EC4D89-DCE3-B824-93B8-712912BEA06E}"/>
              </a:ext>
            </a:extLst>
          </p:cNvPr>
          <p:cNvSpPr>
            <a:spLocks noChangeArrowheads="1"/>
          </p:cNvSpPr>
          <p:nvPr/>
        </p:nvSpPr>
        <p:spPr bwMode="auto">
          <a:xfrm>
            <a:off x="680720" y="2122648"/>
            <a:ext cx="9956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Here,  we have </a:t>
            </a:r>
            <a:r>
              <a:rPr kumimoji="0" lang="en-US" altLang="en-US" sz="1800" b="0" i="0" u="none" strike="noStrike" cap="none" normalizeH="0" baseline="0" dirty="0">
                <a:ln>
                  <a:noFill/>
                </a:ln>
                <a:solidFill>
                  <a:schemeClr val="tx1"/>
                </a:solidFill>
                <a:effectLst/>
              </a:rPr>
              <a:t>converted the categorical data in the 'STATE/UT' column into numerical dummy variables using one-hot encoding. Also, Missing values are filled with the mean of their respective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Then, In the next step,  the Train-Test-Split of data is performed to split the dataset into training and testing sets with 80% for training and 20% for testing, ensuring reproducibility with a fixed random seed.</a:t>
            </a:r>
          </a:p>
        </p:txBody>
      </p:sp>
    </p:spTree>
    <p:extLst>
      <p:ext uri="{BB962C8B-B14F-4D97-AF65-F5344CB8AC3E}">
        <p14:creationId xmlns:p14="http://schemas.microsoft.com/office/powerpoint/2010/main" val="656899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7F3CF-FCDE-EBE0-5E1B-D7E34466094B}"/>
              </a:ext>
            </a:extLst>
          </p:cNvPr>
          <p:cNvSpPr>
            <a:spLocks noGrp="1"/>
          </p:cNvSpPr>
          <p:nvPr>
            <p:ph idx="1"/>
          </p:nvPr>
        </p:nvSpPr>
        <p:spPr>
          <a:xfrm>
            <a:off x="1477761" y="1047606"/>
            <a:ext cx="9236477" cy="776756"/>
          </a:xfrm>
        </p:spPr>
        <p:txBody>
          <a:bodyPr>
            <a:noAutofit/>
          </a:bodyPr>
          <a:lstStyle/>
          <a:p>
            <a:pPr marL="0" indent="0" algn="ctr">
              <a:buNone/>
            </a:pPr>
            <a:r>
              <a:rPr lang="en-US" sz="4000" dirty="0">
                <a:latin typeface="+mj-lt"/>
              </a:rPr>
              <a:t>MODEL SELECTION &amp; EVALUATION</a:t>
            </a:r>
            <a:endParaRPr lang="en-IN" sz="4000" dirty="0">
              <a:latin typeface="+mj-lt"/>
            </a:endParaRPr>
          </a:p>
        </p:txBody>
      </p:sp>
      <p:sp>
        <p:nvSpPr>
          <p:cNvPr id="12" name="TextBox 11">
            <a:extLst>
              <a:ext uri="{FF2B5EF4-FFF2-40B4-BE49-F238E27FC236}">
                <a16:creationId xmlns:a16="http://schemas.microsoft.com/office/drawing/2014/main" id="{D2D4DC5E-8750-E310-D27E-F312D4E3F34B}"/>
              </a:ext>
            </a:extLst>
          </p:cNvPr>
          <p:cNvSpPr txBox="1"/>
          <p:nvPr/>
        </p:nvSpPr>
        <p:spPr>
          <a:xfrm>
            <a:off x="802640" y="2133600"/>
            <a:ext cx="10637520" cy="1200329"/>
          </a:xfrm>
          <a:prstGeom prst="rect">
            <a:avLst/>
          </a:prstGeom>
          <a:noFill/>
        </p:spPr>
        <p:txBody>
          <a:bodyPr wrap="square" rtlCol="0">
            <a:spAutoFit/>
          </a:bodyPr>
          <a:lstStyle/>
          <a:p>
            <a:r>
              <a:rPr lang="en-US" dirty="0"/>
              <a:t>In this Project, We have implemented six different Regression Models and Evaluate them on the basis of the Mean Squared Error(MSE). These models are also Ranked based on their MSE. We have also displayed a scatter plots for the Actual VS Predicted Value of Each Model. And we have performed cross validation for the Linear Regression model and displayed a separate scatter plot for Actual Data VS Linear Regression Model.</a:t>
            </a:r>
            <a:endParaRPr lang="en-IN" dirty="0"/>
          </a:p>
        </p:txBody>
      </p:sp>
      <p:pic>
        <p:nvPicPr>
          <p:cNvPr id="14" name="Picture 13">
            <a:extLst>
              <a:ext uri="{FF2B5EF4-FFF2-40B4-BE49-F238E27FC236}">
                <a16:creationId xmlns:a16="http://schemas.microsoft.com/office/drawing/2014/main" id="{069497CC-A51C-8ED4-FC33-E70A56B0212E}"/>
              </a:ext>
            </a:extLst>
          </p:cNvPr>
          <p:cNvPicPr>
            <a:picLocks noChangeAspect="1"/>
          </p:cNvPicPr>
          <p:nvPr/>
        </p:nvPicPr>
        <p:blipFill>
          <a:blip r:embed="rId2"/>
          <a:stretch>
            <a:fillRect/>
          </a:stretch>
        </p:blipFill>
        <p:spPr>
          <a:xfrm>
            <a:off x="3482238" y="3509961"/>
            <a:ext cx="5420563" cy="2300433"/>
          </a:xfrm>
          <a:prstGeom prst="rect">
            <a:avLst/>
          </a:prstGeom>
        </p:spPr>
      </p:pic>
    </p:spTree>
    <p:extLst>
      <p:ext uri="{BB962C8B-B14F-4D97-AF65-F5344CB8AC3E}">
        <p14:creationId xmlns:p14="http://schemas.microsoft.com/office/powerpoint/2010/main" val="57997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9A1C-99F0-C099-B0BC-4E4BFFEDEE32}"/>
              </a:ext>
            </a:extLst>
          </p:cNvPr>
          <p:cNvSpPr>
            <a:spLocks noGrp="1"/>
          </p:cNvSpPr>
          <p:nvPr>
            <p:ph type="title"/>
          </p:nvPr>
        </p:nvSpPr>
        <p:spPr>
          <a:xfrm>
            <a:off x="894184" y="1356825"/>
            <a:ext cx="10403632" cy="1080938"/>
          </a:xfrm>
        </p:spPr>
        <p:txBody>
          <a:bodyPr/>
          <a:lstStyle/>
          <a:p>
            <a:pPr algn="ctr"/>
            <a:r>
              <a:rPr lang="en-US" dirty="0"/>
              <a:t>Result &amp; Discussion</a:t>
            </a:r>
            <a:endParaRPr lang="en-IN" dirty="0"/>
          </a:p>
        </p:txBody>
      </p:sp>
      <p:sp>
        <p:nvSpPr>
          <p:cNvPr id="6" name="TextBox 5">
            <a:extLst>
              <a:ext uri="{FF2B5EF4-FFF2-40B4-BE49-F238E27FC236}">
                <a16:creationId xmlns:a16="http://schemas.microsoft.com/office/drawing/2014/main" id="{E9BED878-417D-6524-6145-7DD8B660CCAB}"/>
              </a:ext>
            </a:extLst>
          </p:cNvPr>
          <p:cNvSpPr txBox="1"/>
          <p:nvPr/>
        </p:nvSpPr>
        <p:spPr>
          <a:xfrm>
            <a:off x="214605" y="1976097"/>
            <a:ext cx="8088402" cy="923330"/>
          </a:xfrm>
          <a:prstGeom prst="rect">
            <a:avLst/>
          </a:prstGeom>
          <a:noFill/>
        </p:spPr>
        <p:txBody>
          <a:bodyPr wrap="square" rtlCol="0">
            <a:spAutoFit/>
          </a:bodyPr>
          <a:lstStyle/>
          <a:p>
            <a:r>
              <a:rPr lang="en-US" dirty="0"/>
              <a:t>With the following results it was observed that out of all the six models, Linear Regression has the least Mean Squared Error, which shows that it is the most suitable algorithm for the model as well as the dataset.</a:t>
            </a:r>
            <a:endParaRPr lang="en-IN" dirty="0"/>
          </a:p>
        </p:txBody>
      </p:sp>
      <p:pic>
        <p:nvPicPr>
          <p:cNvPr id="8" name="Picture 7">
            <a:extLst>
              <a:ext uri="{FF2B5EF4-FFF2-40B4-BE49-F238E27FC236}">
                <a16:creationId xmlns:a16="http://schemas.microsoft.com/office/drawing/2014/main" id="{ABEA769F-3376-FDE9-25D7-C6614CBA6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3006" y="1976098"/>
            <a:ext cx="3674390" cy="4005687"/>
          </a:xfrm>
          <a:prstGeom prst="rect">
            <a:avLst/>
          </a:prstGeom>
        </p:spPr>
      </p:pic>
      <p:pic>
        <p:nvPicPr>
          <p:cNvPr id="11" name="Picture 10">
            <a:extLst>
              <a:ext uri="{FF2B5EF4-FFF2-40B4-BE49-F238E27FC236}">
                <a16:creationId xmlns:a16="http://schemas.microsoft.com/office/drawing/2014/main" id="{8E000D1E-F878-1241-B3CB-4CEFE23EA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04" y="2932352"/>
            <a:ext cx="5232798" cy="3049433"/>
          </a:xfrm>
          <a:prstGeom prst="rect">
            <a:avLst/>
          </a:prstGeom>
        </p:spPr>
      </p:pic>
    </p:spTree>
    <p:extLst>
      <p:ext uri="{BB962C8B-B14F-4D97-AF65-F5344CB8AC3E}">
        <p14:creationId xmlns:p14="http://schemas.microsoft.com/office/powerpoint/2010/main" val="277602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CB615B-ABAB-21B0-3182-4108AFDF4F50}"/>
              </a:ext>
            </a:extLst>
          </p:cNvPr>
          <p:cNvPicPr>
            <a:picLocks noChangeAspect="1"/>
          </p:cNvPicPr>
          <p:nvPr/>
        </p:nvPicPr>
        <p:blipFill>
          <a:blip r:embed="rId2"/>
          <a:stretch>
            <a:fillRect/>
          </a:stretch>
        </p:blipFill>
        <p:spPr>
          <a:xfrm>
            <a:off x="1357065" y="152400"/>
            <a:ext cx="9869735" cy="5832043"/>
          </a:xfrm>
          <a:prstGeom prst="rect">
            <a:avLst/>
          </a:prstGeom>
        </p:spPr>
      </p:pic>
    </p:spTree>
    <p:extLst>
      <p:ext uri="{BB962C8B-B14F-4D97-AF65-F5344CB8AC3E}">
        <p14:creationId xmlns:p14="http://schemas.microsoft.com/office/powerpoint/2010/main" val="37738805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1119</TotalTime>
  <Words>432</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Gill Sans MT</vt:lpstr>
      <vt:lpstr>Times New Roman</vt:lpstr>
      <vt:lpstr>Gallery</vt:lpstr>
      <vt:lpstr>CRIME RATE PREDICTION USING  MACHINE LEARNING tECHNIQUEs</vt:lpstr>
      <vt:lpstr>CONTENTS</vt:lpstr>
      <vt:lpstr>INTRODUCTION</vt:lpstr>
      <vt:lpstr>Problem Statement</vt:lpstr>
      <vt:lpstr>Methodology</vt:lpstr>
      <vt:lpstr>Data Encoding &amp; Train-TEST-SPlit</vt:lpstr>
      <vt:lpstr>PowerPoint Presentation</vt:lpstr>
      <vt:lpstr>Result &amp; Discussion</vt:lpstr>
      <vt:lpstr>PowerPoint Presentation</vt:lpstr>
      <vt:lpstr>PowerPoint Presentation</vt:lpstr>
      <vt:lpstr>Conclusion &amp;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RUDRAKSH AGARWAL</dc:creator>
  <cp:lastModifiedBy>RUDRAKSH Agarwal</cp:lastModifiedBy>
  <cp:revision>8</cp:revision>
  <dcterms:created xsi:type="dcterms:W3CDTF">2023-11-30T08:14:15Z</dcterms:created>
  <dcterms:modified xsi:type="dcterms:W3CDTF">2024-07-14T03:59:27Z</dcterms:modified>
</cp:coreProperties>
</file>