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6" r:id="rId3"/>
    <p:sldId id="257" r:id="rId4"/>
    <p:sldId id="258" r:id="rId5"/>
    <p:sldId id="259" r:id="rId6"/>
    <p:sldId id="260" r:id="rId7"/>
    <p:sldId id="261" r:id="rId8"/>
    <p:sldId id="262" r:id="rId9"/>
    <p:sldId id="263" r:id="rId10"/>
    <p:sldId id="264" r:id="rId11"/>
    <p:sldId id="265"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C6C69D93-12AF-4632-994C-B48CDFF2F0CD}" type="datetimeFigureOut">
              <a:rPr lang="en-IN" smtClean="0"/>
              <a:t>22-02-2025</a:t>
            </a:fld>
            <a:endParaRPr lang="en-IN"/>
          </a:p>
        </p:txBody>
      </p:sp>
      <p:sp>
        <p:nvSpPr>
          <p:cNvPr id="5" name="Footer Placeholder 4"/>
          <p:cNvSpPr>
            <a:spLocks noGrp="1"/>
          </p:cNvSpPr>
          <p:nvPr>
            <p:ph type="ftr" sz="quarter" idx="11"/>
          </p:nvPr>
        </p:nvSpPr>
        <p:spPr>
          <a:xfrm>
            <a:off x="1371600" y="4323845"/>
            <a:ext cx="6400800" cy="365125"/>
          </a:xfrm>
        </p:spPr>
        <p:txBody>
          <a:bodyPr/>
          <a:lstStyle/>
          <a:p>
            <a:endParaRPr lang="en-IN"/>
          </a:p>
        </p:txBody>
      </p:sp>
      <p:sp>
        <p:nvSpPr>
          <p:cNvPr id="6" name="Slide Number Placeholder 5"/>
          <p:cNvSpPr>
            <a:spLocks noGrp="1"/>
          </p:cNvSpPr>
          <p:nvPr>
            <p:ph type="sldNum" sz="quarter" idx="12"/>
          </p:nvPr>
        </p:nvSpPr>
        <p:spPr>
          <a:xfrm>
            <a:off x="8077200" y="1430866"/>
            <a:ext cx="2743200" cy="365125"/>
          </a:xfrm>
        </p:spPr>
        <p:txBody>
          <a:bodyPr/>
          <a:lstStyle/>
          <a:p>
            <a:fld id="{07F118E0-C5A8-4F00-8FD3-AA1E282D9BC5}" type="slidenum">
              <a:rPr lang="en-IN" smtClean="0"/>
              <a:t>‹#›</a:t>
            </a:fld>
            <a:endParaRPr lang="en-IN"/>
          </a:p>
        </p:txBody>
      </p:sp>
    </p:spTree>
    <p:extLst>
      <p:ext uri="{BB962C8B-B14F-4D97-AF65-F5344CB8AC3E}">
        <p14:creationId xmlns:p14="http://schemas.microsoft.com/office/powerpoint/2010/main" val="8158266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6C69D93-12AF-4632-994C-B48CDFF2F0CD}" type="datetimeFigureOut">
              <a:rPr lang="en-IN" smtClean="0"/>
              <a:t>22-02-2025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7F118E0-C5A8-4F00-8FD3-AA1E282D9BC5}" type="slidenum">
              <a:rPr lang="en-IN" smtClean="0"/>
              <a:t>‹#›</a:t>
            </a:fld>
            <a:endParaRPr lang="en-IN"/>
          </a:p>
        </p:txBody>
      </p:sp>
    </p:spTree>
    <p:extLst>
      <p:ext uri="{BB962C8B-B14F-4D97-AF65-F5344CB8AC3E}">
        <p14:creationId xmlns:p14="http://schemas.microsoft.com/office/powerpoint/2010/main" val="7491066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C6C69D93-12AF-4632-994C-B48CDFF2F0CD}" type="datetimeFigureOut">
              <a:rPr lang="en-IN" smtClean="0"/>
              <a:t>22-02-2025</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07F118E0-C5A8-4F00-8FD3-AA1E282D9BC5}" type="slidenum">
              <a:rPr lang="en-IN" smtClean="0"/>
              <a:t>‹#›</a:t>
            </a:fld>
            <a:endParaRPr lang="en-IN"/>
          </a:p>
        </p:txBody>
      </p:sp>
    </p:spTree>
    <p:extLst>
      <p:ext uri="{BB962C8B-B14F-4D97-AF65-F5344CB8AC3E}">
        <p14:creationId xmlns:p14="http://schemas.microsoft.com/office/powerpoint/2010/main" val="3868320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C6C69D93-12AF-4632-994C-B48CDFF2F0CD}" type="datetimeFigureOut">
              <a:rPr lang="en-IN" smtClean="0"/>
              <a:t>22-02-2025</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07F118E0-C5A8-4F00-8FD3-AA1E282D9BC5}" type="slidenum">
              <a:rPr lang="en-IN" smtClean="0"/>
              <a:t>‹#›</a:t>
            </a:fld>
            <a:endParaRPr lang="en-IN"/>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166606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C6C69D93-12AF-4632-994C-B48CDFF2F0CD}" type="datetimeFigureOut">
              <a:rPr lang="en-IN" smtClean="0"/>
              <a:t>22-02-2025</a:t>
            </a:fld>
            <a:endParaRPr lang="en-IN"/>
          </a:p>
        </p:txBody>
      </p:sp>
      <p:sp>
        <p:nvSpPr>
          <p:cNvPr id="6" name="Footer Placeholder 5"/>
          <p:cNvSpPr>
            <a:spLocks noGrp="1"/>
          </p:cNvSpPr>
          <p:nvPr>
            <p:ph type="ftr" sz="quarter" idx="11"/>
          </p:nvPr>
        </p:nvSpPr>
        <p:spPr>
          <a:xfrm>
            <a:off x="685800" y="378883"/>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07F118E0-C5A8-4F00-8FD3-AA1E282D9BC5}" type="slidenum">
              <a:rPr lang="en-IN" smtClean="0"/>
              <a:t>‹#›</a:t>
            </a:fld>
            <a:endParaRPr lang="en-IN"/>
          </a:p>
        </p:txBody>
      </p:sp>
    </p:spTree>
    <p:extLst>
      <p:ext uri="{BB962C8B-B14F-4D97-AF65-F5344CB8AC3E}">
        <p14:creationId xmlns:p14="http://schemas.microsoft.com/office/powerpoint/2010/main" val="3545779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6C69D93-12AF-4632-994C-B48CDFF2F0CD}" type="datetimeFigureOut">
              <a:rPr lang="en-IN" smtClean="0"/>
              <a:t>22-02-2025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7F118E0-C5A8-4F00-8FD3-AA1E282D9BC5}" type="slidenum">
              <a:rPr lang="en-IN" smtClean="0"/>
              <a:t>‹#›</a:t>
            </a:fld>
            <a:endParaRPr lang="en-IN"/>
          </a:p>
        </p:txBody>
      </p:sp>
    </p:spTree>
    <p:extLst>
      <p:ext uri="{BB962C8B-B14F-4D97-AF65-F5344CB8AC3E}">
        <p14:creationId xmlns:p14="http://schemas.microsoft.com/office/powerpoint/2010/main" val="24723403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6C69D93-12AF-4632-994C-B48CDFF2F0CD}" type="datetimeFigureOut">
              <a:rPr lang="en-IN" smtClean="0"/>
              <a:t>22-02-2025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7F118E0-C5A8-4F00-8FD3-AA1E282D9BC5}" type="slidenum">
              <a:rPr lang="en-IN" smtClean="0"/>
              <a:t>‹#›</a:t>
            </a:fld>
            <a:endParaRPr lang="en-IN"/>
          </a:p>
        </p:txBody>
      </p:sp>
    </p:spTree>
    <p:extLst>
      <p:ext uri="{BB962C8B-B14F-4D97-AF65-F5344CB8AC3E}">
        <p14:creationId xmlns:p14="http://schemas.microsoft.com/office/powerpoint/2010/main" val="3550687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69D93-12AF-4632-994C-B48CDFF2F0CD}" type="datetimeFigureOut">
              <a:rPr lang="en-IN" smtClean="0"/>
              <a:t>22-02-2025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7F118E0-C5A8-4F00-8FD3-AA1E282D9BC5}" type="slidenum">
              <a:rPr lang="en-IN" smtClean="0"/>
              <a:t>‹#›</a:t>
            </a:fld>
            <a:endParaRPr lang="en-IN"/>
          </a:p>
        </p:txBody>
      </p:sp>
    </p:spTree>
    <p:extLst>
      <p:ext uri="{BB962C8B-B14F-4D97-AF65-F5344CB8AC3E}">
        <p14:creationId xmlns:p14="http://schemas.microsoft.com/office/powerpoint/2010/main" val="23158596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C6C69D93-12AF-4632-994C-B48CDFF2F0CD}" type="datetimeFigureOut">
              <a:rPr lang="en-IN" smtClean="0"/>
              <a:t>22-02-2025</a:t>
            </a:fld>
            <a:endParaRPr lang="en-IN"/>
          </a:p>
        </p:txBody>
      </p:sp>
      <p:sp>
        <p:nvSpPr>
          <p:cNvPr id="5" name="Footer Placeholder 4"/>
          <p:cNvSpPr>
            <a:spLocks noGrp="1"/>
          </p:cNvSpPr>
          <p:nvPr>
            <p:ph type="ftr" sz="quarter" idx="11"/>
          </p:nvPr>
        </p:nvSpPr>
        <p:spPr>
          <a:xfrm>
            <a:off x="685800" y="381000"/>
            <a:ext cx="6991492" cy="36512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07F118E0-C5A8-4F00-8FD3-AA1E282D9BC5}" type="slidenum">
              <a:rPr lang="en-IN" smtClean="0"/>
              <a:t>‹#›</a:t>
            </a:fld>
            <a:endParaRPr lang="en-IN"/>
          </a:p>
        </p:txBody>
      </p:sp>
    </p:spTree>
    <p:extLst>
      <p:ext uri="{BB962C8B-B14F-4D97-AF65-F5344CB8AC3E}">
        <p14:creationId xmlns:p14="http://schemas.microsoft.com/office/powerpoint/2010/main" val="30418693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69D93-12AF-4632-994C-B48CDFF2F0CD}" type="datetimeFigureOut">
              <a:rPr lang="en-IN" smtClean="0"/>
              <a:t>22-02-2025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7F118E0-C5A8-4F00-8FD3-AA1E282D9BC5}" type="slidenum">
              <a:rPr lang="en-IN" smtClean="0"/>
              <a:t>‹#›</a:t>
            </a:fld>
            <a:endParaRPr lang="en-IN"/>
          </a:p>
        </p:txBody>
      </p:sp>
    </p:spTree>
    <p:extLst>
      <p:ext uri="{BB962C8B-B14F-4D97-AF65-F5344CB8AC3E}">
        <p14:creationId xmlns:p14="http://schemas.microsoft.com/office/powerpoint/2010/main" val="29983751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C6C69D93-12AF-4632-994C-B48CDFF2F0CD}" type="datetimeFigureOut">
              <a:rPr lang="en-IN" smtClean="0"/>
              <a:t>22-02-2025</a:t>
            </a:fld>
            <a:endParaRPr lang="en-IN"/>
          </a:p>
        </p:txBody>
      </p:sp>
      <p:sp>
        <p:nvSpPr>
          <p:cNvPr id="5" name="Footer Placeholder 4"/>
          <p:cNvSpPr>
            <a:spLocks noGrp="1"/>
          </p:cNvSpPr>
          <p:nvPr>
            <p:ph type="ftr" sz="quarter" idx="11"/>
          </p:nvPr>
        </p:nvSpPr>
        <p:spPr>
          <a:xfrm>
            <a:off x="685800" y="381001"/>
            <a:ext cx="6991492" cy="36406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07F118E0-C5A8-4F00-8FD3-AA1E282D9BC5}" type="slidenum">
              <a:rPr lang="en-IN" smtClean="0"/>
              <a:t>‹#›</a:t>
            </a:fld>
            <a:endParaRPr lang="en-IN"/>
          </a:p>
        </p:txBody>
      </p:sp>
    </p:spTree>
    <p:extLst>
      <p:ext uri="{BB962C8B-B14F-4D97-AF65-F5344CB8AC3E}">
        <p14:creationId xmlns:p14="http://schemas.microsoft.com/office/powerpoint/2010/main" val="17027568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6C69D93-12AF-4632-994C-B48CDFF2F0CD}" type="datetimeFigureOut">
              <a:rPr lang="en-IN" smtClean="0"/>
              <a:t>22-02-2025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7F118E0-C5A8-4F00-8FD3-AA1E282D9BC5}" type="slidenum">
              <a:rPr lang="en-IN" smtClean="0"/>
              <a:t>‹#›</a:t>
            </a:fld>
            <a:endParaRPr lang="en-IN"/>
          </a:p>
        </p:txBody>
      </p:sp>
    </p:spTree>
    <p:extLst>
      <p:ext uri="{BB962C8B-B14F-4D97-AF65-F5344CB8AC3E}">
        <p14:creationId xmlns:p14="http://schemas.microsoft.com/office/powerpoint/2010/main" val="34462384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6C69D93-12AF-4632-994C-B48CDFF2F0CD}" type="datetimeFigureOut">
              <a:rPr lang="en-IN" smtClean="0"/>
              <a:t>22-02-2025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7F118E0-C5A8-4F00-8FD3-AA1E282D9BC5}" type="slidenum">
              <a:rPr lang="en-IN" smtClean="0"/>
              <a:t>‹#›</a:t>
            </a:fld>
            <a:endParaRPr lang="en-IN"/>
          </a:p>
        </p:txBody>
      </p:sp>
    </p:spTree>
    <p:extLst>
      <p:ext uri="{BB962C8B-B14F-4D97-AF65-F5344CB8AC3E}">
        <p14:creationId xmlns:p14="http://schemas.microsoft.com/office/powerpoint/2010/main" val="42296260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6C69D93-12AF-4632-994C-B48CDFF2F0CD}" type="datetimeFigureOut">
              <a:rPr lang="en-IN" smtClean="0"/>
              <a:t>22-02-2025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7F118E0-C5A8-4F00-8FD3-AA1E282D9BC5}" type="slidenum">
              <a:rPr lang="en-IN" smtClean="0"/>
              <a:t>‹#›</a:t>
            </a:fld>
            <a:endParaRPr lang="en-IN"/>
          </a:p>
        </p:txBody>
      </p:sp>
    </p:spTree>
    <p:extLst>
      <p:ext uri="{BB962C8B-B14F-4D97-AF65-F5344CB8AC3E}">
        <p14:creationId xmlns:p14="http://schemas.microsoft.com/office/powerpoint/2010/main" val="36294346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C69D93-12AF-4632-994C-B48CDFF2F0CD}" type="datetimeFigureOut">
              <a:rPr lang="en-IN" smtClean="0"/>
              <a:t>22-02-2025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7F118E0-C5A8-4F00-8FD3-AA1E282D9BC5}" type="slidenum">
              <a:rPr lang="en-IN" smtClean="0"/>
              <a:t>‹#›</a:t>
            </a:fld>
            <a:endParaRPr lang="en-IN"/>
          </a:p>
        </p:txBody>
      </p:sp>
    </p:spTree>
    <p:extLst>
      <p:ext uri="{BB962C8B-B14F-4D97-AF65-F5344CB8AC3E}">
        <p14:creationId xmlns:p14="http://schemas.microsoft.com/office/powerpoint/2010/main" val="10678110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6C69D93-12AF-4632-994C-B48CDFF2F0CD}" type="datetimeFigureOut">
              <a:rPr lang="en-IN" smtClean="0"/>
              <a:t>22-02-2025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7F118E0-C5A8-4F00-8FD3-AA1E282D9BC5}" type="slidenum">
              <a:rPr lang="en-IN" smtClean="0"/>
              <a:t>‹#›</a:t>
            </a:fld>
            <a:endParaRPr lang="en-IN"/>
          </a:p>
        </p:txBody>
      </p:sp>
    </p:spTree>
    <p:extLst>
      <p:ext uri="{BB962C8B-B14F-4D97-AF65-F5344CB8AC3E}">
        <p14:creationId xmlns:p14="http://schemas.microsoft.com/office/powerpoint/2010/main" val="11928869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6C69D93-12AF-4632-994C-B48CDFF2F0CD}" type="datetimeFigureOut">
              <a:rPr lang="en-IN" smtClean="0"/>
              <a:t>22-02-2025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7F118E0-C5A8-4F00-8FD3-AA1E282D9BC5}" type="slidenum">
              <a:rPr lang="en-IN" smtClean="0"/>
              <a:t>‹#›</a:t>
            </a:fld>
            <a:endParaRPr lang="en-IN"/>
          </a:p>
        </p:txBody>
      </p:sp>
    </p:spTree>
    <p:extLst>
      <p:ext uri="{BB962C8B-B14F-4D97-AF65-F5344CB8AC3E}">
        <p14:creationId xmlns:p14="http://schemas.microsoft.com/office/powerpoint/2010/main" val="14310868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6C69D93-12AF-4632-994C-B48CDFF2F0CD}" type="datetimeFigureOut">
              <a:rPr lang="en-IN" smtClean="0"/>
              <a:t>22-02-2025</a:t>
            </a:fld>
            <a:endParaRPr lang="en-IN"/>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7F118E0-C5A8-4F00-8FD3-AA1E282D9BC5}" type="slidenum">
              <a:rPr lang="en-IN" smtClean="0"/>
              <a:t>‹#›</a:t>
            </a:fld>
            <a:endParaRPr lang="en-IN"/>
          </a:p>
        </p:txBody>
      </p:sp>
    </p:spTree>
    <p:extLst>
      <p:ext uri="{BB962C8B-B14F-4D97-AF65-F5344CB8AC3E}">
        <p14:creationId xmlns:p14="http://schemas.microsoft.com/office/powerpoint/2010/main" val="271813458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C758D-970E-FDFF-1F15-DD5D38D03BF3}"/>
              </a:ext>
            </a:extLst>
          </p:cNvPr>
          <p:cNvSpPr>
            <a:spLocks noGrp="1"/>
          </p:cNvSpPr>
          <p:nvPr>
            <p:ph type="ctrTitle"/>
          </p:nvPr>
        </p:nvSpPr>
        <p:spPr>
          <a:xfrm>
            <a:off x="1371600" y="2046001"/>
            <a:ext cx="9448800" cy="1825096"/>
          </a:xfrm>
        </p:spPr>
        <p:txBody>
          <a:bodyPr/>
          <a:lstStyle/>
          <a:p>
            <a:r>
              <a:rPr lang="en-US" dirty="0"/>
              <a:t>Hate speech Detection</a:t>
            </a:r>
            <a:br>
              <a:rPr lang="en-US" dirty="0"/>
            </a:br>
            <a:endParaRPr lang="en-IN" dirty="0"/>
          </a:p>
        </p:txBody>
      </p:sp>
      <p:sp>
        <p:nvSpPr>
          <p:cNvPr id="3" name="Subtitle 2">
            <a:extLst>
              <a:ext uri="{FF2B5EF4-FFF2-40B4-BE49-F238E27FC236}">
                <a16:creationId xmlns:a16="http://schemas.microsoft.com/office/drawing/2014/main" id="{1F76FB2C-874B-9483-F166-5BB2B186A788}"/>
              </a:ext>
            </a:extLst>
          </p:cNvPr>
          <p:cNvSpPr>
            <a:spLocks noGrp="1"/>
          </p:cNvSpPr>
          <p:nvPr>
            <p:ph type="subTitle" idx="1"/>
          </p:nvPr>
        </p:nvSpPr>
        <p:spPr>
          <a:xfrm>
            <a:off x="2827176" y="2958549"/>
            <a:ext cx="9448800" cy="685800"/>
          </a:xfrm>
        </p:spPr>
        <p:txBody>
          <a:bodyPr>
            <a:normAutofit/>
          </a:bodyPr>
          <a:lstStyle/>
          <a:p>
            <a:pPr algn="ctr"/>
            <a:r>
              <a:rPr lang="en-US" dirty="0"/>
              <a:t>By: Rudraksh Agarwal</a:t>
            </a:r>
            <a:endParaRPr lang="en-IN" dirty="0"/>
          </a:p>
          <a:p>
            <a:pPr algn="ctr"/>
            <a:endParaRPr lang="en-US" dirty="0"/>
          </a:p>
        </p:txBody>
      </p:sp>
    </p:spTree>
    <p:extLst>
      <p:ext uri="{BB962C8B-B14F-4D97-AF65-F5344CB8AC3E}">
        <p14:creationId xmlns:p14="http://schemas.microsoft.com/office/powerpoint/2010/main" val="22238568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29A1C-99F0-C099-B0BC-4E4BFFEDEE32}"/>
              </a:ext>
            </a:extLst>
          </p:cNvPr>
          <p:cNvSpPr>
            <a:spLocks noGrp="1"/>
          </p:cNvSpPr>
          <p:nvPr>
            <p:ph type="title"/>
          </p:nvPr>
        </p:nvSpPr>
        <p:spPr/>
        <p:txBody>
          <a:bodyPr/>
          <a:lstStyle/>
          <a:p>
            <a:r>
              <a:rPr lang="en-US" dirty="0"/>
              <a:t>Test vs Prediction plot</a:t>
            </a:r>
            <a:endParaRPr lang="en-IN" dirty="0"/>
          </a:p>
        </p:txBody>
      </p:sp>
      <p:sp>
        <p:nvSpPr>
          <p:cNvPr id="3" name="Content Placeholder 2">
            <a:extLst>
              <a:ext uri="{FF2B5EF4-FFF2-40B4-BE49-F238E27FC236}">
                <a16:creationId xmlns:a16="http://schemas.microsoft.com/office/drawing/2014/main" id="{C8DFF8FC-4C08-0BAD-08FE-71054166FFD9}"/>
              </a:ext>
            </a:extLst>
          </p:cNvPr>
          <p:cNvSpPr>
            <a:spLocks noGrp="1"/>
          </p:cNvSpPr>
          <p:nvPr>
            <p:ph idx="1"/>
          </p:nvPr>
        </p:nvSpPr>
        <p:spPr>
          <a:xfrm>
            <a:off x="685800" y="2194560"/>
            <a:ext cx="4175449" cy="4024125"/>
          </a:xfrm>
        </p:spPr>
        <p:txBody>
          <a:bodyPr/>
          <a:lstStyle/>
          <a:p>
            <a:r>
              <a:rPr lang="en-US" dirty="0"/>
              <a:t> Here we have used concepts of confusion matrix and display it using confusion matrix display.</a:t>
            </a:r>
          </a:p>
          <a:p>
            <a:r>
              <a:rPr lang="en-US" dirty="0"/>
              <a:t> Also plotted it using the matplotlib library.</a:t>
            </a:r>
            <a:endParaRPr lang="en-IN" dirty="0"/>
          </a:p>
        </p:txBody>
      </p:sp>
      <p:pic>
        <p:nvPicPr>
          <p:cNvPr id="5" name="Picture 4">
            <a:extLst>
              <a:ext uri="{FF2B5EF4-FFF2-40B4-BE49-F238E27FC236}">
                <a16:creationId xmlns:a16="http://schemas.microsoft.com/office/drawing/2014/main" id="{8F90E8DB-1DAB-1979-063D-002D8F167622}"/>
              </a:ext>
            </a:extLst>
          </p:cNvPr>
          <p:cNvPicPr>
            <a:picLocks noChangeAspect="1"/>
          </p:cNvPicPr>
          <p:nvPr/>
        </p:nvPicPr>
        <p:blipFill>
          <a:blip r:embed="rId2"/>
          <a:stretch>
            <a:fillRect/>
          </a:stretch>
        </p:blipFill>
        <p:spPr>
          <a:xfrm>
            <a:off x="5944802" y="2194560"/>
            <a:ext cx="4557155" cy="3688400"/>
          </a:xfrm>
          <a:prstGeom prst="rect">
            <a:avLst/>
          </a:prstGeom>
        </p:spPr>
      </p:pic>
    </p:spTree>
    <p:extLst>
      <p:ext uri="{BB962C8B-B14F-4D97-AF65-F5344CB8AC3E}">
        <p14:creationId xmlns:p14="http://schemas.microsoft.com/office/powerpoint/2010/main" val="27760215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5A984-F06D-904E-A54C-24892B5FD553}"/>
              </a:ext>
            </a:extLst>
          </p:cNvPr>
          <p:cNvSpPr>
            <a:spLocks noGrp="1"/>
          </p:cNvSpPr>
          <p:nvPr>
            <p:ph type="title"/>
          </p:nvPr>
        </p:nvSpPr>
        <p:spPr/>
        <p:txBody>
          <a:bodyPr/>
          <a:lstStyle/>
          <a:p>
            <a:r>
              <a:rPr lang="en-US" dirty="0"/>
              <a:t>Input/output</a:t>
            </a:r>
            <a:endParaRPr lang="en-IN" dirty="0"/>
          </a:p>
        </p:txBody>
      </p:sp>
      <p:sp>
        <p:nvSpPr>
          <p:cNvPr id="3" name="Content Placeholder 2">
            <a:extLst>
              <a:ext uri="{FF2B5EF4-FFF2-40B4-BE49-F238E27FC236}">
                <a16:creationId xmlns:a16="http://schemas.microsoft.com/office/drawing/2014/main" id="{623DEF9D-E053-C5FA-54DF-2E125FA467F7}"/>
              </a:ext>
            </a:extLst>
          </p:cNvPr>
          <p:cNvSpPr>
            <a:spLocks noGrp="1"/>
          </p:cNvSpPr>
          <p:nvPr>
            <p:ph idx="1"/>
          </p:nvPr>
        </p:nvSpPr>
        <p:spPr>
          <a:xfrm>
            <a:off x="452535" y="1979956"/>
            <a:ext cx="10820400" cy="893873"/>
          </a:xfrm>
        </p:spPr>
        <p:txBody>
          <a:bodyPr/>
          <a:lstStyle/>
          <a:p>
            <a:r>
              <a:rPr lang="en-US" dirty="0"/>
              <a:t> At the End of the Code, we have placed a user defined function namely test which takes comment as input and gives suitable output.</a:t>
            </a:r>
            <a:endParaRPr lang="en-IN" dirty="0"/>
          </a:p>
        </p:txBody>
      </p:sp>
      <p:pic>
        <p:nvPicPr>
          <p:cNvPr id="5" name="Picture 4">
            <a:extLst>
              <a:ext uri="{FF2B5EF4-FFF2-40B4-BE49-F238E27FC236}">
                <a16:creationId xmlns:a16="http://schemas.microsoft.com/office/drawing/2014/main" id="{EAB78F41-9C11-4704-5BA0-2EE62FA6F782}"/>
              </a:ext>
            </a:extLst>
          </p:cNvPr>
          <p:cNvPicPr>
            <a:picLocks noChangeAspect="1"/>
          </p:cNvPicPr>
          <p:nvPr/>
        </p:nvPicPr>
        <p:blipFill>
          <a:blip r:embed="rId2"/>
          <a:stretch>
            <a:fillRect/>
          </a:stretch>
        </p:blipFill>
        <p:spPr>
          <a:xfrm>
            <a:off x="767576" y="3530816"/>
            <a:ext cx="4069433" cy="1433070"/>
          </a:xfrm>
          <a:prstGeom prst="rect">
            <a:avLst/>
          </a:prstGeom>
        </p:spPr>
      </p:pic>
      <p:sp>
        <p:nvSpPr>
          <p:cNvPr id="6" name="TextBox 5">
            <a:extLst>
              <a:ext uri="{FF2B5EF4-FFF2-40B4-BE49-F238E27FC236}">
                <a16:creationId xmlns:a16="http://schemas.microsoft.com/office/drawing/2014/main" id="{DA47A48D-633F-43F0-B7D1-B8BCF1BB5FF1}"/>
              </a:ext>
            </a:extLst>
          </p:cNvPr>
          <p:cNvSpPr txBox="1"/>
          <p:nvPr/>
        </p:nvSpPr>
        <p:spPr>
          <a:xfrm>
            <a:off x="5934269" y="3023118"/>
            <a:ext cx="1576874" cy="369332"/>
          </a:xfrm>
          <a:prstGeom prst="rect">
            <a:avLst/>
          </a:prstGeom>
          <a:noFill/>
        </p:spPr>
        <p:txBody>
          <a:bodyPr wrap="square" rtlCol="0">
            <a:spAutoFit/>
          </a:bodyPr>
          <a:lstStyle/>
          <a:p>
            <a:r>
              <a:rPr lang="en-US" dirty="0"/>
              <a:t>Hate :</a:t>
            </a:r>
            <a:endParaRPr lang="en-IN" dirty="0"/>
          </a:p>
        </p:txBody>
      </p:sp>
      <p:pic>
        <p:nvPicPr>
          <p:cNvPr id="8" name="Picture 7">
            <a:extLst>
              <a:ext uri="{FF2B5EF4-FFF2-40B4-BE49-F238E27FC236}">
                <a16:creationId xmlns:a16="http://schemas.microsoft.com/office/drawing/2014/main" id="{F4A93C60-F934-EE4A-B9B4-5392551768B8}"/>
              </a:ext>
            </a:extLst>
          </p:cNvPr>
          <p:cNvPicPr>
            <a:picLocks noChangeAspect="1"/>
          </p:cNvPicPr>
          <p:nvPr/>
        </p:nvPicPr>
        <p:blipFill>
          <a:blip r:embed="rId3"/>
          <a:stretch>
            <a:fillRect/>
          </a:stretch>
        </p:blipFill>
        <p:spPr>
          <a:xfrm>
            <a:off x="7689853" y="4564359"/>
            <a:ext cx="2895851" cy="472481"/>
          </a:xfrm>
          <a:prstGeom prst="rect">
            <a:avLst/>
          </a:prstGeom>
        </p:spPr>
      </p:pic>
      <p:sp>
        <p:nvSpPr>
          <p:cNvPr id="9" name="TextBox 8">
            <a:extLst>
              <a:ext uri="{FF2B5EF4-FFF2-40B4-BE49-F238E27FC236}">
                <a16:creationId xmlns:a16="http://schemas.microsoft.com/office/drawing/2014/main" id="{CC7EF405-AC07-B5B8-D39F-BC79568C9761}"/>
              </a:ext>
            </a:extLst>
          </p:cNvPr>
          <p:cNvSpPr txBox="1"/>
          <p:nvPr/>
        </p:nvSpPr>
        <p:spPr>
          <a:xfrm>
            <a:off x="5862735" y="4564359"/>
            <a:ext cx="1592424" cy="369332"/>
          </a:xfrm>
          <a:prstGeom prst="rect">
            <a:avLst/>
          </a:prstGeom>
          <a:noFill/>
        </p:spPr>
        <p:txBody>
          <a:bodyPr wrap="square" rtlCol="0">
            <a:spAutoFit/>
          </a:bodyPr>
          <a:lstStyle/>
          <a:p>
            <a:r>
              <a:rPr lang="en-US" dirty="0"/>
              <a:t>Not Hate:</a:t>
            </a:r>
            <a:endParaRPr lang="en-IN" dirty="0"/>
          </a:p>
        </p:txBody>
      </p:sp>
      <p:pic>
        <p:nvPicPr>
          <p:cNvPr id="11" name="Picture 10">
            <a:extLst>
              <a:ext uri="{FF2B5EF4-FFF2-40B4-BE49-F238E27FC236}">
                <a16:creationId xmlns:a16="http://schemas.microsoft.com/office/drawing/2014/main" id="{87A08702-40B4-4E12-0506-EC0E5502205F}"/>
              </a:ext>
            </a:extLst>
          </p:cNvPr>
          <p:cNvPicPr>
            <a:picLocks noChangeAspect="1"/>
          </p:cNvPicPr>
          <p:nvPr/>
        </p:nvPicPr>
        <p:blipFill>
          <a:blip r:embed="rId4"/>
          <a:stretch>
            <a:fillRect/>
          </a:stretch>
        </p:blipFill>
        <p:spPr>
          <a:xfrm>
            <a:off x="7683210" y="3147034"/>
            <a:ext cx="3497883" cy="563929"/>
          </a:xfrm>
          <a:prstGeom prst="rect">
            <a:avLst/>
          </a:prstGeom>
        </p:spPr>
      </p:pic>
    </p:spTree>
    <p:extLst>
      <p:ext uri="{BB962C8B-B14F-4D97-AF65-F5344CB8AC3E}">
        <p14:creationId xmlns:p14="http://schemas.microsoft.com/office/powerpoint/2010/main" val="2159671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8A6C4-E2AA-DE0A-864D-419868FAB8A7}"/>
              </a:ext>
            </a:extLst>
          </p:cNvPr>
          <p:cNvSpPr>
            <a:spLocks noGrp="1"/>
          </p:cNvSpPr>
          <p:nvPr>
            <p:ph type="ctrTitle"/>
          </p:nvPr>
        </p:nvSpPr>
        <p:spPr>
          <a:xfrm>
            <a:off x="3862290" y="1281085"/>
            <a:ext cx="9448800" cy="1825096"/>
          </a:xfrm>
        </p:spPr>
        <p:txBody>
          <a:bodyPr/>
          <a:lstStyle/>
          <a:p>
            <a:r>
              <a:rPr lang="en-US" dirty="0"/>
              <a:t>THANK YOU</a:t>
            </a:r>
            <a:endParaRPr lang="en-IN" dirty="0"/>
          </a:p>
        </p:txBody>
      </p:sp>
      <p:sp>
        <p:nvSpPr>
          <p:cNvPr id="3" name="Subtitle 2">
            <a:extLst>
              <a:ext uri="{FF2B5EF4-FFF2-40B4-BE49-F238E27FC236}">
                <a16:creationId xmlns:a16="http://schemas.microsoft.com/office/drawing/2014/main" id="{9C0E1DC9-2AD9-8A44-37CB-98E84497D4DB}"/>
              </a:ext>
            </a:extLst>
          </p:cNvPr>
          <p:cNvSpPr>
            <a:spLocks noGrp="1"/>
          </p:cNvSpPr>
          <p:nvPr>
            <p:ph type="subTitle" idx="1"/>
          </p:nvPr>
        </p:nvSpPr>
        <p:spPr>
          <a:xfrm>
            <a:off x="7259216" y="4841092"/>
            <a:ext cx="4599992" cy="967791"/>
          </a:xfrm>
        </p:spPr>
        <p:txBody>
          <a:bodyPr>
            <a:normAutofit/>
          </a:bodyPr>
          <a:lstStyle/>
          <a:p>
            <a:r>
              <a:rPr lang="en-US" dirty="0"/>
              <a:t>		Rudraksh Agarwal</a:t>
            </a:r>
          </a:p>
          <a:p>
            <a:endParaRPr lang="en-IN" dirty="0"/>
          </a:p>
        </p:txBody>
      </p:sp>
    </p:spTree>
    <p:extLst>
      <p:ext uri="{BB962C8B-B14F-4D97-AF65-F5344CB8AC3E}">
        <p14:creationId xmlns:p14="http://schemas.microsoft.com/office/powerpoint/2010/main" val="7363192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C4EEE-9D71-04FA-6D48-281C9AF21D61}"/>
              </a:ext>
            </a:extLst>
          </p:cNvPr>
          <p:cNvSpPr>
            <a:spLocks noGrp="1"/>
          </p:cNvSpPr>
          <p:nvPr>
            <p:ph type="title"/>
          </p:nvPr>
        </p:nvSpPr>
        <p:spPr/>
        <p:txBody>
          <a:bodyPr/>
          <a:lstStyle/>
          <a:p>
            <a:pPr algn="ctr"/>
            <a:r>
              <a:rPr lang="en-US" dirty="0" err="1">
                <a:effectLst>
                  <a:outerShdw blurRad="38100" dist="38100" dir="2700000" algn="tl">
                    <a:srgbClr val="000000">
                      <a:alpha val="43137"/>
                    </a:srgbClr>
                  </a:outerShdw>
                </a:effectLst>
              </a:rPr>
              <a:t>INDEx</a:t>
            </a:r>
            <a:endParaRPr lang="en-IN"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471B7BD4-3B30-EDA5-B3A4-92E2D8307CA7}"/>
              </a:ext>
            </a:extLst>
          </p:cNvPr>
          <p:cNvSpPr>
            <a:spLocks noGrp="1"/>
          </p:cNvSpPr>
          <p:nvPr>
            <p:ph idx="1"/>
          </p:nvPr>
        </p:nvSpPr>
        <p:spPr/>
        <p:txBody>
          <a:bodyPr/>
          <a:lstStyle/>
          <a:p>
            <a:r>
              <a:rPr lang="en-US" dirty="0">
                <a:solidFill>
                  <a:srgbClr val="FFFF00"/>
                </a:solidFill>
              </a:rPr>
              <a:t>What do you mean by Hate speech Detection ?</a:t>
            </a:r>
            <a:r>
              <a:rPr lang="en-US" dirty="0"/>
              <a:t> </a:t>
            </a:r>
          </a:p>
          <a:p>
            <a:r>
              <a:rPr lang="en-US" dirty="0"/>
              <a:t> </a:t>
            </a:r>
            <a:r>
              <a:rPr lang="en-US" b="0" i="0" dirty="0">
                <a:solidFill>
                  <a:srgbClr val="D1D5DB"/>
                </a:solidFill>
                <a:effectLst/>
                <a:latin typeface="Söhne"/>
              </a:rPr>
              <a:t>Key components of hate speech detection</a:t>
            </a:r>
          </a:p>
          <a:p>
            <a:r>
              <a:rPr lang="en-US" dirty="0">
                <a:solidFill>
                  <a:srgbClr val="D1D5DB"/>
                </a:solidFill>
                <a:latin typeface="Söhne"/>
              </a:rPr>
              <a:t> </a:t>
            </a:r>
            <a:r>
              <a:rPr lang="en-US" dirty="0"/>
              <a:t>Libraries used</a:t>
            </a:r>
            <a:endParaRPr lang="en-US" dirty="0">
              <a:solidFill>
                <a:srgbClr val="D1D5DB"/>
              </a:solidFill>
              <a:latin typeface="Söhne"/>
            </a:endParaRPr>
          </a:p>
          <a:p>
            <a:r>
              <a:rPr lang="en-US" dirty="0">
                <a:solidFill>
                  <a:srgbClr val="D1D5DB"/>
                </a:solidFill>
                <a:latin typeface="Söhne"/>
              </a:rPr>
              <a:t> </a:t>
            </a:r>
            <a:r>
              <a:rPr lang="en-US" dirty="0"/>
              <a:t>Dataset</a:t>
            </a:r>
            <a:endParaRPr lang="en-US" dirty="0">
              <a:solidFill>
                <a:srgbClr val="D1D5DB"/>
              </a:solidFill>
              <a:latin typeface="Söhne"/>
            </a:endParaRPr>
          </a:p>
          <a:p>
            <a:r>
              <a:rPr lang="en-US" dirty="0">
                <a:solidFill>
                  <a:srgbClr val="D1D5DB"/>
                </a:solidFill>
                <a:latin typeface="Söhne"/>
              </a:rPr>
              <a:t> </a:t>
            </a:r>
            <a:r>
              <a:rPr lang="en-US" dirty="0"/>
              <a:t>Train test split</a:t>
            </a:r>
            <a:endParaRPr lang="en-US" dirty="0">
              <a:solidFill>
                <a:srgbClr val="D1D5DB"/>
              </a:solidFill>
              <a:latin typeface="Söhne"/>
            </a:endParaRPr>
          </a:p>
          <a:p>
            <a:r>
              <a:rPr lang="en-US" dirty="0">
                <a:solidFill>
                  <a:srgbClr val="D1D5DB"/>
                </a:solidFill>
                <a:latin typeface="Söhne"/>
              </a:rPr>
              <a:t> </a:t>
            </a:r>
            <a:r>
              <a:rPr lang="en-US" dirty="0"/>
              <a:t>Naive bayes classifier</a:t>
            </a:r>
            <a:endParaRPr lang="en-US" dirty="0">
              <a:solidFill>
                <a:srgbClr val="D1D5DB"/>
              </a:solidFill>
              <a:latin typeface="Söhne"/>
            </a:endParaRPr>
          </a:p>
          <a:p>
            <a:r>
              <a:rPr lang="en-US" dirty="0">
                <a:solidFill>
                  <a:srgbClr val="D1D5DB"/>
                </a:solidFill>
                <a:latin typeface="Söhne"/>
              </a:rPr>
              <a:t> </a:t>
            </a:r>
            <a:r>
              <a:rPr lang="en-US" dirty="0"/>
              <a:t>Classification report &amp; accuracy</a:t>
            </a:r>
          </a:p>
          <a:p>
            <a:r>
              <a:rPr lang="en-US" dirty="0">
                <a:solidFill>
                  <a:srgbClr val="D1D5DB"/>
                </a:solidFill>
                <a:latin typeface="Söhne"/>
              </a:rPr>
              <a:t> </a:t>
            </a:r>
            <a:r>
              <a:rPr lang="en-US" dirty="0"/>
              <a:t>Test vs Prediction plot</a:t>
            </a:r>
          </a:p>
          <a:p>
            <a:r>
              <a:rPr lang="en-US" dirty="0">
                <a:solidFill>
                  <a:srgbClr val="D1D5DB"/>
                </a:solidFill>
                <a:latin typeface="Söhne"/>
              </a:rPr>
              <a:t> </a:t>
            </a:r>
            <a:r>
              <a:rPr lang="en-US" dirty="0"/>
              <a:t>Input/output</a:t>
            </a:r>
            <a:endParaRPr lang="en-US" dirty="0">
              <a:solidFill>
                <a:srgbClr val="D1D5DB"/>
              </a:solidFill>
              <a:latin typeface="Söhne"/>
            </a:endParaRPr>
          </a:p>
        </p:txBody>
      </p:sp>
    </p:spTree>
    <p:extLst>
      <p:ext uri="{BB962C8B-B14F-4D97-AF65-F5344CB8AC3E}">
        <p14:creationId xmlns:p14="http://schemas.microsoft.com/office/powerpoint/2010/main" val="289840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4FB04-CF02-BE67-0A5F-D8DEC93AFB1B}"/>
              </a:ext>
            </a:extLst>
          </p:cNvPr>
          <p:cNvSpPr>
            <a:spLocks noGrp="1"/>
          </p:cNvSpPr>
          <p:nvPr>
            <p:ph type="title"/>
          </p:nvPr>
        </p:nvSpPr>
        <p:spPr>
          <a:xfrm>
            <a:off x="3063551" y="783034"/>
            <a:ext cx="8610600" cy="1293028"/>
          </a:xfrm>
        </p:spPr>
        <p:txBody>
          <a:bodyPr>
            <a:normAutofit/>
          </a:bodyPr>
          <a:lstStyle/>
          <a:p>
            <a:r>
              <a:rPr lang="en-US" dirty="0">
                <a:solidFill>
                  <a:srgbClr val="FFFF00"/>
                </a:solidFill>
              </a:rPr>
              <a:t>What do you mean by </a:t>
            </a:r>
            <a:br>
              <a:rPr lang="en-US" dirty="0">
                <a:solidFill>
                  <a:srgbClr val="FFFF00"/>
                </a:solidFill>
              </a:rPr>
            </a:br>
            <a:r>
              <a:rPr lang="en-US" dirty="0">
                <a:solidFill>
                  <a:srgbClr val="FFFF00"/>
                </a:solidFill>
              </a:rPr>
              <a:t>Hate speech DETECTION?</a:t>
            </a:r>
            <a:endParaRPr lang="en-IN" dirty="0">
              <a:solidFill>
                <a:srgbClr val="FFFF00"/>
              </a:solidFill>
            </a:endParaRPr>
          </a:p>
        </p:txBody>
      </p:sp>
      <p:sp>
        <p:nvSpPr>
          <p:cNvPr id="3" name="Content Placeholder 2">
            <a:extLst>
              <a:ext uri="{FF2B5EF4-FFF2-40B4-BE49-F238E27FC236}">
                <a16:creationId xmlns:a16="http://schemas.microsoft.com/office/drawing/2014/main" id="{AA6273A2-5A91-C9D0-D686-5F50242ABC72}"/>
              </a:ext>
            </a:extLst>
          </p:cNvPr>
          <p:cNvSpPr>
            <a:spLocks noGrp="1"/>
          </p:cNvSpPr>
          <p:nvPr>
            <p:ph idx="1"/>
          </p:nvPr>
        </p:nvSpPr>
        <p:spPr/>
        <p:txBody>
          <a:bodyPr>
            <a:normAutofit/>
          </a:bodyPr>
          <a:lstStyle/>
          <a:p>
            <a:pPr algn="l"/>
            <a:r>
              <a:rPr lang="en-US" sz="2000" b="0" i="0" dirty="0">
                <a:solidFill>
                  <a:srgbClr val="D1D5DB"/>
                </a:solidFill>
                <a:effectLst/>
                <a:latin typeface="Söhne"/>
              </a:rPr>
              <a:t>Hate speech detection refers to the use of technology, algorithms, and artificial intelligence (AI) tools to identify and flag content that contains hate speech. Hate speech is characterized by language, expressions, or communication that promotes violence, discrimination, or prejudice against individuals or groups based on attributes such as race, ethnicity, religion, gender, sexual orientation, disability, or other protected characteristics.</a:t>
            </a:r>
          </a:p>
          <a:p>
            <a:pPr algn="l"/>
            <a:r>
              <a:rPr lang="en-US" sz="2000" b="0" i="0" dirty="0">
                <a:solidFill>
                  <a:srgbClr val="D1D5DB"/>
                </a:solidFill>
                <a:effectLst/>
                <a:latin typeface="Söhne"/>
              </a:rPr>
              <a:t>The process of hate speech detection involves analyzing text, audio, or visual content to identify patterns, keywords, or linguistic cues associated with hate speech. This is often done through machine learning models that are trained on large datasets containing examples of both hate speech and non-hateful content. These models learn to recognize contextual nuances and linguistic features that distinguish hate speech from other forms of expression.</a:t>
            </a:r>
          </a:p>
          <a:p>
            <a:pPr marL="0" indent="0">
              <a:buNone/>
            </a:pPr>
            <a:endParaRPr lang="en-US" sz="2000" dirty="0"/>
          </a:p>
        </p:txBody>
      </p:sp>
    </p:spTree>
    <p:extLst>
      <p:ext uri="{BB962C8B-B14F-4D97-AF65-F5344CB8AC3E}">
        <p14:creationId xmlns:p14="http://schemas.microsoft.com/office/powerpoint/2010/main" val="19970234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C40C3-4F10-6DF7-2F63-7AFE4CF2CCCF}"/>
              </a:ext>
            </a:extLst>
          </p:cNvPr>
          <p:cNvSpPr>
            <a:spLocks noGrp="1"/>
          </p:cNvSpPr>
          <p:nvPr>
            <p:ph type="title"/>
          </p:nvPr>
        </p:nvSpPr>
        <p:spPr>
          <a:xfrm>
            <a:off x="1576873" y="764373"/>
            <a:ext cx="9929327" cy="1293028"/>
          </a:xfrm>
        </p:spPr>
        <p:txBody>
          <a:bodyPr/>
          <a:lstStyle/>
          <a:p>
            <a:pPr algn="ctr"/>
            <a:r>
              <a:rPr lang="en-US" b="0" i="0" dirty="0">
                <a:solidFill>
                  <a:srgbClr val="D1D5DB"/>
                </a:solidFill>
                <a:effectLst/>
                <a:latin typeface="Söhne"/>
              </a:rPr>
              <a:t>Key components of hate speech detection</a:t>
            </a:r>
            <a:endParaRPr lang="en-IN" dirty="0"/>
          </a:p>
        </p:txBody>
      </p:sp>
      <p:sp>
        <p:nvSpPr>
          <p:cNvPr id="3" name="Content Placeholder 2">
            <a:extLst>
              <a:ext uri="{FF2B5EF4-FFF2-40B4-BE49-F238E27FC236}">
                <a16:creationId xmlns:a16="http://schemas.microsoft.com/office/drawing/2014/main" id="{95E4A02A-D056-D5A5-6966-3F1026ED7F13}"/>
              </a:ext>
            </a:extLst>
          </p:cNvPr>
          <p:cNvSpPr>
            <a:spLocks noGrp="1"/>
          </p:cNvSpPr>
          <p:nvPr>
            <p:ph idx="1"/>
          </p:nvPr>
        </p:nvSpPr>
        <p:spPr/>
        <p:txBody>
          <a:bodyPr>
            <a:normAutofit lnSpcReduction="10000"/>
          </a:bodyPr>
          <a:lstStyle/>
          <a:p>
            <a:pPr algn="l">
              <a:buFont typeface="+mj-lt"/>
              <a:buAutoNum type="arabicPeriod"/>
            </a:pPr>
            <a:r>
              <a:rPr lang="en-US" b="1" i="0" dirty="0">
                <a:solidFill>
                  <a:srgbClr val="D1D5DB"/>
                </a:solidFill>
                <a:effectLst/>
                <a:latin typeface="Söhne"/>
              </a:rPr>
              <a:t>Natural Language Processing (NLP):</a:t>
            </a:r>
            <a:r>
              <a:rPr lang="en-US" b="0" i="0" dirty="0">
                <a:solidFill>
                  <a:srgbClr val="D1D5DB"/>
                </a:solidFill>
                <a:effectLst/>
                <a:latin typeface="Söhne"/>
              </a:rPr>
              <a:t> Analyzing and understanding the meaning of text to identify potentially harmful language.</a:t>
            </a:r>
          </a:p>
          <a:p>
            <a:pPr algn="l">
              <a:buFont typeface="+mj-lt"/>
              <a:buAutoNum type="arabicPeriod"/>
            </a:pPr>
            <a:r>
              <a:rPr lang="en-US" b="1" i="0" dirty="0">
                <a:solidFill>
                  <a:srgbClr val="D1D5DB"/>
                </a:solidFill>
                <a:effectLst/>
                <a:latin typeface="Söhne"/>
              </a:rPr>
              <a:t>Machine Learning Models:</a:t>
            </a:r>
            <a:r>
              <a:rPr lang="en-US" b="0" i="0" dirty="0">
                <a:solidFill>
                  <a:srgbClr val="D1D5DB"/>
                </a:solidFill>
                <a:effectLst/>
                <a:latin typeface="Söhne"/>
              </a:rPr>
              <a:t> Training algorithms on labeled datasets to recognize patterns and characteristics of hate speech.</a:t>
            </a:r>
          </a:p>
          <a:p>
            <a:pPr algn="l">
              <a:buFont typeface="+mj-lt"/>
              <a:buAutoNum type="arabicPeriod"/>
            </a:pPr>
            <a:r>
              <a:rPr lang="en-US" b="1" i="0" dirty="0">
                <a:solidFill>
                  <a:srgbClr val="D1D5DB"/>
                </a:solidFill>
                <a:effectLst/>
                <a:latin typeface="Söhne"/>
              </a:rPr>
              <a:t>Pattern Recognition:</a:t>
            </a:r>
            <a:r>
              <a:rPr lang="en-US" b="0" i="0" dirty="0">
                <a:solidFill>
                  <a:srgbClr val="D1D5DB"/>
                </a:solidFill>
                <a:effectLst/>
                <a:latin typeface="Söhne"/>
              </a:rPr>
              <a:t> Identifying recurring patterns or keywords associated with hate speech to create effective detection rules.</a:t>
            </a:r>
          </a:p>
          <a:p>
            <a:pPr algn="l">
              <a:buFont typeface="+mj-lt"/>
              <a:buAutoNum type="arabicPeriod"/>
            </a:pPr>
            <a:r>
              <a:rPr lang="en-US" b="1" i="0" dirty="0">
                <a:solidFill>
                  <a:srgbClr val="D1D5DB"/>
                </a:solidFill>
                <a:effectLst/>
                <a:latin typeface="Söhne"/>
              </a:rPr>
              <a:t>Contextual Understanding:</a:t>
            </a:r>
            <a:r>
              <a:rPr lang="en-US" b="0" i="0" dirty="0">
                <a:solidFill>
                  <a:srgbClr val="D1D5DB"/>
                </a:solidFill>
                <a:effectLst/>
                <a:latin typeface="Söhne"/>
              </a:rPr>
              <a:t> Considering the context in which certain words or phrases are used to avoid false positives and accurately detect hate speech.</a:t>
            </a:r>
          </a:p>
          <a:p>
            <a:pPr algn="l">
              <a:buFont typeface="+mj-lt"/>
              <a:buAutoNum type="arabicPeriod"/>
            </a:pPr>
            <a:r>
              <a:rPr lang="en-US" b="1" i="0" dirty="0">
                <a:solidFill>
                  <a:srgbClr val="D1D5DB"/>
                </a:solidFill>
                <a:effectLst/>
                <a:latin typeface="Söhne"/>
              </a:rPr>
              <a:t>Multimodal Detection:</a:t>
            </a:r>
            <a:r>
              <a:rPr lang="en-US" b="0" i="0" dirty="0">
                <a:solidFill>
                  <a:srgbClr val="D1D5DB"/>
                </a:solidFill>
                <a:effectLst/>
                <a:latin typeface="Söhne"/>
              </a:rPr>
              <a:t> Extending detection to audio and visual content, in addition to text, for a more comprehensive approach.</a:t>
            </a:r>
          </a:p>
          <a:p>
            <a:pPr algn="l">
              <a:buFont typeface="+mj-lt"/>
              <a:buAutoNum type="arabicPeriod"/>
            </a:pPr>
            <a:r>
              <a:rPr lang="en-US" b="1" i="0" dirty="0">
                <a:solidFill>
                  <a:srgbClr val="D1D5DB"/>
                </a:solidFill>
                <a:effectLst/>
                <a:latin typeface="Söhne"/>
              </a:rPr>
              <a:t>User Behavior Analysis:</a:t>
            </a:r>
            <a:r>
              <a:rPr lang="en-US" b="0" i="0" dirty="0">
                <a:solidFill>
                  <a:srgbClr val="D1D5DB"/>
                </a:solidFill>
                <a:effectLst/>
                <a:latin typeface="Söhne"/>
              </a:rPr>
              <a:t> Monitoring user behavior to identify patterns of engagement with or propagation of hate speech.</a:t>
            </a:r>
          </a:p>
        </p:txBody>
      </p:sp>
    </p:spTree>
    <p:extLst>
      <p:ext uri="{BB962C8B-B14F-4D97-AF65-F5344CB8AC3E}">
        <p14:creationId xmlns:p14="http://schemas.microsoft.com/office/powerpoint/2010/main" val="18667652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5F1D3-0195-479A-8A4E-9DC4D9EEFC0E}"/>
              </a:ext>
            </a:extLst>
          </p:cNvPr>
          <p:cNvSpPr>
            <a:spLocks noGrp="1"/>
          </p:cNvSpPr>
          <p:nvPr>
            <p:ph type="title"/>
          </p:nvPr>
        </p:nvSpPr>
        <p:spPr/>
        <p:txBody>
          <a:bodyPr/>
          <a:lstStyle/>
          <a:p>
            <a:r>
              <a:rPr lang="en-US" dirty="0"/>
              <a:t>Libraries used</a:t>
            </a:r>
            <a:endParaRPr lang="en-IN" dirty="0"/>
          </a:p>
        </p:txBody>
      </p:sp>
      <p:sp>
        <p:nvSpPr>
          <p:cNvPr id="3" name="Content Placeholder 2">
            <a:extLst>
              <a:ext uri="{FF2B5EF4-FFF2-40B4-BE49-F238E27FC236}">
                <a16:creationId xmlns:a16="http://schemas.microsoft.com/office/drawing/2014/main" id="{70D6C62A-C206-994D-F9A9-1E729BAE6533}"/>
              </a:ext>
            </a:extLst>
          </p:cNvPr>
          <p:cNvSpPr>
            <a:spLocks noGrp="1"/>
          </p:cNvSpPr>
          <p:nvPr>
            <p:ph idx="1"/>
          </p:nvPr>
        </p:nvSpPr>
        <p:spPr/>
        <p:txBody>
          <a:bodyPr/>
          <a:lstStyle/>
          <a:p>
            <a:r>
              <a:rPr lang="en-US" dirty="0"/>
              <a:t> Pandas</a:t>
            </a:r>
          </a:p>
          <a:p>
            <a:r>
              <a:rPr lang="en-US" dirty="0"/>
              <a:t>Scikit learn</a:t>
            </a:r>
          </a:p>
          <a:p>
            <a:r>
              <a:rPr lang="en-US" dirty="0"/>
              <a:t>Naive Bayes</a:t>
            </a:r>
          </a:p>
          <a:p>
            <a:r>
              <a:rPr lang="en-US" dirty="0"/>
              <a:t> Matplotlib</a:t>
            </a:r>
          </a:p>
          <a:p>
            <a:pPr marL="0" indent="0">
              <a:buNone/>
            </a:pPr>
            <a:endParaRPr lang="en-IN" dirty="0"/>
          </a:p>
        </p:txBody>
      </p:sp>
    </p:spTree>
    <p:extLst>
      <p:ext uri="{BB962C8B-B14F-4D97-AF65-F5344CB8AC3E}">
        <p14:creationId xmlns:p14="http://schemas.microsoft.com/office/powerpoint/2010/main" val="1777009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EDDDA-4E06-1DCB-ACBF-71A3C655ACC1}"/>
              </a:ext>
            </a:extLst>
          </p:cNvPr>
          <p:cNvSpPr>
            <a:spLocks noGrp="1"/>
          </p:cNvSpPr>
          <p:nvPr>
            <p:ph type="title"/>
          </p:nvPr>
        </p:nvSpPr>
        <p:spPr/>
        <p:txBody>
          <a:bodyPr/>
          <a:lstStyle/>
          <a:p>
            <a:pPr algn="ctr"/>
            <a:r>
              <a:rPr lang="en-US" dirty="0"/>
              <a:t>Dataset</a:t>
            </a:r>
            <a:endParaRPr lang="en-IN" dirty="0"/>
          </a:p>
        </p:txBody>
      </p:sp>
      <p:sp>
        <p:nvSpPr>
          <p:cNvPr id="3" name="Content Placeholder 2">
            <a:extLst>
              <a:ext uri="{FF2B5EF4-FFF2-40B4-BE49-F238E27FC236}">
                <a16:creationId xmlns:a16="http://schemas.microsoft.com/office/drawing/2014/main" id="{9DE2197E-5EA3-9577-1025-1E9C62F7CBE6}"/>
              </a:ext>
            </a:extLst>
          </p:cNvPr>
          <p:cNvSpPr>
            <a:spLocks noGrp="1"/>
          </p:cNvSpPr>
          <p:nvPr>
            <p:ph idx="1"/>
          </p:nvPr>
        </p:nvSpPr>
        <p:spPr>
          <a:xfrm>
            <a:off x="685800" y="2194560"/>
            <a:ext cx="4287416" cy="4024125"/>
          </a:xfrm>
        </p:spPr>
        <p:txBody>
          <a:bodyPr/>
          <a:lstStyle/>
          <a:p>
            <a:pPr marL="0" indent="0">
              <a:buNone/>
            </a:pPr>
            <a:r>
              <a:rPr lang="en-US" dirty="0"/>
              <a:t>The Dataset I have considered has equal number of hate and not hate cases. Which is being checked by a presenting a histogram.</a:t>
            </a:r>
          </a:p>
        </p:txBody>
      </p:sp>
      <p:pic>
        <p:nvPicPr>
          <p:cNvPr id="9" name="Picture 8">
            <a:extLst>
              <a:ext uri="{FF2B5EF4-FFF2-40B4-BE49-F238E27FC236}">
                <a16:creationId xmlns:a16="http://schemas.microsoft.com/office/drawing/2014/main" id="{68D071A1-F8DD-795B-C73D-302035B7B8CA}"/>
              </a:ext>
            </a:extLst>
          </p:cNvPr>
          <p:cNvPicPr>
            <a:picLocks noChangeAspect="1"/>
          </p:cNvPicPr>
          <p:nvPr/>
        </p:nvPicPr>
        <p:blipFill>
          <a:blip r:embed="rId2"/>
          <a:stretch>
            <a:fillRect/>
          </a:stretch>
        </p:blipFill>
        <p:spPr>
          <a:xfrm>
            <a:off x="5198758" y="2168464"/>
            <a:ext cx="5974598" cy="3993226"/>
          </a:xfrm>
          <a:prstGeom prst="rect">
            <a:avLst/>
          </a:prstGeom>
        </p:spPr>
      </p:pic>
    </p:spTree>
    <p:extLst>
      <p:ext uri="{BB962C8B-B14F-4D97-AF65-F5344CB8AC3E}">
        <p14:creationId xmlns:p14="http://schemas.microsoft.com/office/powerpoint/2010/main" val="38122366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12FC0-CD3B-A9B0-DD08-3D8813AABE7B}"/>
              </a:ext>
            </a:extLst>
          </p:cNvPr>
          <p:cNvSpPr>
            <a:spLocks noGrp="1"/>
          </p:cNvSpPr>
          <p:nvPr>
            <p:ph type="title"/>
          </p:nvPr>
        </p:nvSpPr>
        <p:spPr/>
        <p:txBody>
          <a:bodyPr/>
          <a:lstStyle/>
          <a:p>
            <a:r>
              <a:rPr lang="en-US" dirty="0"/>
              <a:t>Train test split</a:t>
            </a:r>
            <a:endParaRPr lang="en-IN" dirty="0"/>
          </a:p>
        </p:txBody>
      </p:sp>
      <p:sp>
        <p:nvSpPr>
          <p:cNvPr id="3" name="Content Placeholder 2">
            <a:extLst>
              <a:ext uri="{FF2B5EF4-FFF2-40B4-BE49-F238E27FC236}">
                <a16:creationId xmlns:a16="http://schemas.microsoft.com/office/drawing/2014/main" id="{B906AB23-2418-CF54-5283-612D96D14849}"/>
              </a:ext>
            </a:extLst>
          </p:cNvPr>
          <p:cNvSpPr>
            <a:spLocks noGrp="1"/>
          </p:cNvSpPr>
          <p:nvPr>
            <p:ph idx="1"/>
          </p:nvPr>
        </p:nvSpPr>
        <p:spPr>
          <a:xfrm>
            <a:off x="685800" y="2194560"/>
            <a:ext cx="10820400" cy="2218820"/>
          </a:xfrm>
        </p:spPr>
        <p:txBody>
          <a:bodyPr/>
          <a:lstStyle/>
          <a:p>
            <a:pPr marL="0" indent="0">
              <a:buNone/>
            </a:pPr>
            <a:r>
              <a:rPr lang="en-US" dirty="0"/>
              <a:t>Now, we have make a split operation using the </a:t>
            </a:r>
            <a:r>
              <a:rPr lang="en-US" dirty="0" err="1"/>
              <a:t>train_test_split</a:t>
            </a:r>
            <a:r>
              <a:rPr lang="en-US" dirty="0"/>
              <a:t> module of </a:t>
            </a:r>
            <a:r>
              <a:rPr lang="en-US" dirty="0" err="1"/>
              <a:t>sklearn</a:t>
            </a:r>
            <a:r>
              <a:rPr lang="en-US" dirty="0"/>
              <a:t> library.</a:t>
            </a:r>
          </a:p>
          <a:p>
            <a:pPr marL="0" indent="0">
              <a:buNone/>
            </a:pPr>
            <a:r>
              <a:rPr lang="en-IN" dirty="0"/>
              <a:t>And make a 70:30 split in the data set i.e. 70% training set and 30% test set.</a:t>
            </a:r>
          </a:p>
        </p:txBody>
      </p:sp>
      <p:pic>
        <p:nvPicPr>
          <p:cNvPr id="7" name="Picture 6">
            <a:extLst>
              <a:ext uri="{FF2B5EF4-FFF2-40B4-BE49-F238E27FC236}">
                <a16:creationId xmlns:a16="http://schemas.microsoft.com/office/drawing/2014/main" id="{55DF50BC-5F39-DEB1-77F8-3164ADEE7973}"/>
              </a:ext>
            </a:extLst>
          </p:cNvPr>
          <p:cNvPicPr>
            <a:picLocks noChangeAspect="1"/>
          </p:cNvPicPr>
          <p:nvPr/>
        </p:nvPicPr>
        <p:blipFill>
          <a:blip r:embed="rId2"/>
          <a:stretch>
            <a:fillRect/>
          </a:stretch>
        </p:blipFill>
        <p:spPr>
          <a:xfrm>
            <a:off x="685800" y="4005674"/>
            <a:ext cx="10466124" cy="815411"/>
          </a:xfrm>
          <a:prstGeom prst="rect">
            <a:avLst/>
          </a:prstGeom>
        </p:spPr>
      </p:pic>
    </p:spTree>
    <p:extLst>
      <p:ext uri="{BB962C8B-B14F-4D97-AF65-F5344CB8AC3E}">
        <p14:creationId xmlns:p14="http://schemas.microsoft.com/office/powerpoint/2010/main" val="38126866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251B2-F130-6AF2-FD6D-F0A778413B1C}"/>
              </a:ext>
            </a:extLst>
          </p:cNvPr>
          <p:cNvSpPr>
            <a:spLocks noGrp="1"/>
          </p:cNvSpPr>
          <p:nvPr>
            <p:ph type="title"/>
          </p:nvPr>
        </p:nvSpPr>
        <p:spPr/>
        <p:txBody>
          <a:bodyPr/>
          <a:lstStyle/>
          <a:p>
            <a:r>
              <a:rPr lang="en-US" dirty="0"/>
              <a:t>Naive bayes classifier</a:t>
            </a:r>
            <a:endParaRPr lang="en-IN" dirty="0"/>
          </a:p>
        </p:txBody>
      </p:sp>
      <p:sp>
        <p:nvSpPr>
          <p:cNvPr id="3" name="Content Placeholder 2">
            <a:extLst>
              <a:ext uri="{FF2B5EF4-FFF2-40B4-BE49-F238E27FC236}">
                <a16:creationId xmlns:a16="http://schemas.microsoft.com/office/drawing/2014/main" id="{A50CE9FF-BF29-22E8-DB13-6FA2201EE8FC}"/>
              </a:ext>
            </a:extLst>
          </p:cNvPr>
          <p:cNvSpPr>
            <a:spLocks noGrp="1"/>
          </p:cNvSpPr>
          <p:nvPr>
            <p:ph idx="1"/>
          </p:nvPr>
        </p:nvSpPr>
        <p:spPr>
          <a:xfrm>
            <a:off x="685800" y="2194561"/>
            <a:ext cx="10820400" cy="1397726"/>
          </a:xfrm>
        </p:spPr>
        <p:txBody>
          <a:bodyPr>
            <a:normAutofit fontScale="92500"/>
          </a:bodyPr>
          <a:lstStyle/>
          <a:p>
            <a:r>
              <a:rPr lang="en-US" dirty="0"/>
              <a:t> Here, we have used the Multinomial Naïve Bayes Classifier which is one of the most popular Machine Learning Algorithm for Hate Speech Detection(Text Classification).</a:t>
            </a:r>
          </a:p>
          <a:p>
            <a:r>
              <a:rPr lang="en-US" dirty="0"/>
              <a:t> Using which we have trained our model on the training data and tested it on test data.</a:t>
            </a:r>
          </a:p>
        </p:txBody>
      </p:sp>
      <p:pic>
        <p:nvPicPr>
          <p:cNvPr id="5" name="Picture 4">
            <a:extLst>
              <a:ext uri="{FF2B5EF4-FFF2-40B4-BE49-F238E27FC236}">
                <a16:creationId xmlns:a16="http://schemas.microsoft.com/office/drawing/2014/main" id="{D1D42069-40D4-D518-B461-6717DBFBD517}"/>
              </a:ext>
            </a:extLst>
          </p:cNvPr>
          <p:cNvPicPr>
            <a:picLocks noChangeAspect="1"/>
          </p:cNvPicPr>
          <p:nvPr/>
        </p:nvPicPr>
        <p:blipFill>
          <a:blip r:embed="rId2"/>
          <a:stretch>
            <a:fillRect/>
          </a:stretch>
        </p:blipFill>
        <p:spPr>
          <a:xfrm>
            <a:off x="2808513" y="3729447"/>
            <a:ext cx="5066523" cy="2606039"/>
          </a:xfrm>
          <a:prstGeom prst="rect">
            <a:avLst/>
          </a:prstGeom>
        </p:spPr>
      </p:pic>
    </p:spTree>
    <p:extLst>
      <p:ext uri="{BB962C8B-B14F-4D97-AF65-F5344CB8AC3E}">
        <p14:creationId xmlns:p14="http://schemas.microsoft.com/office/powerpoint/2010/main" val="6568994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664C9-CC8E-25C8-D724-85CC25F5F1E0}"/>
              </a:ext>
            </a:extLst>
          </p:cNvPr>
          <p:cNvSpPr>
            <a:spLocks noGrp="1"/>
          </p:cNvSpPr>
          <p:nvPr>
            <p:ph type="title"/>
          </p:nvPr>
        </p:nvSpPr>
        <p:spPr/>
        <p:txBody>
          <a:bodyPr/>
          <a:lstStyle/>
          <a:p>
            <a:pPr algn="ctr"/>
            <a:r>
              <a:rPr lang="en-US" dirty="0"/>
              <a:t>Classification report </a:t>
            </a:r>
            <a:br>
              <a:rPr lang="en-US" dirty="0"/>
            </a:br>
            <a:r>
              <a:rPr lang="en-US" dirty="0"/>
              <a:t>&amp; accuracy</a:t>
            </a:r>
            <a:endParaRPr lang="en-IN" dirty="0"/>
          </a:p>
        </p:txBody>
      </p:sp>
      <p:sp>
        <p:nvSpPr>
          <p:cNvPr id="3" name="Content Placeholder 2">
            <a:extLst>
              <a:ext uri="{FF2B5EF4-FFF2-40B4-BE49-F238E27FC236}">
                <a16:creationId xmlns:a16="http://schemas.microsoft.com/office/drawing/2014/main" id="{D3A7F3CF-FCDE-EBE0-5E1B-D7E34466094B}"/>
              </a:ext>
            </a:extLst>
          </p:cNvPr>
          <p:cNvSpPr>
            <a:spLocks noGrp="1"/>
          </p:cNvSpPr>
          <p:nvPr>
            <p:ph idx="1"/>
          </p:nvPr>
        </p:nvSpPr>
        <p:spPr>
          <a:xfrm>
            <a:off x="685800" y="2194561"/>
            <a:ext cx="10820400" cy="949856"/>
          </a:xfrm>
        </p:spPr>
        <p:txBody>
          <a:bodyPr/>
          <a:lstStyle/>
          <a:p>
            <a:pPr marL="0" indent="0">
              <a:buNone/>
            </a:pPr>
            <a:r>
              <a:rPr lang="en-US" dirty="0"/>
              <a:t>We have calculated the precision, recall, F1 score, support.</a:t>
            </a:r>
          </a:p>
          <a:p>
            <a:pPr marL="0" indent="0">
              <a:buNone/>
            </a:pPr>
            <a:r>
              <a:rPr lang="en-US" dirty="0"/>
              <a:t>We have also calculated the </a:t>
            </a:r>
            <a:r>
              <a:rPr lang="en-US" dirty="0" err="1"/>
              <a:t>accuracy_score</a:t>
            </a:r>
            <a:r>
              <a:rPr lang="en-US" dirty="0"/>
              <a:t>. </a:t>
            </a:r>
            <a:endParaRPr lang="en-IN" dirty="0"/>
          </a:p>
        </p:txBody>
      </p:sp>
      <p:pic>
        <p:nvPicPr>
          <p:cNvPr id="5" name="Picture 4">
            <a:extLst>
              <a:ext uri="{FF2B5EF4-FFF2-40B4-BE49-F238E27FC236}">
                <a16:creationId xmlns:a16="http://schemas.microsoft.com/office/drawing/2014/main" id="{13C782C8-C0AF-FB01-33D2-01D265832692}"/>
              </a:ext>
            </a:extLst>
          </p:cNvPr>
          <p:cNvPicPr>
            <a:picLocks noChangeAspect="1"/>
          </p:cNvPicPr>
          <p:nvPr/>
        </p:nvPicPr>
        <p:blipFill>
          <a:blip r:embed="rId2"/>
          <a:stretch>
            <a:fillRect/>
          </a:stretch>
        </p:blipFill>
        <p:spPr>
          <a:xfrm>
            <a:off x="3219389" y="3429000"/>
            <a:ext cx="5006774" cy="2926334"/>
          </a:xfrm>
          <a:prstGeom prst="rect">
            <a:avLst/>
          </a:prstGeom>
        </p:spPr>
      </p:pic>
    </p:spTree>
    <p:extLst>
      <p:ext uri="{BB962C8B-B14F-4D97-AF65-F5344CB8AC3E}">
        <p14:creationId xmlns:p14="http://schemas.microsoft.com/office/powerpoint/2010/main" val="579973887"/>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44</TotalTime>
  <Words>567</Words>
  <Application>Microsoft Office PowerPoint</Application>
  <PresentationFormat>Widescreen</PresentationFormat>
  <Paragraphs>47</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Century Gothic</vt:lpstr>
      <vt:lpstr>Söhne</vt:lpstr>
      <vt:lpstr>Vapor Trail</vt:lpstr>
      <vt:lpstr>Hate speech Detection </vt:lpstr>
      <vt:lpstr>INDEx</vt:lpstr>
      <vt:lpstr>What do you mean by  Hate speech DETECTION?</vt:lpstr>
      <vt:lpstr>Key components of hate speech detection</vt:lpstr>
      <vt:lpstr>Libraries used</vt:lpstr>
      <vt:lpstr>Dataset</vt:lpstr>
      <vt:lpstr>Train test split</vt:lpstr>
      <vt:lpstr>Naive bayes classifier</vt:lpstr>
      <vt:lpstr>Classification report  &amp; accuracy</vt:lpstr>
      <vt:lpstr>Test vs Prediction plot</vt:lpstr>
      <vt:lpstr>Input/output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Hate speech Detection </dc:title>
  <dc:creator>RUDRAKSH AGARWAL</dc:creator>
  <cp:lastModifiedBy>RUDRAKSH Agarwal</cp:lastModifiedBy>
  <cp:revision>3</cp:revision>
  <dcterms:created xsi:type="dcterms:W3CDTF">2023-11-30T08:14:15Z</dcterms:created>
  <dcterms:modified xsi:type="dcterms:W3CDTF">2025-02-21T20:02:52Z</dcterms:modified>
</cp:coreProperties>
</file>