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55" r:id="rId17"/>
    <p:sldId id="2146847061" r:id="rId18"/>
    <p:sldId id="2146847059" r:id="rId19"/>
    <p:sldId id="2146847069" r:id="rId20"/>
    <p:sldId id="2146847070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8/4/2025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AI Agent for Digital Financial Literacy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800" y="4586365"/>
            <a:ext cx="11315699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Rudrakshi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Singh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Sacred Heart Institute of Management and Technology(MCA)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algn="ctr"/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65" y="1202396"/>
            <a:ext cx="5116992" cy="5452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912" y="701716"/>
            <a:ext cx="5292006" cy="56990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159000"/>
            <a:ext cx="9529687" cy="41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Leverages RAG</a:t>
            </a:r>
            <a:r>
              <a:rPr lang="en-US" sz="2800" dirty="0"/>
              <a:t> to bridge the financial knowledge gap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/>
              <a:t>Provides reliable, multilingual, and personalized information</a:t>
            </a:r>
            <a:r>
              <a:rPr lang="en-US" sz="2800" b="1" dirty="0" smtClean="0"/>
              <a:t>.</a:t>
            </a:r>
          </a:p>
          <a:p>
            <a:endParaRPr lang="en-US" sz="2800" dirty="0"/>
          </a:p>
          <a:p>
            <a:r>
              <a:rPr lang="en-US" sz="2800" b="1" dirty="0"/>
              <a:t>Empowers users</a:t>
            </a:r>
            <a:r>
              <a:rPr lang="en-US" sz="2800" dirty="0"/>
              <a:t> with confidence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/>
              <a:t>Protects them</a:t>
            </a:r>
            <a:r>
              <a:rPr lang="en-US" sz="2800" dirty="0"/>
              <a:t> from common pitfalls in the digital financial world.</a:t>
            </a:r>
          </a:p>
        </p:txBody>
      </p:sp>
    </p:spTree>
    <p:extLst>
      <p:ext uri="{BB962C8B-B14F-4D97-AF65-F5344CB8AC3E}">
        <p14:creationId xmlns=""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Integration with Financial Planning Tools:</a:t>
            </a:r>
            <a:r>
              <a:rPr lang="en-US" sz="2800" dirty="0"/>
              <a:t> Connect with budgeting and investment apps for a seamless user experience.</a:t>
            </a:r>
          </a:p>
          <a:p>
            <a:r>
              <a:rPr lang="en-US" sz="2800" b="1" dirty="0"/>
              <a:t>AI-Assisted Financial Goal Setting:</a:t>
            </a:r>
            <a:r>
              <a:rPr lang="en-US" sz="2800" dirty="0"/>
              <a:t> Help users set and track personal financial goals.</a:t>
            </a:r>
          </a:p>
          <a:p>
            <a:r>
              <a:rPr lang="en-US" sz="2800" b="1" dirty="0"/>
              <a:t>Interactive Simulations:</a:t>
            </a:r>
            <a:r>
              <a:rPr lang="en-US" sz="2800" dirty="0"/>
              <a:t> Provide a safe environment for users to practice financial scenarios like investing or loan management.</a:t>
            </a:r>
          </a:p>
          <a:p>
            <a:r>
              <a:rPr lang="en-US" sz="2800" b="1" dirty="0"/>
              <a:t>Partnerships with Financial Institutions:</a:t>
            </a:r>
            <a:r>
              <a:rPr lang="en-US" sz="2800" dirty="0"/>
              <a:t> Collaborate with banks and financial advisors to offer direct, expert guidance.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=""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 hub </a:t>
            </a:r>
            <a:r>
              <a:rPr lang="en-IN" dirty="0" smtClean="0"/>
              <a:t>link: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https://github.com/rudrakshisingh16/AI-Agent-for-Digital-Financial-Literacy.git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3066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171700" y="1320800"/>
          <a:ext cx="7302500" cy="5080000"/>
        </p:xfrm>
        <a:graphic>
          <a:graphicData uri="http://schemas.openxmlformats.org/presentationml/2006/ole">
            <p:oleObj spid="_x0000_s1026" name="Acrobat Document" r:id="rId3" imgW="7543441" imgH="5829159" progId="AcroExch.Document.DC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127250" y="863600"/>
          <a:ext cx="8020050" cy="5994399"/>
        </p:xfrm>
        <a:graphic>
          <a:graphicData uri="http://schemas.openxmlformats.org/presentationml/2006/ole">
            <p:oleObj spid="_x0000_s2050" name="Acrobat Document" r:id="rId3" imgW="8020012" imgH="5667018" progId="AcroExch.Document.DC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476500" y="914400"/>
          <a:ext cx="7543800" cy="5143500"/>
        </p:xfrm>
        <a:graphic>
          <a:graphicData uri="http://schemas.openxmlformats.org/presentationml/2006/ole">
            <p:oleObj spid="_x0000_s3074" name="Acrobat Document" r:id="rId3" imgW="7543441" imgH="5829159" progId="AcroExch.Document.DC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09888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Many individuals struggle to understand and navigate essential financial tools and practices in the digital age.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There is a lack of accessible and reliable information on topics like UPI, online scams, interest rates, and personal finance.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This knowledge gap leads to financial insecurity, vulnerability to fraud, and a lack of confidence in digital finance.</a:t>
            </a:r>
          </a:p>
          <a:p>
            <a:pPr marL="0" indent="0">
              <a:buNone/>
            </a:pPr>
            <a:r>
              <a:rPr lang="en-US" sz="3000" dirty="0" smtClean="0">
                <a:latin typeface="Arial" pitchFamily="34" charset="0"/>
                <a:ea typeface="+mn-lt"/>
                <a:cs typeface="Arial" pitchFamily="34" charset="0"/>
              </a:rPr>
              <a:t>Proposed Solution:</a:t>
            </a:r>
            <a:r>
              <a:rPr lang="en-US" sz="2800" dirty="0" smtClean="0">
                <a:latin typeface="Arial" pitchFamily="34" charset="0"/>
                <a:ea typeface="+mn-lt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ea typeface="+mn-lt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ea typeface="+mn-lt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RAG-powered AI Agent helps users understand digital financial tools and practices by retrieving reliable information from government portals, banking websites, and educational platforms.</a:t>
            </a:r>
            <a:endParaRPr lang="en-US" sz="1100" dirty="0">
              <a:solidFill>
                <a:srgbClr val="404040"/>
              </a:solidFill>
              <a:latin typeface="Arial" pitchFamily="34" charset="0"/>
              <a:ea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/>
              <a:t>IBM Cloud Watsonx AI </a:t>
            </a:r>
            <a:r>
              <a:rPr lang="en-IN" sz="2400" dirty="0" smtClean="0"/>
              <a:t>Studio</a:t>
            </a:r>
          </a:p>
          <a:p>
            <a:pPr marL="305435" indent="-305435"/>
            <a:endParaRPr lang="en-IN" sz="2400" dirty="0"/>
          </a:p>
          <a:p>
            <a:pPr marL="305435" indent="-305435"/>
            <a:r>
              <a:rPr lang="en-IN" sz="2400" dirty="0"/>
              <a:t>IBM Cloud Watsonx AI </a:t>
            </a:r>
            <a:r>
              <a:rPr lang="en-IN" sz="2400" dirty="0" smtClean="0"/>
              <a:t>runtime</a:t>
            </a:r>
          </a:p>
          <a:p>
            <a:pPr marL="305435" indent="-305435"/>
            <a:endParaRPr lang="en-IN" sz="2400" dirty="0"/>
          </a:p>
          <a:p>
            <a:pPr marL="305435" indent="-305435"/>
            <a:r>
              <a:rPr lang="en-IN" sz="2400" dirty="0"/>
              <a:t>IBM Cloud Agent </a:t>
            </a:r>
            <a:r>
              <a:rPr lang="en-IN" sz="2400" dirty="0" smtClean="0"/>
              <a:t>Lab</a:t>
            </a:r>
          </a:p>
          <a:p>
            <a:pPr marL="305435" indent="-305435"/>
            <a:endParaRPr lang="en-IN" sz="2400" dirty="0"/>
          </a:p>
          <a:p>
            <a:pPr marL="305435" indent="-305435"/>
            <a:r>
              <a:rPr lang="en-IN" sz="2400" dirty="0"/>
              <a:t>IBM Granite foundation model</a:t>
            </a:r>
          </a:p>
        </p:txBody>
      </p:sp>
    </p:spTree>
    <p:extLst>
      <p:ext uri="{BB962C8B-B14F-4D97-AF65-F5344CB8AC3E}">
        <p14:creationId xmlns=""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Diverse Knowledge Base: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Provides information on a range of topics, including: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Using UPI for payments.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Avoiding online scams and fraud.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Understanding interest rates and loan terms.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Personal finance management and budgeting.</a:t>
            </a:r>
          </a:p>
          <a:p>
            <a:pPr marL="0" indent="0"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Multilingual Support: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Allows users to interact in their preferred language, ensuring accessibility for diverse backgrounds.</a:t>
            </a:r>
          </a:p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Culturally Inclusive: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Delivers personalized and culturally relevant financial guidance.</a:t>
            </a:r>
          </a:p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Intuitive Q&amp;A: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Answers user questions directly, such as: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“How do I send money via UPI?”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“What is a safe interest rate for a loan?”</a:t>
            </a:r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Individuals </a:t>
            </a:r>
            <a:r>
              <a:rPr lang="en-US" sz="2800" dirty="0"/>
              <a:t>from diverse backgrounds, including those new to digital banking, students, and professionals seeking to improve their financial knowledge.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Impact:</a:t>
            </a:r>
            <a:endParaRPr lang="en-US" sz="2800" dirty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b="1" dirty="0"/>
              <a:t>Empowerment:</a:t>
            </a:r>
            <a:r>
              <a:rPr lang="en-US" sz="2800" dirty="0"/>
              <a:t> Equips users with essential knowledge.</a:t>
            </a:r>
          </a:p>
          <a:p>
            <a:pPr>
              <a:buFont typeface="Wingdings" pitchFamily="2" charset="2"/>
              <a:buChar char="v"/>
            </a:pPr>
            <a:r>
              <a:rPr lang="en-US" sz="2800" b="1" dirty="0"/>
              <a:t>Protection:</a:t>
            </a:r>
            <a:r>
              <a:rPr lang="en-US" sz="2800" dirty="0"/>
              <a:t> Helps users protect themselves from fraud.</a:t>
            </a:r>
          </a:p>
          <a:p>
            <a:pPr>
              <a:buFont typeface="Wingdings" pitchFamily="2" charset="2"/>
              <a:buChar char="v"/>
            </a:pPr>
            <a:r>
              <a:rPr lang="en-US" sz="2800" b="1" dirty="0"/>
              <a:t>Confidence:</a:t>
            </a:r>
            <a:r>
              <a:rPr lang="en-US" sz="2800" dirty="0"/>
              <a:t> Builds confidence in using digital financial services.</a:t>
            </a:r>
          </a:p>
          <a:p>
            <a:pPr>
              <a:buFont typeface="Wingdings" pitchFamily="2" charset="2"/>
              <a:buChar char="v"/>
            </a:pPr>
            <a:r>
              <a:rPr lang="en-US" sz="2800" b="1" dirty="0"/>
              <a:t>Accessibility:</a:t>
            </a:r>
            <a:r>
              <a:rPr lang="en-US" sz="2800" dirty="0"/>
              <a:t> Makes financial literacy accessible, personalized, and culturally inclusive.</a:t>
            </a:r>
          </a:p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1384300"/>
            <a:ext cx="11049000" cy="475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75" y="1466850"/>
            <a:ext cx="4731383" cy="50482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480" y="764244"/>
            <a:ext cx="5234420" cy="56364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fadb41d3-f9cb-40fb-903c-8cacaba95bb5"/>
    <ds:schemaRef ds:uri="http://purl.org/dc/terms/"/>
    <ds:schemaRef ds:uri="http://schemas.openxmlformats.org/package/2006/metadata/core-properties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1337</TotalTime>
  <Words>433</Words>
  <Application>Microsoft Office PowerPoint</Application>
  <PresentationFormat>Custom</PresentationFormat>
  <Paragraphs>76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DividendVTI</vt:lpstr>
      <vt:lpstr>Acrobat Document</vt:lpstr>
      <vt:lpstr>AI Agent for Digital Financial Literacy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Slide 13</vt:lpstr>
      <vt:lpstr>GitHub Link</vt:lpstr>
      <vt:lpstr>IBM Certifications</vt:lpstr>
      <vt:lpstr>Slide 16</vt:lpstr>
      <vt:lpstr>Slide 17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158</cp:revision>
  <dcterms:created xsi:type="dcterms:W3CDTF">2021-05-26T16:50:10Z</dcterms:created>
  <dcterms:modified xsi:type="dcterms:W3CDTF">2025-08-04T18:48:58Z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