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4"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90" autoAdjust="0"/>
  </p:normalViewPr>
  <p:slideViewPr>
    <p:cSldViewPr snapToGrid="0">
      <p:cViewPr varScale="1">
        <p:scale>
          <a:sx n="77" d="100"/>
          <a:sy n="77" d="100"/>
        </p:scale>
        <p:origin x="91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A140B0-A689-4BAE-B819-BADBB43CE482}" type="datetimeFigureOut">
              <a:rPr lang="en-IN" smtClean="0"/>
              <a:t>30-01-2024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08070C-99ED-4757-B435-6D787849B46A}" type="slidenum">
              <a:rPr lang="en-IN" smtClean="0"/>
              <a:t>‹#›</a:t>
            </a:fld>
            <a:endParaRPr lang="en-IN"/>
          </a:p>
        </p:txBody>
      </p:sp>
    </p:spTree>
    <p:extLst>
      <p:ext uri="{BB962C8B-B14F-4D97-AF65-F5344CB8AC3E}">
        <p14:creationId xmlns:p14="http://schemas.microsoft.com/office/powerpoint/2010/main" val="1778549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A140B0-A689-4BAE-B819-BADBB43CE482}" type="datetimeFigureOut">
              <a:rPr lang="en-IN" smtClean="0"/>
              <a:t>30-01-2024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08070C-99ED-4757-B435-6D787849B46A}" type="slidenum">
              <a:rPr lang="en-IN" smtClean="0"/>
              <a:t>‹#›</a:t>
            </a:fld>
            <a:endParaRPr lang="en-IN"/>
          </a:p>
        </p:txBody>
      </p:sp>
    </p:spTree>
    <p:extLst>
      <p:ext uri="{BB962C8B-B14F-4D97-AF65-F5344CB8AC3E}">
        <p14:creationId xmlns:p14="http://schemas.microsoft.com/office/powerpoint/2010/main" val="143333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A140B0-A689-4BAE-B819-BADBB43CE482}" type="datetimeFigureOut">
              <a:rPr lang="en-IN" smtClean="0"/>
              <a:t>30-01-2024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08070C-99ED-4757-B435-6D787849B46A}"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461611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A140B0-A689-4BAE-B819-BADBB43CE482}" type="datetimeFigureOut">
              <a:rPr lang="en-IN" smtClean="0"/>
              <a:t>30-01-2024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08070C-99ED-4757-B435-6D787849B46A}" type="slidenum">
              <a:rPr lang="en-IN" smtClean="0"/>
              <a:t>‹#›</a:t>
            </a:fld>
            <a:endParaRPr lang="en-IN"/>
          </a:p>
        </p:txBody>
      </p:sp>
    </p:spTree>
    <p:extLst>
      <p:ext uri="{BB962C8B-B14F-4D97-AF65-F5344CB8AC3E}">
        <p14:creationId xmlns:p14="http://schemas.microsoft.com/office/powerpoint/2010/main" val="5124221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A140B0-A689-4BAE-B819-BADBB43CE482}" type="datetimeFigureOut">
              <a:rPr lang="en-IN" smtClean="0"/>
              <a:t>30-01-2024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08070C-99ED-4757-B435-6D787849B46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31149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A140B0-A689-4BAE-B819-BADBB43CE482}" type="datetimeFigureOut">
              <a:rPr lang="en-IN" smtClean="0"/>
              <a:t>30-01-2024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08070C-99ED-4757-B435-6D787849B46A}" type="slidenum">
              <a:rPr lang="en-IN" smtClean="0"/>
              <a:t>‹#›</a:t>
            </a:fld>
            <a:endParaRPr lang="en-IN"/>
          </a:p>
        </p:txBody>
      </p:sp>
    </p:spTree>
    <p:extLst>
      <p:ext uri="{BB962C8B-B14F-4D97-AF65-F5344CB8AC3E}">
        <p14:creationId xmlns:p14="http://schemas.microsoft.com/office/powerpoint/2010/main" val="25720237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A140B0-A689-4BAE-B819-BADBB43CE482}" type="datetimeFigureOut">
              <a:rPr lang="en-IN" smtClean="0"/>
              <a:t>30-01-2024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08070C-99ED-4757-B435-6D787849B46A}" type="slidenum">
              <a:rPr lang="en-IN" smtClean="0"/>
              <a:t>‹#›</a:t>
            </a:fld>
            <a:endParaRPr lang="en-IN"/>
          </a:p>
        </p:txBody>
      </p:sp>
    </p:spTree>
    <p:extLst>
      <p:ext uri="{BB962C8B-B14F-4D97-AF65-F5344CB8AC3E}">
        <p14:creationId xmlns:p14="http://schemas.microsoft.com/office/powerpoint/2010/main" val="24457443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A140B0-A689-4BAE-B819-BADBB43CE482}" type="datetimeFigureOut">
              <a:rPr lang="en-IN" smtClean="0"/>
              <a:t>30-01-2024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08070C-99ED-4757-B435-6D787849B46A}" type="slidenum">
              <a:rPr lang="en-IN" smtClean="0"/>
              <a:t>‹#›</a:t>
            </a:fld>
            <a:endParaRPr lang="en-IN"/>
          </a:p>
        </p:txBody>
      </p:sp>
    </p:spTree>
    <p:extLst>
      <p:ext uri="{BB962C8B-B14F-4D97-AF65-F5344CB8AC3E}">
        <p14:creationId xmlns:p14="http://schemas.microsoft.com/office/powerpoint/2010/main" val="2157929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A140B0-A689-4BAE-B819-BADBB43CE482}" type="datetimeFigureOut">
              <a:rPr lang="en-IN" smtClean="0"/>
              <a:t>30-01-2024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08070C-99ED-4757-B435-6D787849B46A}" type="slidenum">
              <a:rPr lang="en-IN" smtClean="0"/>
              <a:t>‹#›</a:t>
            </a:fld>
            <a:endParaRPr lang="en-IN"/>
          </a:p>
        </p:txBody>
      </p:sp>
    </p:spTree>
    <p:extLst>
      <p:ext uri="{BB962C8B-B14F-4D97-AF65-F5344CB8AC3E}">
        <p14:creationId xmlns:p14="http://schemas.microsoft.com/office/powerpoint/2010/main" val="1092786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A140B0-A689-4BAE-B819-BADBB43CE482}" type="datetimeFigureOut">
              <a:rPr lang="en-IN" smtClean="0"/>
              <a:t>30-01-2024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08070C-99ED-4757-B435-6D787849B46A}" type="slidenum">
              <a:rPr lang="en-IN" smtClean="0"/>
              <a:t>‹#›</a:t>
            </a:fld>
            <a:endParaRPr lang="en-IN"/>
          </a:p>
        </p:txBody>
      </p:sp>
    </p:spTree>
    <p:extLst>
      <p:ext uri="{BB962C8B-B14F-4D97-AF65-F5344CB8AC3E}">
        <p14:creationId xmlns:p14="http://schemas.microsoft.com/office/powerpoint/2010/main" val="2111409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140B0-A689-4BAE-B819-BADBB43CE482}" type="datetimeFigureOut">
              <a:rPr lang="en-IN" smtClean="0"/>
              <a:t>30-01-2024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08070C-99ED-4757-B435-6D787849B46A}" type="slidenum">
              <a:rPr lang="en-IN" smtClean="0"/>
              <a:t>‹#›</a:t>
            </a:fld>
            <a:endParaRPr lang="en-IN"/>
          </a:p>
        </p:txBody>
      </p:sp>
    </p:spTree>
    <p:extLst>
      <p:ext uri="{BB962C8B-B14F-4D97-AF65-F5344CB8AC3E}">
        <p14:creationId xmlns:p14="http://schemas.microsoft.com/office/powerpoint/2010/main" val="101134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A140B0-A689-4BAE-B819-BADBB43CE482}" type="datetimeFigureOut">
              <a:rPr lang="en-IN" smtClean="0"/>
              <a:t>30-01-2024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A08070C-99ED-4757-B435-6D787849B46A}" type="slidenum">
              <a:rPr lang="en-IN" smtClean="0"/>
              <a:t>‹#›</a:t>
            </a:fld>
            <a:endParaRPr lang="en-IN"/>
          </a:p>
        </p:txBody>
      </p:sp>
    </p:spTree>
    <p:extLst>
      <p:ext uri="{BB962C8B-B14F-4D97-AF65-F5344CB8AC3E}">
        <p14:creationId xmlns:p14="http://schemas.microsoft.com/office/powerpoint/2010/main" val="4149437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A140B0-A689-4BAE-B819-BADBB43CE482}" type="datetimeFigureOut">
              <a:rPr lang="en-IN" smtClean="0"/>
              <a:t>30-01-2024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A08070C-99ED-4757-B435-6D787849B46A}" type="slidenum">
              <a:rPr lang="en-IN" smtClean="0"/>
              <a:t>‹#›</a:t>
            </a:fld>
            <a:endParaRPr lang="en-IN"/>
          </a:p>
        </p:txBody>
      </p:sp>
    </p:spTree>
    <p:extLst>
      <p:ext uri="{BB962C8B-B14F-4D97-AF65-F5344CB8AC3E}">
        <p14:creationId xmlns:p14="http://schemas.microsoft.com/office/powerpoint/2010/main" val="3626745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A140B0-A689-4BAE-B819-BADBB43CE482}" type="datetimeFigureOut">
              <a:rPr lang="en-IN" smtClean="0"/>
              <a:t>30-01-2024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A08070C-99ED-4757-B435-6D787849B46A}" type="slidenum">
              <a:rPr lang="en-IN" smtClean="0"/>
              <a:t>‹#›</a:t>
            </a:fld>
            <a:endParaRPr lang="en-IN"/>
          </a:p>
        </p:txBody>
      </p:sp>
    </p:spTree>
    <p:extLst>
      <p:ext uri="{BB962C8B-B14F-4D97-AF65-F5344CB8AC3E}">
        <p14:creationId xmlns:p14="http://schemas.microsoft.com/office/powerpoint/2010/main" val="379772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A140B0-A689-4BAE-B819-BADBB43CE482}" type="datetimeFigureOut">
              <a:rPr lang="en-IN" smtClean="0"/>
              <a:t>30-01-2024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08070C-99ED-4757-B435-6D787849B46A}" type="slidenum">
              <a:rPr lang="en-IN" smtClean="0"/>
              <a:t>‹#›</a:t>
            </a:fld>
            <a:endParaRPr lang="en-IN"/>
          </a:p>
        </p:txBody>
      </p:sp>
    </p:spTree>
    <p:extLst>
      <p:ext uri="{BB962C8B-B14F-4D97-AF65-F5344CB8AC3E}">
        <p14:creationId xmlns:p14="http://schemas.microsoft.com/office/powerpoint/2010/main" val="3662571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A140B0-A689-4BAE-B819-BADBB43CE482}" type="datetimeFigureOut">
              <a:rPr lang="en-IN" smtClean="0"/>
              <a:t>30-01-2024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08070C-99ED-4757-B435-6D787849B46A}" type="slidenum">
              <a:rPr lang="en-IN" smtClean="0"/>
              <a:t>‹#›</a:t>
            </a:fld>
            <a:endParaRPr lang="en-IN"/>
          </a:p>
        </p:txBody>
      </p:sp>
    </p:spTree>
    <p:extLst>
      <p:ext uri="{BB962C8B-B14F-4D97-AF65-F5344CB8AC3E}">
        <p14:creationId xmlns:p14="http://schemas.microsoft.com/office/powerpoint/2010/main" val="4050236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9A140B0-A689-4BAE-B819-BADBB43CE482}" type="datetimeFigureOut">
              <a:rPr lang="en-IN" smtClean="0"/>
              <a:t>30-01-2024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08070C-99ED-4757-B435-6D787849B46A}" type="slidenum">
              <a:rPr lang="en-IN" smtClean="0"/>
              <a:t>‹#›</a:t>
            </a:fld>
            <a:endParaRPr lang="en-IN"/>
          </a:p>
        </p:txBody>
      </p:sp>
    </p:spTree>
    <p:extLst>
      <p:ext uri="{BB962C8B-B14F-4D97-AF65-F5344CB8AC3E}">
        <p14:creationId xmlns:p14="http://schemas.microsoft.com/office/powerpoint/2010/main" val="3476676923"/>
      </p:ext>
    </p:extLst>
  </p:cSld>
  <p:clrMap bg1="dk1" tx1="lt1" bg2="dk2" tx2="lt2" accent1="accent1" accent2="accent2" accent3="accent3" accent4="accent4" accent5="accent5" accent6="accent6" hlink="hlink" folHlink="folHlink"/>
  <p:sldLayoutIdLst>
    <p:sldLayoutId id="2147483945" r:id="rId1"/>
    <p:sldLayoutId id="2147483946" r:id="rId2"/>
    <p:sldLayoutId id="2147483947" r:id="rId3"/>
    <p:sldLayoutId id="2147483948" r:id="rId4"/>
    <p:sldLayoutId id="2147483949" r:id="rId5"/>
    <p:sldLayoutId id="2147483950" r:id="rId6"/>
    <p:sldLayoutId id="2147483951" r:id="rId7"/>
    <p:sldLayoutId id="2147483952" r:id="rId8"/>
    <p:sldLayoutId id="2147483953" r:id="rId9"/>
    <p:sldLayoutId id="2147483954" r:id="rId10"/>
    <p:sldLayoutId id="2147483955" r:id="rId11"/>
    <p:sldLayoutId id="2147483956" r:id="rId12"/>
    <p:sldLayoutId id="2147483957" r:id="rId13"/>
    <p:sldLayoutId id="2147483958" r:id="rId14"/>
    <p:sldLayoutId id="2147483959" r:id="rId15"/>
    <p:sldLayoutId id="214748396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5E0F0-E700-1CBA-67E1-C69C0C3E2017}"/>
              </a:ext>
            </a:extLst>
          </p:cNvPr>
          <p:cNvSpPr>
            <a:spLocks noGrp="1"/>
          </p:cNvSpPr>
          <p:nvPr>
            <p:ph type="ctrTitle"/>
          </p:nvPr>
        </p:nvSpPr>
        <p:spPr>
          <a:xfrm>
            <a:off x="1524000" y="1219200"/>
            <a:ext cx="9144000" cy="1192306"/>
          </a:xfrm>
        </p:spPr>
        <p:txBody>
          <a:bodyPr/>
          <a:lstStyle/>
          <a:p>
            <a:r>
              <a:rPr lang="en-IN" dirty="0"/>
              <a:t>  </a:t>
            </a:r>
          </a:p>
        </p:txBody>
      </p:sp>
      <p:sp>
        <p:nvSpPr>
          <p:cNvPr id="4" name="Title 1">
            <a:extLst>
              <a:ext uri="{FF2B5EF4-FFF2-40B4-BE49-F238E27FC236}">
                <a16:creationId xmlns:a16="http://schemas.microsoft.com/office/drawing/2014/main" id="{8B8B2834-86B5-9701-D181-1F1FABAD751C}"/>
              </a:ext>
            </a:extLst>
          </p:cNvPr>
          <p:cNvSpPr txBox="1">
            <a:spLocks/>
          </p:cNvSpPr>
          <p:nvPr/>
        </p:nvSpPr>
        <p:spPr>
          <a:xfrm>
            <a:off x="358588" y="502851"/>
            <a:ext cx="9144000" cy="87854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3600" b="1" dirty="0">
                <a:latin typeface="Adobe Garamond Pro Bold" panose="02020702060506020403"/>
              </a:rPr>
              <a:t>MALL CUSTOMER DATA ANALYSIS</a:t>
            </a:r>
          </a:p>
        </p:txBody>
      </p:sp>
      <p:pic>
        <p:nvPicPr>
          <p:cNvPr id="8" name="Picture 7">
            <a:extLst>
              <a:ext uri="{FF2B5EF4-FFF2-40B4-BE49-F238E27FC236}">
                <a16:creationId xmlns:a16="http://schemas.microsoft.com/office/drawing/2014/main" id="{0F4FCD31-FE96-9A47-F229-10810F78F969}"/>
              </a:ext>
            </a:extLst>
          </p:cNvPr>
          <p:cNvPicPr>
            <a:picLocks noChangeAspect="1"/>
          </p:cNvPicPr>
          <p:nvPr/>
        </p:nvPicPr>
        <p:blipFill rotWithShape="1">
          <a:blip r:embed="rId2" cstate="print"/>
          <a:srcRect l="1" r="1292" b="14145"/>
          <a:stretch/>
        </p:blipFill>
        <p:spPr bwMode="auto">
          <a:xfrm>
            <a:off x="4125931" y="2097741"/>
            <a:ext cx="2039620" cy="1733550"/>
          </a:xfrm>
          <a:prstGeom prst="rect">
            <a:avLst/>
          </a:prstGeom>
          <a:noFill/>
          <a:ln>
            <a:noFill/>
          </a:ln>
          <a:extLst>
            <a:ext uri="{53640926-AAD7-44D8-BBD7-CCE9431645EC}">
              <a14:shadowObscured xmlns:a14="http://schemas.microsoft.com/office/drawing/2010/main"/>
            </a:ext>
          </a:extLst>
        </p:spPr>
      </p:pic>
      <p:sp>
        <p:nvSpPr>
          <p:cNvPr id="10" name="TextBox 9">
            <a:extLst>
              <a:ext uri="{FF2B5EF4-FFF2-40B4-BE49-F238E27FC236}">
                <a16:creationId xmlns:a16="http://schemas.microsoft.com/office/drawing/2014/main" id="{4C01F7D0-9241-62A2-50C4-CE9FB5269B4E}"/>
              </a:ext>
            </a:extLst>
          </p:cNvPr>
          <p:cNvSpPr txBox="1"/>
          <p:nvPr/>
        </p:nvSpPr>
        <p:spPr>
          <a:xfrm>
            <a:off x="3050241" y="2725596"/>
            <a:ext cx="6100482" cy="369332"/>
          </a:xfrm>
          <a:prstGeom prst="rect">
            <a:avLst/>
          </a:prstGeom>
          <a:noFill/>
        </p:spPr>
        <p:txBody>
          <a:bodyPr wrap="square">
            <a:spAutoFit/>
          </a:bodyPr>
          <a:lstStyle/>
          <a:p>
            <a:pPr algn="just"/>
            <a:r>
              <a:rPr lang="en-US" sz="1800" b="1" dirty="0">
                <a:effectLst/>
                <a:latin typeface="Times New Roman" panose="02020603050405020304" pitchFamily="18" charset="0"/>
                <a:ea typeface="Times New Roman" panose="02020603050405020304" pitchFamily="18" charset="0"/>
                <a:cs typeface="Vrinda" panose="020B0502040204020203" pitchFamily="34" charset="0"/>
              </a:rPr>
              <a:t> </a:t>
            </a:r>
            <a:endParaRPr lang="en-IN" sz="1600" dirty="0">
              <a:effectLst/>
              <a:latin typeface="Times New Roman" panose="02020603050405020304" pitchFamily="18" charset="0"/>
              <a:ea typeface="Times New Roman" panose="02020603050405020304" pitchFamily="18" charset="0"/>
              <a:cs typeface="Vrinda" panose="020B0502040204020203" pitchFamily="34" charset="0"/>
            </a:endParaRPr>
          </a:p>
        </p:txBody>
      </p:sp>
      <p:sp>
        <p:nvSpPr>
          <p:cNvPr id="12" name="Subtitle 11">
            <a:extLst>
              <a:ext uri="{FF2B5EF4-FFF2-40B4-BE49-F238E27FC236}">
                <a16:creationId xmlns:a16="http://schemas.microsoft.com/office/drawing/2014/main" id="{FEE78DA5-08E3-A6BB-19C1-26E366DE1444}"/>
              </a:ext>
            </a:extLst>
          </p:cNvPr>
          <p:cNvSpPr>
            <a:spLocks noGrp="1"/>
          </p:cNvSpPr>
          <p:nvPr>
            <p:ph type="subTitle" idx="1"/>
          </p:nvPr>
        </p:nvSpPr>
        <p:spPr>
          <a:xfrm>
            <a:off x="1157444" y="3831291"/>
            <a:ext cx="7766936" cy="1096899"/>
          </a:xfrm>
        </p:spPr>
        <p:txBody>
          <a:bodyPr>
            <a:normAutofit fontScale="32500" lnSpcReduction="20000"/>
          </a:bodyPr>
          <a:lstStyle/>
          <a:p>
            <a:pPr algn="ctr"/>
            <a:r>
              <a:rPr lang="en-US" sz="4000" b="1" dirty="0">
                <a:effectLst/>
                <a:latin typeface="Times New Roman" panose="02020603050405020304" pitchFamily="18" charset="0"/>
                <a:ea typeface="Times New Roman" panose="02020603050405020304" pitchFamily="18" charset="0"/>
                <a:cs typeface="Vrinda" panose="020B0502040204020203" pitchFamily="34" charset="0"/>
              </a:rPr>
              <a:t>INSTITUTE OF TECHNOLOGY &amp; SCIENCE</a:t>
            </a:r>
            <a:endParaRPr lang="en-IN" sz="4000" dirty="0">
              <a:effectLst/>
              <a:latin typeface="Times New Roman" panose="02020603050405020304" pitchFamily="18" charset="0"/>
              <a:ea typeface="Times New Roman" panose="02020603050405020304" pitchFamily="18" charset="0"/>
              <a:cs typeface="Vrinda" panose="020B0502040204020203" pitchFamily="34" charset="0"/>
            </a:endParaRPr>
          </a:p>
          <a:p>
            <a:pPr algn="ctr"/>
            <a:r>
              <a:rPr lang="en-US" sz="4000" b="1" dirty="0">
                <a:effectLst/>
                <a:latin typeface="Times New Roman" panose="02020603050405020304" pitchFamily="18" charset="0"/>
                <a:ea typeface="Times New Roman" panose="02020603050405020304" pitchFamily="18" charset="0"/>
                <a:cs typeface="Vrinda" panose="020B0502040204020203" pitchFamily="34" charset="0"/>
              </a:rPr>
              <a:t>MOHAN NAGAR, GHAZIABAD</a:t>
            </a:r>
            <a:endParaRPr lang="en-IN" sz="4000" dirty="0">
              <a:effectLst/>
              <a:latin typeface="Times New Roman" panose="02020603050405020304" pitchFamily="18" charset="0"/>
              <a:ea typeface="Times New Roman" panose="02020603050405020304" pitchFamily="18" charset="0"/>
              <a:cs typeface="Vrinda" panose="020B0502040204020203" pitchFamily="34" charset="0"/>
            </a:endParaRPr>
          </a:p>
          <a:p>
            <a:pPr algn="ctr"/>
            <a:r>
              <a:rPr lang="en-US" sz="4000" b="1" dirty="0">
                <a:effectLst/>
                <a:latin typeface="Times New Roman" panose="02020603050405020304" pitchFamily="18" charset="0"/>
                <a:ea typeface="Times New Roman" panose="02020603050405020304" pitchFamily="18" charset="0"/>
                <a:cs typeface="Vrinda" panose="020B0502040204020203" pitchFamily="34" charset="0"/>
              </a:rPr>
              <a:t>Batch: 2021-2024</a:t>
            </a:r>
          </a:p>
          <a:p>
            <a:pPr algn="ctr"/>
            <a:r>
              <a:rPr lang="en-US" sz="1800" b="1" dirty="0">
                <a:effectLst/>
                <a:latin typeface="Times New Roman" panose="02020603050405020304" pitchFamily="18" charset="0"/>
                <a:ea typeface="Times New Roman" panose="02020603050405020304" pitchFamily="18" charset="0"/>
                <a:cs typeface="Vrinda" panose="020B0502040204020203" pitchFamily="34" charset="0"/>
              </a:rPr>
              <a:t>                </a:t>
            </a:r>
            <a:endParaRPr lang="en-IN" sz="1800" dirty="0">
              <a:effectLst/>
              <a:latin typeface="Times New Roman" panose="02020603050405020304" pitchFamily="18" charset="0"/>
              <a:ea typeface="Times New Roman" panose="02020603050405020304" pitchFamily="18" charset="0"/>
              <a:cs typeface="Vrinda" panose="020B0502040204020203" pitchFamily="34" charset="0"/>
            </a:endParaRPr>
          </a:p>
          <a:p>
            <a:endParaRPr lang="en-IN" dirty="0"/>
          </a:p>
        </p:txBody>
      </p:sp>
      <p:sp>
        <p:nvSpPr>
          <p:cNvPr id="14" name="TextBox 13">
            <a:extLst>
              <a:ext uri="{FF2B5EF4-FFF2-40B4-BE49-F238E27FC236}">
                <a16:creationId xmlns:a16="http://schemas.microsoft.com/office/drawing/2014/main" id="{969242EA-2E0B-C3DD-6BDB-93E3EEC49E05}"/>
              </a:ext>
            </a:extLst>
          </p:cNvPr>
          <p:cNvSpPr txBox="1"/>
          <p:nvPr/>
        </p:nvSpPr>
        <p:spPr>
          <a:xfrm>
            <a:off x="-1718983" y="5688180"/>
            <a:ext cx="6100482" cy="1077218"/>
          </a:xfrm>
          <a:prstGeom prst="rect">
            <a:avLst/>
          </a:prstGeom>
          <a:noFill/>
        </p:spPr>
        <p:txBody>
          <a:bodyPr wrap="square">
            <a:spAutoFit/>
          </a:bodyPr>
          <a:lstStyle/>
          <a:p>
            <a:pPr algn="ctr"/>
            <a:r>
              <a:rPr lang="en-US" sz="1800" dirty="0">
                <a:effectLst/>
                <a:latin typeface="Times New Roman" panose="02020603050405020304" pitchFamily="18" charset="0"/>
                <a:ea typeface="Times New Roman" panose="02020603050405020304" pitchFamily="18" charset="0"/>
                <a:cs typeface="Vrinda" panose="020B0502040204020203" pitchFamily="34" charset="0"/>
              </a:rPr>
              <a:t>Submitted By</a:t>
            </a:r>
            <a:endParaRPr lang="en-IN" sz="1600" dirty="0">
              <a:effectLst/>
              <a:latin typeface="Times New Roman" panose="02020603050405020304" pitchFamily="18" charset="0"/>
              <a:ea typeface="Times New Roman" panose="02020603050405020304" pitchFamily="18" charset="0"/>
              <a:cs typeface="Vrinda" panose="020B0502040204020203" pitchFamily="34" charset="0"/>
            </a:endParaRPr>
          </a:p>
          <a:p>
            <a:pPr algn="ctr"/>
            <a:r>
              <a:rPr lang="en-US" sz="1000" dirty="0">
                <a:effectLst/>
                <a:latin typeface="Times New Roman" panose="02020603050405020304" pitchFamily="18" charset="0"/>
                <a:ea typeface="Times New Roman" panose="02020603050405020304" pitchFamily="18" charset="0"/>
                <a:cs typeface="Vrinda" panose="020B0502040204020203" pitchFamily="34" charset="0"/>
              </a:rPr>
              <a:t> </a:t>
            </a:r>
            <a:endParaRPr lang="en-IN" sz="1600" dirty="0">
              <a:effectLst/>
              <a:latin typeface="Times New Roman" panose="02020603050405020304" pitchFamily="18" charset="0"/>
              <a:ea typeface="Times New Roman" panose="02020603050405020304" pitchFamily="18" charset="0"/>
              <a:cs typeface="Vrinda" panose="020B0502040204020203" pitchFamily="34" charset="0"/>
            </a:endParaRPr>
          </a:p>
          <a:p>
            <a:r>
              <a:rPr lang="en-US" sz="1800" dirty="0">
                <a:effectLst/>
                <a:latin typeface="Times New Roman" panose="02020603050405020304" pitchFamily="18" charset="0"/>
                <a:ea typeface="Times New Roman" panose="02020603050405020304" pitchFamily="18" charset="0"/>
                <a:cs typeface="Vrinda" panose="020B0502040204020203" pitchFamily="34" charset="0"/>
              </a:rPr>
              <a:t>                                                        RUDRAKSH KAUSHIK</a:t>
            </a:r>
            <a:endParaRPr lang="en-IN" sz="1600" dirty="0">
              <a:effectLst/>
              <a:latin typeface="Times New Roman" panose="02020603050405020304" pitchFamily="18" charset="0"/>
              <a:ea typeface="Times New Roman" panose="02020603050405020304" pitchFamily="18" charset="0"/>
              <a:cs typeface="Vrinda" panose="020B0502040204020203" pitchFamily="34" charset="0"/>
            </a:endParaRPr>
          </a:p>
          <a:p>
            <a:r>
              <a:rPr lang="en-US" sz="1600" dirty="0">
                <a:effectLst/>
                <a:latin typeface="Times New Roman" panose="02020603050405020304" pitchFamily="18" charset="0"/>
                <a:ea typeface="Times New Roman" panose="02020603050405020304" pitchFamily="18" charset="0"/>
                <a:cs typeface="Vrinda" panose="020B0502040204020203" pitchFamily="34" charset="0"/>
              </a:rPr>
              <a:t>                                                                        (</a:t>
            </a:r>
            <a:r>
              <a:rPr lang="en-US" sz="1800" dirty="0">
                <a:effectLst/>
                <a:latin typeface="Times New Roman" panose="02020603050405020304" pitchFamily="18" charset="0"/>
                <a:ea typeface="Times New Roman" panose="02020603050405020304" pitchFamily="18" charset="0"/>
                <a:cs typeface="Vrinda" panose="020B0502040204020203" pitchFamily="34" charset="0"/>
              </a:rPr>
              <a:t>210934106262</a:t>
            </a:r>
            <a:r>
              <a:rPr lang="en-US" sz="1600" dirty="0">
                <a:effectLst/>
                <a:latin typeface="Times New Roman" panose="02020603050405020304" pitchFamily="18" charset="0"/>
                <a:ea typeface="Times New Roman" panose="02020603050405020304" pitchFamily="18" charset="0"/>
                <a:cs typeface="Vrinda" panose="020B0502040204020203" pitchFamily="34" charset="0"/>
              </a:rPr>
              <a:t>.)</a:t>
            </a:r>
            <a:endParaRPr lang="en-IN" sz="1600" dirty="0">
              <a:effectLst/>
              <a:latin typeface="Times New Roman" panose="02020603050405020304" pitchFamily="18" charset="0"/>
              <a:ea typeface="Times New Roman" panose="02020603050405020304" pitchFamily="18" charset="0"/>
              <a:cs typeface="Vrinda" panose="020B0502040204020203" pitchFamily="34" charset="0"/>
            </a:endParaRPr>
          </a:p>
        </p:txBody>
      </p:sp>
    </p:spTree>
    <p:extLst>
      <p:ext uri="{BB962C8B-B14F-4D97-AF65-F5344CB8AC3E}">
        <p14:creationId xmlns:p14="http://schemas.microsoft.com/office/powerpoint/2010/main" val="2361750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4" presetClass="emph" presetSubtype="0" fill="hold" nodeType="clickEffect">
                                  <p:stCondLst>
                                    <p:cond delay="0"/>
                                  </p:stCondLst>
                                  <p:iterate type="lt">
                                    <p:tmPct val="10000"/>
                                  </p:iterate>
                                  <p:childTnLst>
                                    <p:animMotion origin="layout" path="M 0.0 0.0 L 0.0 -0.07213" pathEditMode="relative" ptsTypes="">
                                      <p:cBhvr>
                                        <p:cTn id="16" dur="250" accel="50000" decel="50000" autoRev="1" fill="hold">
                                          <p:stCondLst>
                                            <p:cond delay="0"/>
                                          </p:stCondLst>
                                        </p:cTn>
                                        <p:tgtEl>
                                          <p:spTgt spid="4">
                                            <p:txEl>
                                              <p:pRg st="0" end="0"/>
                                            </p:txEl>
                                          </p:spTgt>
                                        </p:tgtEl>
                                        <p:attrNameLst>
                                          <p:attrName>ppt_x</p:attrName>
                                          <p:attrName>ppt_y</p:attrName>
                                        </p:attrNameLst>
                                      </p:cBhvr>
                                    </p:animMotion>
                                    <p:animRot by="1500000">
                                      <p:cBhvr>
                                        <p:cTn id="17" dur="125" fill="hold">
                                          <p:stCondLst>
                                            <p:cond delay="0"/>
                                          </p:stCondLst>
                                        </p:cTn>
                                        <p:tgtEl>
                                          <p:spTgt spid="4">
                                            <p:txEl>
                                              <p:pRg st="0" end="0"/>
                                            </p:txEl>
                                          </p:spTgt>
                                        </p:tgtEl>
                                        <p:attrNameLst>
                                          <p:attrName>r</p:attrName>
                                        </p:attrNameLst>
                                      </p:cBhvr>
                                    </p:animRot>
                                    <p:animRot by="-1500000">
                                      <p:cBhvr>
                                        <p:cTn id="18" dur="125" fill="hold">
                                          <p:stCondLst>
                                            <p:cond delay="125"/>
                                          </p:stCondLst>
                                        </p:cTn>
                                        <p:tgtEl>
                                          <p:spTgt spid="4">
                                            <p:txEl>
                                              <p:pRg st="0" end="0"/>
                                            </p:txEl>
                                          </p:spTgt>
                                        </p:tgtEl>
                                        <p:attrNameLst>
                                          <p:attrName>r</p:attrName>
                                        </p:attrNameLst>
                                      </p:cBhvr>
                                    </p:animRot>
                                    <p:animRot by="-1500000">
                                      <p:cBhvr>
                                        <p:cTn id="19" dur="125" fill="hold">
                                          <p:stCondLst>
                                            <p:cond delay="250"/>
                                          </p:stCondLst>
                                        </p:cTn>
                                        <p:tgtEl>
                                          <p:spTgt spid="4">
                                            <p:txEl>
                                              <p:pRg st="0" end="0"/>
                                            </p:txEl>
                                          </p:spTgt>
                                        </p:tgtEl>
                                        <p:attrNameLst>
                                          <p:attrName>r</p:attrName>
                                        </p:attrNameLst>
                                      </p:cBhvr>
                                    </p:animRot>
                                    <p:animRot by="1500000">
                                      <p:cBhvr>
                                        <p:cTn id="20" dur="125" fill="hold">
                                          <p:stCondLst>
                                            <p:cond delay="375"/>
                                          </p:stCondLst>
                                        </p:cTn>
                                        <p:tgtEl>
                                          <p:spTgt spid="4">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4D921-C6AD-9537-BD21-57062892254E}"/>
              </a:ext>
            </a:extLst>
          </p:cNvPr>
          <p:cNvSpPr>
            <a:spLocks noGrp="1"/>
          </p:cNvSpPr>
          <p:nvPr>
            <p:ph type="title"/>
          </p:nvPr>
        </p:nvSpPr>
        <p:spPr/>
        <p:txBody>
          <a:bodyPr/>
          <a:lstStyle/>
          <a:p>
            <a:pPr algn="ctr"/>
            <a:r>
              <a:rPr lang="en-US" b="1" i="0" dirty="0">
                <a:effectLst/>
                <a:latin typeface="Segoe UI Black" panose="020B0A02040204020203" pitchFamily="34" charset="0"/>
                <a:ea typeface="Segoe UI Black" panose="020B0A02040204020203" pitchFamily="34" charset="0"/>
              </a:rPr>
              <a:t>8: </a:t>
            </a:r>
            <a:r>
              <a:rPr lang="en-US" b="1" dirty="0">
                <a:latin typeface="Segoe UI Black" panose="020B0A02040204020203" pitchFamily="34" charset="0"/>
                <a:ea typeface="Segoe UI Black" panose="020B0A02040204020203" pitchFamily="34" charset="0"/>
              </a:rPr>
              <a:t>Gender Plot</a:t>
            </a:r>
            <a:endParaRPr lang="en-IN" dirty="0">
              <a:latin typeface="Segoe UI Black" panose="020B0A02040204020203" pitchFamily="34" charset="0"/>
              <a:ea typeface="Segoe UI Black" panose="020B0A02040204020203" pitchFamily="34" charset="0"/>
            </a:endParaRPr>
          </a:p>
        </p:txBody>
      </p:sp>
      <p:sp>
        <p:nvSpPr>
          <p:cNvPr id="4" name="Rectangle 1">
            <a:extLst>
              <a:ext uri="{FF2B5EF4-FFF2-40B4-BE49-F238E27FC236}">
                <a16:creationId xmlns:a16="http://schemas.microsoft.com/office/drawing/2014/main" id="{C4FF7F29-544A-6704-DFA2-48BC7A717F97}"/>
              </a:ext>
            </a:extLst>
          </p:cNvPr>
          <p:cNvSpPr>
            <a:spLocks noGrp="1" noChangeArrowheads="1"/>
          </p:cNvSpPr>
          <p:nvPr>
            <p:ph idx="1"/>
          </p:nvPr>
        </p:nvSpPr>
        <p:spPr bwMode="auto">
          <a:xfrm>
            <a:off x="4794535" y="2255821"/>
            <a:ext cx="3981449" cy="1585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Söhne"/>
              </a:rPr>
              <a:t>Gender plot analysis: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effectLst/>
              <a:latin typeface="Söhne"/>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effectLst/>
                <a:latin typeface="Söhne"/>
              </a:rPr>
              <a:t>From the Count plot, it is observed that the number of Female customers is more than the total number of Male customers</a:t>
            </a:r>
            <a:r>
              <a:rPr kumimoji="0" lang="en-US" altLang="en-US" sz="1800" b="0" i="0" u="none" strike="noStrike" cap="none" normalizeH="0" baseline="0" dirty="0">
                <a:ln>
                  <a:noFill/>
                </a:ln>
                <a:solidFill>
                  <a:srgbClr val="000000"/>
                </a:solidFill>
                <a:effectLst/>
                <a:latin typeface="Söhne"/>
              </a:rPr>
              <a:t>.</a:t>
            </a:r>
          </a:p>
        </p:txBody>
      </p:sp>
      <p:pic>
        <p:nvPicPr>
          <p:cNvPr id="5" name="Picture 4">
            <a:extLst>
              <a:ext uri="{FF2B5EF4-FFF2-40B4-BE49-F238E27FC236}">
                <a16:creationId xmlns:a16="http://schemas.microsoft.com/office/drawing/2014/main" id="{1943DCB9-7EEC-E42A-F955-FEE8EC9973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498" y="2429154"/>
            <a:ext cx="3981450" cy="2752725"/>
          </a:xfrm>
          <a:prstGeom prst="rect">
            <a:avLst/>
          </a:prstGeom>
        </p:spPr>
      </p:pic>
    </p:spTree>
    <p:extLst>
      <p:ext uri="{BB962C8B-B14F-4D97-AF65-F5344CB8AC3E}">
        <p14:creationId xmlns:p14="http://schemas.microsoft.com/office/powerpoint/2010/main" val="3066582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75E6F-03CE-D312-C91A-C31085C55B58}"/>
              </a:ext>
            </a:extLst>
          </p:cNvPr>
          <p:cNvSpPr>
            <a:spLocks noGrp="1"/>
          </p:cNvSpPr>
          <p:nvPr>
            <p:ph type="title"/>
          </p:nvPr>
        </p:nvSpPr>
        <p:spPr/>
        <p:txBody>
          <a:bodyPr/>
          <a:lstStyle/>
          <a:p>
            <a:pPr algn="ctr"/>
            <a:r>
              <a:rPr lang="en-IN" b="1" i="0" dirty="0">
                <a:effectLst/>
                <a:latin typeface="Segoe UI Black" panose="020B0A02040204020203" pitchFamily="34" charset="0"/>
                <a:ea typeface="Segoe UI Black" panose="020B0A02040204020203" pitchFamily="34" charset="0"/>
              </a:rPr>
              <a:t>9: </a:t>
            </a:r>
            <a:r>
              <a:rPr lang="en-IN" b="1" dirty="0">
                <a:latin typeface="Segoe UI Black" panose="020B0A02040204020203" pitchFamily="34" charset="0"/>
                <a:ea typeface="Segoe UI Black" panose="020B0A02040204020203" pitchFamily="34" charset="0"/>
              </a:rPr>
              <a:t>Age Vs Spending Score</a:t>
            </a:r>
            <a:endParaRPr lang="en-IN" dirty="0"/>
          </a:p>
        </p:txBody>
      </p:sp>
      <p:sp>
        <p:nvSpPr>
          <p:cNvPr id="3" name="Content Placeholder 2">
            <a:extLst>
              <a:ext uri="{FF2B5EF4-FFF2-40B4-BE49-F238E27FC236}">
                <a16:creationId xmlns:a16="http://schemas.microsoft.com/office/drawing/2014/main" id="{448EEA7E-445E-38C7-1732-3CF892598852}"/>
              </a:ext>
            </a:extLst>
          </p:cNvPr>
          <p:cNvSpPr>
            <a:spLocks noGrp="1"/>
          </p:cNvSpPr>
          <p:nvPr>
            <p:ph idx="1"/>
          </p:nvPr>
        </p:nvSpPr>
        <p:spPr>
          <a:xfrm>
            <a:off x="5056094" y="2160589"/>
            <a:ext cx="4217908" cy="3880773"/>
          </a:xfrm>
        </p:spPr>
        <p:txBody>
          <a:bodyPr/>
          <a:lstStyle/>
          <a:p>
            <a:pPr marL="0" indent="0" algn="l">
              <a:buNone/>
            </a:pPr>
            <a:r>
              <a:rPr lang="en-US" b="0" i="0" dirty="0">
                <a:solidFill>
                  <a:schemeClr val="tx1"/>
                </a:solidFill>
                <a:effectLst/>
                <a:latin typeface="Söhne"/>
              </a:rPr>
              <a:t>1) From the Age Vs Spending Score plot we observe that customers whose spending score is more than 65 have their Age in the range of 15-42 years. Also from the Scatter plot it is observed that customers whose spending score is more than 65 consists of more Females than Males. </a:t>
            </a:r>
          </a:p>
          <a:p>
            <a:pPr marL="0" indent="0" algn="l">
              <a:buNone/>
            </a:pPr>
            <a:r>
              <a:rPr lang="en-US" b="0" i="0" dirty="0">
                <a:solidFill>
                  <a:schemeClr val="tx1"/>
                </a:solidFill>
                <a:effectLst/>
                <a:latin typeface="Söhne"/>
              </a:rPr>
              <a:t>2) The customers having average spending score </a:t>
            </a:r>
            <a:r>
              <a:rPr lang="en-US" b="0" i="0" dirty="0" err="1">
                <a:solidFill>
                  <a:schemeClr val="tx1"/>
                </a:solidFill>
                <a:effectLst/>
                <a:latin typeface="Söhne"/>
              </a:rPr>
              <a:t>ie</a:t>
            </a:r>
            <a:r>
              <a:rPr lang="en-US" b="0" i="0" dirty="0">
                <a:solidFill>
                  <a:schemeClr val="tx1"/>
                </a:solidFill>
                <a:effectLst/>
                <a:latin typeface="Söhne"/>
              </a:rPr>
              <a:t>: in the range of 40-60 consists of the age group of the range 15-75 years and the count of males and 	females in this age group is also</a:t>
            </a:r>
          </a:p>
        </p:txBody>
      </p:sp>
      <p:pic>
        <p:nvPicPr>
          <p:cNvPr id="7" name="Picture 6">
            <a:extLst>
              <a:ext uri="{FF2B5EF4-FFF2-40B4-BE49-F238E27FC236}">
                <a16:creationId xmlns:a16="http://schemas.microsoft.com/office/drawing/2014/main" id="{9C2AB671-347D-CE0A-C037-B1576A9F7E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060" y="2263308"/>
            <a:ext cx="4446775" cy="3043798"/>
          </a:xfrm>
          <a:prstGeom prst="rect">
            <a:avLst/>
          </a:prstGeom>
        </p:spPr>
      </p:pic>
    </p:spTree>
    <p:extLst>
      <p:ext uri="{BB962C8B-B14F-4D97-AF65-F5344CB8AC3E}">
        <p14:creationId xmlns:p14="http://schemas.microsoft.com/office/powerpoint/2010/main" val="4069419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4C08A-1E49-77C6-5C3B-1003825988E4}"/>
              </a:ext>
            </a:extLst>
          </p:cNvPr>
          <p:cNvSpPr>
            <a:spLocks noGrp="1"/>
          </p:cNvSpPr>
          <p:nvPr>
            <p:ph type="title"/>
          </p:nvPr>
        </p:nvSpPr>
        <p:spPr/>
        <p:txBody>
          <a:bodyPr/>
          <a:lstStyle/>
          <a:p>
            <a:pPr algn="ctr"/>
            <a:r>
              <a:rPr lang="en-IN" b="1" i="0" dirty="0">
                <a:effectLst/>
                <a:latin typeface="Segoe UI Black" panose="020B0A02040204020203" pitchFamily="34" charset="0"/>
                <a:ea typeface="Segoe UI Black" panose="020B0A02040204020203" pitchFamily="34" charset="0"/>
              </a:rPr>
              <a:t>10: Annual Income Vs Spending Score</a:t>
            </a:r>
            <a:endParaRPr lang="en-IN" dirty="0">
              <a:latin typeface="Segoe UI Black" panose="020B0A02040204020203" pitchFamily="34" charset="0"/>
              <a:ea typeface="Segoe UI Black" panose="020B0A02040204020203" pitchFamily="34" charset="0"/>
            </a:endParaRPr>
          </a:p>
        </p:txBody>
      </p:sp>
      <p:sp>
        <p:nvSpPr>
          <p:cNvPr id="3" name="Content Placeholder 2">
            <a:extLst>
              <a:ext uri="{FF2B5EF4-FFF2-40B4-BE49-F238E27FC236}">
                <a16:creationId xmlns:a16="http://schemas.microsoft.com/office/drawing/2014/main" id="{25A32334-9FFF-4B8A-B94C-25E40B4D3C37}"/>
              </a:ext>
            </a:extLst>
          </p:cNvPr>
          <p:cNvSpPr>
            <a:spLocks noGrp="1"/>
          </p:cNvSpPr>
          <p:nvPr>
            <p:ph idx="1"/>
          </p:nvPr>
        </p:nvSpPr>
        <p:spPr>
          <a:xfrm>
            <a:off x="5441576" y="2032882"/>
            <a:ext cx="3832426" cy="3880773"/>
          </a:xfrm>
        </p:spPr>
        <p:txBody>
          <a:bodyPr>
            <a:normAutofit fontScale="92500" lnSpcReduction="20000"/>
          </a:bodyPr>
          <a:lstStyle/>
          <a:p>
            <a:pPr marL="0" indent="0" algn="l">
              <a:buNone/>
            </a:pPr>
            <a:endParaRPr lang="en-US" b="0" i="0" dirty="0">
              <a:solidFill>
                <a:schemeClr val="tx1"/>
              </a:solidFill>
              <a:effectLst/>
              <a:latin typeface="Söhne"/>
            </a:endParaRPr>
          </a:p>
          <a:p>
            <a:pPr marL="0" indent="0" algn="l">
              <a:buNone/>
            </a:pPr>
            <a:r>
              <a:rPr lang="en-US" b="0" i="0" dirty="0">
                <a:solidFill>
                  <a:schemeClr val="tx1"/>
                </a:solidFill>
                <a:effectLst/>
                <a:latin typeface="Söhne"/>
              </a:rPr>
              <a:t>We observe that there are 5 clusters and can be categorized as: </a:t>
            </a:r>
          </a:p>
          <a:p>
            <a:pPr marL="0" indent="0" algn="l">
              <a:buNone/>
            </a:pPr>
            <a:r>
              <a:rPr lang="en-US" b="0" i="0" dirty="0">
                <a:solidFill>
                  <a:schemeClr val="tx1"/>
                </a:solidFill>
                <a:effectLst/>
                <a:latin typeface="Söhne"/>
              </a:rPr>
              <a:t>a) High Income, High Spending    Score (Top Right Cluster) </a:t>
            </a:r>
          </a:p>
          <a:p>
            <a:pPr marL="0" indent="0" algn="l">
              <a:buNone/>
            </a:pPr>
            <a:r>
              <a:rPr lang="en-US" b="0" i="0" dirty="0">
                <a:solidFill>
                  <a:schemeClr val="tx1"/>
                </a:solidFill>
                <a:effectLst/>
                <a:latin typeface="Söhne"/>
              </a:rPr>
              <a:t>b) High Income, Low Spending Score (Bottom Right Cluster) </a:t>
            </a:r>
          </a:p>
          <a:p>
            <a:pPr marL="0" indent="0" algn="l">
              <a:buNone/>
            </a:pPr>
            <a:r>
              <a:rPr lang="en-US" b="0" i="0" dirty="0">
                <a:solidFill>
                  <a:schemeClr val="tx1"/>
                </a:solidFill>
                <a:effectLst/>
                <a:latin typeface="Söhne"/>
              </a:rPr>
              <a:t>c) Average Income, Average Spending Score (Center Cluster) </a:t>
            </a:r>
          </a:p>
          <a:p>
            <a:pPr marL="0" indent="0" algn="l">
              <a:buNone/>
            </a:pPr>
            <a:r>
              <a:rPr lang="en-US" b="0" i="0" dirty="0">
                <a:solidFill>
                  <a:schemeClr val="tx1"/>
                </a:solidFill>
                <a:effectLst/>
                <a:latin typeface="Söhne"/>
              </a:rPr>
              <a:t>d) Low Income, High Spending Score (Top Left Cluster) </a:t>
            </a:r>
          </a:p>
          <a:p>
            <a:pPr marL="0" indent="0" algn="l">
              <a:buNone/>
            </a:pPr>
            <a:r>
              <a:rPr lang="en-US" b="0" i="0" dirty="0">
                <a:solidFill>
                  <a:schemeClr val="tx1"/>
                </a:solidFill>
                <a:effectLst/>
                <a:latin typeface="Söhne"/>
              </a:rPr>
              <a:t>e) Low Income, Low Spending Score (Bottom Left Cluster)</a:t>
            </a:r>
          </a:p>
          <a:p>
            <a:endParaRPr lang="en-IN" dirty="0"/>
          </a:p>
        </p:txBody>
      </p:sp>
      <p:pic>
        <p:nvPicPr>
          <p:cNvPr id="8" name="Picture 7">
            <a:extLst>
              <a:ext uri="{FF2B5EF4-FFF2-40B4-BE49-F238E27FC236}">
                <a16:creationId xmlns:a16="http://schemas.microsoft.com/office/drawing/2014/main" id="{1B33F691-AED0-F6FE-DC90-69E6127206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046" y="2382887"/>
            <a:ext cx="4437810" cy="3312740"/>
          </a:xfrm>
          <a:prstGeom prst="rect">
            <a:avLst/>
          </a:prstGeom>
        </p:spPr>
      </p:pic>
    </p:spTree>
    <p:extLst>
      <p:ext uri="{BB962C8B-B14F-4D97-AF65-F5344CB8AC3E}">
        <p14:creationId xmlns:p14="http://schemas.microsoft.com/office/powerpoint/2010/main" val="656039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0EC11-BFA5-B766-C95E-7EA723A061C8}"/>
              </a:ext>
            </a:extLst>
          </p:cNvPr>
          <p:cNvSpPr>
            <a:spLocks noGrp="1"/>
          </p:cNvSpPr>
          <p:nvPr>
            <p:ph type="title"/>
          </p:nvPr>
        </p:nvSpPr>
        <p:spPr/>
        <p:txBody>
          <a:bodyPr/>
          <a:lstStyle/>
          <a:p>
            <a:pPr algn="ctr"/>
            <a:r>
              <a:rPr lang="en-IN" b="1" i="0" dirty="0">
                <a:effectLst/>
                <a:latin typeface="Segoe UI Black" panose="020B0A02040204020203" pitchFamily="34" charset="0"/>
                <a:ea typeface="Segoe UI Black" panose="020B0A02040204020203" pitchFamily="34" charset="0"/>
              </a:rPr>
              <a:t>11: </a:t>
            </a:r>
            <a:r>
              <a:rPr lang="en-IN" b="1" dirty="0">
                <a:latin typeface="Segoe UI Black" panose="020B0A02040204020203" pitchFamily="34" charset="0"/>
                <a:ea typeface="Segoe UI Black" panose="020B0A02040204020203" pitchFamily="34" charset="0"/>
              </a:rPr>
              <a:t>Conclusion</a:t>
            </a:r>
            <a:endParaRPr lang="en-IN" dirty="0">
              <a:latin typeface="Segoe UI Black" panose="020B0A02040204020203" pitchFamily="34" charset="0"/>
              <a:ea typeface="Segoe UI Black" panose="020B0A02040204020203" pitchFamily="34" charset="0"/>
            </a:endParaRPr>
          </a:p>
        </p:txBody>
      </p:sp>
      <p:sp>
        <p:nvSpPr>
          <p:cNvPr id="3" name="Content Placeholder 2">
            <a:extLst>
              <a:ext uri="{FF2B5EF4-FFF2-40B4-BE49-F238E27FC236}">
                <a16:creationId xmlns:a16="http://schemas.microsoft.com/office/drawing/2014/main" id="{8C7F6BC0-938C-FF7C-0C58-94CA794AB05D}"/>
              </a:ext>
            </a:extLst>
          </p:cNvPr>
          <p:cNvSpPr>
            <a:spLocks noGrp="1"/>
          </p:cNvSpPr>
          <p:nvPr>
            <p:ph idx="1"/>
          </p:nvPr>
        </p:nvSpPr>
        <p:spPr>
          <a:xfrm>
            <a:off x="4464423" y="1559954"/>
            <a:ext cx="4979907" cy="3880773"/>
          </a:xfrm>
        </p:spPr>
        <p:txBody>
          <a:bodyPr>
            <a:normAutofit fontScale="85000" lnSpcReduction="20000"/>
          </a:bodyPr>
          <a:lstStyle/>
          <a:p>
            <a:pPr marL="0" indent="0" algn="l">
              <a:buNone/>
            </a:pPr>
            <a:endParaRPr lang="en-US" b="0" i="0" dirty="0">
              <a:solidFill>
                <a:schemeClr val="tx1"/>
              </a:solidFill>
              <a:effectLst/>
              <a:latin typeface="Söhne"/>
            </a:endParaRPr>
          </a:p>
          <a:p>
            <a:pPr marL="0" indent="0" algn="l">
              <a:buNone/>
            </a:pPr>
            <a:r>
              <a:rPr lang="en-US" b="0" i="0" dirty="0">
                <a:solidFill>
                  <a:schemeClr val="tx1"/>
                </a:solidFill>
                <a:effectLst/>
                <a:latin typeface="Söhne"/>
              </a:rPr>
              <a:t>a) High Income, High Spending Score (Cluster 5) - Target these customers by sending new       product alerts which would lead to an increase in the revenue collected by the mall as they are loyal customers. </a:t>
            </a:r>
          </a:p>
          <a:p>
            <a:pPr marL="0" indent="0" algn="l">
              <a:buNone/>
            </a:pPr>
            <a:r>
              <a:rPr lang="en-US" b="0" i="0" dirty="0">
                <a:solidFill>
                  <a:schemeClr val="tx1"/>
                </a:solidFill>
                <a:effectLst/>
                <a:latin typeface="Söhne"/>
              </a:rPr>
              <a:t>b) High Income, Low Spending Score (Cluster 2) - Target these customers by asking the feedback and advertising the product in a better way to convert them into Cluster 5 customers.  </a:t>
            </a:r>
          </a:p>
          <a:p>
            <a:pPr marL="0" indent="0" algn="l">
              <a:buNone/>
            </a:pPr>
            <a:r>
              <a:rPr lang="en-US" b="0" i="0" dirty="0">
                <a:solidFill>
                  <a:schemeClr val="tx1"/>
                </a:solidFill>
                <a:effectLst/>
                <a:latin typeface="Söhne"/>
              </a:rPr>
              <a:t>c) Average Income, Average Spending Score (Cluster 1) - May or may not target these groups of customers based on the policy of the mall. </a:t>
            </a:r>
          </a:p>
          <a:p>
            <a:pPr marL="0" indent="0" algn="l">
              <a:buNone/>
            </a:pPr>
            <a:r>
              <a:rPr lang="en-US" b="0" i="0" dirty="0">
                <a:solidFill>
                  <a:schemeClr val="tx1"/>
                </a:solidFill>
                <a:effectLst/>
                <a:latin typeface="Söhne"/>
              </a:rPr>
              <a:t>d) Low Income, High Spending Score (Cluster 4) - Can target these set of customers by providing them with Low-cost EMI's, etc. </a:t>
            </a:r>
          </a:p>
          <a:p>
            <a:pPr marL="0" indent="0" algn="l">
              <a:buNone/>
            </a:pPr>
            <a:r>
              <a:rPr lang="en-US" b="0" i="0" dirty="0">
                <a:solidFill>
                  <a:schemeClr val="tx1"/>
                </a:solidFill>
                <a:effectLst/>
                <a:latin typeface="Söhne"/>
              </a:rPr>
              <a:t>e) Low Income, Low Spending Score (Cluster 3) - Don't target these customers since they have less income and need to save money.</a:t>
            </a:r>
          </a:p>
        </p:txBody>
      </p:sp>
      <p:pic>
        <p:nvPicPr>
          <p:cNvPr id="5" name="Picture 4">
            <a:extLst>
              <a:ext uri="{FF2B5EF4-FFF2-40B4-BE49-F238E27FC236}">
                <a16:creationId xmlns:a16="http://schemas.microsoft.com/office/drawing/2014/main" id="{7F35707A-75F2-07FB-A89C-70B6FCF58E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002" y="1930400"/>
            <a:ext cx="4056810" cy="3296024"/>
          </a:xfrm>
          <a:prstGeom prst="rect">
            <a:avLst/>
          </a:prstGeom>
        </p:spPr>
      </p:pic>
    </p:spTree>
    <p:extLst>
      <p:ext uri="{BB962C8B-B14F-4D97-AF65-F5344CB8AC3E}">
        <p14:creationId xmlns:p14="http://schemas.microsoft.com/office/powerpoint/2010/main" val="397705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546A1-BA93-02C1-8720-109FF18CAC24}"/>
              </a:ext>
            </a:extLst>
          </p:cNvPr>
          <p:cNvSpPr>
            <a:spLocks noGrp="1"/>
          </p:cNvSpPr>
          <p:nvPr>
            <p:ph type="title"/>
          </p:nvPr>
        </p:nvSpPr>
        <p:spPr/>
        <p:txBody>
          <a:bodyPr/>
          <a:lstStyle/>
          <a:p>
            <a:pPr algn="ctr"/>
            <a:r>
              <a:rPr lang="en-IN" b="1" i="0" dirty="0">
                <a:effectLst/>
                <a:latin typeface="Segoe UI Black" panose="020B0A02040204020203" pitchFamily="34" charset="0"/>
                <a:ea typeface="Segoe UI Black" panose="020B0A02040204020203" pitchFamily="34" charset="0"/>
              </a:rPr>
              <a:t>12: </a:t>
            </a:r>
            <a:r>
              <a:rPr lang="en-IN" b="1" dirty="0">
                <a:latin typeface="Segoe UI Black" panose="020B0A02040204020203" pitchFamily="34" charset="0"/>
                <a:ea typeface="Segoe UI Black" panose="020B0A02040204020203" pitchFamily="34" charset="0"/>
              </a:rPr>
              <a:t>Data Flow Diagrams</a:t>
            </a:r>
            <a:endParaRPr lang="en-IN" dirty="0">
              <a:latin typeface="Segoe UI Black" panose="020B0A02040204020203" pitchFamily="34" charset="0"/>
              <a:ea typeface="Segoe UI Black" panose="020B0A02040204020203" pitchFamily="34" charset="0"/>
            </a:endParaRPr>
          </a:p>
        </p:txBody>
      </p:sp>
      <p:sp>
        <p:nvSpPr>
          <p:cNvPr id="3" name="Content Placeholder 2">
            <a:extLst>
              <a:ext uri="{FF2B5EF4-FFF2-40B4-BE49-F238E27FC236}">
                <a16:creationId xmlns:a16="http://schemas.microsoft.com/office/drawing/2014/main" id="{F0767190-F04C-F871-57A4-F6E877ED6FD6}"/>
              </a:ext>
            </a:extLst>
          </p:cNvPr>
          <p:cNvSpPr>
            <a:spLocks noGrp="1"/>
          </p:cNvSpPr>
          <p:nvPr>
            <p:ph idx="1"/>
          </p:nvPr>
        </p:nvSpPr>
        <p:spPr/>
        <p:txBody>
          <a:bodyPr/>
          <a:lstStyle/>
          <a:p>
            <a:pPr marL="0" indent="0" algn="l">
              <a:buNone/>
            </a:pPr>
            <a:endParaRPr lang="en-US" b="0" i="0" dirty="0">
              <a:solidFill>
                <a:srgbClr val="374151"/>
              </a:solidFill>
              <a:effectLst/>
              <a:latin typeface="Söhne"/>
            </a:endParaRPr>
          </a:p>
          <a:p>
            <a:endParaRPr lang="en-IN" dirty="0"/>
          </a:p>
        </p:txBody>
      </p:sp>
      <p:pic>
        <p:nvPicPr>
          <p:cNvPr id="5" name="Picture 4">
            <a:extLst>
              <a:ext uri="{FF2B5EF4-FFF2-40B4-BE49-F238E27FC236}">
                <a16:creationId xmlns:a16="http://schemas.microsoft.com/office/drawing/2014/main" id="{6B880DDC-293B-15BF-0EDA-414E939AB0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030" y="1980998"/>
            <a:ext cx="8421275" cy="2896004"/>
          </a:xfrm>
          <a:prstGeom prst="rect">
            <a:avLst/>
          </a:prstGeom>
        </p:spPr>
      </p:pic>
    </p:spTree>
    <p:extLst>
      <p:ext uri="{BB962C8B-B14F-4D97-AF65-F5344CB8AC3E}">
        <p14:creationId xmlns:p14="http://schemas.microsoft.com/office/powerpoint/2010/main" val="395509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heel(1)">
                                      <p:cBhvr>
                                        <p:cTn id="1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66A7C-072E-0E50-BE39-3ED175998438}"/>
              </a:ext>
            </a:extLst>
          </p:cNvPr>
          <p:cNvSpPr>
            <a:spLocks noGrp="1"/>
          </p:cNvSpPr>
          <p:nvPr>
            <p:ph type="title"/>
          </p:nvPr>
        </p:nvSpPr>
        <p:spPr>
          <a:xfrm>
            <a:off x="2739217" y="2868706"/>
            <a:ext cx="8596668" cy="1320800"/>
          </a:xfrm>
        </p:spPr>
        <p:txBody>
          <a:bodyPr>
            <a:normAutofit/>
          </a:bodyPr>
          <a:lstStyle/>
          <a:p>
            <a:r>
              <a:rPr lang="en-IN" sz="7200" dirty="0">
                <a:solidFill>
                  <a:schemeClr val="accent5"/>
                </a:solidFill>
                <a:latin typeface="Buxton Sketch" panose="03080500000500000004" pitchFamily="66" charset="0"/>
              </a:rPr>
              <a:t>THANK YOU</a:t>
            </a:r>
          </a:p>
        </p:txBody>
      </p:sp>
      <p:sp>
        <p:nvSpPr>
          <p:cNvPr id="3" name="Content Placeholder 2">
            <a:extLst>
              <a:ext uri="{FF2B5EF4-FFF2-40B4-BE49-F238E27FC236}">
                <a16:creationId xmlns:a16="http://schemas.microsoft.com/office/drawing/2014/main" id="{B097B285-5969-BA1B-CA34-5B3E909922F8}"/>
              </a:ext>
            </a:extLst>
          </p:cNvPr>
          <p:cNvSpPr>
            <a:spLocks noGrp="1"/>
          </p:cNvSpPr>
          <p:nvPr>
            <p:ph idx="1"/>
          </p:nvPr>
        </p:nvSpPr>
        <p:spPr>
          <a:xfrm>
            <a:off x="874557" y="7440706"/>
            <a:ext cx="8596668" cy="1836914"/>
          </a:xfrm>
        </p:spPr>
        <p:txBody>
          <a:bodyPr/>
          <a:lstStyle/>
          <a:p>
            <a:endParaRPr lang="en-IN" dirty="0"/>
          </a:p>
        </p:txBody>
      </p:sp>
    </p:spTree>
    <p:extLst>
      <p:ext uri="{BB962C8B-B14F-4D97-AF65-F5344CB8AC3E}">
        <p14:creationId xmlns:p14="http://schemas.microsoft.com/office/powerpoint/2010/main" val="1049603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54167E-6 -0.25 L 3.54167E-6 -3.7037E-6 " pathEditMode="relative" rAng="0" ptsTypes="AA">
                                      <p:cBhvr>
                                        <p:cTn id="6" dur="2000" fill="hold"/>
                                        <p:tgtEl>
                                          <p:spTgt spid="2"/>
                                        </p:tgtEl>
                                        <p:attrNameLst>
                                          <p:attrName>ppt_x</p:attrName>
                                          <p:attrName>ppt_y</p:attrName>
                                        </p:attrNameLst>
                                      </p:cBhvr>
                                      <p:rCtr x="0" y="12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53CA3-E1E6-B2D7-2C97-51C9FE74A0D4}"/>
              </a:ext>
            </a:extLst>
          </p:cNvPr>
          <p:cNvSpPr>
            <a:spLocks noGrp="1"/>
          </p:cNvSpPr>
          <p:nvPr>
            <p:ph type="title"/>
          </p:nvPr>
        </p:nvSpPr>
        <p:spPr/>
        <p:txBody>
          <a:bodyPr/>
          <a:lstStyle/>
          <a:p>
            <a:pPr algn="ctr"/>
            <a:r>
              <a:rPr lang="en-IN" dirty="0"/>
              <a:t>CONTENT</a:t>
            </a:r>
          </a:p>
        </p:txBody>
      </p:sp>
      <p:sp>
        <p:nvSpPr>
          <p:cNvPr id="3" name="Content Placeholder 2">
            <a:extLst>
              <a:ext uri="{FF2B5EF4-FFF2-40B4-BE49-F238E27FC236}">
                <a16:creationId xmlns:a16="http://schemas.microsoft.com/office/drawing/2014/main" id="{B5F38ECC-160C-2B12-7FF4-FCA818389593}"/>
              </a:ext>
            </a:extLst>
          </p:cNvPr>
          <p:cNvSpPr>
            <a:spLocks noGrp="1"/>
          </p:cNvSpPr>
          <p:nvPr>
            <p:ph idx="1"/>
          </p:nvPr>
        </p:nvSpPr>
        <p:spPr>
          <a:xfrm>
            <a:off x="677334" y="1739248"/>
            <a:ext cx="8596668" cy="3880773"/>
          </a:xfrm>
        </p:spPr>
        <p:txBody>
          <a:bodyPr>
            <a:normAutofit fontScale="77500" lnSpcReduction="20000"/>
          </a:bodyPr>
          <a:lstStyle/>
          <a:p>
            <a:pPr marL="0" indent="0">
              <a:buNone/>
            </a:pPr>
            <a:endParaRPr lang="en-IN" b="1" i="0" dirty="0">
              <a:effectLst/>
              <a:latin typeface="Söhne"/>
            </a:endParaRPr>
          </a:p>
          <a:p>
            <a:r>
              <a:rPr lang="en-IN" b="1" i="0" dirty="0">
                <a:effectLst/>
                <a:latin typeface="Segoe UI Black" panose="020B0A02040204020203" pitchFamily="34" charset="0"/>
                <a:ea typeface="Segoe UI Black" panose="020B0A02040204020203" pitchFamily="34" charset="0"/>
              </a:rPr>
              <a:t>Introduction</a:t>
            </a:r>
            <a:endParaRPr lang="en-IN" b="1" dirty="0">
              <a:latin typeface="Segoe UI Black" panose="020B0A02040204020203" pitchFamily="34" charset="0"/>
              <a:ea typeface="Segoe UI Black" panose="020B0A02040204020203" pitchFamily="34" charset="0"/>
            </a:endParaRPr>
          </a:p>
          <a:p>
            <a:r>
              <a:rPr lang="en-IN" b="1" dirty="0">
                <a:latin typeface="Segoe UI Black" panose="020B0A02040204020203" pitchFamily="34" charset="0"/>
                <a:ea typeface="Segoe UI Black" panose="020B0A02040204020203" pitchFamily="34" charset="0"/>
              </a:rPr>
              <a:t>Dataset</a:t>
            </a:r>
            <a:endParaRPr lang="en-IN" b="1" i="0" dirty="0">
              <a:effectLst/>
              <a:latin typeface="Segoe UI Black" panose="020B0A02040204020203" pitchFamily="34" charset="0"/>
              <a:ea typeface="Segoe UI Black" panose="020B0A02040204020203" pitchFamily="34" charset="0"/>
            </a:endParaRPr>
          </a:p>
          <a:p>
            <a:r>
              <a:rPr lang="en-IN" b="1" dirty="0">
                <a:latin typeface="Segoe UI Black" panose="020B0A02040204020203" pitchFamily="34" charset="0"/>
                <a:ea typeface="Segoe UI Black" panose="020B0A02040204020203" pitchFamily="34" charset="0"/>
              </a:rPr>
              <a:t>Architecture Overview</a:t>
            </a:r>
          </a:p>
          <a:p>
            <a:r>
              <a:rPr lang="en-US" b="1" dirty="0">
                <a:latin typeface="Segoe UI Black" panose="020B0A02040204020203" pitchFamily="34" charset="0"/>
                <a:ea typeface="Segoe UI Black" panose="020B0A02040204020203" pitchFamily="34" charset="0"/>
              </a:rPr>
              <a:t>Terms Related To Architecture</a:t>
            </a:r>
            <a:endParaRPr lang="en-IN" b="1" i="0" dirty="0">
              <a:effectLst/>
              <a:latin typeface="Segoe UI Black" panose="020B0A02040204020203" pitchFamily="34" charset="0"/>
              <a:ea typeface="Segoe UI Black" panose="020B0A02040204020203" pitchFamily="34" charset="0"/>
            </a:endParaRPr>
          </a:p>
          <a:p>
            <a:r>
              <a:rPr lang="en-IN" b="1" dirty="0">
                <a:latin typeface="Segoe UI Black" panose="020B0A02040204020203" pitchFamily="34" charset="0"/>
                <a:ea typeface="Segoe UI Black" panose="020B0A02040204020203" pitchFamily="34" charset="0"/>
              </a:rPr>
              <a:t>Methodology</a:t>
            </a:r>
          </a:p>
          <a:p>
            <a:r>
              <a:rPr lang="en-IN" b="1" dirty="0">
                <a:latin typeface="Segoe UI Black" panose="020B0A02040204020203" pitchFamily="34" charset="0"/>
                <a:ea typeface="Segoe UI Black" panose="020B0A02040204020203" pitchFamily="34" charset="0"/>
              </a:rPr>
              <a:t>Implementation And Analysis</a:t>
            </a:r>
            <a:endParaRPr lang="en-IN" b="1" i="0" dirty="0">
              <a:effectLst/>
              <a:latin typeface="Segoe UI Black" panose="020B0A02040204020203" pitchFamily="34" charset="0"/>
              <a:ea typeface="Segoe UI Black" panose="020B0A02040204020203" pitchFamily="34" charset="0"/>
            </a:endParaRPr>
          </a:p>
          <a:p>
            <a:r>
              <a:rPr lang="en-IN" b="1" i="0" dirty="0">
                <a:effectLst/>
                <a:latin typeface="Segoe UI Black" panose="020B0A02040204020203" pitchFamily="34" charset="0"/>
                <a:ea typeface="Segoe UI Black" panose="020B0A02040204020203" pitchFamily="34" charset="0"/>
              </a:rPr>
              <a:t>Age Plot</a:t>
            </a:r>
            <a:endParaRPr lang="en-IN" b="1" dirty="0">
              <a:latin typeface="Segoe UI Black" panose="020B0A02040204020203" pitchFamily="34" charset="0"/>
              <a:ea typeface="Segoe UI Black" panose="020B0A02040204020203" pitchFamily="34" charset="0"/>
            </a:endParaRPr>
          </a:p>
          <a:p>
            <a:r>
              <a:rPr lang="en-IN" b="1" dirty="0">
                <a:latin typeface="Segoe UI Black" panose="020B0A02040204020203" pitchFamily="34" charset="0"/>
                <a:ea typeface="Segoe UI Black" panose="020B0A02040204020203" pitchFamily="34" charset="0"/>
              </a:rPr>
              <a:t>Gender Plot</a:t>
            </a:r>
            <a:endParaRPr lang="en-IN" b="1" i="0" dirty="0">
              <a:effectLst/>
              <a:latin typeface="Segoe UI Black" panose="020B0A02040204020203" pitchFamily="34" charset="0"/>
              <a:ea typeface="Segoe UI Black" panose="020B0A02040204020203" pitchFamily="34" charset="0"/>
            </a:endParaRPr>
          </a:p>
          <a:p>
            <a:r>
              <a:rPr lang="en-IN" b="1" dirty="0">
                <a:latin typeface="Segoe UI Black" panose="020B0A02040204020203" pitchFamily="34" charset="0"/>
                <a:ea typeface="Segoe UI Black" panose="020B0A02040204020203" pitchFamily="34" charset="0"/>
              </a:rPr>
              <a:t>Age Vs Spending Score</a:t>
            </a:r>
            <a:endParaRPr lang="en-IN" b="1" i="0" dirty="0">
              <a:effectLst/>
              <a:latin typeface="Segoe UI Black" panose="020B0A02040204020203" pitchFamily="34" charset="0"/>
              <a:ea typeface="Segoe UI Black" panose="020B0A02040204020203" pitchFamily="34" charset="0"/>
            </a:endParaRPr>
          </a:p>
          <a:p>
            <a:r>
              <a:rPr lang="en-IN" b="1" i="0" dirty="0">
                <a:effectLst/>
                <a:latin typeface="Segoe UI Black" panose="020B0A02040204020203" pitchFamily="34" charset="0"/>
                <a:ea typeface="Segoe UI Black" panose="020B0A02040204020203" pitchFamily="34" charset="0"/>
              </a:rPr>
              <a:t>Annual Income Vs Spending Score</a:t>
            </a:r>
          </a:p>
          <a:p>
            <a:r>
              <a:rPr lang="en-IN" b="1" i="0" dirty="0">
                <a:effectLst/>
                <a:latin typeface="Segoe UI Black" panose="020B0A02040204020203" pitchFamily="34" charset="0"/>
                <a:ea typeface="Segoe UI Black" panose="020B0A02040204020203" pitchFamily="34" charset="0"/>
              </a:rPr>
              <a:t>C</a:t>
            </a:r>
            <a:r>
              <a:rPr lang="en-IN" b="1" dirty="0">
                <a:latin typeface="Segoe UI Black" panose="020B0A02040204020203" pitchFamily="34" charset="0"/>
                <a:ea typeface="Segoe UI Black" panose="020B0A02040204020203" pitchFamily="34" charset="0"/>
              </a:rPr>
              <a:t>onclusion</a:t>
            </a:r>
            <a:endParaRPr lang="en-IN" b="1" i="0" dirty="0">
              <a:effectLst/>
              <a:latin typeface="Segoe UI Black" panose="020B0A02040204020203" pitchFamily="34" charset="0"/>
              <a:ea typeface="Segoe UI Black" panose="020B0A02040204020203" pitchFamily="34" charset="0"/>
            </a:endParaRPr>
          </a:p>
          <a:p>
            <a:r>
              <a:rPr lang="en-IN" b="1" i="0" dirty="0">
                <a:effectLst/>
                <a:latin typeface="Segoe UI Black" panose="020B0A02040204020203" pitchFamily="34" charset="0"/>
                <a:ea typeface="Segoe UI Black" panose="020B0A02040204020203" pitchFamily="34" charset="0"/>
              </a:rPr>
              <a:t>Data Flo</a:t>
            </a:r>
            <a:r>
              <a:rPr lang="en-IN" b="1" dirty="0">
                <a:latin typeface="Segoe UI Black" panose="020B0A02040204020203" pitchFamily="34" charset="0"/>
                <a:ea typeface="Segoe UI Black" panose="020B0A02040204020203" pitchFamily="34" charset="0"/>
              </a:rPr>
              <a:t>w Diagram</a:t>
            </a:r>
            <a:endParaRPr lang="en-IN" b="1" i="0" dirty="0">
              <a:effectLst/>
              <a:latin typeface="Segoe UI Black" panose="020B0A02040204020203" pitchFamily="34" charset="0"/>
              <a:ea typeface="Segoe UI Black" panose="020B0A02040204020203" pitchFamily="34" charset="0"/>
            </a:endParaRPr>
          </a:p>
        </p:txBody>
      </p:sp>
    </p:spTree>
    <p:extLst>
      <p:ext uri="{BB962C8B-B14F-4D97-AF65-F5344CB8AC3E}">
        <p14:creationId xmlns:p14="http://schemas.microsoft.com/office/powerpoint/2010/main" val="1396648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heel(1)">
                                      <p:cBhvr>
                                        <p:cTn id="12" dur="2000"/>
                                        <p:tgtEl>
                                          <p:spTgt spid="3">
                                            <p:txEl>
                                              <p:pRg st="1" end="1"/>
                                            </p:txEl>
                                          </p:spTgt>
                                        </p:tgtEl>
                                      </p:cBhvr>
                                    </p:animEffect>
                                  </p:childTnLst>
                                </p:cTn>
                              </p:par>
                              <p:par>
                                <p:cTn id="13" presetID="21" presetClass="entr" presetSubtype="1"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heel(1)">
                                      <p:cBhvr>
                                        <p:cTn id="15" dur="2000"/>
                                        <p:tgtEl>
                                          <p:spTgt spid="3">
                                            <p:txEl>
                                              <p:pRg st="2" end="2"/>
                                            </p:txEl>
                                          </p:spTgt>
                                        </p:tgtEl>
                                      </p:cBhvr>
                                    </p:animEffect>
                                  </p:childTnLst>
                                </p:cTn>
                              </p:par>
                              <p:par>
                                <p:cTn id="16" presetID="21" presetClass="entr" presetSubtype="1"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heel(1)">
                                      <p:cBhvr>
                                        <p:cTn id="18" dur="2000"/>
                                        <p:tgtEl>
                                          <p:spTgt spid="3">
                                            <p:txEl>
                                              <p:pRg st="3" end="3"/>
                                            </p:txEl>
                                          </p:spTgt>
                                        </p:tgtEl>
                                      </p:cBhvr>
                                    </p:animEffect>
                                  </p:childTnLst>
                                </p:cTn>
                              </p:par>
                              <p:par>
                                <p:cTn id="19" presetID="21" presetClass="entr" presetSubtype="1"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heel(1)">
                                      <p:cBhvr>
                                        <p:cTn id="21" dur="2000"/>
                                        <p:tgtEl>
                                          <p:spTgt spid="3">
                                            <p:txEl>
                                              <p:pRg st="4" end="4"/>
                                            </p:txEl>
                                          </p:spTgt>
                                        </p:tgtEl>
                                      </p:cBhvr>
                                    </p:animEffect>
                                  </p:childTnLst>
                                </p:cTn>
                              </p:par>
                              <p:par>
                                <p:cTn id="22" presetID="21" presetClass="entr" presetSubtype="1"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heel(1)">
                                      <p:cBhvr>
                                        <p:cTn id="24" dur="2000"/>
                                        <p:tgtEl>
                                          <p:spTgt spid="3">
                                            <p:txEl>
                                              <p:pRg st="5" end="5"/>
                                            </p:txEl>
                                          </p:spTgt>
                                        </p:tgtEl>
                                      </p:cBhvr>
                                    </p:animEffect>
                                  </p:childTnLst>
                                </p:cTn>
                              </p:par>
                              <p:par>
                                <p:cTn id="25" presetID="21" presetClass="entr" presetSubtype="1"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heel(1)">
                                      <p:cBhvr>
                                        <p:cTn id="27" dur="2000"/>
                                        <p:tgtEl>
                                          <p:spTgt spid="3">
                                            <p:txEl>
                                              <p:pRg st="6" end="6"/>
                                            </p:txEl>
                                          </p:spTgt>
                                        </p:tgtEl>
                                      </p:cBhvr>
                                    </p:animEffect>
                                  </p:childTnLst>
                                </p:cTn>
                              </p:par>
                              <p:par>
                                <p:cTn id="28" presetID="21" presetClass="entr" presetSubtype="1"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wheel(1)">
                                      <p:cBhvr>
                                        <p:cTn id="30" dur="2000"/>
                                        <p:tgtEl>
                                          <p:spTgt spid="3">
                                            <p:txEl>
                                              <p:pRg st="7" end="7"/>
                                            </p:txEl>
                                          </p:spTgt>
                                        </p:tgtEl>
                                      </p:cBhvr>
                                    </p:animEffect>
                                  </p:childTnLst>
                                </p:cTn>
                              </p:par>
                              <p:par>
                                <p:cTn id="31" presetID="21" presetClass="entr" presetSubtype="1"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wheel(1)">
                                      <p:cBhvr>
                                        <p:cTn id="33" dur="2000"/>
                                        <p:tgtEl>
                                          <p:spTgt spid="3">
                                            <p:txEl>
                                              <p:pRg st="8" end="8"/>
                                            </p:txEl>
                                          </p:spTgt>
                                        </p:tgtEl>
                                      </p:cBhvr>
                                    </p:animEffect>
                                  </p:childTnLst>
                                </p:cTn>
                              </p:par>
                              <p:par>
                                <p:cTn id="34" presetID="21" presetClass="entr" presetSubtype="1"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wheel(1)">
                                      <p:cBhvr>
                                        <p:cTn id="36" dur="2000"/>
                                        <p:tgtEl>
                                          <p:spTgt spid="3">
                                            <p:txEl>
                                              <p:pRg st="9" end="9"/>
                                            </p:txEl>
                                          </p:spTgt>
                                        </p:tgtEl>
                                      </p:cBhvr>
                                    </p:animEffect>
                                  </p:childTnLst>
                                </p:cTn>
                              </p:par>
                              <p:par>
                                <p:cTn id="37" presetID="21" presetClass="entr" presetSubtype="1"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wheel(1)">
                                      <p:cBhvr>
                                        <p:cTn id="39" dur="2000"/>
                                        <p:tgtEl>
                                          <p:spTgt spid="3">
                                            <p:txEl>
                                              <p:pRg st="10" end="10"/>
                                            </p:txEl>
                                          </p:spTgt>
                                        </p:tgtEl>
                                      </p:cBhvr>
                                    </p:animEffect>
                                  </p:childTnLst>
                                </p:cTn>
                              </p:par>
                              <p:par>
                                <p:cTn id="40" presetID="21" presetClass="entr" presetSubtype="1" fill="hold"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wheel(1)">
                                      <p:cBhvr>
                                        <p:cTn id="42" dur="2000"/>
                                        <p:tgtEl>
                                          <p:spTgt spid="3">
                                            <p:txEl>
                                              <p:pRg st="11" end="11"/>
                                            </p:txEl>
                                          </p:spTgt>
                                        </p:tgtEl>
                                      </p:cBhvr>
                                    </p:animEffect>
                                  </p:childTnLst>
                                </p:cTn>
                              </p:par>
                              <p:par>
                                <p:cTn id="43" presetID="21" presetClass="entr" presetSubtype="1" fill="hold"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animEffect transition="in" filter="wheel(1)">
                                      <p:cBhvr>
                                        <p:cTn id="45" dur="20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66F89-00BE-5C41-93B8-FDD363A3BAD5}"/>
              </a:ext>
            </a:extLst>
          </p:cNvPr>
          <p:cNvSpPr>
            <a:spLocks noGrp="1"/>
          </p:cNvSpPr>
          <p:nvPr>
            <p:ph type="title"/>
          </p:nvPr>
        </p:nvSpPr>
        <p:spPr/>
        <p:txBody>
          <a:bodyPr/>
          <a:lstStyle/>
          <a:p>
            <a:pPr algn="ctr"/>
            <a:r>
              <a:rPr lang="en-IN" b="1" i="0" dirty="0">
                <a:effectLst/>
                <a:latin typeface="Segoe UI Black" panose="020B0A02040204020203" pitchFamily="34" charset="0"/>
                <a:ea typeface="Segoe UI Black" panose="020B0A02040204020203" pitchFamily="34" charset="0"/>
              </a:rPr>
              <a:t>1: Introduction</a:t>
            </a:r>
            <a:endParaRPr lang="en-IN" dirty="0">
              <a:latin typeface="Segoe UI Black" panose="020B0A02040204020203" pitchFamily="34" charset="0"/>
              <a:ea typeface="Segoe UI Black" panose="020B0A02040204020203" pitchFamily="34" charset="0"/>
            </a:endParaRPr>
          </a:p>
        </p:txBody>
      </p:sp>
      <p:sp>
        <p:nvSpPr>
          <p:cNvPr id="4" name="Rectangle 1">
            <a:extLst>
              <a:ext uri="{FF2B5EF4-FFF2-40B4-BE49-F238E27FC236}">
                <a16:creationId xmlns:a16="http://schemas.microsoft.com/office/drawing/2014/main" id="{666197D4-E4D7-AB76-2E90-4ECA06D6CD2C}"/>
              </a:ext>
            </a:extLst>
          </p:cNvPr>
          <p:cNvSpPr>
            <a:spLocks noGrp="1" noChangeArrowheads="1"/>
          </p:cNvSpPr>
          <p:nvPr>
            <p:ph idx="1"/>
          </p:nvPr>
        </p:nvSpPr>
        <p:spPr bwMode="auto">
          <a:xfrm>
            <a:off x="257991" y="1563339"/>
            <a:ext cx="9435353" cy="5201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b="1" dirty="0">
                <a:latin typeface="Book Antiqua" panose="02040602050305030304" pitchFamily="18" charset="0"/>
              </a:rPr>
              <a:t>This project deals in the study and analysis of potential customer visiting malls and similar places very frequently customer segmentation </a:t>
            </a:r>
            <a:br>
              <a:rPr lang="en-US" sz="2000" b="1" dirty="0">
                <a:latin typeface="Book Antiqua" panose="02040602050305030304" pitchFamily="18" charset="0"/>
              </a:rPr>
            </a:br>
            <a:r>
              <a:rPr lang="en-US" sz="2000" b="1" dirty="0">
                <a:latin typeface="Book Antiqua" panose="02040602050305030304" pitchFamily="18" charset="0"/>
              </a:rPr>
              <a:t>is a popular application of unsupervised learning using clustering we identify segment /part of customer to target the potential user based this divided the customer into groups according to common characteristic like gender, age, interest and standing habits.</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b="1" dirty="0">
              <a:latin typeface="Book Antiqua" panose="0204060205030503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b="1" dirty="0">
                <a:latin typeface="Book Antiqua" panose="02040602050305030304" pitchFamily="18" charset="0"/>
              </a:rPr>
              <a:t>For example, a group of customers have high income but their spending score (amount spent in the mall) is low so from the analysis we can convert such type of customers into potential customers (whose spending score is high) by using strategies like better advertising, accepting feedback and improving the quality of products</a:t>
            </a:r>
            <a:r>
              <a:rPr lang="en-US" sz="3200" b="1" dirty="0">
                <a:latin typeface="Book Antiqua" panose="02040602050305030304" pitchFamily="18" charset="0"/>
              </a:rPr>
              <a:t>.</a:t>
            </a:r>
            <a:endParaRPr lang="en-IN" sz="3200" b="1" dirty="0">
              <a:latin typeface="Book Antiqua" panose="0204060205030503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400" b="1" i="0" u="none" strike="noStrike" cap="none" normalizeH="0" baseline="0" dirty="0">
              <a:ln>
                <a:noFill/>
              </a:ln>
              <a:solidFill>
                <a:srgbClr val="000000"/>
              </a:solidFill>
              <a:effectLst/>
              <a:latin typeface="Book Antiqua" panose="0204060205030503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20850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E57AD-DDF9-ED24-A524-7336BB10782A}"/>
              </a:ext>
            </a:extLst>
          </p:cNvPr>
          <p:cNvSpPr>
            <a:spLocks noGrp="1"/>
          </p:cNvSpPr>
          <p:nvPr>
            <p:ph type="title"/>
          </p:nvPr>
        </p:nvSpPr>
        <p:spPr>
          <a:xfrm>
            <a:off x="637492" y="349623"/>
            <a:ext cx="8596668" cy="1320800"/>
          </a:xfrm>
        </p:spPr>
        <p:txBody>
          <a:bodyPr/>
          <a:lstStyle/>
          <a:p>
            <a:pPr algn="ctr"/>
            <a:r>
              <a:rPr lang="en-IN" b="1" i="0" dirty="0">
                <a:effectLst/>
                <a:latin typeface="Segoe UI Black" panose="020B0A02040204020203" pitchFamily="34" charset="0"/>
                <a:ea typeface="Segoe UI Black" panose="020B0A02040204020203" pitchFamily="34" charset="0"/>
              </a:rPr>
              <a:t> 2: Dataset</a:t>
            </a:r>
            <a:endParaRPr lang="en-IN" dirty="0">
              <a:latin typeface="Segoe UI Black" panose="020B0A02040204020203" pitchFamily="34" charset="0"/>
              <a:ea typeface="Segoe UI Black" panose="020B0A02040204020203" pitchFamily="34" charset="0"/>
            </a:endParaRPr>
          </a:p>
        </p:txBody>
      </p:sp>
      <p:sp>
        <p:nvSpPr>
          <p:cNvPr id="3" name="Content Placeholder 2">
            <a:extLst>
              <a:ext uri="{FF2B5EF4-FFF2-40B4-BE49-F238E27FC236}">
                <a16:creationId xmlns:a16="http://schemas.microsoft.com/office/drawing/2014/main" id="{139BA6AD-EB3C-FEA7-98B4-008F40898E2C}"/>
              </a:ext>
            </a:extLst>
          </p:cNvPr>
          <p:cNvSpPr>
            <a:spLocks noGrp="1"/>
          </p:cNvSpPr>
          <p:nvPr>
            <p:ph idx="1"/>
          </p:nvPr>
        </p:nvSpPr>
        <p:spPr>
          <a:xfrm>
            <a:off x="6364941" y="1807929"/>
            <a:ext cx="2869219" cy="3880773"/>
          </a:xfrm>
        </p:spPr>
        <p:txBody>
          <a:bodyPr>
            <a:normAutofit/>
          </a:bodyPr>
          <a:lstStyle/>
          <a:p>
            <a:pPr marL="0" indent="0" algn="l">
              <a:buNone/>
            </a:pPr>
            <a:r>
              <a:rPr lang="en-US" sz="1600" b="1" i="0" dirty="0">
                <a:solidFill>
                  <a:schemeClr val="tx1"/>
                </a:solidFill>
                <a:effectLst/>
                <a:latin typeface="Book Antiqua" panose="02040602050305030304" pitchFamily="18" charset="0"/>
              </a:rPr>
              <a:t>The dataset name is Mall customer.csv consisting five attributes which are gender, customer I'd, age , annual income and spending score .</a:t>
            </a:r>
          </a:p>
          <a:p>
            <a:pPr marL="0" indent="0" algn="l">
              <a:buNone/>
            </a:pPr>
            <a:br>
              <a:rPr lang="en-US" sz="1600" b="1" dirty="0">
                <a:solidFill>
                  <a:schemeClr val="tx1"/>
                </a:solidFill>
                <a:latin typeface="Book Antiqua" panose="02040602050305030304" pitchFamily="18" charset="0"/>
              </a:rPr>
            </a:br>
            <a:r>
              <a:rPr lang="en-US" sz="1600" b="1" dirty="0">
                <a:solidFill>
                  <a:schemeClr val="tx1"/>
                </a:solidFill>
                <a:latin typeface="Book Antiqua" panose="02040602050305030304" pitchFamily="18" charset="0"/>
              </a:rPr>
              <a:t>The maximum size of data set is (200,5) i.e. 200 rows and 5 columns</a:t>
            </a:r>
            <a:endParaRPr lang="en-IN" sz="1600" b="1" dirty="0">
              <a:solidFill>
                <a:schemeClr val="tx1"/>
              </a:solidFill>
              <a:latin typeface="Book Antiqua" panose="02040602050305030304" pitchFamily="18" charset="0"/>
            </a:endParaRPr>
          </a:p>
          <a:p>
            <a:endParaRPr lang="en-IN" dirty="0"/>
          </a:p>
        </p:txBody>
      </p:sp>
      <p:pic>
        <p:nvPicPr>
          <p:cNvPr id="5" name="Picture 4">
            <a:extLst>
              <a:ext uri="{FF2B5EF4-FFF2-40B4-BE49-F238E27FC236}">
                <a16:creationId xmlns:a16="http://schemas.microsoft.com/office/drawing/2014/main" id="{85698C55-6DDF-7D81-0D64-4C003707C3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492" y="1807929"/>
            <a:ext cx="5514975" cy="4649311"/>
          </a:xfrm>
          <a:prstGeom prst="rect">
            <a:avLst/>
          </a:prstGeom>
        </p:spPr>
      </p:pic>
    </p:spTree>
    <p:extLst>
      <p:ext uri="{BB962C8B-B14F-4D97-AF65-F5344CB8AC3E}">
        <p14:creationId xmlns:p14="http://schemas.microsoft.com/office/powerpoint/2010/main" val="1285819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6F621-5B96-1458-A34D-9AB758E6CF4C}"/>
              </a:ext>
            </a:extLst>
          </p:cNvPr>
          <p:cNvSpPr>
            <a:spLocks noGrp="1"/>
          </p:cNvSpPr>
          <p:nvPr>
            <p:ph type="title"/>
          </p:nvPr>
        </p:nvSpPr>
        <p:spPr/>
        <p:txBody>
          <a:bodyPr/>
          <a:lstStyle/>
          <a:p>
            <a:pPr algn="ctr"/>
            <a:r>
              <a:rPr lang="en-IN" b="1" i="0" dirty="0">
                <a:effectLst/>
                <a:latin typeface="Segoe UI Black" panose="020B0A02040204020203" pitchFamily="34" charset="0"/>
                <a:ea typeface="Segoe UI Black" panose="020B0A02040204020203" pitchFamily="34" charset="0"/>
              </a:rPr>
              <a:t> 3: </a:t>
            </a:r>
            <a:r>
              <a:rPr lang="en-IN" dirty="0">
                <a:latin typeface="Segoe UI Black" panose="020B0A02040204020203" pitchFamily="34" charset="0"/>
                <a:ea typeface="Segoe UI Black" panose="020B0A02040204020203" pitchFamily="34" charset="0"/>
              </a:rPr>
              <a:t>Architecture Overview</a:t>
            </a:r>
          </a:p>
        </p:txBody>
      </p:sp>
      <p:sp>
        <p:nvSpPr>
          <p:cNvPr id="4" name="Rectangle 1">
            <a:extLst>
              <a:ext uri="{FF2B5EF4-FFF2-40B4-BE49-F238E27FC236}">
                <a16:creationId xmlns:a16="http://schemas.microsoft.com/office/drawing/2014/main" id="{0851CF7B-AE76-58EC-9768-C77E4F3C891A}"/>
              </a:ext>
            </a:extLst>
          </p:cNvPr>
          <p:cNvSpPr>
            <a:spLocks noGrp="1" noChangeArrowheads="1"/>
          </p:cNvSpPr>
          <p:nvPr>
            <p:ph idx="1"/>
          </p:nvPr>
        </p:nvSpPr>
        <p:spPr bwMode="auto">
          <a:xfrm>
            <a:off x="1154954" y="3069853"/>
            <a:ext cx="403957" cy="1031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400050" lvl="1" indent="0" defTabSz="914400">
              <a:buClrTx/>
              <a:buSzTx/>
              <a:buNone/>
            </a:pP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DCF3D148-CD7F-0768-AA28-B86B06827A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112" y="2017060"/>
            <a:ext cx="8663890" cy="2671762"/>
          </a:xfrm>
          <a:prstGeom prst="rect">
            <a:avLst/>
          </a:prstGeom>
        </p:spPr>
      </p:pic>
    </p:spTree>
    <p:extLst>
      <p:ext uri="{BB962C8B-B14F-4D97-AF65-F5344CB8AC3E}">
        <p14:creationId xmlns:p14="http://schemas.microsoft.com/office/powerpoint/2010/main" val="3288279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29E5A-F2E8-675F-37EA-5AA770839661}"/>
              </a:ext>
            </a:extLst>
          </p:cNvPr>
          <p:cNvSpPr>
            <a:spLocks noGrp="1"/>
          </p:cNvSpPr>
          <p:nvPr>
            <p:ph type="title"/>
          </p:nvPr>
        </p:nvSpPr>
        <p:spPr/>
        <p:txBody>
          <a:bodyPr/>
          <a:lstStyle/>
          <a:p>
            <a:pPr algn="ctr"/>
            <a:r>
              <a:rPr lang="en-US" b="1" i="0" dirty="0">
                <a:effectLst/>
                <a:latin typeface="Segoe UI Black" panose="020B0A02040204020203" pitchFamily="34" charset="0"/>
                <a:ea typeface="Segoe UI Black" panose="020B0A02040204020203" pitchFamily="34" charset="0"/>
              </a:rPr>
              <a:t>4: </a:t>
            </a:r>
            <a:r>
              <a:rPr lang="en-US" b="1" dirty="0">
                <a:latin typeface="Segoe UI Black" panose="020B0A02040204020203" pitchFamily="34" charset="0"/>
                <a:ea typeface="Segoe UI Black" panose="020B0A02040204020203" pitchFamily="34" charset="0"/>
              </a:rPr>
              <a:t>Terms Related To Architecture</a:t>
            </a:r>
            <a:endParaRPr lang="en-IN" dirty="0">
              <a:latin typeface="Segoe UI Black" panose="020B0A02040204020203" pitchFamily="34" charset="0"/>
              <a:ea typeface="Segoe UI Black" panose="020B0A02040204020203" pitchFamily="34" charset="0"/>
            </a:endParaRPr>
          </a:p>
        </p:txBody>
      </p:sp>
      <p:sp>
        <p:nvSpPr>
          <p:cNvPr id="3" name="Content Placeholder 2">
            <a:extLst>
              <a:ext uri="{FF2B5EF4-FFF2-40B4-BE49-F238E27FC236}">
                <a16:creationId xmlns:a16="http://schemas.microsoft.com/office/drawing/2014/main" id="{81FACA45-00CF-FEB2-BCA3-97CD41D283A4}"/>
              </a:ext>
            </a:extLst>
          </p:cNvPr>
          <p:cNvSpPr>
            <a:spLocks noGrp="1"/>
          </p:cNvSpPr>
          <p:nvPr>
            <p:ph idx="1"/>
          </p:nvPr>
        </p:nvSpPr>
        <p:spPr>
          <a:xfrm>
            <a:off x="677334" y="2124635"/>
            <a:ext cx="8596668" cy="3916727"/>
          </a:xfrm>
        </p:spPr>
        <p:txBody>
          <a:bodyPr/>
          <a:lstStyle/>
          <a:p>
            <a:pPr marL="0" indent="0" algn="l">
              <a:buNone/>
            </a:pPr>
            <a:r>
              <a:rPr lang="en-US" dirty="0">
                <a:solidFill>
                  <a:schemeClr val="tx1"/>
                </a:solidFill>
                <a:latin typeface="Söhne"/>
              </a:rPr>
              <a:t>T</a:t>
            </a:r>
            <a:r>
              <a:rPr lang="en-US" b="0" i="0" dirty="0">
                <a:solidFill>
                  <a:schemeClr val="tx1"/>
                </a:solidFill>
                <a:effectLst/>
                <a:latin typeface="Söhne"/>
              </a:rPr>
              <a:t>he maximum size of data is (200,5) .It has 200 rows and 5 columns. It has no null values </a:t>
            </a:r>
          </a:p>
          <a:p>
            <a:pPr marL="0" indent="0" algn="l">
              <a:buNone/>
            </a:pPr>
            <a:r>
              <a:rPr lang="en-US" b="0" i="0" dirty="0">
                <a:solidFill>
                  <a:schemeClr val="tx1"/>
                </a:solidFill>
                <a:effectLst/>
                <a:latin typeface="Söhne"/>
              </a:rPr>
              <a:t>Algorithm: k-means algorithm is used in project to </a:t>
            </a:r>
            <a:r>
              <a:rPr lang="en-US" b="0" i="0" dirty="0" err="1">
                <a:solidFill>
                  <a:schemeClr val="tx1"/>
                </a:solidFill>
                <a:effectLst/>
                <a:latin typeface="Söhne"/>
              </a:rPr>
              <a:t>analyse</a:t>
            </a:r>
            <a:r>
              <a:rPr lang="en-US" b="0" i="0" dirty="0">
                <a:solidFill>
                  <a:schemeClr val="tx1"/>
                </a:solidFill>
                <a:effectLst/>
                <a:latin typeface="Söhne"/>
              </a:rPr>
              <a:t> data and form cluster based on criteria given</a:t>
            </a:r>
          </a:p>
          <a:p>
            <a:pPr marL="0" indent="0" algn="l">
              <a:buNone/>
            </a:pPr>
            <a:r>
              <a:rPr lang="en-US" b="0" i="0" dirty="0">
                <a:solidFill>
                  <a:schemeClr val="tx1"/>
                </a:solidFill>
                <a:effectLst/>
                <a:latin typeface="Söhne"/>
              </a:rPr>
              <a:t>Programming language – Python</a:t>
            </a:r>
          </a:p>
          <a:p>
            <a:pPr marL="0" indent="0" algn="l">
              <a:buNone/>
            </a:pPr>
            <a:r>
              <a:rPr lang="en-US" b="0" i="0" dirty="0">
                <a:solidFill>
                  <a:schemeClr val="tx1"/>
                </a:solidFill>
                <a:effectLst/>
                <a:latin typeface="Söhne"/>
              </a:rPr>
              <a:t>Environment (library and technology) : </a:t>
            </a:r>
            <a:r>
              <a:rPr lang="en-US" b="0" i="0" dirty="0" err="1">
                <a:solidFill>
                  <a:schemeClr val="tx1"/>
                </a:solidFill>
                <a:effectLst/>
                <a:latin typeface="Söhne"/>
              </a:rPr>
              <a:t>Numpy</a:t>
            </a:r>
            <a:r>
              <a:rPr lang="en-US" b="0" i="0" dirty="0">
                <a:solidFill>
                  <a:schemeClr val="tx1"/>
                </a:solidFill>
                <a:effectLst/>
                <a:latin typeface="Söhne"/>
              </a:rPr>
              <a:t>,  pandas , matplotlib, </a:t>
            </a:r>
            <a:r>
              <a:rPr lang="en-US" b="0" i="0" dirty="0" err="1">
                <a:solidFill>
                  <a:schemeClr val="tx1"/>
                </a:solidFill>
                <a:effectLst/>
                <a:latin typeface="Söhne"/>
              </a:rPr>
              <a:t>jupyter</a:t>
            </a:r>
            <a:endParaRPr lang="en-US" b="0" i="0" dirty="0">
              <a:solidFill>
                <a:schemeClr val="tx1"/>
              </a:solidFill>
              <a:effectLst/>
              <a:latin typeface="Söhne"/>
            </a:endParaRPr>
          </a:p>
        </p:txBody>
      </p:sp>
    </p:spTree>
    <p:extLst>
      <p:ext uri="{BB962C8B-B14F-4D97-AF65-F5344CB8AC3E}">
        <p14:creationId xmlns:p14="http://schemas.microsoft.com/office/powerpoint/2010/main" val="3224889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7CFF1-759A-6970-D2A4-2F9A77C758C7}"/>
              </a:ext>
            </a:extLst>
          </p:cNvPr>
          <p:cNvSpPr>
            <a:spLocks noGrp="1"/>
          </p:cNvSpPr>
          <p:nvPr>
            <p:ph type="title"/>
          </p:nvPr>
        </p:nvSpPr>
        <p:spPr/>
        <p:txBody>
          <a:bodyPr/>
          <a:lstStyle/>
          <a:p>
            <a:pPr algn="ctr"/>
            <a:r>
              <a:rPr lang="en-US" b="1" i="0" dirty="0">
                <a:effectLst/>
                <a:latin typeface="Segoe UI Black" panose="020B0A02040204020203" pitchFamily="34" charset="0"/>
                <a:ea typeface="Segoe UI Black" panose="020B0A02040204020203" pitchFamily="34" charset="0"/>
              </a:rPr>
              <a:t>5: </a:t>
            </a:r>
            <a:r>
              <a:rPr lang="en-US" b="1" dirty="0">
                <a:latin typeface="Segoe UI Black" panose="020B0A02040204020203" pitchFamily="34" charset="0"/>
                <a:ea typeface="Segoe UI Black" panose="020B0A02040204020203" pitchFamily="34" charset="0"/>
              </a:rPr>
              <a:t>Methodology</a:t>
            </a:r>
            <a:endParaRPr lang="en-IN" dirty="0">
              <a:latin typeface="Segoe UI Black" panose="020B0A02040204020203" pitchFamily="34" charset="0"/>
              <a:ea typeface="Segoe UI Black" panose="020B0A02040204020203" pitchFamily="34" charset="0"/>
            </a:endParaRPr>
          </a:p>
        </p:txBody>
      </p:sp>
      <p:sp>
        <p:nvSpPr>
          <p:cNvPr id="4" name="Rectangle 1">
            <a:extLst>
              <a:ext uri="{FF2B5EF4-FFF2-40B4-BE49-F238E27FC236}">
                <a16:creationId xmlns:a16="http://schemas.microsoft.com/office/drawing/2014/main" id="{3F3D50C6-0CA7-88AF-BAB8-94E27C345219}"/>
              </a:ext>
            </a:extLst>
          </p:cNvPr>
          <p:cNvSpPr>
            <a:spLocks noGrp="1" noChangeArrowheads="1"/>
          </p:cNvSpPr>
          <p:nvPr>
            <p:ph idx="1"/>
          </p:nvPr>
        </p:nvSpPr>
        <p:spPr bwMode="auto">
          <a:xfrm>
            <a:off x="677334" y="1403302"/>
            <a:ext cx="8596668" cy="3524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effectLst/>
              <a:latin typeface="Söhne"/>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Söhne"/>
              </a:rPr>
              <a:t> Creating an approach to solve the given problem statement </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latin typeface="Söhne"/>
              </a:rPr>
              <a:t> </a:t>
            </a:r>
            <a:r>
              <a:rPr kumimoji="0" lang="en-US" altLang="en-US" sz="1800" b="0" i="0" u="none" strike="noStrike" cap="none" normalizeH="0" baseline="0" dirty="0">
                <a:ln>
                  <a:noFill/>
                </a:ln>
                <a:effectLst/>
                <a:latin typeface="Söhne"/>
              </a:rPr>
              <a:t>Exploring the dataset and obtaining useful insight from the same </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latin typeface="Söhne"/>
              </a:rPr>
              <a:t> </a:t>
            </a:r>
            <a:r>
              <a:rPr kumimoji="0" lang="en-US" altLang="en-US" sz="1800" b="0" i="0" u="none" strike="noStrike" cap="none" normalizeH="0" baseline="0" dirty="0">
                <a:ln>
                  <a:noFill/>
                </a:ln>
                <a:effectLst/>
                <a:latin typeface="Söhne"/>
              </a:rPr>
              <a:t>Cleaning the dataset by handling nan values, remove duplicate records, etc. </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latin typeface="Söhne"/>
              </a:rPr>
              <a:t> </a:t>
            </a:r>
            <a:r>
              <a:rPr kumimoji="0" lang="en-US" altLang="en-US" sz="1800" b="0" i="0" u="none" strike="noStrike" cap="none" normalizeH="0" baseline="0" dirty="0">
                <a:ln>
                  <a:noFill/>
                </a:ln>
                <a:effectLst/>
                <a:latin typeface="Söhne"/>
              </a:rPr>
              <a:t>Data Visualization used to obtain important information from the data </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latin typeface="Söhne"/>
              </a:rPr>
              <a:t> </a:t>
            </a:r>
            <a:r>
              <a:rPr kumimoji="0" lang="en-US" altLang="en-US" sz="1800" b="0" i="0" u="none" strike="noStrike" cap="none" normalizeH="0" baseline="0" dirty="0">
                <a:ln>
                  <a:noFill/>
                </a:ln>
                <a:effectLst/>
                <a:latin typeface="Söhne"/>
              </a:rPr>
              <a:t>Data Preprocessing is performed to make the data ready to fit the model this includes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Söhne"/>
              </a:rPr>
              <a:t> feature scaling, splitting the dataset into features and labels, etc.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Söhne"/>
              </a:rPr>
              <a:t> Model Building</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effectLst/>
                <a:latin typeface="Söhne"/>
              </a:rPr>
            </a:br>
            <a:endParaRPr kumimoji="0" lang="en-US" altLang="en-US" sz="18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102194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94983-AA9F-2969-2B58-D16CD191AABC}"/>
              </a:ext>
            </a:extLst>
          </p:cNvPr>
          <p:cNvSpPr>
            <a:spLocks noGrp="1"/>
          </p:cNvSpPr>
          <p:nvPr>
            <p:ph type="title"/>
          </p:nvPr>
        </p:nvSpPr>
        <p:spPr/>
        <p:txBody>
          <a:bodyPr/>
          <a:lstStyle/>
          <a:p>
            <a:pPr algn="ctr"/>
            <a:r>
              <a:rPr lang="en-IN" b="1" i="0" dirty="0">
                <a:effectLst/>
                <a:latin typeface="Segoe UI Black" panose="020B0A02040204020203" pitchFamily="34" charset="0"/>
                <a:ea typeface="Segoe UI Black" panose="020B0A02040204020203" pitchFamily="34" charset="0"/>
              </a:rPr>
              <a:t> 6: </a:t>
            </a:r>
            <a:r>
              <a:rPr lang="en-IN" b="1" dirty="0">
                <a:latin typeface="Segoe UI Black" panose="020B0A02040204020203" pitchFamily="34" charset="0"/>
                <a:ea typeface="Segoe UI Black" panose="020B0A02040204020203" pitchFamily="34" charset="0"/>
              </a:rPr>
              <a:t>Implementation And Analysis</a:t>
            </a:r>
            <a:endParaRPr lang="en-IN" dirty="0">
              <a:latin typeface="Segoe UI Black" panose="020B0A02040204020203" pitchFamily="34" charset="0"/>
              <a:ea typeface="Segoe UI Black" panose="020B0A02040204020203" pitchFamily="34" charset="0"/>
            </a:endParaRPr>
          </a:p>
        </p:txBody>
      </p:sp>
      <p:sp>
        <p:nvSpPr>
          <p:cNvPr id="3" name="Content Placeholder 2">
            <a:extLst>
              <a:ext uri="{FF2B5EF4-FFF2-40B4-BE49-F238E27FC236}">
                <a16:creationId xmlns:a16="http://schemas.microsoft.com/office/drawing/2014/main" id="{1EC50725-0F86-E8F2-5BD9-E16F0E6899E4}"/>
              </a:ext>
            </a:extLst>
          </p:cNvPr>
          <p:cNvSpPr>
            <a:spLocks noGrp="1"/>
          </p:cNvSpPr>
          <p:nvPr>
            <p:ph idx="1"/>
          </p:nvPr>
        </p:nvSpPr>
        <p:spPr/>
        <p:txBody>
          <a:bodyPr/>
          <a:lstStyle/>
          <a:p>
            <a:pPr marL="0" indent="0" algn="l">
              <a:buNone/>
            </a:pPr>
            <a:r>
              <a:rPr lang="en-US" b="0" i="0" dirty="0">
                <a:solidFill>
                  <a:schemeClr val="tx1"/>
                </a:solidFill>
                <a:effectLst/>
                <a:latin typeface="Söhne"/>
              </a:rPr>
              <a:t>Implementation and analysis:</a:t>
            </a:r>
          </a:p>
          <a:p>
            <a:pPr marL="0" indent="0" algn="l">
              <a:buNone/>
            </a:pPr>
            <a:r>
              <a:rPr lang="en-US" b="0" i="0" dirty="0">
                <a:solidFill>
                  <a:schemeClr val="tx1"/>
                </a:solidFill>
                <a:effectLst/>
                <a:latin typeface="Söhne"/>
              </a:rPr>
              <a:t>On </a:t>
            </a:r>
            <a:r>
              <a:rPr lang="en-US" b="0" i="0" dirty="0" err="1">
                <a:solidFill>
                  <a:schemeClr val="tx1"/>
                </a:solidFill>
                <a:effectLst/>
                <a:latin typeface="Söhne"/>
              </a:rPr>
              <a:t>analysing</a:t>
            </a:r>
            <a:r>
              <a:rPr lang="en-US" b="0" i="0" dirty="0">
                <a:solidFill>
                  <a:schemeClr val="tx1"/>
                </a:solidFill>
                <a:effectLst/>
                <a:latin typeface="Söhne"/>
              </a:rPr>
              <a:t> the data we obtained various results, that provided the base for further study.</a:t>
            </a:r>
          </a:p>
          <a:p>
            <a:endParaRPr lang="en-IN" dirty="0"/>
          </a:p>
        </p:txBody>
      </p:sp>
    </p:spTree>
    <p:extLst>
      <p:ext uri="{BB962C8B-B14F-4D97-AF65-F5344CB8AC3E}">
        <p14:creationId xmlns:p14="http://schemas.microsoft.com/office/powerpoint/2010/main" val="2753843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0F188-B07D-930D-2DAF-0559B5953A96}"/>
              </a:ext>
            </a:extLst>
          </p:cNvPr>
          <p:cNvSpPr>
            <a:spLocks noGrp="1"/>
          </p:cNvSpPr>
          <p:nvPr>
            <p:ph type="title"/>
          </p:nvPr>
        </p:nvSpPr>
        <p:spPr/>
        <p:txBody>
          <a:bodyPr/>
          <a:lstStyle/>
          <a:p>
            <a:pPr algn="ctr"/>
            <a:r>
              <a:rPr lang="en-IN" b="1" dirty="0">
                <a:latin typeface="Segoe UI Black" panose="020B0A02040204020203" pitchFamily="34" charset="0"/>
                <a:ea typeface="Segoe UI Black" panose="020B0A02040204020203" pitchFamily="34" charset="0"/>
              </a:rPr>
              <a:t>7</a:t>
            </a:r>
            <a:r>
              <a:rPr lang="en-IN" b="1" i="0" dirty="0">
                <a:effectLst/>
                <a:latin typeface="Segoe UI Black" panose="020B0A02040204020203" pitchFamily="34" charset="0"/>
                <a:ea typeface="Segoe UI Black" panose="020B0A02040204020203" pitchFamily="34" charset="0"/>
              </a:rPr>
              <a:t>: </a:t>
            </a:r>
            <a:r>
              <a:rPr lang="en-IN" b="1" dirty="0">
                <a:latin typeface="Segoe UI Black" panose="020B0A02040204020203" pitchFamily="34" charset="0"/>
                <a:ea typeface="Segoe UI Black" panose="020B0A02040204020203" pitchFamily="34" charset="0"/>
              </a:rPr>
              <a:t>Age Plot</a:t>
            </a:r>
            <a:endParaRPr lang="en-IN" dirty="0">
              <a:latin typeface="Segoe UI Black" panose="020B0A02040204020203" pitchFamily="34" charset="0"/>
              <a:ea typeface="Segoe UI Black" panose="020B0A02040204020203" pitchFamily="34" charset="0"/>
            </a:endParaRPr>
          </a:p>
        </p:txBody>
      </p:sp>
      <p:sp>
        <p:nvSpPr>
          <p:cNvPr id="4" name="Rectangle 1">
            <a:extLst>
              <a:ext uri="{FF2B5EF4-FFF2-40B4-BE49-F238E27FC236}">
                <a16:creationId xmlns:a16="http://schemas.microsoft.com/office/drawing/2014/main" id="{1C9D4F0A-E4FB-07E1-9B4C-9FF156B079C9}"/>
              </a:ext>
            </a:extLst>
          </p:cNvPr>
          <p:cNvSpPr>
            <a:spLocks noGrp="1" noChangeArrowheads="1"/>
          </p:cNvSpPr>
          <p:nvPr>
            <p:ph idx="1"/>
          </p:nvPr>
        </p:nvSpPr>
        <p:spPr bwMode="auto">
          <a:xfrm>
            <a:off x="5477435" y="1930400"/>
            <a:ext cx="3897203" cy="2139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effectLst/>
                <a:latin typeface="Söhne"/>
              </a:rPr>
              <a:t>Age plot analysis: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effectLst/>
              <a:latin typeface="Söhne"/>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effectLst/>
                <a:latin typeface="Söhne"/>
              </a:rPr>
              <a:t>From the Histogram it is evident that there are 3 age groups that are more frequently shop at the mall, they are: 15-22 years, 30-40 years, and 45-50 years</a:t>
            </a:r>
            <a:r>
              <a:rPr kumimoji="0" lang="en-US" altLang="en-US" sz="1800" b="0" i="0" u="none" strike="noStrike" cap="none" normalizeH="0" baseline="0" dirty="0">
                <a:ln>
                  <a:noFill/>
                </a:ln>
                <a:solidFill>
                  <a:srgbClr val="000000"/>
                </a:solidFill>
                <a:effectLst/>
                <a:latin typeface="Söhne"/>
              </a:rPr>
              <a:t>.</a:t>
            </a:r>
          </a:p>
        </p:txBody>
      </p:sp>
      <p:pic>
        <p:nvPicPr>
          <p:cNvPr id="5" name="Picture 4">
            <a:extLst>
              <a:ext uri="{FF2B5EF4-FFF2-40B4-BE49-F238E27FC236}">
                <a16:creationId xmlns:a16="http://schemas.microsoft.com/office/drawing/2014/main" id="{6AD58B96-61B5-2452-FD2A-804A648C0B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870" y="2286000"/>
            <a:ext cx="4250189" cy="3179669"/>
          </a:xfrm>
          <a:prstGeom prst="rect">
            <a:avLst/>
          </a:prstGeom>
        </p:spPr>
      </p:pic>
    </p:spTree>
    <p:extLst>
      <p:ext uri="{BB962C8B-B14F-4D97-AF65-F5344CB8AC3E}">
        <p14:creationId xmlns:p14="http://schemas.microsoft.com/office/powerpoint/2010/main" val="2548658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202</TotalTime>
  <Words>848</Words>
  <Application>Microsoft Office PowerPoint</Application>
  <PresentationFormat>Widescreen</PresentationFormat>
  <Paragraphs>86</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Adobe Garamond Pro Bold</vt:lpstr>
      <vt:lpstr>Arial</vt:lpstr>
      <vt:lpstr>Book Antiqua</vt:lpstr>
      <vt:lpstr>Buxton Sketch</vt:lpstr>
      <vt:lpstr>Segoe UI Black</vt:lpstr>
      <vt:lpstr>Söhne</vt:lpstr>
      <vt:lpstr>Times New Roman</vt:lpstr>
      <vt:lpstr>Trebuchet MS</vt:lpstr>
      <vt:lpstr>Wingdings 3</vt:lpstr>
      <vt:lpstr>Facet</vt:lpstr>
      <vt:lpstr>  </vt:lpstr>
      <vt:lpstr>CONTENT</vt:lpstr>
      <vt:lpstr>1: Introduction</vt:lpstr>
      <vt:lpstr> 2: Dataset</vt:lpstr>
      <vt:lpstr> 3: Architecture Overview</vt:lpstr>
      <vt:lpstr>4: Terms Related To Architecture</vt:lpstr>
      <vt:lpstr>5: Methodology</vt:lpstr>
      <vt:lpstr> 6: Implementation And Analysis</vt:lpstr>
      <vt:lpstr>7: Age Plot</vt:lpstr>
      <vt:lpstr>8: Gender Plot</vt:lpstr>
      <vt:lpstr>9: Age Vs Spending Score</vt:lpstr>
      <vt:lpstr>10: Annual Income Vs Spending Score</vt:lpstr>
      <vt:lpstr>11: Conclusion</vt:lpstr>
      <vt:lpstr>12: Data Flow Diagrams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pc</dc:creator>
  <cp:lastModifiedBy>Rudraksh Kaushik</cp:lastModifiedBy>
  <cp:revision>4</cp:revision>
  <dcterms:created xsi:type="dcterms:W3CDTF">2024-01-30T09:37:57Z</dcterms:created>
  <dcterms:modified xsi:type="dcterms:W3CDTF">2024-01-30T19:12:40Z</dcterms:modified>
</cp:coreProperties>
</file>