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6" r:id="rId3"/>
    <p:sldId id="265" r:id="rId4"/>
    <p:sldId id="266" r:id="rId5"/>
    <p:sldId id="278" r:id="rId6"/>
    <p:sldId id="267" r:id="rId7"/>
    <p:sldId id="269" r:id="rId8"/>
    <p:sldId id="270" r:id="rId9"/>
    <p:sldId id="272" r:id="rId10"/>
    <p:sldId id="273" r:id="rId11"/>
    <p:sldId id="274" r:id="rId12"/>
    <p:sldId id="277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50" d="100"/>
          <a:sy n="50" d="100"/>
        </p:scale>
        <p:origin x="1934" y="82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9D-44A7-AD1A-DD87EBD665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9D-44A7-AD1A-DD87EBD665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9D-44A7-AD1A-DD87EBD66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8190072"/>
        <c:axId val="738188112"/>
      </c:barChart>
      <c:catAx>
        <c:axId val="73819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88112"/>
        <c:crosses val="autoZero"/>
        <c:auto val="1"/>
        <c:lblAlgn val="ctr"/>
        <c:lblOffset val="100"/>
        <c:noMultiLvlLbl val="0"/>
      </c:catAx>
      <c:valAx>
        <c:axId val="73818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9007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MALL CUSTOMER SEGMENTATION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B54C12-FC49-E230-5B9C-7041CF70767D}"/>
              </a:ext>
            </a:extLst>
          </p:cNvPr>
          <p:cNvSpPr txBox="1"/>
          <p:nvPr/>
        </p:nvSpPr>
        <p:spPr>
          <a:xfrm>
            <a:off x="623392" y="188640"/>
            <a:ext cx="1137726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400" b="1" dirty="0">
                <a:solidFill>
                  <a:schemeClr val="accent1"/>
                </a:solidFill>
              </a:rPr>
              <a:t>Why Use Customer Segmentation?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B16BA-47DB-022B-1E1A-2984E601E509}"/>
              </a:ext>
            </a:extLst>
          </p:cNvPr>
          <p:cNvSpPr txBox="1"/>
          <p:nvPr/>
        </p:nvSpPr>
        <p:spPr>
          <a:xfrm>
            <a:off x="648192" y="1340768"/>
            <a:ext cx="1094521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b="1" dirty="0"/>
              <a:t>More time: Manual customer segmentation is time-consuming.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b="1" dirty="0"/>
              <a:t>Ease of retraining: More </a:t>
            </a:r>
            <a:r>
              <a:rPr lang="en-IN" sz="2000" b="1" dirty="0" err="1"/>
              <a:t>labeled</a:t>
            </a:r>
            <a:r>
              <a:rPr lang="en-IN" sz="2000" b="1" dirty="0"/>
              <a:t> data becomes available after development, and it’s a great resource for improving the overall performance of the model.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Better scaling: Machine learning models have the inherent capability to handle more data and scale in production.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Higher accuracy: The value of an optimal number of clusters for given customer data is easy to find using machine learning methods like the elbow method.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896" y="-747464"/>
            <a:ext cx="3122613" cy="1828800"/>
          </a:xfrm>
        </p:spPr>
        <p:txBody>
          <a:bodyPr/>
          <a:lstStyle/>
          <a:p>
            <a:r>
              <a:rPr lang="en-IN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Conclusion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1884" y="1650502"/>
            <a:ext cx="6088731" cy="4730825"/>
          </a:xfrm>
        </p:spPr>
        <p:txBody>
          <a:bodyPr>
            <a:normAutofit fontScale="40000" lnSpcReduction="2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200" b="1" dirty="0">
                <a:solidFill>
                  <a:schemeClr val="tx1"/>
                </a:solidFill>
                <a:latin typeface="Söhne"/>
              </a:rPr>
              <a:t>High</a:t>
            </a:r>
            <a:r>
              <a:rPr lang="en-US" sz="4200" b="1" i="0" dirty="0">
                <a:solidFill>
                  <a:schemeClr val="tx1"/>
                </a:solidFill>
                <a:effectLst/>
                <a:latin typeface="Söhne"/>
              </a:rPr>
              <a:t> Income, High Spending Score (Cluster 5) - Target these customers by sending new       product alerts which would lead to an increase in the revenue collected by the mall as they are loyal customers.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4200" b="1" i="0" dirty="0">
              <a:solidFill>
                <a:schemeClr val="tx1"/>
              </a:solidFill>
              <a:effectLst/>
              <a:latin typeface="Söhne"/>
            </a:endParaRP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4200" b="1" i="0" dirty="0">
                <a:solidFill>
                  <a:schemeClr val="tx1"/>
                </a:solidFill>
                <a:effectLst/>
                <a:latin typeface="Söhne"/>
              </a:rPr>
              <a:t>High Income, Low Spending Score (Cluster 2) - Target these customers by asking the feedback and advertising the product in a better way to convert them into Cluster 5 customers.  </a:t>
            </a:r>
            <a:endParaRPr lang="en-US" sz="4200" b="1" dirty="0">
              <a:solidFill>
                <a:schemeClr val="tx1"/>
              </a:solidFill>
              <a:latin typeface="Söhne"/>
            </a:endParaRPr>
          </a:p>
          <a:p>
            <a:pPr marL="571500" indent="-571500" algn="l">
              <a:buFont typeface="Wingdings" panose="05000000000000000000" pitchFamily="2" charset="2"/>
              <a:buChar char="v"/>
            </a:pPr>
            <a:endParaRPr lang="en-US" sz="4200" b="1" i="0" dirty="0">
              <a:solidFill>
                <a:schemeClr val="tx1"/>
              </a:solidFill>
              <a:effectLst/>
              <a:latin typeface="Söhne"/>
            </a:endParaRP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4200" b="1" i="0" dirty="0">
                <a:solidFill>
                  <a:schemeClr val="tx1"/>
                </a:solidFill>
                <a:effectLst/>
                <a:latin typeface="Söhne"/>
              </a:rPr>
              <a:t>Average Income, Average Spending Score (Cluster 1) - May or may not target these groups of customers based on the policy of the mall.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endParaRPr lang="en-US" sz="4200" b="1" i="0" dirty="0">
              <a:solidFill>
                <a:schemeClr val="tx1"/>
              </a:solidFill>
              <a:effectLst/>
              <a:latin typeface="Söhne"/>
            </a:endParaRP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4200" b="1" i="0" dirty="0">
                <a:solidFill>
                  <a:schemeClr val="tx1"/>
                </a:solidFill>
                <a:effectLst/>
                <a:latin typeface="Söhne"/>
              </a:rPr>
              <a:t>Low Income, High Spending Score (Cluster 4) - Can target these set of customers by providing them with Low-cost EMI's, etc.</a:t>
            </a:r>
          </a:p>
          <a:p>
            <a:pPr algn="l"/>
            <a:r>
              <a:rPr lang="en-US" sz="42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4200" b="1" i="0" dirty="0">
                <a:solidFill>
                  <a:schemeClr val="tx1"/>
                </a:solidFill>
                <a:effectLst/>
                <a:latin typeface="Söhne"/>
              </a:rPr>
              <a:t>Low Income, Low Spending Score (Cluster 3) - Don't target these customers since they have less income and need to save money.</a:t>
            </a:r>
          </a:p>
          <a:p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1B2581-B0EE-AC16-A60D-E9AAA22C5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37" y="1650502"/>
            <a:ext cx="4547283" cy="379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C8F7A-CE23-11E7-956A-F439BB11C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127669"/>
            <a:ext cx="9144000" cy="1233736"/>
          </a:xfrm>
        </p:spPr>
        <p:txBody>
          <a:bodyPr>
            <a:normAutofit/>
          </a:bodyPr>
          <a:lstStyle/>
          <a:p>
            <a:pPr algn="ctr"/>
            <a:r>
              <a:rPr lang="en-IN" sz="3400" b="1" dirty="0">
                <a:solidFill>
                  <a:schemeClr val="accent1"/>
                </a:solidFill>
              </a:rPr>
              <a:t>CODE &amp;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29EEC-91E7-E46B-F942-BBC96D04F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4112" y="1988840"/>
            <a:ext cx="4727848" cy="273630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Dataset: Mall_Customers.csv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Data Visualization: Distribution of Annual Income, Age, and Spending Score.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Clustering Results: Annual Income Vs Spending Score after Clustering.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C88F82-DFEB-7481-01C9-016B4E253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700808"/>
            <a:ext cx="5967958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18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49AC-ABEF-A40F-74E8-4470E9EE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4" y="-404027"/>
            <a:ext cx="11784632" cy="1506537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accent1"/>
                </a:solidFill>
              </a:rPr>
              <a:t>Advantages of Customer Segmentation</a:t>
            </a:r>
            <a:endParaRPr lang="en-IN" sz="3400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89A8C-EF22-3FE2-AF1B-BFB827C2B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384" y="1412777"/>
            <a:ext cx="10116616" cy="46832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Budgeting: Targeting customers with the highest potential value first.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Product Design: Understanding what customers need.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Promotion: Planning special offers and deals.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Marketing: Tailoring marketing campaigns to different customer segments.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Customer Satisfaction: By studying different customer groups, learning what they value most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about the company, and creating personalized products and services that perfectly fit their </a:t>
            </a:r>
            <a:r>
              <a:rPr lang="en-US" b="1" dirty="0" err="1">
                <a:solidFill>
                  <a:schemeClr val="tx1"/>
                </a:solidFill>
              </a:rPr>
              <a:t>perfernces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9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1D97-5F6A-C647-7DAE-D52A1EF8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-209179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MALL CUSTOMER SEGMENTATION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3571E3-90B8-33FA-823C-0B3EE8E8B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1" r="1292" b="14145"/>
          <a:stretch/>
        </p:blipFill>
        <p:spPr bwMode="auto">
          <a:xfrm>
            <a:off x="5076449" y="1705595"/>
            <a:ext cx="2039101" cy="17343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24D42A-5073-5523-A4CB-E65938B296B5}"/>
              </a:ext>
            </a:extLst>
          </p:cNvPr>
          <p:cNvSpPr txBox="1"/>
          <p:nvPr/>
        </p:nvSpPr>
        <p:spPr>
          <a:xfrm>
            <a:off x="3215680" y="3429000"/>
            <a:ext cx="60960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INSTITUTE OF TECHNOLOGY &amp; SCIENCE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MOHAN NAGAR, GHAZIABAD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Batch: 2021-2024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               </a:t>
            </a:r>
            <a:br>
              <a:rPr lang="en-IN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17325-4312-5E28-7397-7524D97A3AFC}"/>
              </a:ext>
            </a:extLst>
          </p:cNvPr>
          <p:cNvSpPr txBox="1"/>
          <p:nvPr/>
        </p:nvSpPr>
        <p:spPr>
          <a:xfrm>
            <a:off x="167680" y="5152405"/>
            <a:ext cx="6096000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roup by: </a:t>
            </a:r>
          </a:p>
          <a:p>
            <a:pPr algn="just"/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Rudraksh Kaushik (210934106262) </a:t>
            </a:r>
          </a:p>
          <a:p>
            <a:pPr algn="just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Anshika Jain (210934106060)</a:t>
            </a:r>
          </a:p>
          <a:p>
            <a:pPr algn="just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Aditya Pandey (210934106027)</a:t>
            </a:r>
          </a:p>
        </p:txBody>
      </p:sp>
    </p:spTree>
    <p:extLst>
      <p:ext uri="{BB962C8B-B14F-4D97-AF65-F5344CB8AC3E}">
        <p14:creationId xmlns:p14="http://schemas.microsoft.com/office/powerpoint/2010/main" val="50478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268760"/>
            <a:ext cx="9144000" cy="4827240"/>
          </a:xfrm>
        </p:spPr>
        <p:txBody>
          <a:bodyPr>
            <a:normAutofit lnSpcReduction="10000"/>
          </a:bodyPr>
          <a:lstStyle/>
          <a:p>
            <a:r>
              <a:rPr lang="en-IN" b="1" i="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Introduction</a:t>
            </a:r>
            <a:endParaRPr lang="en-IN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IN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Dataset</a:t>
            </a:r>
            <a:endParaRPr lang="en-IN" b="1" i="0" dirty="0"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IN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Tool Used</a:t>
            </a:r>
            <a:endParaRPr lang="en-IN" b="1" i="0" dirty="0"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IN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Methodology</a:t>
            </a:r>
          </a:p>
          <a:p>
            <a:r>
              <a:rPr lang="en-IN" b="1" i="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Ha</a:t>
            </a:r>
            <a:r>
              <a:rPr lang="en-IN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rdware Requirements</a:t>
            </a:r>
            <a:endParaRPr lang="en-IN" b="1" i="0" dirty="0"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IN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Software Requirements</a:t>
            </a:r>
          </a:p>
          <a:p>
            <a:r>
              <a:rPr lang="en-IN" b="1" i="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Product Perspective</a:t>
            </a:r>
          </a:p>
          <a:p>
            <a:r>
              <a:rPr lang="en-IN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Why Use Customer Segmentation ?</a:t>
            </a:r>
            <a:endParaRPr lang="en-IN" b="1" i="0" dirty="0"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IN" b="1" i="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C</a:t>
            </a:r>
            <a:r>
              <a:rPr lang="en-IN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onclusion</a:t>
            </a:r>
            <a:endParaRPr lang="en-IN" b="1" i="0" dirty="0"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IN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Code &amp; </a:t>
            </a:r>
            <a:r>
              <a:rPr lang="en-IN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Reuslts</a:t>
            </a:r>
            <a:endParaRPr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74A794-A1F5-CA13-2F3D-00EC85DC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171400"/>
            <a:ext cx="9144000" cy="1143000"/>
          </a:xfrm>
        </p:spPr>
        <p:txBody>
          <a:bodyPr/>
          <a:lstStyle/>
          <a:p>
            <a:pPr algn="ctr"/>
            <a:r>
              <a:rPr lang="en-IN" b="1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976" y="383537"/>
            <a:ext cx="9144000" cy="1143000"/>
          </a:xfrm>
        </p:spPr>
        <p:txBody>
          <a:bodyPr/>
          <a:lstStyle/>
          <a:p>
            <a:pPr algn="ctr"/>
            <a:r>
              <a:rPr lang="en-IN" b="1" dirty="0"/>
              <a:t>INTRODUCTION</a:t>
            </a:r>
            <a:endParaRPr b="1" dirty="0"/>
          </a:p>
        </p:txBody>
      </p:sp>
      <p:graphicFrame>
        <p:nvGraphicFramePr>
          <p:cNvPr id="13" name="Content Placeholder 1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800292"/>
              </p:ext>
            </p:extLst>
          </p:nvPr>
        </p:nvGraphicFramePr>
        <p:xfrm flipV="1">
          <a:off x="1271464" y="6818783"/>
          <a:ext cx="9144000" cy="45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35C1A0A-EE8B-739A-E2A6-E59AE89F7B7C}"/>
              </a:ext>
            </a:extLst>
          </p:cNvPr>
          <p:cNvSpPr txBox="1"/>
          <p:nvPr/>
        </p:nvSpPr>
        <p:spPr>
          <a:xfrm>
            <a:off x="263352" y="2140349"/>
            <a:ext cx="112332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Problem Statement: Understanding customer </a:t>
            </a:r>
            <a:r>
              <a:rPr lang="en-IN" sz="2000" b="1" dirty="0" err="1"/>
              <a:t>behavior</a:t>
            </a:r>
            <a:r>
              <a:rPr lang="en-IN" sz="2000" b="1" dirty="0"/>
              <a:t> and preferences by segmenting customers into distinct groups based on their demographic and purchasing patterns.</a:t>
            </a:r>
          </a:p>
          <a:p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Purpose: To identify key customer groups that present the greatest potential for driving sales growth.</a:t>
            </a:r>
          </a:p>
          <a:p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Scope: Data collection, preprocessing, segmentation analysis, and generating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0F4C-8D94-8129-3879-67932A27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467" y="-170740"/>
            <a:ext cx="9144000" cy="1143000"/>
          </a:xfrm>
        </p:spPr>
        <p:txBody>
          <a:bodyPr/>
          <a:lstStyle/>
          <a:p>
            <a:pPr algn="ctr"/>
            <a:r>
              <a:rPr lang="en-IN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A5950-871C-8BB0-053D-EB3069344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681" y="1828800"/>
            <a:ext cx="5514975" cy="4267200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1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The dataset name is Mall customer.csv consisting five attributes which are gender, customer I'd, age , annual income and spending score .</a:t>
            </a:r>
          </a:p>
          <a:p>
            <a:pPr marL="0" indent="0" algn="l">
              <a:buNone/>
            </a:pPr>
            <a:br>
              <a:rPr lang="en-US" sz="2000" b="1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en-US" sz="2000" b="1" dirty="0">
                <a:solidFill>
                  <a:schemeClr val="tx1"/>
                </a:solidFill>
                <a:latin typeface="Book Antiqua" panose="02040602050305030304" pitchFamily="18" charset="0"/>
              </a:rPr>
              <a:t>The maximum size of data set is (200,5) i.e. 200 rows and 5 columns</a:t>
            </a:r>
            <a:endParaRPr lang="en-IN" sz="20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1D506-514A-BD13-571E-9DA3207CB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2" y="1807929"/>
            <a:ext cx="5514975" cy="46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5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584" y="-171400"/>
            <a:ext cx="9144000" cy="1143000"/>
          </a:xfrm>
        </p:spPr>
        <p:txBody>
          <a:bodyPr/>
          <a:lstStyle/>
          <a:p>
            <a:pPr algn="ctr"/>
            <a:r>
              <a:rPr lang="en-IN" b="1" dirty="0"/>
              <a:t>TOOLS USED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flipH="1">
            <a:off x="6096000" y="7461448"/>
            <a:ext cx="3312368" cy="165618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B9799-DDEC-D691-72C7-EF0CEA22D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5440" y="971600"/>
            <a:ext cx="10404648" cy="51701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8000" dirty="0"/>
          </a:p>
          <a:p>
            <a:r>
              <a:rPr lang="en-US" sz="8000" b="1" dirty="0"/>
              <a:t>Python: A dynamic, interpreted language used for scripting and implementing the entire project.</a:t>
            </a:r>
          </a:p>
          <a:p>
            <a:r>
              <a:rPr lang="en-US" sz="8000" b="1" dirty="0"/>
              <a:t> </a:t>
            </a:r>
            <a:r>
              <a:rPr lang="en-US" sz="8000" b="1" dirty="0" err="1"/>
              <a:t>Jupyter</a:t>
            </a:r>
            <a:r>
              <a:rPr lang="en-US" sz="8000" b="1" dirty="0"/>
              <a:t> Notebook: An interactive development environment for writing and running Python code.</a:t>
            </a:r>
          </a:p>
          <a:p>
            <a:r>
              <a:rPr lang="en-US" sz="8000" b="1" dirty="0"/>
              <a:t>Pandas: A powerful library for data manipulation and analysis.</a:t>
            </a:r>
          </a:p>
          <a:p>
            <a:r>
              <a:rPr lang="en-US" sz="8000" b="1" dirty="0"/>
              <a:t>NumPy: A library for numerical computing in Python.</a:t>
            </a:r>
          </a:p>
          <a:p>
            <a:r>
              <a:rPr lang="en-US" sz="8000" b="1" dirty="0"/>
              <a:t>Scikit-learn: A machine learning library that provides simple and efficient tools for data mining and data analysis.</a:t>
            </a:r>
          </a:p>
          <a:p>
            <a:r>
              <a:rPr lang="en-US" sz="8000" b="1" dirty="0"/>
              <a:t>Matplotlib: A plotting library for creating static, interactive, and animated visualizations in Python.</a:t>
            </a:r>
          </a:p>
          <a:p>
            <a:r>
              <a:rPr lang="en-US" sz="8000" b="1" dirty="0"/>
              <a:t>Seaborn: A Python visualization library based on Matplotlib that provides a high-level interface for drawing attractive and informative statistical graphics.</a:t>
            </a:r>
          </a:p>
          <a:p>
            <a:r>
              <a:rPr lang="en-US" sz="8000" b="1" dirty="0" err="1"/>
              <a:t>Plotly</a:t>
            </a:r>
            <a:r>
              <a:rPr lang="en-US" sz="8000" b="1" dirty="0"/>
              <a:t>: A graphing library that makes interactive, publication-quality graphs online.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pPr algn="ctr"/>
            <a:r>
              <a:rPr lang="en-IN" b="1" dirty="0"/>
              <a:t>METHODOLGY</a:t>
            </a:r>
            <a:endParaRPr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AD97D-256C-E8F0-B65B-A69719E7C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28800"/>
            <a:ext cx="9144000" cy="4267200"/>
          </a:xfrm>
        </p:spPr>
        <p:txBody>
          <a:bodyPr/>
          <a:lstStyle/>
          <a:p>
            <a:r>
              <a:rPr lang="en-US" b="1" dirty="0"/>
              <a:t>Data Collection: Collecting customer data from various sources.</a:t>
            </a:r>
          </a:p>
          <a:p>
            <a:r>
              <a:rPr lang="en-US" b="1" dirty="0"/>
              <a:t>Data Exploration and Preprocessing: Cleaning and transforming the data for analysis.</a:t>
            </a:r>
          </a:p>
          <a:p>
            <a:r>
              <a:rPr lang="en-US" b="1" dirty="0"/>
              <a:t>Exploratory Data Analysis (EDA): Analyzing the data to gain insights.</a:t>
            </a:r>
          </a:p>
          <a:p>
            <a:r>
              <a:rPr lang="en-US" b="1" dirty="0"/>
              <a:t>Feature Engineering: Creating new features or transforming existing ones.</a:t>
            </a:r>
          </a:p>
          <a:p>
            <a:r>
              <a:rPr lang="en-US" b="1" dirty="0"/>
              <a:t>Clustering: Applying clustering algorithms to segment customers.</a:t>
            </a:r>
          </a:p>
          <a:p>
            <a:r>
              <a:rPr lang="en-US" b="1" dirty="0"/>
              <a:t>Evaluation: Evaluating the performance of the clustering algorithms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208" y="-1371600"/>
            <a:ext cx="9144000" cy="2743200"/>
          </a:xfrm>
        </p:spPr>
        <p:txBody>
          <a:bodyPr>
            <a:normAutofit/>
          </a:bodyPr>
          <a:lstStyle/>
          <a:p>
            <a:pPr algn="ctr"/>
            <a:r>
              <a:rPr lang="en-IN" sz="3400" b="1" dirty="0">
                <a:solidFill>
                  <a:schemeClr val="accent1"/>
                </a:solidFill>
              </a:rPr>
              <a:t>HARDWARE REQUIREMENTS</a:t>
            </a:r>
            <a:endParaRPr sz="3400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72816"/>
            <a:ext cx="9144000" cy="381642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RAM: 8 GB or higher</a:t>
            </a:r>
          </a:p>
          <a:p>
            <a:r>
              <a:rPr lang="en-US" b="1" dirty="0">
                <a:solidFill>
                  <a:schemeClr val="tx1"/>
                </a:solidFill>
              </a:rPr>
              <a:t>Storage: 256 GB SSD or higher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4F5F3-3A13-1BAC-5AD0-69708A764863}"/>
              </a:ext>
            </a:extLst>
          </p:cNvPr>
          <p:cNvSpPr txBox="1"/>
          <p:nvPr/>
        </p:nvSpPr>
        <p:spPr>
          <a:xfrm>
            <a:off x="3076208" y="2813447"/>
            <a:ext cx="6096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400" b="1" dirty="0">
                <a:solidFill>
                  <a:schemeClr val="accent1"/>
                </a:solidFill>
              </a:rPr>
              <a:t>SOFTWARE REQUIREMENTS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545EE2-68F3-6D8E-F7F3-F9E98D1E9DF9}"/>
              </a:ext>
            </a:extLst>
          </p:cNvPr>
          <p:cNvSpPr txBox="1"/>
          <p:nvPr/>
        </p:nvSpPr>
        <p:spPr>
          <a:xfrm>
            <a:off x="1555264" y="3730967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2000" b="1" dirty="0"/>
              <a:t>Operating System: Windows</a:t>
            </a:r>
          </a:p>
          <a:p>
            <a:pPr>
              <a:buClr>
                <a:schemeClr val="accent1"/>
              </a:buClr>
            </a:pPr>
            <a:r>
              <a:rPr lang="en-IN" sz="2000" b="1" dirty="0"/>
              <a:t>Python: 3.8 or higher</a:t>
            </a:r>
          </a:p>
          <a:p>
            <a:pPr>
              <a:buClr>
                <a:schemeClr val="accent1"/>
              </a:buClr>
            </a:pPr>
            <a:r>
              <a:rPr lang="en-IN" sz="2000" b="1" dirty="0"/>
              <a:t>IDE: </a:t>
            </a:r>
            <a:r>
              <a:rPr lang="en-IN" sz="2000" b="1" dirty="0" err="1"/>
              <a:t>Jupyter</a:t>
            </a:r>
            <a:r>
              <a:rPr lang="en-IN" sz="2000" b="1" dirty="0"/>
              <a:t> Notebook,  VS Code</a:t>
            </a:r>
          </a:p>
          <a:p>
            <a:pPr>
              <a:buClr>
                <a:schemeClr val="accent1"/>
              </a:buClr>
            </a:pPr>
            <a:r>
              <a:rPr lang="en-IN" sz="2000" b="1" dirty="0"/>
              <a:t>Libraries: Pandas, NumPy, Matplotlib, Seaborn, </a:t>
            </a:r>
            <a:r>
              <a:rPr lang="en-IN" sz="2000" b="1" dirty="0" err="1"/>
              <a:t>Plotly</a:t>
            </a:r>
            <a:r>
              <a:rPr lang="en-IN" sz="2000" b="1" dirty="0"/>
              <a:t>, Scikit-learn</a:t>
            </a: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171400"/>
            <a:ext cx="9144000" cy="1143000"/>
          </a:xfrm>
        </p:spPr>
        <p:txBody>
          <a:bodyPr/>
          <a:lstStyle/>
          <a:p>
            <a:pPr algn="ctr"/>
            <a:r>
              <a:rPr lang="en-IN" b="1" dirty="0"/>
              <a:t>PRODUCT PERSPECTIVE</a:t>
            </a:r>
            <a:endParaRPr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2756E-AE99-48BA-9262-CBF8EC88B51C}"/>
              </a:ext>
            </a:extLst>
          </p:cNvPr>
          <p:cNvSpPr txBox="1"/>
          <p:nvPr/>
        </p:nvSpPr>
        <p:spPr>
          <a:xfrm>
            <a:off x="839416" y="1600200"/>
            <a:ext cx="1123324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b="1" dirty="0"/>
              <a:t>Input: Customer demographic data and purchasing </a:t>
            </a:r>
            <a:r>
              <a:rPr lang="en-IN" sz="2000" b="1" dirty="0" err="1"/>
              <a:t>behavior</a:t>
            </a:r>
            <a:r>
              <a:rPr lang="en-IN" sz="2000" b="1" dirty="0"/>
              <a:t> data.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b="1" dirty="0"/>
              <a:t>Processing: Data preprocessing, clustering, and visualization.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b="1" dirty="0"/>
              <a:t>Output: Identified customer segments with distinct characteristics, visualizations of customer segments, and insights and recommendations for targeted marketing strategies.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b="1" dirty="0"/>
              <a:t>Benefits: Improved understanding of customer demographics and </a:t>
            </a:r>
            <a:r>
              <a:rPr lang="en-IN" sz="2000" b="1" dirty="0" err="1"/>
              <a:t>behaviors</a:t>
            </a:r>
            <a:r>
              <a:rPr lang="en-IN" sz="2000" b="1" dirty="0"/>
              <a:t>, ability to design targeted marketing campaigns and personalized offers, enhanced customer experience and satisfaction.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b="1" dirty="0"/>
              <a:t>Deployment: The final product, including the code, visualizations, and reports, can be deployed on a local machine or a cloud-based environment for easy access and sharing with stakeholders.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b="1" dirty="0"/>
              <a:t>Scalability: The methodology and code can be easily scaled to handle larger datasets and more complex clustering scenarios as the mall expands and collects more customer </a:t>
            </a:r>
            <a:r>
              <a:rPr lang="en-IN" sz="2000" dirty="0"/>
              <a:t>data.</a:t>
            </a:r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85</TotalTime>
  <Words>886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Book Antiqua</vt:lpstr>
      <vt:lpstr>Candara</vt:lpstr>
      <vt:lpstr>Consolas</vt:lpstr>
      <vt:lpstr>Segoe UI Black</vt:lpstr>
      <vt:lpstr>Söhne</vt:lpstr>
      <vt:lpstr>Times New Roman</vt:lpstr>
      <vt:lpstr>Wingdings</vt:lpstr>
      <vt:lpstr>Tech Computer 16x9</vt:lpstr>
      <vt:lpstr>MALL CUSTOMER SEGMENTATION</vt:lpstr>
      <vt:lpstr>MALL CUSTOMER SEGMENTATION</vt:lpstr>
      <vt:lpstr>CONTENT</vt:lpstr>
      <vt:lpstr>INTRODUCTION</vt:lpstr>
      <vt:lpstr>DATASET</vt:lpstr>
      <vt:lpstr>TOOLS USED</vt:lpstr>
      <vt:lpstr>METHODOLGY</vt:lpstr>
      <vt:lpstr>HARDWARE REQUIREMENTS</vt:lpstr>
      <vt:lpstr>PRODUCT PERSPECTIVE</vt:lpstr>
      <vt:lpstr>PowerPoint Presentation</vt:lpstr>
      <vt:lpstr>Conclusion</vt:lpstr>
      <vt:lpstr>CODE &amp; RESULTS</vt:lpstr>
      <vt:lpstr>Advantages of Customer Segmentation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MALL CUSTOMER SEGMENTATION</dc:title>
  <dc:creator>Rudraksh Kaushik</dc:creator>
  <cp:lastModifiedBy>Rudraksh Kaushik</cp:lastModifiedBy>
  <cp:revision>2</cp:revision>
  <dcterms:created xsi:type="dcterms:W3CDTF">2024-06-03T17:01:09Z</dcterms:created>
  <dcterms:modified xsi:type="dcterms:W3CDTF">2024-06-03T18:26:55Z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