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2" r:id="rId4"/>
    <p:sldId id="261" r:id="rId5"/>
    <p:sldId id="272" r:id="rId6"/>
    <p:sldId id="265" r:id="rId7"/>
    <p:sldId id="273" r:id="rId8"/>
    <p:sldId id="278" r:id="rId9"/>
    <p:sldId id="267" r:id="rId10"/>
    <p:sldId id="260" r:id="rId11"/>
    <p:sldId id="27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86E"/>
    <a:srgbClr val="8140B2"/>
    <a:srgbClr val="8335E5"/>
    <a:srgbClr val="9E88FE"/>
    <a:srgbClr val="ADD9D7"/>
    <a:srgbClr val="6C92E1"/>
    <a:srgbClr val="1E3ADA"/>
    <a:srgbClr val="7BEBD8"/>
    <a:srgbClr val="6B8DE1"/>
    <a:srgbClr val="631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52" autoAdjust="0"/>
  </p:normalViewPr>
  <p:slideViewPr>
    <p:cSldViewPr snapToGrid="0" showGuides="1">
      <p:cViewPr>
        <p:scale>
          <a:sx n="110" d="100"/>
          <a:sy n="110" d="100"/>
        </p:scale>
        <p:origin x="672" y="58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B6F52-DC5C-4006-B7F7-32777E41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8747" cy="6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0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311"/>
            <a:ext cx="2743200" cy="365125"/>
          </a:xfrm>
        </p:spPr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937D4-8A07-4EDC-9F92-F64A26987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01" y="0"/>
            <a:ext cx="1494356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614444" y="-2623530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426050" y="2696314"/>
            <a:ext cx="115986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Success Transformation </a:t>
            </a:r>
          </a:p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Text Architecture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834203" y="6290983"/>
            <a:ext cx="48308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i="1" dirty="0"/>
              <a:t> </a:t>
            </a:r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Ananth Nath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839" y="4603535"/>
            <a:ext cx="4470567" cy="12311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Name:</a:t>
            </a:r>
          </a:p>
          <a:p>
            <a:r>
              <a:rPr lang="en-US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u="sng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CRAIGSLIST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61F1F-3378-4079-AD03-2C6F14F3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8" y="9144"/>
            <a:ext cx="3613236" cy="2491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48688-F428-4B51-92CA-9FB735C0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452" y="2346095"/>
            <a:ext cx="1485900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071F9-6F4F-4439-B6C3-B099B78C3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307" y="4726641"/>
            <a:ext cx="1524000" cy="1467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C4751-B16E-46BC-9185-E334D6010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606" y="4733991"/>
            <a:ext cx="1524000" cy="1471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DC9E22-0995-4EC2-B630-2B3F8D330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8546" y="4727529"/>
            <a:ext cx="1524000" cy="1466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6CF62E-58F3-4BFE-9E4F-73F7B25A5ECC}"/>
              </a:ext>
            </a:extLst>
          </p:cNvPr>
          <p:cNvSpPr/>
          <p:nvPr/>
        </p:nvSpPr>
        <p:spPr>
          <a:xfrm>
            <a:off x="7393187" y="4025946"/>
            <a:ext cx="1658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Nikeeta</a:t>
            </a:r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Brijwasi</a:t>
            </a:r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27CCC-E628-451E-BAB9-666F155C1FE3}"/>
              </a:ext>
            </a:extLst>
          </p:cNvPr>
          <p:cNvSpPr/>
          <p:nvPr/>
        </p:nvSpPr>
        <p:spPr>
          <a:xfrm>
            <a:off x="9440802" y="3999617"/>
            <a:ext cx="146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Rudraksh</a:t>
            </a:r>
            <a:r>
              <a:rPr lang="en-US" i="1" dirty="0"/>
              <a:t> </a:t>
            </a:r>
            <a:r>
              <a:rPr lang="en-US" sz="1600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Syal</a:t>
            </a:r>
            <a:r>
              <a:rPr lang="en-US" i="1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002ED5-0261-4C71-ADAC-D2CF82F57916}"/>
              </a:ext>
            </a:extLst>
          </p:cNvPr>
          <p:cNvSpPr/>
          <p:nvPr/>
        </p:nvSpPr>
        <p:spPr>
          <a:xfrm>
            <a:off x="6229338" y="6267839"/>
            <a:ext cx="1900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Amratansh</a:t>
            </a:r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Sharma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258DFC-6333-4A3B-A5EA-D242A835C7EA}"/>
              </a:ext>
            </a:extLst>
          </p:cNvPr>
          <p:cNvSpPr/>
          <p:nvPr/>
        </p:nvSpPr>
        <p:spPr>
          <a:xfrm>
            <a:off x="10625825" y="6229428"/>
            <a:ext cx="1383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Prince Kumar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9F387-0802-41E8-BE91-25D783B58AC4}"/>
              </a:ext>
            </a:extLst>
          </p:cNvPr>
          <p:cNvSpPr/>
          <p:nvPr/>
        </p:nvSpPr>
        <p:spPr>
          <a:xfrm>
            <a:off x="8449964" y="1395962"/>
            <a:ext cx="1663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Team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26823-D43B-4361-9C13-432BBBED814C}"/>
              </a:ext>
            </a:extLst>
          </p:cNvPr>
          <p:cNvSpPr txBox="1"/>
          <p:nvPr/>
        </p:nvSpPr>
        <p:spPr>
          <a:xfrm>
            <a:off x="1545208" y="578299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286E"/>
                </a:solidFill>
              </a:rPr>
              <a:t>6</a:t>
            </a:r>
            <a:r>
              <a:rPr lang="en-US" baseline="30000" dirty="0">
                <a:solidFill>
                  <a:srgbClr val="16286E"/>
                </a:solidFill>
              </a:rPr>
              <a:t>th</a:t>
            </a:r>
            <a:r>
              <a:rPr lang="en-US" dirty="0">
                <a:solidFill>
                  <a:srgbClr val="16286E"/>
                </a:solidFill>
              </a:rPr>
              <a:t> December 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487A9-D1BF-4FDD-996C-9577F3838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435" y="0"/>
            <a:ext cx="584203" cy="18576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4EB8F3-B694-4393-8B04-8C74FF8B62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5378" y="2346095"/>
            <a:ext cx="1485901" cy="16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84756" y="1459864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33371" y="4157408"/>
            <a:ext cx="2034374" cy="1569086"/>
            <a:chOff x="9695998" y="4157408"/>
            <a:chExt cx="1966655" cy="1569086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96204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Brief and Relevant Information: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962048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da-DK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 person always wants a title to be succint and accurate about the job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8876" y="2203556"/>
            <a:ext cx="1594605" cy="1461152"/>
            <a:chOff x="9700605" y="4157408"/>
            <a:chExt cx="1729395" cy="1461152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Compensation Range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700605" y="4879896"/>
              <a:ext cx="172939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da-DK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 person always wants to know the sallery range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3001" y="2203312"/>
            <a:ext cx="1878908" cy="1461394"/>
            <a:chOff x="1427303" y="2203556"/>
            <a:chExt cx="1594605" cy="1569085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Employment  Type: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7"/>
              <a:ext cx="159460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What specifics are companies looking for 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5801" y="4157408"/>
            <a:ext cx="1699458" cy="1569086"/>
            <a:chOff x="9695998" y="4157408"/>
            <a:chExt cx="1734002" cy="1569086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 Of Organization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da-DK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 person always wanyo see the name of company 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126" name="Rectangle 125" descr="This is an image of a desk with laptop computers and people working.">
            <a:extLst>
              <a:ext uri="{FF2B5EF4-FFF2-40B4-BE49-F238E27FC236}">
                <a16:creationId xmlns:a16="http://schemas.microsoft.com/office/drawing/2014/main" id="{62FC92DE-7674-40CF-B86F-26D777BD2E0A}"/>
              </a:ext>
            </a:extLst>
          </p:cNvPr>
          <p:cNvSpPr/>
          <p:nvPr/>
        </p:nvSpPr>
        <p:spPr>
          <a:xfrm>
            <a:off x="-375" y="-28952"/>
            <a:ext cx="12192000" cy="1160457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Future Scope of Improvement 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This is an image of a desk with laptop computers and people working.">
            <a:extLst>
              <a:ext uri="{FF2B5EF4-FFF2-40B4-BE49-F238E27FC236}">
                <a16:creationId xmlns:a16="http://schemas.microsoft.com/office/drawing/2014/main" id="{A8F151F7-7E26-48BC-9549-9AF71E0CD956}"/>
              </a:ext>
            </a:extLst>
          </p:cNvPr>
          <p:cNvSpPr/>
          <p:nvPr/>
        </p:nvSpPr>
        <p:spPr>
          <a:xfrm>
            <a:off x="0" y="1"/>
            <a:ext cx="12192000" cy="1136822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Recommendations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50E1D-0F67-43AC-A76D-1DA00BF1FB22}"/>
              </a:ext>
            </a:extLst>
          </p:cNvPr>
          <p:cNvSpPr txBox="1"/>
          <p:nvPr/>
        </p:nvSpPr>
        <p:spPr>
          <a:xfrm>
            <a:off x="507375" y="1807877"/>
            <a:ext cx="111772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Craigslist can attract more users by having proper presentation of the job postings.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value can be increased both for the users as well as the recruiters by conveying information in a well structured manner.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introduce filters on various additional features we get and make it more user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628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0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descr="This image is an abstract decorative shape. ">
            <a:extLst>
              <a:ext uri="{FF2B5EF4-FFF2-40B4-BE49-F238E27FC236}">
                <a16:creationId xmlns:a16="http://schemas.microsoft.com/office/drawing/2014/main" id="{C610F444-A6EF-45E3-B547-6AA3DD1896B1}"/>
              </a:ext>
            </a:extLst>
          </p:cNvPr>
          <p:cNvGrpSpPr/>
          <p:nvPr/>
        </p:nvGrpSpPr>
        <p:grpSpPr>
          <a:xfrm>
            <a:off x="4364664" y="-2373893"/>
            <a:ext cx="8948964" cy="12105059"/>
            <a:chOff x="4855953" y="-2833465"/>
            <a:chExt cx="8948964" cy="12105059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3455EE43-AD2F-421F-8BB6-78D9C984617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E2D57AD7-C525-42CB-A6D1-155CB82B176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9356A2DB-9985-42D6-AAFA-ECC74BD272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F9D973-80B7-43A6-B0A5-0DFF32640D61}"/>
              </a:ext>
            </a:extLst>
          </p:cNvPr>
          <p:cNvSpPr txBox="1"/>
          <p:nvPr/>
        </p:nvSpPr>
        <p:spPr>
          <a:xfrm>
            <a:off x="731839" y="3933275"/>
            <a:ext cx="2868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D551E-EB37-43B9-8A13-9B4FE237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0" y="0"/>
            <a:ext cx="3613236" cy="24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4" y="1881815"/>
            <a:ext cx="4617102" cy="3872616"/>
            <a:chOff x="518433" y="1692049"/>
            <a:chExt cx="4201583" cy="38726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492443"/>
              <a:chOff x="518433" y="1851126"/>
              <a:chExt cx="4201583" cy="492443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solidFill>
                <a:srgbClr val="8140B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American classified </a:t>
                </a:r>
                <a:r>
                  <a:rPr lang="en-US" sz="1600" b="1" i="1" dirty="0">
                    <a:solidFill>
                      <a:srgbClr val="8335E5"/>
                    </a:solidFill>
                    <a:latin typeface="+mj-lt"/>
                    <a:cs typeface="Segoe UI" panose="020B0502040204020203" pitchFamily="34" charset="0"/>
                  </a:rPr>
                  <a:t>advertisement website 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focusing on different domains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7"/>
              <a:ext cx="4160549" cy="492443"/>
              <a:chOff x="518433" y="2717555"/>
              <a:chExt cx="4160549" cy="492443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42787" y="2717555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We consider</a:t>
                </a:r>
                <a:r>
                  <a:rPr lang="en-US" sz="16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b="1" i="1" dirty="0">
                    <a:solidFill>
                      <a:srgbClr val="8335E5"/>
                    </a:solidFill>
                    <a:latin typeface="+mj-lt"/>
                    <a:cs typeface="Segoe UI" panose="020B0502040204020203" pitchFamily="34" charset="0"/>
                  </a:rPr>
                  <a:t>jobs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subsection as our area of interest 	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88856"/>
              <a:ext cx="4132531" cy="1575809"/>
              <a:chOff x="518433" y="3727980"/>
              <a:chExt cx="4132531" cy="157580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14769" y="4811346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The Information present in job listings is </a:t>
                </a:r>
                <a:r>
                  <a:rPr lang="en-US" sz="1600" b="1" i="1" dirty="0">
                    <a:solidFill>
                      <a:srgbClr val="8335E5"/>
                    </a:solidFill>
                    <a:latin typeface="+mj-lt"/>
                    <a:cs typeface="Segoe UI" panose="020B0502040204020203" pitchFamily="34" charset="0"/>
                  </a:rPr>
                  <a:t>vague and unstructured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362369"/>
              <a:chOff x="518433" y="4478260"/>
              <a:chExt cx="4201583" cy="36236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564367" y="-498856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7536C-896B-4047-8008-E28C9C20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2612">
            <a:off x="7749200" y="3063414"/>
            <a:ext cx="1249785" cy="202841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392BE71-F2E7-44EB-A74A-3499B16CA781}"/>
              </a:ext>
            </a:extLst>
          </p:cNvPr>
          <p:cNvSpPr/>
          <p:nvPr/>
        </p:nvSpPr>
        <p:spPr>
          <a:xfrm>
            <a:off x="1275388" y="4107389"/>
            <a:ext cx="388591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Specifically we aim to improve the job listings in </a:t>
            </a:r>
            <a:r>
              <a:rPr lang="en-US" sz="1600" b="1" i="1" dirty="0">
                <a:solidFill>
                  <a:srgbClr val="8335E5"/>
                </a:solidFill>
                <a:latin typeface="+mj-lt"/>
                <a:cs typeface="Segoe UI" panose="020B0502040204020203" pitchFamily="34" charset="0"/>
              </a:rPr>
              <a:t>business/management domain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0" name="Rectangle 39" descr="This is an image of a desk with laptop computers and people working.">
            <a:extLst>
              <a:ext uri="{FF2B5EF4-FFF2-40B4-BE49-F238E27FC236}">
                <a16:creationId xmlns:a16="http://schemas.microsoft.com/office/drawing/2014/main" id="{C86BEDAD-C1C5-4B38-A1A3-2C8528791B84}"/>
              </a:ext>
            </a:extLst>
          </p:cNvPr>
          <p:cNvSpPr/>
          <p:nvPr/>
        </p:nvSpPr>
        <p:spPr>
          <a:xfrm>
            <a:off x="-1" y="-5583"/>
            <a:ext cx="12192001" cy="1156788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3200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Craigslist Background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18EACA-B166-4E82-BBC0-FCCCECB8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27" y="4489178"/>
            <a:ext cx="3491790" cy="12488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0DF499-4D9F-4AE5-97E4-8F43C7825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27" y="3587097"/>
            <a:ext cx="5038441" cy="32498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748EFE-6B0B-4B21-867D-9AEB2DCF1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631" y="2926469"/>
            <a:ext cx="502754" cy="76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57800" y="4615348"/>
            <a:ext cx="61722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-1055253" y="822277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3449657" y="1272836"/>
            <a:ext cx="6224717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Lack of understanding with the current format of presentation.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Titles do not convey the accurate information.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Lack of information on the search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Large number of unstructured job postings.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Spam job postings  leading to irrelevant search results.</a:t>
            </a:r>
          </a:p>
          <a:p>
            <a:endParaRPr lang="en-US" sz="1400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1A756-337D-434B-9CFD-9FDFB25D2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853" y="4477591"/>
            <a:ext cx="3333750" cy="1239471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2406C44-C11B-4380-9E86-EAB738F74147}"/>
              </a:ext>
            </a:extLst>
          </p:cNvPr>
          <p:cNvSpPr/>
          <p:nvPr/>
        </p:nvSpPr>
        <p:spPr>
          <a:xfrm>
            <a:off x="7114207" y="4987739"/>
            <a:ext cx="747301" cy="2442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B9284-DB8A-47A1-9185-03FDB3E2FE97}"/>
              </a:ext>
            </a:extLst>
          </p:cNvPr>
          <p:cNvSpPr txBox="1"/>
          <p:nvPr/>
        </p:nvSpPr>
        <p:spPr>
          <a:xfrm>
            <a:off x="4365889" y="4173228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Craigslist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9EDDE4-2FDE-4227-9E28-024DFC583EBE}"/>
              </a:ext>
            </a:extLst>
          </p:cNvPr>
          <p:cNvSpPr/>
          <p:nvPr/>
        </p:nvSpPr>
        <p:spPr>
          <a:xfrm>
            <a:off x="8778950" y="414582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Indeed</a:t>
            </a:r>
          </a:p>
        </p:txBody>
      </p:sp>
      <p:sp>
        <p:nvSpPr>
          <p:cNvPr id="36" name="Rectangle 35" descr="This is an image of a desk with laptop computers and people working.">
            <a:extLst>
              <a:ext uri="{FF2B5EF4-FFF2-40B4-BE49-F238E27FC236}">
                <a16:creationId xmlns:a16="http://schemas.microsoft.com/office/drawing/2014/main" id="{9F97FD40-9362-4D11-8C57-A85F062F827D}"/>
              </a:ext>
            </a:extLst>
          </p:cNvPr>
          <p:cNvSpPr/>
          <p:nvPr/>
        </p:nvSpPr>
        <p:spPr>
          <a:xfrm>
            <a:off x="-1" y="-2873"/>
            <a:ext cx="12183036" cy="1143720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3200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Accounted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25DC39-8C91-49CC-A2D2-2FA3A331E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40" y="3606582"/>
            <a:ext cx="5038440" cy="32109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DC9ECE-854A-47CB-A77D-45954A623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5778" y="1556222"/>
            <a:ext cx="723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237" y="2374688"/>
            <a:ext cx="429215" cy="200701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2035" y="2228818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Our vision and goal to improve the business goals targets both customers and recruiters</a:t>
            </a:r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6773888" y="3548527"/>
            <a:ext cx="4444478" cy="501808"/>
            <a:chOff x="7999616" y="3566010"/>
            <a:chExt cx="4444478" cy="501808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3865376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  improve the listing of search results and the text architecture.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428624"/>
              <a:chOff x="2686050" y="2895601"/>
              <a:chExt cx="330200" cy="428624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59088" y="3187701"/>
                <a:ext cx="134937" cy="136524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 204" descr="This image is an icon of three people interacting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6736420" y="4516932"/>
            <a:ext cx="4481946" cy="492443"/>
            <a:chOff x="7991679" y="4516932"/>
            <a:chExt cx="2931208" cy="492443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434592" y="4516932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Giving specific titles to each job posting based on the description of the job.</a:t>
              </a:r>
            </a:p>
          </p:txBody>
        </p: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6886253" y="5542207"/>
            <a:ext cx="3067397" cy="404178"/>
            <a:chOff x="7999616" y="5542207"/>
            <a:chExt cx="3067397" cy="404178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C2139-E88F-450C-B3F1-B54CEF3A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4" y="2867186"/>
            <a:ext cx="5022188" cy="3713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5" name="Rectangle 114" descr="This is an image of a desk with laptop computers and people working.">
            <a:extLst>
              <a:ext uri="{FF2B5EF4-FFF2-40B4-BE49-F238E27FC236}">
                <a16:creationId xmlns:a16="http://schemas.microsoft.com/office/drawing/2014/main" id="{FACEE61B-B7D2-4855-B67D-539E43D41413}"/>
              </a:ext>
            </a:extLst>
          </p:cNvPr>
          <p:cNvSpPr/>
          <p:nvPr/>
        </p:nvSpPr>
        <p:spPr>
          <a:xfrm>
            <a:off x="0" y="-1"/>
            <a:ext cx="12177128" cy="1148982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3200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751DA-9D55-4432-BB6A-3531FED3489F}"/>
              </a:ext>
            </a:extLst>
          </p:cNvPr>
          <p:cNvSpPr/>
          <p:nvPr/>
        </p:nvSpPr>
        <p:spPr>
          <a:xfrm>
            <a:off x="693469" y="1454404"/>
            <a:ext cx="1237593" cy="9813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Retrieval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89FAE3-A857-4A45-A4FB-333C480D3B8F}"/>
              </a:ext>
            </a:extLst>
          </p:cNvPr>
          <p:cNvSpPr/>
          <p:nvPr/>
        </p:nvSpPr>
        <p:spPr>
          <a:xfrm>
            <a:off x="2856466" y="1454404"/>
            <a:ext cx="1237593" cy="9813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Information Extraction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F4AFC7-123B-4480-BD3A-D32F14F52861}"/>
              </a:ext>
            </a:extLst>
          </p:cNvPr>
          <p:cNvSpPr/>
          <p:nvPr/>
        </p:nvSpPr>
        <p:spPr>
          <a:xfrm>
            <a:off x="5019249" y="1454404"/>
            <a:ext cx="1237593" cy="9813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 Mining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B7BE16-4526-48DA-B293-9738A965DC1D}"/>
              </a:ext>
            </a:extLst>
          </p:cNvPr>
          <p:cNvSpPr/>
          <p:nvPr/>
        </p:nvSpPr>
        <p:spPr>
          <a:xfrm>
            <a:off x="1982514" y="1811233"/>
            <a:ext cx="822714" cy="337326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11D3DB2-F62A-42EE-8343-E66DD6720A29}"/>
              </a:ext>
            </a:extLst>
          </p:cNvPr>
          <p:cNvSpPr/>
          <p:nvPr/>
        </p:nvSpPr>
        <p:spPr>
          <a:xfrm>
            <a:off x="4145083" y="1811233"/>
            <a:ext cx="822714" cy="33732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0CE88F-DD69-DA44-AF8E-B56C04E2F301}"/>
              </a:ext>
            </a:extLst>
          </p:cNvPr>
          <p:cNvSpPr/>
          <p:nvPr/>
        </p:nvSpPr>
        <p:spPr>
          <a:xfrm>
            <a:off x="7413652" y="5535063"/>
            <a:ext cx="380471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 redirect the user to the desirable job link details via the apt job listing title.</a:t>
            </a: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857662" y="1028636"/>
            <a:ext cx="6224717" cy="689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 b="1" i="0" dirty="0"/>
          </a:p>
          <a:p>
            <a:endParaRPr lang="en-US" b="1" i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collection is done from Indeed.com and Craigslist.com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Scrapped the data using Beautiful Soup and </a:t>
            </a:r>
            <a:r>
              <a:rPr lang="en-US" dirty="0" err="1"/>
              <a:t>URLlib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Training data of 1035 job listings from Indeed.com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Filtered the duplicate job postings from 1035 to 674 jobs.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Processed the job listings and labeled them with 293 unique titles (classes).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 and Test data divided on split of 70%.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Tokenization, Lemmatization, Stop words and punctuation removals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Uni, bi and tri grams taken into consideration</a:t>
            </a:r>
            <a:r>
              <a:rPr lang="en-US" i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97195-84F3-422A-A6A3-5C43C8D5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61" y="1628262"/>
            <a:ext cx="3758346" cy="168413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05D89B1-90C0-4E63-9307-C4DDF67D7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33" y="4586518"/>
            <a:ext cx="4248150" cy="476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29EBAF-3E91-4AC4-A42B-14A521C4AB6D}"/>
              </a:ext>
            </a:extLst>
          </p:cNvPr>
          <p:cNvSpPr txBox="1"/>
          <p:nvPr/>
        </p:nvSpPr>
        <p:spPr>
          <a:xfrm>
            <a:off x="8687854" y="1170893"/>
            <a:ext cx="26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Indeed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2AACB5-885A-4E70-8FB3-27A7D13C0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461" y="3713268"/>
            <a:ext cx="3497507" cy="2588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0" name="Rectangle 69" descr="This is an image of a desk with laptop computers and people working.">
            <a:extLst>
              <a:ext uri="{FF2B5EF4-FFF2-40B4-BE49-F238E27FC236}">
                <a16:creationId xmlns:a16="http://schemas.microsoft.com/office/drawing/2014/main" id="{1B9170A4-2CA3-4ED4-AD28-3988C29914DA}"/>
              </a:ext>
            </a:extLst>
          </p:cNvPr>
          <p:cNvSpPr/>
          <p:nvPr/>
        </p:nvSpPr>
        <p:spPr>
          <a:xfrm>
            <a:off x="0" y="0"/>
            <a:ext cx="12192000" cy="1170893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3200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6093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817684" y="1818303"/>
            <a:ext cx="9831265" cy="486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Segoe UI" panose="020B0502040204020203" pitchFamily="34" charset="0"/>
              </a:rPr>
              <a:t>Naïve Bayes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0" dirty="0"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Segoe UI" panose="020B0502040204020203" pitchFamily="34" charset="0"/>
              </a:rPr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0" dirty="0"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Segoe UI" panose="020B0502040204020203" pitchFamily="34" charset="0"/>
              </a:rPr>
              <a:t>Random Forest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0" dirty="0"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latin typeface="Segoe UI" panose="020B0502040204020203" pitchFamily="34" charset="0"/>
              </a:rPr>
              <a:t>Support Vector Machine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0" dirty="0">
              <a:latin typeface="Segoe UI" panose="020B0502040204020203" pitchFamily="34" charset="0"/>
            </a:endParaRPr>
          </a:p>
          <a:p>
            <a:endParaRPr lang="en-US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" panose="020B0502040204020203" pitchFamily="34" charset="0"/>
              </a:rPr>
              <a:t>Support Vector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Regularization parameter which avoided overfitting on train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runs faster than the Random Forest.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better validation results on manually validating the test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highest accuracy</a:t>
            </a:r>
            <a:r>
              <a:rPr lang="en-US" dirty="0">
                <a:latin typeface="Segoe UI" panose="020B0502040204020203" pitchFamily="34" charset="0"/>
              </a:rPr>
              <a:t>.</a:t>
            </a:r>
            <a:endParaRPr lang="en-US" i="0" dirty="0">
              <a:latin typeface="Segoe UI" panose="020B0502040204020203" pitchFamily="34" charset="0"/>
            </a:endParaRPr>
          </a:p>
          <a:p>
            <a:pPr lvl="1"/>
            <a:endParaRPr lang="en-US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latin typeface="Segoe UI" panose="020B0502040204020203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8002" y="2312894"/>
            <a:ext cx="3950029" cy="3391259"/>
            <a:chOff x="760493" y="2160985"/>
            <a:chExt cx="3950029" cy="3391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A14590B-EBFC-4E01-B049-4B69FD257C40}"/>
                </a:ext>
              </a:extLst>
            </p:cNvPr>
            <p:cNvGrpSpPr/>
            <p:nvPr/>
          </p:nvGrpSpPr>
          <p:grpSpPr>
            <a:xfrm>
              <a:off x="905826" y="3373268"/>
              <a:ext cx="272893" cy="314614"/>
              <a:chOff x="2686050" y="2895601"/>
              <a:chExt cx="330200" cy="346075"/>
            </a:xfrm>
          </p:grpSpPr>
          <p:sp>
            <p:nvSpPr>
              <p:cNvPr id="9" name="Oval 309">
                <a:extLst>
                  <a:ext uri="{FF2B5EF4-FFF2-40B4-BE49-F238E27FC236}">
                    <a16:creationId xmlns:a16="http://schemas.microsoft.com/office/drawing/2014/main" id="{5AEEE69E-56A2-4F76-959B-DBA45C4F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310">
                <a:extLst>
                  <a:ext uri="{FF2B5EF4-FFF2-40B4-BE49-F238E27FC236}">
                    <a16:creationId xmlns:a16="http://schemas.microsoft.com/office/drawing/2014/main" id="{874BDC66-65E6-4586-A008-2D699867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Oval 311">
                <a:extLst>
                  <a:ext uri="{FF2B5EF4-FFF2-40B4-BE49-F238E27FC236}">
                    <a16:creationId xmlns:a16="http://schemas.microsoft.com/office/drawing/2014/main" id="{4D348DD5-AFBE-4257-8F13-C20C20DF5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312">
                <a:extLst>
                  <a:ext uri="{FF2B5EF4-FFF2-40B4-BE49-F238E27FC236}">
                    <a16:creationId xmlns:a16="http://schemas.microsoft.com/office/drawing/2014/main" id="{E2A473D4-97EB-49F3-A0DB-6CFDF78C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Oval 313">
                <a:extLst>
                  <a:ext uri="{FF2B5EF4-FFF2-40B4-BE49-F238E27FC236}">
                    <a16:creationId xmlns:a16="http://schemas.microsoft.com/office/drawing/2014/main" id="{5B12A1CA-047F-4806-8B0F-48E54DD73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314">
                <a:extLst>
                  <a:ext uri="{FF2B5EF4-FFF2-40B4-BE49-F238E27FC236}">
                    <a16:creationId xmlns:a16="http://schemas.microsoft.com/office/drawing/2014/main" id="{6A6BCFB1-C475-4115-A2C4-A04DCB8A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Oval 315">
                <a:extLst>
                  <a:ext uri="{FF2B5EF4-FFF2-40B4-BE49-F238E27FC236}">
                    <a16:creationId xmlns:a16="http://schemas.microsoft.com/office/drawing/2014/main" id="{6D7D7898-AB23-44CF-B4B7-14134CAA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316">
                <a:extLst>
                  <a:ext uri="{FF2B5EF4-FFF2-40B4-BE49-F238E27FC236}">
                    <a16:creationId xmlns:a16="http://schemas.microsoft.com/office/drawing/2014/main" id="{D81FFC69-D74A-40D5-A6A1-41EE7BEDF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317">
                <a:extLst>
                  <a:ext uri="{FF2B5EF4-FFF2-40B4-BE49-F238E27FC236}">
                    <a16:creationId xmlns:a16="http://schemas.microsoft.com/office/drawing/2014/main" id="{F628086C-5658-4153-B087-AE51C20E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318">
                <a:extLst>
                  <a:ext uri="{FF2B5EF4-FFF2-40B4-BE49-F238E27FC236}">
                    <a16:creationId xmlns:a16="http://schemas.microsoft.com/office/drawing/2014/main" id="{6CB8EE4B-0598-47EC-88C7-44A25824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319">
                <a:extLst>
                  <a:ext uri="{FF2B5EF4-FFF2-40B4-BE49-F238E27FC236}">
                    <a16:creationId xmlns:a16="http://schemas.microsoft.com/office/drawing/2014/main" id="{722DB457-A03A-4844-B278-B3A7F306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Line 320">
                <a:extLst>
                  <a:ext uri="{FF2B5EF4-FFF2-40B4-BE49-F238E27FC236}">
                    <a16:creationId xmlns:a16="http://schemas.microsoft.com/office/drawing/2014/main" id="{1343E704-6E14-43FA-A430-466A29621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4" y="4324202"/>
              <a:ext cx="2496052" cy="1049083"/>
              <a:chOff x="3398838" y="2895601"/>
              <a:chExt cx="3020221" cy="1153992"/>
            </a:xfrm>
          </p:grpSpPr>
          <p:sp>
            <p:nvSpPr>
              <p:cNvPr id="24" name="Freeform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Oval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Oval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Oval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35" name="Freeform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Line 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80959" y="4011493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37" name="Line 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05571" y="5237630"/>
              <a:ext cx="284701" cy="314614"/>
              <a:chOff x="4841875" y="2895601"/>
              <a:chExt cx="344488" cy="346075"/>
            </a:xfrm>
          </p:grpSpPr>
          <p:sp>
            <p:nvSpPr>
              <p:cNvPr id="41" name="Freeform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1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Line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47" name="Oval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Oval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Oval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267">
                <a:extLst>
                  <a:ext uri="{FF2B5EF4-FFF2-40B4-BE49-F238E27FC236}">
                    <a16:creationId xmlns:a16="http://schemas.microsoft.com/office/drawing/2014/main" id="{39E2F49B-9389-47F1-9AD1-A580B79C3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760493" y="2160985"/>
              <a:ext cx="3915861" cy="203663"/>
              <a:chOff x="1093702" y="2603336"/>
              <a:chExt cx="2425883" cy="90863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098420" y="2603336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3702" y="2605617"/>
                <a:ext cx="442967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789695" y="2667949"/>
              <a:ext cx="3920827" cy="1241449"/>
              <a:chOff x="1111794" y="2413264"/>
              <a:chExt cx="2428961" cy="553863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119590" y="2878545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11794" y="2413268"/>
                <a:ext cx="729520" cy="8027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785423" y="2664228"/>
              <a:ext cx="3908243" cy="1245158"/>
              <a:chOff x="1109147" y="2016987"/>
              <a:chExt cx="2421165" cy="555519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109147" y="2016987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16746" y="2483924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40465AD-FE6B-44C8-AD89-3ECEA3EB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59" y="1729915"/>
            <a:ext cx="5012004" cy="2781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64C9BA3-F8C5-40AD-9EF6-F3CDCBC9321F}"/>
              </a:ext>
            </a:extLst>
          </p:cNvPr>
          <p:cNvSpPr/>
          <p:nvPr/>
        </p:nvSpPr>
        <p:spPr>
          <a:xfrm>
            <a:off x="1055618" y="3318832"/>
            <a:ext cx="3908243" cy="198551"/>
          </a:xfrm>
          <a:prstGeom prst="roundRect">
            <a:avLst>
              <a:gd name="adj" fmla="val 50000"/>
            </a:avLst>
          </a:prstGeom>
          <a:solidFill>
            <a:srgbClr val="7BEBD8">
              <a:alpha val="29000"/>
            </a:srgbClr>
          </a:solidFill>
          <a:ln w="12700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47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0109478-23E9-43DF-A3DD-0296A840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222" y="3318483"/>
            <a:ext cx="1954381" cy="198550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7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0C63D-C277-4150-8AFE-76C151C864D3}"/>
              </a:ext>
            </a:extLst>
          </p:cNvPr>
          <p:cNvSpPr/>
          <p:nvPr/>
        </p:nvSpPr>
        <p:spPr>
          <a:xfrm>
            <a:off x="654638" y="1442399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6286E"/>
                </a:solidFill>
                <a:latin typeface="Segoe UI" panose="020B0502040204020203" pitchFamily="34" charset="0"/>
              </a:rPr>
              <a:t>Models Applied:</a:t>
            </a:r>
            <a:endParaRPr lang="en-US" dirty="0">
              <a:solidFill>
                <a:srgbClr val="16286E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D274DC-4BD8-4C56-9689-239CC6FC65D0}"/>
              </a:ext>
            </a:extLst>
          </p:cNvPr>
          <p:cNvSpPr/>
          <p:nvPr/>
        </p:nvSpPr>
        <p:spPr>
          <a:xfrm>
            <a:off x="655594" y="4275659"/>
            <a:ext cx="2020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6286E"/>
                </a:solidFill>
                <a:latin typeface="Segoe UI" panose="020B0502040204020203" pitchFamily="34" charset="0"/>
              </a:rPr>
              <a:t>Models Selected: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8" name="Rectangle 137" descr="This is an image of a desk with laptop computers and people working.">
            <a:extLst>
              <a:ext uri="{FF2B5EF4-FFF2-40B4-BE49-F238E27FC236}">
                <a16:creationId xmlns:a16="http://schemas.microsoft.com/office/drawing/2014/main" id="{D49D4908-63A1-44FB-AF96-04055EC172BD}"/>
              </a:ext>
            </a:extLst>
          </p:cNvPr>
          <p:cNvSpPr/>
          <p:nvPr/>
        </p:nvSpPr>
        <p:spPr>
          <a:xfrm>
            <a:off x="0" y="-5583"/>
            <a:ext cx="12192000" cy="1139557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3200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85700" y="4493166"/>
            <a:ext cx="13660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Naive Bayes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503346" y="4491922"/>
            <a:ext cx="20756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729687" y="4491922"/>
            <a:ext cx="17046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Random Forest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253103" y="4491922"/>
            <a:ext cx="26966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3142" y="1606682"/>
            <a:ext cx="12227367" cy="2518700"/>
            <a:chOff x="29115" y="2162908"/>
            <a:chExt cx="12162885" cy="2518700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29115" y="2162908"/>
              <a:ext cx="12150185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41815" y="2167007"/>
              <a:ext cx="12150185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632907" y="3988923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071008" y="3189004"/>
              <a:ext cx="9954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2.97%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3925723" y="2836811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3961469" y="2870593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3961469" y="3189005"/>
              <a:ext cx="119904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10.97%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11964832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6779079" y="2999888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6823685" y="3058422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6965231" y="3189005"/>
              <a:ext cx="121823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17.74%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786555" y="2731848"/>
              <a:ext cx="1517061" cy="1431826"/>
              <a:chOff x="7083236" y="2702884"/>
              <a:chExt cx="1517061" cy="143182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083236" y="2702884"/>
                <a:ext cx="1517061" cy="1431826"/>
                <a:chOff x="7083236" y="2702884"/>
                <a:chExt cx="1517061" cy="14318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1703768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7083236" y="310469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7127843" y="3149303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284862" y="3160041"/>
                <a:ext cx="11990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20.29%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3744782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5001967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DA480D4-2D47-4113-81AE-45E452C673BC}"/>
              </a:ext>
            </a:extLst>
          </p:cNvPr>
          <p:cNvSpPr/>
          <p:nvPr/>
        </p:nvSpPr>
        <p:spPr>
          <a:xfrm>
            <a:off x="1114328" y="2125531"/>
            <a:ext cx="239688" cy="239688"/>
          </a:xfrm>
          <a:prstGeom prst="ellipse">
            <a:avLst/>
          </a:prstGeom>
          <a:solidFill>
            <a:srgbClr val="8335E5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6EAC3E4-A3C6-4A68-BF4D-71F571619DD5}"/>
              </a:ext>
            </a:extLst>
          </p:cNvPr>
          <p:cNvSpPr/>
          <p:nvPr/>
        </p:nvSpPr>
        <p:spPr>
          <a:xfrm>
            <a:off x="1158936" y="2174829"/>
            <a:ext cx="150473" cy="150473"/>
          </a:xfrm>
          <a:prstGeom prst="ellipse">
            <a:avLst/>
          </a:prstGeom>
          <a:solidFill>
            <a:srgbClr val="833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5BDEE-F504-422D-A554-9538E3C8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8" y="4864348"/>
            <a:ext cx="2572218" cy="1431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DADFB2-427F-498E-8BB0-3CD769E4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70" y="4951531"/>
            <a:ext cx="1431829" cy="1344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6935B1-2C98-408D-886D-66C12463F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07" y="4866784"/>
            <a:ext cx="2771767" cy="1499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44789C-0755-4591-9EED-146668921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731" y="4907467"/>
            <a:ext cx="2015002" cy="1458558"/>
          </a:xfrm>
          <a:prstGeom prst="rect">
            <a:avLst/>
          </a:prstGeom>
        </p:spPr>
      </p:pic>
      <p:sp>
        <p:nvSpPr>
          <p:cNvPr id="49" name="Rectangle 48" descr="This is an image of a desk with laptop computers and people working.">
            <a:extLst>
              <a:ext uri="{FF2B5EF4-FFF2-40B4-BE49-F238E27FC236}">
                <a16:creationId xmlns:a16="http://schemas.microsoft.com/office/drawing/2014/main" id="{B4AE75EB-FDE9-4593-B76C-D3A4E5ED8150}"/>
              </a:ext>
            </a:extLst>
          </p:cNvPr>
          <p:cNvSpPr/>
          <p:nvPr/>
        </p:nvSpPr>
        <p:spPr>
          <a:xfrm>
            <a:off x="-375" y="-37744"/>
            <a:ext cx="12192000" cy="1180703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4000"/>
              </a:lnSpc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3200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Models Accura</a:t>
            </a: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cies </a:t>
            </a:r>
          </a:p>
        </p:txBody>
      </p:sp>
    </p:spTree>
    <p:extLst>
      <p:ext uri="{BB962C8B-B14F-4D97-AF65-F5344CB8AC3E}">
        <p14:creationId xmlns:p14="http://schemas.microsoft.com/office/powerpoint/2010/main" val="274541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This is an image of a desk with laptop computers and people working.">
            <a:extLst>
              <a:ext uri="{FF2B5EF4-FFF2-40B4-BE49-F238E27FC236}">
                <a16:creationId xmlns:a16="http://schemas.microsoft.com/office/drawing/2014/main" id="{E9A068D7-12EE-4D34-9AAE-9AE5276DCF26}"/>
              </a:ext>
            </a:extLst>
          </p:cNvPr>
          <p:cNvSpPr/>
          <p:nvPr/>
        </p:nvSpPr>
        <p:spPr>
          <a:xfrm>
            <a:off x="0" y="0"/>
            <a:ext cx="12192000" cy="1136822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Machine Learning Models Validation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1630A52-0803-4AD9-A34E-3BF48C2B40F2}"/>
              </a:ext>
            </a:extLst>
          </p:cNvPr>
          <p:cNvSpPr/>
          <p:nvPr/>
        </p:nvSpPr>
        <p:spPr>
          <a:xfrm rot="16200000">
            <a:off x="5925652" y="3251806"/>
            <a:ext cx="340696" cy="763138"/>
          </a:xfrm>
          <a:prstGeom prst="downArrow">
            <a:avLst/>
          </a:prstGeom>
          <a:solidFill>
            <a:schemeClr val="accent1">
              <a:alpha val="76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841E9-8FE2-4DF6-8A97-91C0C3FD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8" y="1467213"/>
            <a:ext cx="5393018" cy="4332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6E0E5B-7965-4EE6-8636-182C5F9E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82" y="1467213"/>
            <a:ext cx="5028310" cy="4332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2172BF-2314-DB4C-ACD8-A991D95D9E96}"/>
              </a:ext>
            </a:extLst>
          </p:cNvPr>
          <p:cNvSpPr/>
          <p:nvPr/>
        </p:nvSpPr>
        <p:spPr>
          <a:xfrm>
            <a:off x="335666" y="3889094"/>
            <a:ext cx="10845478" cy="312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F1A90B-6C02-1B42-82AF-D118A567F382}"/>
              </a:ext>
            </a:extLst>
          </p:cNvPr>
          <p:cNvSpPr/>
          <p:nvPr/>
        </p:nvSpPr>
        <p:spPr>
          <a:xfrm>
            <a:off x="335666" y="4884826"/>
            <a:ext cx="10845478" cy="312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F98DB-AAE2-E54B-BB78-5DE1D5E3FC47}"/>
              </a:ext>
            </a:extLst>
          </p:cNvPr>
          <p:cNvSpPr/>
          <p:nvPr/>
        </p:nvSpPr>
        <p:spPr>
          <a:xfrm>
            <a:off x="335666" y="5562564"/>
            <a:ext cx="10845478" cy="312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920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70" y="3795122"/>
            <a:ext cx="6785181" cy="2966074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D6947A2-6E3E-4F80-B425-B6FCA0F3E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70" y="1056295"/>
            <a:ext cx="6746447" cy="3258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397C5-5379-4E68-BA5D-2EC19A75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70" y="1503610"/>
            <a:ext cx="4208976" cy="2001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908FE-FB59-419F-8EEA-D812402F2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887" y="4237144"/>
            <a:ext cx="4149036" cy="1816817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D7D2833-58A1-44F4-83B3-D5895A6B5CCE}"/>
              </a:ext>
            </a:extLst>
          </p:cNvPr>
          <p:cNvSpPr/>
          <p:nvPr/>
        </p:nvSpPr>
        <p:spPr>
          <a:xfrm rot="5400000">
            <a:off x="4517635" y="2207472"/>
            <a:ext cx="1482262" cy="360040"/>
          </a:xfrm>
          <a:prstGeom prst="triangle">
            <a:avLst/>
          </a:prstGeom>
          <a:solidFill>
            <a:schemeClr val="tx2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D7D2833-58A1-44F4-83B3-D5895A6B5CCE}"/>
              </a:ext>
            </a:extLst>
          </p:cNvPr>
          <p:cNvSpPr/>
          <p:nvPr/>
        </p:nvSpPr>
        <p:spPr>
          <a:xfrm rot="5400000">
            <a:off x="4540811" y="4672128"/>
            <a:ext cx="1482262" cy="360040"/>
          </a:xfrm>
          <a:prstGeom prst="triangle">
            <a:avLst/>
          </a:prstGeom>
          <a:solidFill>
            <a:schemeClr val="tx2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F14F1-AFD1-4561-A249-45CD24DF87C5}"/>
              </a:ext>
            </a:extLst>
          </p:cNvPr>
          <p:cNvSpPr txBox="1"/>
          <p:nvPr/>
        </p:nvSpPr>
        <p:spPr>
          <a:xfrm>
            <a:off x="1500524" y="2079715"/>
            <a:ext cx="33151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ranking of craigslist</a:t>
            </a:r>
          </a:p>
          <a:p>
            <a:r>
              <a:rPr lang="en-US" sz="1200" i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(Source: </a:t>
            </a:r>
            <a:r>
              <a:rPr lang="en-US" sz="1200" i="1" dirty="0" err="1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alexa.com</a:t>
            </a:r>
            <a:r>
              <a:rPr lang="en-US" sz="1200" i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195979-914A-49E4-841A-B5BBEFF26E60}"/>
              </a:ext>
            </a:extLst>
          </p:cNvPr>
          <p:cNvSpPr txBox="1"/>
          <p:nvPr/>
        </p:nvSpPr>
        <p:spPr>
          <a:xfrm>
            <a:off x="185195" y="4560999"/>
            <a:ext cx="4676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we expect in future after our services</a:t>
            </a:r>
          </a:p>
          <a:p>
            <a:r>
              <a:rPr lang="en-US" sz="1200" i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(Source: </a:t>
            </a:r>
            <a:r>
              <a:rPr lang="en-US" sz="1200" i="1" dirty="0" err="1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alexa.com</a:t>
            </a:r>
            <a:r>
              <a:rPr lang="en-US" sz="1200" i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r"/>
            <a:endParaRPr lang="en-US" sz="2200" dirty="0">
              <a:solidFill>
                <a:srgbClr val="16286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 descr="This is an image of a desk with laptop computers and people working.">
            <a:extLst>
              <a:ext uri="{FF2B5EF4-FFF2-40B4-BE49-F238E27FC236}">
                <a16:creationId xmlns:a16="http://schemas.microsoft.com/office/drawing/2014/main" id="{3AD1AA99-6A1B-4EE4-96D4-1C20E9AF3B23}"/>
              </a:ext>
            </a:extLst>
          </p:cNvPr>
          <p:cNvSpPr/>
          <p:nvPr/>
        </p:nvSpPr>
        <p:spPr>
          <a:xfrm>
            <a:off x="0" y="-1"/>
            <a:ext cx="12192000" cy="1148141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Data Driven Goals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541</Words>
  <Application>Microsoft Macintosh PowerPoint</Application>
  <PresentationFormat>Widescreen</PresentationFormat>
  <Paragraphs>136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Office Theme</vt:lpstr>
      <vt:lpstr>Human resources slide 1</vt:lpstr>
      <vt:lpstr>Human resources slide 2</vt:lpstr>
      <vt:lpstr>Human resources slide 6</vt:lpstr>
      <vt:lpstr>Human resources slide 5</vt:lpstr>
      <vt:lpstr>Human resources slide 8</vt:lpstr>
      <vt:lpstr>Human resources slide 8</vt:lpstr>
      <vt:lpstr>Human resources slide 7</vt:lpstr>
      <vt:lpstr>PowerPoint Presentation</vt:lpstr>
      <vt:lpstr>Slide 10</vt:lpstr>
      <vt:lpstr>Human resources slide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2018-12-04T20:23:01Z</dcterms:created>
  <dcterms:modified xsi:type="dcterms:W3CDTF">2018-12-06T16:42:46Z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