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70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1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8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67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1483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56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98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56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26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8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2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4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3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5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0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9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0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1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8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A9E308-C0D7-9DE8-00AF-AAFB0988A8DF}"/>
              </a:ext>
            </a:extLst>
          </p:cNvPr>
          <p:cNvSpPr/>
          <p:nvPr/>
        </p:nvSpPr>
        <p:spPr>
          <a:xfrm>
            <a:off x="241325" y="733382"/>
            <a:ext cx="11259375" cy="1076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Connected Autonomy:  An IoT-based Autonomous Car using Deep Learning Approach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BCCDDE-832F-A357-7C81-1AED95CC3204}"/>
              </a:ext>
            </a:extLst>
          </p:cNvPr>
          <p:cNvSpPr/>
          <p:nvPr/>
        </p:nvSpPr>
        <p:spPr>
          <a:xfrm>
            <a:off x="104058" y="2149310"/>
            <a:ext cx="4927600" cy="2403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Prepared By: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Rudranarayan Sahu (15830V23028)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Soumya Ranjan Panda (15830V23032)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Prabin Kumar Sahoo (15830V23024)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98270-D008-B7CF-F66B-C33BD66F9835}"/>
              </a:ext>
            </a:extLst>
          </p:cNvPr>
          <p:cNvSpPr/>
          <p:nvPr/>
        </p:nvSpPr>
        <p:spPr>
          <a:xfrm>
            <a:off x="7023074" y="2149309"/>
            <a:ext cx="4927600" cy="2403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Under the Supervision of:</a:t>
            </a:r>
          </a:p>
          <a:p>
            <a:pPr algn="ctr"/>
            <a:r>
              <a:rPr lang="en-IN" sz="21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Dr. Lalatendu Muduli</a:t>
            </a:r>
          </a:p>
          <a:p>
            <a:pPr algn="ctr"/>
            <a:r>
              <a:rPr lang="en-IN" sz="21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Assistant Professor</a:t>
            </a:r>
          </a:p>
          <a:p>
            <a:pPr algn="ctr"/>
            <a:r>
              <a:rPr lang="en-IN" sz="21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Utkal University, Vani Vihar, Bhubaneswar</a:t>
            </a:r>
          </a:p>
        </p:txBody>
      </p:sp>
      <p:pic>
        <p:nvPicPr>
          <p:cNvPr id="7" name="Picture 6" descr="A black logo with text&#10;&#10;AI-generated content may be incorrect.">
            <a:extLst>
              <a:ext uri="{FF2B5EF4-FFF2-40B4-BE49-F238E27FC236}">
                <a16:creationId xmlns:a16="http://schemas.microsoft.com/office/drawing/2014/main" id="{36912970-2AC5-55FF-BDEF-1CD2FE7BF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256" y="3838793"/>
            <a:ext cx="1628936" cy="16832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F37C52-0E45-29DC-A5B0-E0509FB2B23B}"/>
              </a:ext>
            </a:extLst>
          </p:cNvPr>
          <p:cNvSpPr/>
          <p:nvPr/>
        </p:nvSpPr>
        <p:spPr>
          <a:xfrm>
            <a:off x="818718" y="5325202"/>
            <a:ext cx="10271760" cy="1168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P.G Department of Computer Science and Applications</a:t>
            </a:r>
          </a:p>
          <a:p>
            <a:pPr algn="ctr"/>
            <a:r>
              <a:rPr lang="en-IN" sz="21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Utkal University, Vani Vihar, Bhubaneswar</a:t>
            </a:r>
          </a:p>
        </p:txBody>
      </p:sp>
    </p:spTree>
    <p:extLst>
      <p:ext uri="{BB962C8B-B14F-4D97-AF65-F5344CB8AC3E}">
        <p14:creationId xmlns:p14="http://schemas.microsoft.com/office/powerpoint/2010/main" val="2522526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07DD-9A51-B4E9-0974-76C2A2BE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5BAEC6-9997-9469-50AC-535F0C11F27D}"/>
              </a:ext>
            </a:extLst>
          </p:cNvPr>
          <p:cNvSpPr/>
          <p:nvPr/>
        </p:nvSpPr>
        <p:spPr>
          <a:xfrm>
            <a:off x="515559" y="1718597"/>
            <a:ext cx="10762666" cy="4582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Parekh, D.; Poddar, N.; </a:t>
            </a:r>
            <a:r>
              <a:rPr lang="en-IN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Rajpurkar</a:t>
            </a:r>
            <a:r>
              <a:rPr lang="en-IN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A.; Chahal, M.; Kumar, N.; Joshi, G.P.; Cho, W. A Review on </a:t>
            </a:r>
            <a:r>
              <a:rPr lang="en-IN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AutonomousVehicles</a:t>
            </a:r>
            <a:r>
              <a:rPr lang="en-IN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Progress, Methods and Challenges. </a:t>
            </a:r>
            <a:r>
              <a:rPr lang="en-IN" sz="1800" i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Electronics</a:t>
            </a:r>
            <a:r>
              <a:rPr lang="en-IN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IN" sz="18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2022</a:t>
            </a:r>
            <a:r>
              <a:rPr lang="en-IN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 </a:t>
            </a:r>
            <a:r>
              <a:rPr lang="en-IN" sz="1800" i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11</a:t>
            </a:r>
            <a:r>
              <a:rPr lang="en-IN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2162.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Khanam, Rahima &amp; Hussain, Muhammad. (2024). What is YOLOv5: A deep look into the internal features of the popular object detector. 10.48550/arXiv.2407.20892.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Bimbraw</a:t>
            </a:r>
            <a:r>
              <a:rPr lang="en-IN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Keshav. (2015). Autonomous Cars: Past, Present and Future - A Review of the Developments in the Last Century, the Present Scenario and the Expected Future of Autonomous Vehicle Technology. ICINCO 2015 - 12th International Conference on Informatics in Control, Automation and Robotics, Proceedings. 1. 191-198. 10.5220/0005540501910198.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Wang, Jun &amp; Zhang, Li &amp; Huang, Yanjun &amp; Zhao, Jian &amp; Bella, Francesco. (2020). Safety of Autonomous Vehicles. Journal of Advanced Transportation. 2020. 1-13. 10.1155/2020/8867757.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89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7D2B5-5E87-D3F1-31A1-817C6CE41DD8}"/>
              </a:ext>
            </a:extLst>
          </p:cNvPr>
          <p:cNvSpPr/>
          <p:nvPr/>
        </p:nvSpPr>
        <p:spPr>
          <a:xfrm>
            <a:off x="518160" y="1097280"/>
            <a:ext cx="11155680" cy="40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>
                <a:solidFill>
                  <a:schemeClr val="tx1"/>
                </a:solidFill>
                <a:latin typeface="Baguet Scrip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07027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601F-96DB-6BAD-9898-4867B144CF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IN" sz="3200" b="1" dirty="0"/>
              <a:t>Presentation outline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5138EE-5A63-8DD6-4AF0-8B8C85A3FC5D}"/>
              </a:ext>
            </a:extLst>
          </p:cNvPr>
          <p:cNvSpPr/>
          <p:nvPr/>
        </p:nvSpPr>
        <p:spPr>
          <a:xfrm>
            <a:off x="904240" y="2377440"/>
            <a:ext cx="1026160" cy="9883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Asap Condensed ExtraBold" pitchFamily="2" charset="0"/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3ACA1F-B84C-2E47-92A6-57CDE42617AC}"/>
              </a:ext>
            </a:extLst>
          </p:cNvPr>
          <p:cNvSpPr/>
          <p:nvPr/>
        </p:nvSpPr>
        <p:spPr>
          <a:xfrm>
            <a:off x="7122162" y="2377440"/>
            <a:ext cx="1026160" cy="9883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Asap Condensed ExtraBold" pitchFamily="2" charset="0"/>
              </a:rPr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473B4D-3F6E-8024-04DE-E306B6F27D6C}"/>
              </a:ext>
            </a:extLst>
          </p:cNvPr>
          <p:cNvSpPr/>
          <p:nvPr/>
        </p:nvSpPr>
        <p:spPr>
          <a:xfrm>
            <a:off x="4043680" y="2377440"/>
            <a:ext cx="1026160" cy="9883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Asap Condensed ExtraBold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3FA07F-0F53-4F9A-5FFC-49FAE36288A5}"/>
              </a:ext>
            </a:extLst>
          </p:cNvPr>
          <p:cNvSpPr/>
          <p:nvPr/>
        </p:nvSpPr>
        <p:spPr>
          <a:xfrm>
            <a:off x="10261600" y="2377440"/>
            <a:ext cx="1026160" cy="9883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Asap Condensed ExtraBold" pitchFamily="2" charset="0"/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B543B9-5E53-41A8-A160-884A471BE4B1}"/>
              </a:ext>
            </a:extLst>
          </p:cNvPr>
          <p:cNvSpPr/>
          <p:nvPr/>
        </p:nvSpPr>
        <p:spPr>
          <a:xfrm>
            <a:off x="904240" y="4368800"/>
            <a:ext cx="1026160" cy="9883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Asap Condensed ExtraBold" pitchFamily="2" charset="0"/>
              </a:rPr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AA1FB3-1AC5-724A-5365-C7F539D21D61}"/>
              </a:ext>
            </a:extLst>
          </p:cNvPr>
          <p:cNvSpPr/>
          <p:nvPr/>
        </p:nvSpPr>
        <p:spPr>
          <a:xfrm>
            <a:off x="7122162" y="4368800"/>
            <a:ext cx="1026160" cy="9883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Asap Condensed ExtraBold" pitchFamily="2" charset="0"/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8FB2FE-204D-6B2F-EC61-DFA3675148D5}"/>
              </a:ext>
            </a:extLst>
          </p:cNvPr>
          <p:cNvSpPr/>
          <p:nvPr/>
        </p:nvSpPr>
        <p:spPr>
          <a:xfrm>
            <a:off x="4043680" y="4368800"/>
            <a:ext cx="1026160" cy="9883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Asap Condensed ExtraBold" pitchFamily="2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75BB58-337B-BFAB-6FD9-1997569E60C5}"/>
              </a:ext>
            </a:extLst>
          </p:cNvPr>
          <p:cNvSpPr/>
          <p:nvPr/>
        </p:nvSpPr>
        <p:spPr>
          <a:xfrm>
            <a:off x="10261600" y="4368800"/>
            <a:ext cx="1026160" cy="98833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Asap Condensed ExtraBold" pitchFamily="2" charset="0"/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552FF9-D8D5-CF1F-3998-A572ACFC31CF}"/>
              </a:ext>
            </a:extLst>
          </p:cNvPr>
          <p:cNvSpPr/>
          <p:nvPr/>
        </p:nvSpPr>
        <p:spPr>
          <a:xfrm>
            <a:off x="455587" y="3400788"/>
            <a:ext cx="2004746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0F8F5-7133-24F6-D077-03C274408449}"/>
              </a:ext>
            </a:extLst>
          </p:cNvPr>
          <p:cNvSpPr/>
          <p:nvPr/>
        </p:nvSpPr>
        <p:spPr>
          <a:xfrm>
            <a:off x="414947" y="5394960"/>
            <a:ext cx="2004746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Methodology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2C474A-6C40-0EFA-3FA6-A9D5962E83CE}"/>
              </a:ext>
            </a:extLst>
          </p:cNvPr>
          <p:cNvSpPr/>
          <p:nvPr/>
        </p:nvSpPr>
        <p:spPr>
          <a:xfrm>
            <a:off x="6632867" y="3429000"/>
            <a:ext cx="2004746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Objective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10FDFF-B570-FD17-DD44-6C000583ABE6}"/>
              </a:ext>
            </a:extLst>
          </p:cNvPr>
          <p:cNvSpPr/>
          <p:nvPr/>
        </p:nvSpPr>
        <p:spPr>
          <a:xfrm>
            <a:off x="3625507" y="3429000"/>
            <a:ext cx="2004746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Motivation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972A48-C64E-7368-5492-4EEEB0A2B05C}"/>
              </a:ext>
            </a:extLst>
          </p:cNvPr>
          <p:cNvSpPr/>
          <p:nvPr/>
        </p:nvSpPr>
        <p:spPr>
          <a:xfrm>
            <a:off x="9306560" y="3429000"/>
            <a:ext cx="2998813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Problem Statement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8D2051-61BD-C9A8-1192-8781D72F5B60}"/>
              </a:ext>
            </a:extLst>
          </p:cNvPr>
          <p:cNvSpPr/>
          <p:nvPr/>
        </p:nvSpPr>
        <p:spPr>
          <a:xfrm>
            <a:off x="9772307" y="5397772"/>
            <a:ext cx="2004746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Conclusion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54B966-2093-8BCE-9C6B-C0D82D4DFB68}"/>
              </a:ext>
            </a:extLst>
          </p:cNvPr>
          <p:cNvSpPr/>
          <p:nvPr/>
        </p:nvSpPr>
        <p:spPr>
          <a:xfrm>
            <a:off x="6775107" y="5625422"/>
            <a:ext cx="2004746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Research</a:t>
            </a:r>
          </a:p>
          <a:p>
            <a:pPr algn="ctr"/>
            <a:r>
              <a:rPr lang="en-IN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Roadmap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8EA0EA-9D0B-82F8-E555-58A4C4D78B26}"/>
              </a:ext>
            </a:extLst>
          </p:cNvPr>
          <p:cNvSpPr/>
          <p:nvPr/>
        </p:nvSpPr>
        <p:spPr>
          <a:xfrm>
            <a:off x="3554387" y="5794012"/>
            <a:ext cx="2004746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Simulation</a:t>
            </a:r>
          </a:p>
          <a:p>
            <a:pPr algn="ctr"/>
            <a:r>
              <a:rPr lang="en-IN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Environment</a:t>
            </a:r>
          </a:p>
          <a:p>
            <a:pPr algn="ctr"/>
            <a:r>
              <a:rPr lang="en-IN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763503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4ACA-492D-FD84-9D66-283B9B93B67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IN" sz="3200" b="1" dirty="0"/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31AF8E-0DAD-0E1D-E169-B4BFB420C3C3}"/>
              </a:ext>
            </a:extLst>
          </p:cNvPr>
          <p:cNvSpPr/>
          <p:nvPr/>
        </p:nvSpPr>
        <p:spPr>
          <a:xfrm>
            <a:off x="726222" y="2816182"/>
            <a:ext cx="10728960" cy="3312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kern="100" dirty="0">
                <a:solidFill>
                  <a:schemeClr val="tx1"/>
                </a:solidFill>
                <a:effectLst/>
                <a:latin typeface="Neuton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Autonomous vehicles (AVs), also referred to as self-driving or driverless vehicles, are a class of advanced automotive systems capable of navigating and performing driving tasks without direct human intervention.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kern="100" dirty="0">
                <a:solidFill>
                  <a:schemeClr val="tx1"/>
                </a:solidFill>
                <a:effectLst/>
                <a:latin typeface="Neuton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They achieve this through the integration of complex </a:t>
            </a:r>
            <a:r>
              <a:rPr lang="en-IN" sz="2200" b="1" kern="100" dirty="0">
                <a:solidFill>
                  <a:schemeClr val="tx1"/>
                </a:solidFill>
                <a:effectLst/>
                <a:latin typeface="Neuton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hardware</a:t>
            </a:r>
            <a:r>
              <a:rPr lang="en-IN" sz="2200" kern="100" dirty="0">
                <a:solidFill>
                  <a:schemeClr val="tx1"/>
                </a:solidFill>
                <a:effectLst/>
                <a:latin typeface="Neuton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IN" sz="2200" b="1" kern="100" dirty="0">
                <a:solidFill>
                  <a:schemeClr val="tx1"/>
                </a:solidFill>
                <a:effectLst/>
                <a:latin typeface="Neuton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software systems</a:t>
            </a:r>
            <a:r>
              <a:rPr lang="en-IN" sz="2200" kern="100" dirty="0">
                <a:solidFill>
                  <a:schemeClr val="tx1"/>
                </a:solidFill>
                <a:effectLst/>
                <a:latin typeface="Neuton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that enable real-time perception, decision-making, and control.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kern="100" dirty="0">
                <a:solidFill>
                  <a:schemeClr val="tx1"/>
                </a:solidFill>
                <a:effectLst/>
                <a:latin typeface="Neuton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They use sensing technologies like Lidar, Radar, Ultrasonic sensors, camera; mapping techniques like GPS and different algorithms to process the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solidFill>
                <a:schemeClr val="tx1"/>
              </a:solidFill>
              <a:latin typeface="Neuto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714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88C8-AE79-CB8B-4A23-FCB1F6683B1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IN" b="1" dirty="0"/>
              <a:t>Technology 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2C18B6-5FA5-66A8-D242-225B166E3CF4}"/>
              </a:ext>
            </a:extLst>
          </p:cNvPr>
          <p:cNvSpPr/>
          <p:nvPr/>
        </p:nvSpPr>
        <p:spPr>
          <a:xfrm>
            <a:off x="575893" y="2092959"/>
            <a:ext cx="11462135" cy="4345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  <a:latin typeface="Neuton" panose="00000500000000000000" pitchFamily="2" charset="0"/>
              </a:rPr>
              <a:t>Machine Learning and Deep learning </a:t>
            </a:r>
            <a:r>
              <a:rPr lang="en-IN" sz="2800" dirty="0">
                <a:solidFill>
                  <a:schemeClr val="tx1"/>
                </a:solidFill>
                <a:latin typeface="Neuton" panose="00000500000000000000" pitchFamily="2" charset="0"/>
              </a:rPr>
              <a:t>( </a:t>
            </a:r>
            <a:r>
              <a:rPr lang="en-IN" sz="2800" dirty="0" err="1">
                <a:solidFill>
                  <a:schemeClr val="tx1"/>
                </a:solidFill>
                <a:latin typeface="Neuton" panose="00000500000000000000" pitchFamily="2" charset="0"/>
              </a:rPr>
              <a:t>Tensorflow</a:t>
            </a:r>
            <a:r>
              <a:rPr lang="en-IN" sz="2800" dirty="0">
                <a:solidFill>
                  <a:schemeClr val="tx1"/>
                </a:solidFill>
                <a:latin typeface="Neuton" panose="00000500000000000000" pitchFamily="2" charset="0"/>
              </a:rPr>
              <a:t>, </a:t>
            </a:r>
            <a:r>
              <a:rPr lang="en-IN" sz="2800" dirty="0" err="1">
                <a:solidFill>
                  <a:schemeClr val="tx1"/>
                </a:solidFill>
                <a:latin typeface="Neuton" panose="00000500000000000000" pitchFamily="2" charset="0"/>
              </a:rPr>
              <a:t>PyTorch</a:t>
            </a:r>
            <a:r>
              <a:rPr lang="en-IN" sz="2800" dirty="0">
                <a:solidFill>
                  <a:schemeClr val="tx1"/>
                </a:solidFill>
                <a:latin typeface="Neuton" panose="00000500000000000000" pitchFamily="2" charset="0"/>
              </a:rPr>
              <a:t>, </a:t>
            </a:r>
            <a:r>
              <a:rPr lang="en-IN" sz="2800" dirty="0" err="1">
                <a:solidFill>
                  <a:schemeClr val="tx1"/>
                </a:solidFill>
                <a:latin typeface="Neuton" panose="00000500000000000000" pitchFamily="2" charset="0"/>
              </a:rPr>
              <a:t>Numpy</a:t>
            </a:r>
            <a:r>
              <a:rPr lang="en-IN" sz="2800" dirty="0">
                <a:solidFill>
                  <a:schemeClr val="tx1"/>
                </a:solidFill>
                <a:latin typeface="Neuton" panose="00000500000000000000" pitchFamily="2" charset="0"/>
              </a:rPr>
              <a:t>, </a:t>
            </a:r>
            <a:r>
              <a:rPr lang="en-IN" sz="2800" dirty="0" err="1">
                <a:solidFill>
                  <a:schemeClr val="tx1"/>
                </a:solidFill>
                <a:latin typeface="Neuton" panose="00000500000000000000" pitchFamily="2" charset="0"/>
              </a:rPr>
              <a:t>Ultralytics</a:t>
            </a:r>
            <a:r>
              <a:rPr lang="en-IN" sz="2800" dirty="0">
                <a:solidFill>
                  <a:schemeClr val="tx1"/>
                </a:solidFill>
                <a:latin typeface="Neuton" panose="00000500000000000000" pitchFamily="2" charset="0"/>
              </a:rPr>
              <a:t> YOLO, Matplotlib)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  <a:latin typeface="Neuton" panose="00000500000000000000" pitchFamily="2" charset="0"/>
              </a:rPr>
              <a:t>Vision Programming</a:t>
            </a:r>
            <a:r>
              <a:rPr lang="en-IN" sz="2800" dirty="0">
                <a:solidFill>
                  <a:schemeClr val="tx1"/>
                </a:solidFill>
                <a:latin typeface="Neuton" panose="00000500000000000000" pitchFamily="2" charset="0"/>
              </a:rPr>
              <a:t> ( Python, OpenCV)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tx1"/>
                </a:solidFill>
                <a:latin typeface="Neuton" panose="00000500000000000000" pitchFamily="2" charset="0"/>
              </a:rPr>
              <a:t>IoT</a:t>
            </a:r>
            <a:r>
              <a:rPr lang="en-IN" sz="2800" dirty="0">
                <a:solidFill>
                  <a:schemeClr val="tx1"/>
                </a:solidFill>
                <a:latin typeface="Neuton" panose="00000500000000000000" pitchFamily="2" charset="0"/>
              </a:rPr>
              <a:t>( Arduino Programming C ++, UART Communication, BLE Communication, Edge Computing)</a:t>
            </a:r>
          </a:p>
        </p:txBody>
      </p:sp>
    </p:spTree>
    <p:extLst>
      <p:ext uri="{BB962C8B-B14F-4D97-AF65-F5344CB8AC3E}">
        <p14:creationId xmlns:p14="http://schemas.microsoft.com/office/powerpoint/2010/main" val="1468457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CF3C-1747-7ED5-30C3-65B74EA0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Motivation &amp; Objective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DC6A39-9493-EE70-3888-1FB6810CFFF4}"/>
              </a:ext>
            </a:extLst>
          </p:cNvPr>
          <p:cNvSpPr/>
          <p:nvPr/>
        </p:nvSpPr>
        <p:spPr>
          <a:xfrm>
            <a:off x="1000542" y="2701611"/>
            <a:ext cx="10180320" cy="2682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kern="100" dirty="0">
                <a:solidFill>
                  <a:schemeClr val="tx1"/>
                </a:solidFill>
                <a:effectLst/>
                <a:latin typeface="Neuton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The self-driving technology aims to eliminate the need for a constant human attention while driving. </a:t>
            </a:r>
          </a:p>
          <a:p>
            <a:pPr>
              <a:lnSpc>
                <a:spcPct val="150000"/>
              </a:lnSpc>
            </a:pPr>
            <a:endParaRPr lang="en-IN" sz="2400" kern="100" dirty="0">
              <a:solidFill>
                <a:schemeClr val="tx1"/>
              </a:solidFill>
              <a:effectLst/>
              <a:latin typeface="Neuton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kern="100" dirty="0">
                <a:solidFill>
                  <a:schemeClr val="tx1"/>
                </a:solidFill>
                <a:effectLst/>
                <a:latin typeface="Neuton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This can lead to a better driving experience, enhanced safety of the passengers, correct navigation to the destination, and reducing the cost for transportation and increased accessibility.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Neuton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989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D281-5951-527D-6428-D8AF413A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Problem Statement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DA21F8-A933-A02D-4173-4757B3D40183}"/>
              </a:ext>
            </a:extLst>
          </p:cNvPr>
          <p:cNvSpPr/>
          <p:nvPr/>
        </p:nvSpPr>
        <p:spPr>
          <a:xfrm>
            <a:off x="575894" y="2210376"/>
            <a:ext cx="1068832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kern="100" dirty="0">
                <a:solidFill>
                  <a:schemeClr val="tx1"/>
                </a:solidFill>
                <a:effectLst/>
                <a:latin typeface="Neuton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The main aim to develop Autonomous vehicles is to reduce traffic accidents and improve efficiency</a:t>
            </a:r>
          </a:p>
          <a:p>
            <a:endParaRPr lang="en-IN" sz="2400" kern="100" dirty="0">
              <a:solidFill>
                <a:schemeClr val="tx1"/>
              </a:solidFill>
              <a:effectLst/>
              <a:latin typeface="Neuton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kern="100" dirty="0">
                <a:solidFill>
                  <a:schemeClr val="tx1"/>
                </a:solidFill>
                <a:latin typeface="Neuton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They </a:t>
            </a:r>
            <a:r>
              <a:rPr lang="en-IN" sz="2400" kern="100" dirty="0">
                <a:solidFill>
                  <a:schemeClr val="tx1"/>
                </a:solidFill>
                <a:effectLst/>
                <a:latin typeface="Neuton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enhance mobility by replacing human drivers with intelligent, automated systems.</a:t>
            </a:r>
          </a:p>
          <a:p>
            <a:endParaRPr lang="en-IN" sz="2400" kern="100" dirty="0">
              <a:solidFill>
                <a:schemeClr val="tx1"/>
              </a:solidFill>
              <a:effectLst/>
              <a:latin typeface="Neuton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kern="100" dirty="0">
                <a:solidFill>
                  <a:schemeClr val="tx1"/>
                </a:solidFill>
                <a:effectLst/>
                <a:latin typeface="Neuton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They address critical issues like human error, congestion, and limited accessibility in current transportation.</a:t>
            </a:r>
          </a:p>
        </p:txBody>
      </p:sp>
    </p:spTree>
    <p:extLst>
      <p:ext uri="{BB962C8B-B14F-4D97-AF65-F5344CB8AC3E}">
        <p14:creationId xmlns:p14="http://schemas.microsoft.com/office/powerpoint/2010/main" val="390269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A44C-0D97-57A4-501B-C86F8133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Simulation Environment Setup</a:t>
            </a:r>
          </a:p>
        </p:txBody>
      </p:sp>
      <p:pic>
        <p:nvPicPr>
          <p:cNvPr id="12" name="Picture 11" descr="Quick Start - Arducam Wiki">
            <a:extLst>
              <a:ext uri="{FF2B5EF4-FFF2-40B4-BE49-F238E27FC236}">
                <a16:creationId xmlns:a16="http://schemas.microsoft.com/office/drawing/2014/main" id="{6635E492-E9D3-76EF-4AD9-56A5EFC5F9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6" t="12942" r="7496" b="12942"/>
          <a:stretch/>
        </p:blipFill>
        <p:spPr bwMode="auto">
          <a:xfrm>
            <a:off x="1332229" y="4968832"/>
            <a:ext cx="2124075" cy="1393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30Pin CH9102X ESP-32 Development Board with Wifi+Bluetooth - Creating  innovative IoT projects - RGRJ AIIoT TECHNOLOGIES">
            <a:extLst>
              <a:ext uri="{FF2B5EF4-FFF2-40B4-BE49-F238E27FC236}">
                <a16:creationId xmlns:a16="http://schemas.microsoft.com/office/drawing/2014/main" id="{82EAAC31-45B5-97B3-5A40-EF783DFC92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9" t="6254" r="27089" b="6254"/>
          <a:stretch/>
        </p:blipFill>
        <p:spPr bwMode="auto">
          <a:xfrm>
            <a:off x="5654457" y="4823417"/>
            <a:ext cx="872490" cy="1538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L298N motor driver">
            <a:extLst>
              <a:ext uri="{FF2B5EF4-FFF2-40B4-BE49-F238E27FC236}">
                <a16:creationId xmlns:a16="http://schemas.microsoft.com/office/drawing/2014/main" id="{30E02124-AF9F-DEA1-54FD-D10F49EAF0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3" t="28879" r="6152" b="1336"/>
          <a:stretch/>
        </p:blipFill>
        <p:spPr bwMode="auto">
          <a:xfrm rot="16200000">
            <a:off x="8626792" y="4978039"/>
            <a:ext cx="1847215" cy="9207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83A8F4BB-C1F6-A729-51F6-E2B116B2EB69}"/>
              </a:ext>
            </a:extLst>
          </p:cNvPr>
          <p:cNvSpPr/>
          <p:nvPr/>
        </p:nvSpPr>
        <p:spPr>
          <a:xfrm>
            <a:off x="3627120" y="5665427"/>
            <a:ext cx="1534160" cy="1765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9E3910B-573C-12C5-06AC-8ABC00E6EB92}"/>
              </a:ext>
            </a:extLst>
          </p:cNvPr>
          <p:cNvSpPr/>
          <p:nvPr/>
        </p:nvSpPr>
        <p:spPr>
          <a:xfrm>
            <a:off x="7020124" y="5665427"/>
            <a:ext cx="1534160" cy="1765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 Box 1">
            <a:extLst>
              <a:ext uri="{FF2B5EF4-FFF2-40B4-BE49-F238E27FC236}">
                <a16:creationId xmlns:a16="http://schemas.microsoft.com/office/drawing/2014/main" id="{9A116F2C-5B61-7ABE-C763-61293D1C2214}"/>
              </a:ext>
            </a:extLst>
          </p:cNvPr>
          <p:cNvSpPr txBox="1"/>
          <p:nvPr/>
        </p:nvSpPr>
        <p:spPr>
          <a:xfrm>
            <a:off x="3652836" y="5475244"/>
            <a:ext cx="1307783" cy="270236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700" b="1" kern="100" dirty="0">
                <a:ln>
                  <a:noFill/>
                </a:ln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result as command </a:t>
            </a:r>
            <a:endParaRPr lang="en-IN" sz="11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 Box 1">
            <a:extLst>
              <a:ext uri="{FF2B5EF4-FFF2-40B4-BE49-F238E27FC236}">
                <a16:creationId xmlns:a16="http://schemas.microsoft.com/office/drawing/2014/main" id="{2C444D90-2A4B-1EB4-1B53-F8AE7E7726B7}"/>
              </a:ext>
            </a:extLst>
          </p:cNvPr>
          <p:cNvSpPr txBox="1"/>
          <p:nvPr/>
        </p:nvSpPr>
        <p:spPr>
          <a:xfrm>
            <a:off x="7127457" y="5361918"/>
            <a:ext cx="1193800" cy="39179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700" kern="1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 actuation and send the data to cloud</a:t>
            </a:r>
            <a:endParaRPr lang="en-IN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411F94-D055-B63F-9361-3E377895DCF7}"/>
              </a:ext>
            </a:extLst>
          </p:cNvPr>
          <p:cNvSpPr txBox="1"/>
          <p:nvPr/>
        </p:nvSpPr>
        <p:spPr>
          <a:xfrm>
            <a:off x="1164197" y="1921713"/>
            <a:ext cx="7541444" cy="29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Raspberry pi / Jetson Nano (Edge Device)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ESP32 / Arduino (Intermediate Controller)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4 Channel Relay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L298 Motor driver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BO Gear motor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Sensors (Ultrasonic, MQ2, etc..)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Raspberry pi camera module rev 3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19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FE1C-EACB-1DD5-0299-7F71301B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Research Roadmap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4C1171-AAB6-393B-AC21-93378428D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669696"/>
              </p:ext>
            </p:extLst>
          </p:nvPr>
        </p:nvGraphicFramePr>
        <p:xfrm>
          <a:off x="1717040" y="2181658"/>
          <a:ext cx="8757920" cy="3293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8960">
                  <a:extLst>
                    <a:ext uri="{9D8B030D-6E8A-4147-A177-3AD203B41FA5}">
                      <a16:colId xmlns:a16="http://schemas.microsoft.com/office/drawing/2014/main" val="2496536870"/>
                    </a:ext>
                  </a:extLst>
                </a:gridCol>
                <a:gridCol w="4378960">
                  <a:extLst>
                    <a:ext uri="{9D8B030D-6E8A-4147-A177-3AD203B41FA5}">
                      <a16:colId xmlns:a16="http://schemas.microsoft.com/office/drawing/2014/main" val="1997305542"/>
                    </a:ext>
                  </a:extLst>
                </a:gridCol>
              </a:tblGrid>
              <a:tr h="6817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 Performed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Timeline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606312"/>
                  </a:ext>
                </a:extLst>
              </a:tr>
              <a:tr h="652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Literature review and Finalization of title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January 2025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40177"/>
                  </a:ext>
                </a:extLst>
              </a:tr>
              <a:tr h="652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Studying of used methodology and collection of dataset for research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February 2025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528580"/>
                  </a:ext>
                </a:extLst>
              </a:tr>
              <a:tr h="652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Simulation environment setup and simulation run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 2025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989958"/>
                  </a:ext>
                </a:extLst>
              </a:tr>
              <a:tr h="6529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 analysis and writing of dissertation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 2025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1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30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A973-C388-9087-43CD-02AC978E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8D65C-F489-9C18-003D-01E6913A25A5}"/>
              </a:ext>
            </a:extLst>
          </p:cNvPr>
          <p:cNvSpPr/>
          <p:nvPr/>
        </p:nvSpPr>
        <p:spPr>
          <a:xfrm>
            <a:off x="669165" y="2184400"/>
            <a:ext cx="10853670" cy="3535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Autonomous vehicles have the potential to revolutionize transportation.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They offer increased safety, efficiency, and convenience.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Continued innovation in AI, sensors, and data processing is key.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Challenges remain in regulation, ethics, security, and public trust.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Collaboration between industries and governments is essential.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With proper development, AVs can lead to a smarter, safer future.</a:t>
            </a:r>
            <a:endParaRPr lang="en-IN" sz="2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92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287</TotalTime>
  <Words>655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Aptos</vt:lpstr>
      <vt:lpstr>Arial</vt:lpstr>
      <vt:lpstr>Asap Condensed ExtraBold</vt:lpstr>
      <vt:lpstr>Baguet Script</vt:lpstr>
      <vt:lpstr>Bahnschrift Condensed</vt:lpstr>
      <vt:lpstr>Calibri</vt:lpstr>
      <vt:lpstr>Neuton</vt:lpstr>
      <vt:lpstr>Roboto</vt:lpstr>
      <vt:lpstr>Tw Cen MT</vt:lpstr>
      <vt:lpstr>Droplet</vt:lpstr>
      <vt:lpstr>PowerPoint Presentation</vt:lpstr>
      <vt:lpstr>Presentation outline</vt:lpstr>
      <vt:lpstr>introduction</vt:lpstr>
      <vt:lpstr>Technology Used</vt:lpstr>
      <vt:lpstr>Motivation &amp; Objective </vt:lpstr>
      <vt:lpstr>Problem Statement</vt:lpstr>
      <vt:lpstr>Simulation Environment Setup</vt:lpstr>
      <vt:lpstr>Research Roadmap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Soumya Ranjan Panda</dc:creator>
  <cp:lastModifiedBy>Rudranarayan Sahu</cp:lastModifiedBy>
  <cp:revision>28</cp:revision>
  <dcterms:created xsi:type="dcterms:W3CDTF">2025-04-07T19:17:53Z</dcterms:created>
  <dcterms:modified xsi:type="dcterms:W3CDTF">2025-04-08T10:39:51Z</dcterms:modified>
</cp:coreProperties>
</file>