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3B570-20EA-4518-98B5-C9D302473B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2843-A320-48AF-A0B9-33637568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7c28860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7c28860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c288605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7c288605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c288605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c288605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0119-3A49-63E6-173F-EF94B0BCA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96B27-FD32-14BC-6F8C-FAECBC369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5087-7DC1-C446-BDA4-D46F3CAF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10B7-6DF9-5BA0-E6C2-2D5C918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A47A-B9C7-D87E-8613-D160608F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CF69-C43E-9628-FB40-AD7D357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C82C7-EC37-5682-D72B-4F414FAA5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DF4-6596-5658-B474-6BDC8FD8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185F-3F30-1FA3-EE90-E752530E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F649-3D34-A474-4FE8-22E48945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26119-1B17-AE9A-3CE6-76949199D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25DB9-05CD-6744-D0E1-B4623E21F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39AF-783A-D8B3-90CF-C461CCA0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BFD7-BE13-95C1-C36D-E57AF532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D838-ECA1-33DA-837D-8B180493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4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02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8775-2F50-BDBD-BDE4-CCB762A7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8EA2-0ED9-15D0-618F-B3ECD2F0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F065-1426-86C1-2BEB-F9262033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CA76-BE0C-9457-7661-61B513BE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BA76-F8C2-FB3F-5F60-AFA7857E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BE8A-FD9D-BFEC-D3B8-3CB70134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EABB-315D-5123-2A6D-5EE5A14F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7FE4-38F0-886D-D2AA-8BFE074B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43FB3-5D59-8B52-1E47-5DE2AEF2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CF11-290F-DFA6-26BF-A862AD06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262A-4D85-ADC7-90BC-2E49E61A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D6A3-FA22-3E20-7F03-274A1D42B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71C58-F5B4-39B6-61E8-A26A5219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D949-7626-84CD-038B-DC30B79F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0E457-C69D-2440-DC19-5F223AD8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6BBE0-1BF7-48A0-AE0F-C7005E83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8FF2-46F6-77FA-2FAF-A80E0436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D8B2C-C9C9-182C-E90B-F631624F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D445C-325A-0EF6-537F-D4A559F2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0FF9A-186E-66C4-8FED-589976052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A3132-3A90-2565-EFDA-4B823D639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77F23-5F71-0429-DE0A-C0048A53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E596D-16EA-ED5E-3C61-D2E4A584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71365-CEA1-8355-C8AE-0F65FD14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F748-E5AA-5115-3700-168835FA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1B2AF-5A2D-3D2F-86C0-0B7142E2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1A355-0872-F00F-1726-37324314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D2870-D1B2-9B2C-68EE-1612F15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25E24-9A72-8044-768B-DA918829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3839B-2C1D-FBA6-24A9-1F930C21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145CE-A433-C4F6-25C9-2F0B5A53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724C-379B-B484-1ADF-4F190A68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5251-3A76-AEE8-74B7-11E35F2B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5047F-E2DE-277A-6D58-9F46685AB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5E7B-C6A4-0A8B-8468-5AFF0C76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44CAE-87C7-479E-8DC3-99708663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EC0FA-C7DF-E982-36B5-8B26C140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858C-CEED-E615-8D85-00419E28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D7284-6C6D-C73F-E8B1-F9C75BF7B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83B1E-BE49-2DDF-AACD-FA7564E1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A7FE5-DA4D-91FD-21F2-1901DADD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FFAE-EBAD-06AA-F01D-DF017F29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D3C4E-5C61-D042-05C1-971C0A77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8A800-C3B4-C82D-9156-B8FEFA86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D882-395F-F459-8D37-88D9B7A4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65A7-A92C-34D8-E42F-822D008F3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93A4-6A0E-47A6-BDD1-93DB151D68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F0503-2AFB-4DA5-FEB2-7B3753C15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F183-FCAB-44CE-7523-DE73FDF18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E559-1F12-4C65-84A6-54CBF688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rtos.org/a00110.html#configSUPPORT_STATIC_ALLO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466" y="1578017"/>
            <a:ext cx="6125569" cy="36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0" y="0"/>
            <a:ext cx="12192000" cy="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3200"/>
              <a:t>Memory Allocation</a:t>
            </a:r>
            <a:endParaRPr sz="3200"/>
          </a:p>
        </p:txBody>
      </p:sp>
      <p:sp>
        <p:nvSpPr>
          <p:cNvPr id="144" name="Google Shape;144;p16"/>
          <p:cNvSpPr/>
          <p:nvPr/>
        </p:nvSpPr>
        <p:spPr>
          <a:xfrm>
            <a:off x="548959" y="1310833"/>
            <a:ext cx="2053200" cy="4825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45" name="Google Shape;145;p16"/>
          <p:cNvSpPr txBox="1"/>
          <p:nvPr/>
        </p:nvSpPr>
        <p:spPr>
          <a:xfrm>
            <a:off x="548959" y="997633"/>
            <a:ext cx="2053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600"/>
              <a:t>RAM</a:t>
            </a:r>
            <a:endParaRPr sz="1600"/>
          </a:p>
        </p:txBody>
      </p:sp>
      <p:sp>
        <p:nvSpPr>
          <p:cNvPr id="146" name="Google Shape;146;p16"/>
          <p:cNvSpPr/>
          <p:nvPr/>
        </p:nvSpPr>
        <p:spPr>
          <a:xfrm>
            <a:off x="548959" y="5359383"/>
            <a:ext cx="2053200" cy="777200"/>
          </a:xfrm>
          <a:prstGeom prst="roundRect">
            <a:avLst>
              <a:gd name="adj" fmla="val 0"/>
            </a:avLst>
          </a:prstGeom>
          <a:solidFill>
            <a:srgbClr val="FFE59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Static</a:t>
            </a:r>
            <a:endParaRPr sz="2000"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548959" y="1310833"/>
            <a:ext cx="2053200" cy="1911800"/>
            <a:chOff x="823438" y="1966250"/>
            <a:chExt cx="3079800" cy="2867700"/>
          </a:xfrm>
        </p:grpSpPr>
        <p:sp>
          <p:nvSpPr>
            <p:cNvPr id="148" name="Google Shape;148;p16"/>
            <p:cNvSpPr/>
            <p:nvPr/>
          </p:nvSpPr>
          <p:spPr>
            <a:xfrm>
              <a:off x="823438" y="1966250"/>
              <a:ext cx="3079800" cy="1936800"/>
            </a:xfrm>
            <a:prstGeom prst="roundRect">
              <a:avLst>
                <a:gd name="adj" fmla="val 0"/>
              </a:avLst>
            </a:prstGeom>
            <a:solidFill>
              <a:srgbClr val="F9CB9C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/>
              <a:r>
                <a:rPr lang="en" sz="2000"/>
                <a:t>Stack</a:t>
              </a:r>
              <a:endParaRPr sz="20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571663" y="3668150"/>
              <a:ext cx="1426800" cy="1165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9CB9C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548959" y="3462733"/>
            <a:ext cx="2053200" cy="1911800"/>
            <a:chOff x="823438" y="5194100"/>
            <a:chExt cx="3079800" cy="2867700"/>
          </a:xfrm>
        </p:grpSpPr>
        <p:sp>
          <p:nvSpPr>
            <p:cNvPr id="151" name="Google Shape;151;p16"/>
            <p:cNvSpPr/>
            <p:nvPr/>
          </p:nvSpPr>
          <p:spPr>
            <a:xfrm>
              <a:off x="823438" y="6125000"/>
              <a:ext cx="3079800" cy="1936800"/>
            </a:xfrm>
            <a:prstGeom prst="roundRect">
              <a:avLst>
                <a:gd name="adj" fmla="val 0"/>
              </a:avLst>
            </a:prstGeom>
            <a:solidFill>
              <a:srgbClr val="9FC5E8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/>
              <a:r>
                <a:rPr lang="en" sz="2000"/>
                <a:t>Heap</a:t>
              </a:r>
              <a:endParaRPr sz="2000"/>
            </a:p>
          </p:txBody>
        </p:sp>
        <p:sp>
          <p:nvSpPr>
            <p:cNvPr id="152" name="Google Shape;152;p16"/>
            <p:cNvSpPr/>
            <p:nvPr/>
          </p:nvSpPr>
          <p:spPr>
            <a:xfrm rot="10800000">
              <a:off x="1649938" y="5194100"/>
              <a:ext cx="1426800" cy="11745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</p:grpSp>
      <p:cxnSp>
        <p:nvCxnSpPr>
          <p:cNvPr id="153" name="Google Shape;153;p16"/>
          <p:cNvCxnSpPr>
            <a:endCxn id="146" idx="3"/>
          </p:cNvCxnSpPr>
          <p:nvPr/>
        </p:nvCxnSpPr>
        <p:spPr>
          <a:xfrm flipH="1">
            <a:off x="2602159" y="1720783"/>
            <a:ext cx="3477800" cy="40272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6"/>
          <p:cNvCxnSpPr>
            <a:endCxn id="146" idx="3"/>
          </p:cNvCxnSpPr>
          <p:nvPr/>
        </p:nvCxnSpPr>
        <p:spPr>
          <a:xfrm flipH="1">
            <a:off x="2602159" y="1996783"/>
            <a:ext cx="3461600" cy="37512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6"/>
          <p:cNvCxnSpPr>
            <a:endCxn id="146" idx="3"/>
          </p:cNvCxnSpPr>
          <p:nvPr/>
        </p:nvCxnSpPr>
        <p:spPr>
          <a:xfrm flipH="1">
            <a:off x="2602159" y="2954583"/>
            <a:ext cx="3867400" cy="27934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6"/>
          <p:cNvSpPr txBox="1"/>
          <p:nvPr/>
        </p:nvSpPr>
        <p:spPr>
          <a:xfrm>
            <a:off x="3004759" y="3055192"/>
            <a:ext cx="15198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Static allocation</a:t>
            </a:r>
            <a:endParaRPr sz="2000"/>
          </a:p>
        </p:txBody>
      </p:sp>
      <p:cxnSp>
        <p:nvCxnSpPr>
          <p:cNvPr id="157" name="Google Shape;157;p16"/>
          <p:cNvCxnSpPr>
            <a:endCxn id="148" idx="3"/>
          </p:cNvCxnSpPr>
          <p:nvPr/>
        </p:nvCxnSpPr>
        <p:spPr>
          <a:xfrm rot="10800000">
            <a:off x="2602159" y="1956433"/>
            <a:ext cx="3899800" cy="124180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6"/>
          <p:cNvCxnSpPr>
            <a:endCxn id="148" idx="3"/>
          </p:cNvCxnSpPr>
          <p:nvPr/>
        </p:nvCxnSpPr>
        <p:spPr>
          <a:xfrm rot="10800000">
            <a:off x="2602159" y="1956433"/>
            <a:ext cx="3916000" cy="145280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6"/>
          <p:cNvSpPr txBox="1"/>
          <p:nvPr/>
        </p:nvSpPr>
        <p:spPr>
          <a:xfrm>
            <a:off x="2946059" y="1278200"/>
            <a:ext cx="15198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Automatic allocation</a:t>
            </a:r>
            <a:endParaRPr sz="2000"/>
          </a:p>
        </p:txBody>
      </p:sp>
      <p:cxnSp>
        <p:nvCxnSpPr>
          <p:cNvPr id="160" name="Google Shape;160;p16"/>
          <p:cNvCxnSpPr/>
          <p:nvPr/>
        </p:nvCxnSpPr>
        <p:spPr>
          <a:xfrm rot="10800000">
            <a:off x="2602175" y="1956383"/>
            <a:ext cx="5490800" cy="397600"/>
          </a:xfrm>
          <a:prstGeom prst="straightConnector1">
            <a:avLst/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6"/>
          <p:cNvCxnSpPr>
            <a:endCxn id="151" idx="3"/>
          </p:cNvCxnSpPr>
          <p:nvPr/>
        </p:nvCxnSpPr>
        <p:spPr>
          <a:xfrm flipH="1">
            <a:off x="2602159" y="4025933"/>
            <a:ext cx="6205000" cy="703000"/>
          </a:xfrm>
          <a:prstGeom prst="straightConnector1">
            <a:avLst/>
          </a:prstGeom>
          <a:noFill/>
          <a:ln w="76200" cap="flat" cmpd="sng">
            <a:solidFill>
              <a:srgbClr val="6FA8D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6"/>
          <p:cNvSpPr txBox="1"/>
          <p:nvPr/>
        </p:nvSpPr>
        <p:spPr>
          <a:xfrm>
            <a:off x="4164259" y="4501133"/>
            <a:ext cx="1353200" cy="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Dynamic allocation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1711209" y="1310833"/>
            <a:ext cx="2129600" cy="4825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68" name="Google Shape;168;p17"/>
          <p:cNvSpPr txBox="1"/>
          <p:nvPr/>
        </p:nvSpPr>
        <p:spPr>
          <a:xfrm>
            <a:off x="1749392" y="997633"/>
            <a:ext cx="2053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600"/>
              <a:t>RAM</a:t>
            </a:r>
            <a:endParaRPr sz="1600"/>
          </a:p>
        </p:txBody>
      </p:sp>
      <p:sp>
        <p:nvSpPr>
          <p:cNvPr id="169" name="Google Shape;169;p17"/>
          <p:cNvSpPr/>
          <p:nvPr/>
        </p:nvSpPr>
        <p:spPr>
          <a:xfrm>
            <a:off x="1711200" y="3295567"/>
            <a:ext cx="2129600" cy="2306200"/>
          </a:xfrm>
          <a:prstGeom prst="roundRect">
            <a:avLst>
              <a:gd name="adj" fmla="val 0"/>
            </a:avLst>
          </a:prstGeom>
          <a:solidFill>
            <a:srgbClr val="9FC5E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/>
            <a:r>
              <a:rPr lang="en" sz="2000"/>
              <a:t>Heap</a:t>
            </a:r>
            <a:endParaRPr sz="2000"/>
          </a:p>
        </p:txBody>
      </p:sp>
      <p:sp>
        <p:nvSpPr>
          <p:cNvPr id="170" name="Google Shape;170;p17"/>
          <p:cNvSpPr/>
          <p:nvPr/>
        </p:nvSpPr>
        <p:spPr>
          <a:xfrm rot="10800000">
            <a:off x="2300400" y="2591617"/>
            <a:ext cx="951200" cy="78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71" name="Google Shape;171;p17"/>
          <p:cNvSpPr/>
          <p:nvPr/>
        </p:nvSpPr>
        <p:spPr>
          <a:xfrm>
            <a:off x="1711200" y="5601767"/>
            <a:ext cx="2129600" cy="534800"/>
          </a:xfrm>
          <a:prstGeom prst="roundRect">
            <a:avLst>
              <a:gd name="adj" fmla="val 0"/>
            </a:avLst>
          </a:prstGeom>
          <a:solidFill>
            <a:srgbClr val="FFE59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Static</a:t>
            </a:r>
            <a:endParaRPr sz="2000"/>
          </a:p>
        </p:txBody>
      </p:sp>
      <p:sp>
        <p:nvSpPr>
          <p:cNvPr id="172" name="Google Shape;172;p17"/>
          <p:cNvSpPr/>
          <p:nvPr/>
        </p:nvSpPr>
        <p:spPr>
          <a:xfrm>
            <a:off x="1711200" y="1310833"/>
            <a:ext cx="2129600" cy="410000"/>
          </a:xfrm>
          <a:prstGeom prst="roundRect">
            <a:avLst>
              <a:gd name="adj" fmla="val 0"/>
            </a:avLst>
          </a:prstGeom>
          <a:solidFill>
            <a:srgbClr val="F9CB9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Stack</a:t>
            </a:r>
            <a:endParaRPr sz="2000"/>
          </a:p>
        </p:txBody>
      </p:sp>
      <p:sp>
        <p:nvSpPr>
          <p:cNvPr id="173" name="Google Shape;173;p17"/>
          <p:cNvSpPr/>
          <p:nvPr/>
        </p:nvSpPr>
        <p:spPr>
          <a:xfrm>
            <a:off x="2300417" y="1633717"/>
            <a:ext cx="951200" cy="77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174" name="Google Shape;174;p17"/>
          <p:cNvSpPr txBox="1"/>
          <p:nvPr/>
        </p:nvSpPr>
        <p:spPr>
          <a:xfrm>
            <a:off x="0" y="0"/>
            <a:ext cx="12192000" cy="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3200"/>
              <a:t>RTOS Memory Allocation</a:t>
            </a:r>
            <a:endParaRPr sz="3200"/>
          </a:p>
        </p:txBody>
      </p:sp>
      <p:sp>
        <p:nvSpPr>
          <p:cNvPr id="175" name="Google Shape;175;p17"/>
          <p:cNvSpPr/>
          <p:nvPr/>
        </p:nvSpPr>
        <p:spPr>
          <a:xfrm>
            <a:off x="1711200" y="5066883"/>
            <a:ext cx="2129600" cy="534800"/>
          </a:xfrm>
          <a:prstGeom prst="rect">
            <a:avLst/>
          </a:prstGeom>
          <a:solidFill>
            <a:srgbClr val="9FC5E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Task 1</a:t>
            </a:r>
            <a:endParaRPr sz="2000"/>
          </a:p>
        </p:txBody>
      </p:sp>
      <p:sp>
        <p:nvSpPr>
          <p:cNvPr id="176" name="Google Shape;176;p17"/>
          <p:cNvSpPr/>
          <p:nvPr/>
        </p:nvSpPr>
        <p:spPr>
          <a:xfrm>
            <a:off x="5319367" y="3778417"/>
            <a:ext cx="2693800" cy="1704600"/>
          </a:xfrm>
          <a:prstGeom prst="rect">
            <a:avLst/>
          </a:prstGeom>
          <a:solidFill>
            <a:srgbClr val="9FC5E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endParaRPr sz="1200"/>
          </a:p>
        </p:txBody>
      </p:sp>
      <p:sp>
        <p:nvSpPr>
          <p:cNvPr id="177" name="Google Shape;177;p17"/>
          <p:cNvSpPr/>
          <p:nvPr/>
        </p:nvSpPr>
        <p:spPr>
          <a:xfrm>
            <a:off x="1711200" y="4532000"/>
            <a:ext cx="2129600" cy="534800"/>
          </a:xfrm>
          <a:prstGeom prst="rect">
            <a:avLst/>
          </a:prstGeom>
          <a:solidFill>
            <a:srgbClr val="9FC5E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Task 2</a:t>
            </a:r>
            <a:endParaRPr sz="2000"/>
          </a:p>
        </p:txBody>
      </p:sp>
      <p:sp>
        <p:nvSpPr>
          <p:cNvPr id="178" name="Google Shape;178;p17"/>
          <p:cNvSpPr/>
          <p:nvPr/>
        </p:nvSpPr>
        <p:spPr>
          <a:xfrm>
            <a:off x="5424950" y="4975683"/>
            <a:ext cx="2482600" cy="4100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TCB 1</a:t>
            </a:r>
            <a:endParaRPr sz="2000"/>
          </a:p>
        </p:txBody>
      </p:sp>
      <p:sp>
        <p:nvSpPr>
          <p:cNvPr id="179" name="Google Shape;179;p17"/>
          <p:cNvSpPr/>
          <p:nvPr/>
        </p:nvSpPr>
        <p:spPr>
          <a:xfrm>
            <a:off x="5424967" y="3875817"/>
            <a:ext cx="2482600" cy="10108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Stack 1</a:t>
            </a:r>
            <a:endParaRPr sz="2000"/>
          </a:p>
        </p:txBody>
      </p:sp>
      <p:sp>
        <p:nvSpPr>
          <p:cNvPr id="180" name="Google Shape;180;p17"/>
          <p:cNvSpPr/>
          <p:nvPr/>
        </p:nvSpPr>
        <p:spPr>
          <a:xfrm>
            <a:off x="5319367" y="1343267"/>
            <a:ext cx="2693800" cy="1704600"/>
          </a:xfrm>
          <a:prstGeom prst="rect">
            <a:avLst/>
          </a:prstGeom>
          <a:solidFill>
            <a:srgbClr val="9FC5E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endParaRPr sz="1200"/>
          </a:p>
        </p:txBody>
      </p:sp>
      <p:sp>
        <p:nvSpPr>
          <p:cNvPr id="181" name="Google Shape;181;p17"/>
          <p:cNvSpPr/>
          <p:nvPr/>
        </p:nvSpPr>
        <p:spPr>
          <a:xfrm>
            <a:off x="5424950" y="2540533"/>
            <a:ext cx="2482600" cy="4100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TCB 2</a:t>
            </a:r>
            <a:endParaRPr sz="2000"/>
          </a:p>
        </p:txBody>
      </p:sp>
      <p:sp>
        <p:nvSpPr>
          <p:cNvPr id="182" name="Google Shape;182;p17"/>
          <p:cNvSpPr/>
          <p:nvPr/>
        </p:nvSpPr>
        <p:spPr>
          <a:xfrm>
            <a:off x="5424967" y="1440667"/>
            <a:ext cx="2482600" cy="10108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Stack 2</a:t>
            </a:r>
            <a:endParaRPr sz="2000"/>
          </a:p>
        </p:txBody>
      </p:sp>
      <p:sp>
        <p:nvSpPr>
          <p:cNvPr id="183" name="Google Shape;183;p17"/>
          <p:cNvSpPr txBox="1"/>
          <p:nvPr/>
        </p:nvSpPr>
        <p:spPr>
          <a:xfrm>
            <a:off x="5932467" y="941600"/>
            <a:ext cx="14676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600"/>
              <a:t>Task 2</a:t>
            </a:r>
            <a:endParaRPr sz="1600"/>
          </a:p>
        </p:txBody>
      </p:sp>
      <p:sp>
        <p:nvSpPr>
          <p:cNvPr id="184" name="Google Shape;184;p17"/>
          <p:cNvSpPr txBox="1"/>
          <p:nvPr/>
        </p:nvSpPr>
        <p:spPr>
          <a:xfrm>
            <a:off x="5932467" y="3376817"/>
            <a:ext cx="1467600" cy="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600"/>
              <a:t>Task 1</a:t>
            </a:r>
            <a:endParaRPr sz="1600"/>
          </a:p>
        </p:txBody>
      </p:sp>
      <p:cxnSp>
        <p:nvCxnSpPr>
          <p:cNvPr id="185" name="Google Shape;185;p17"/>
          <p:cNvCxnSpPr>
            <a:stCxn id="175" idx="3"/>
            <a:endCxn id="176" idx="1"/>
          </p:cNvCxnSpPr>
          <p:nvPr/>
        </p:nvCxnSpPr>
        <p:spPr>
          <a:xfrm rot="10800000" flipH="1">
            <a:off x="3840800" y="4630683"/>
            <a:ext cx="1478600" cy="703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7"/>
          <p:cNvCxnSpPr>
            <a:stCxn id="177" idx="3"/>
            <a:endCxn id="180" idx="1"/>
          </p:cNvCxnSpPr>
          <p:nvPr/>
        </p:nvCxnSpPr>
        <p:spPr>
          <a:xfrm rot="10800000" flipH="1">
            <a:off x="3840800" y="2195600"/>
            <a:ext cx="1478600" cy="2603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17"/>
          <p:cNvSpPr/>
          <p:nvPr/>
        </p:nvSpPr>
        <p:spPr>
          <a:xfrm>
            <a:off x="1711217" y="3997192"/>
            <a:ext cx="2129600" cy="534800"/>
          </a:xfrm>
          <a:prstGeom prst="rect">
            <a:avLst/>
          </a:prstGeom>
          <a:solidFill>
            <a:srgbClr val="9FC5E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Kernel Object 1</a:t>
            </a:r>
            <a:endParaRPr sz="2000"/>
          </a:p>
        </p:txBody>
      </p:sp>
      <p:sp>
        <p:nvSpPr>
          <p:cNvPr id="188" name="Google Shape;188;p17"/>
          <p:cNvSpPr txBox="1"/>
          <p:nvPr/>
        </p:nvSpPr>
        <p:spPr>
          <a:xfrm>
            <a:off x="8143000" y="4363317"/>
            <a:ext cx="18248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r>
              <a:rPr lang="en" sz="1600"/>
              <a:t>xTaskCreate()</a:t>
            </a:r>
            <a:endParaRPr sz="1600"/>
          </a:p>
        </p:txBody>
      </p:sp>
      <p:sp>
        <p:nvSpPr>
          <p:cNvPr id="189" name="Google Shape;189;p17"/>
          <p:cNvSpPr txBox="1"/>
          <p:nvPr/>
        </p:nvSpPr>
        <p:spPr>
          <a:xfrm>
            <a:off x="8143000" y="1928167"/>
            <a:ext cx="18248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r>
              <a:rPr lang="en" sz="1600"/>
              <a:t>xTaskCreate()</a:t>
            </a:r>
            <a:endParaRPr sz="1600"/>
          </a:p>
        </p:txBody>
      </p:sp>
      <p:sp>
        <p:nvSpPr>
          <p:cNvPr id="190" name="Google Shape;190;p17"/>
          <p:cNvSpPr txBox="1"/>
          <p:nvPr/>
        </p:nvSpPr>
        <p:spPr>
          <a:xfrm>
            <a:off x="5319400" y="5601767"/>
            <a:ext cx="2291600" cy="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r>
              <a:rPr lang="en" sz="1600"/>
              <a:t>xTaskCreateStatic()</a:t>
            </a:r>
            <a:endParaRPr sz="1600"/>
          </a:p>
        </p:txBody>
      </p:sp>
      <p:cxnSp>
        <p:nvCxnSpPr>
          <p:cNvPr id="191" name="Google Shape;191;p17"/>
          <p:cNvCxnSpPr>
            <a:endCxn id="171" idx="3"/>
          </p:cNvCxnSpPr>
          <p:nvPr/>
        </p:nvCxnSpPr>
        <p:spPr>
          <a:xfrm rot="10800000">
            <a:off x="3840800" y="5869167"/>
            <a:ext cx="147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17"/>
          <p:cNvSpPr txBox="1"/>
          <p:nvPr/>
        </p:nvSpPr>
        <p:spPr>
          <a:xfrm>
            <a:off x="4074883" y="6006983"/>
            <a:ext cx="7500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r>
              <a:rPr lang="en" sz="1600"/>
              <a:t>#define </a:t>
            </a:r>
            <a:r>
              <a:rPr lang="en" sz="1600">
                <a:uFill>
                  <a:noFill/>
                </a:uFill>
                <a:hlinkClick r:id="rId3"/>
              </a:rPr>
              <a:t>configSUPPORT_STATIC_ALLOCATION</a:t>
            </a:r>
            <a:r>
              <a:rPr lang="en" sz="1600"/>
              <a:t> 1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/>
        </p:nvSpPr>
        <p:spPr>
          <a:xfrm>
            <a:off x="0" y="0"/>
            <a:ext cx="12192000" cy="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3200"/>
              <a:t>Challenge: Pass a Message</a:t>
            </a:r>
            <a:endParaRPr sz="3200"/>
          </a:p>
        </p:txBody>
      </p:sp>
      <p:sp>
        <p:nvSpPr>
          <p:cNvPr id="198" name="Google Shape;198;p18"/>
          <p:cNvSpPr/>
          <p:nvPr/>
        </p:nvSpPr>
        <p:spPr>
          <a:xfrm>
            <a:off x="2407025" y="2132700"/>
            <a:ext cx="2752200" cy="25926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/>
            <a:r>
              <a:rPr lang="en" sz="1600" b="1"/>
              <a:t>Task A</a:t>
            </a:r>
            <a:endParaRPr sz="1600" b="1"/>
          </a:p>
          <a:p>
            <a:pPr algn="ctr"/>
            <a:endParaRPr sz="1600" b="1"/>
          </a:p>
          <a:p>
            <a:pPr marL="304815" indent="-254013">
              <a:buSzPts val="2400"/>
              <a:buChar char="●"/>
            </a:pPr>
            <a:r>
              <a:rPr lang="en" sz="1600"/>
              <a:t>Listens for input from Serial Monitor</a:t>
            </a:r>
            <a:endParaRPr sz="1600"/>
          </a:p>
          <a:p>
            <a:pPr marL="304815" indent="-254013">
              <a:buSzPts val="2400"/>
              <a:buChar char="●"/>
            </a:pPr>
            <a:r>
              <a:rPr lang="en" sz="1600"/>
              <a:t>On newline char (‘\n’), stores all chars up to that point in heap memory</a:t>
            </a:r>
            <a:endParaRPr sz="1600"/>
          </a:p>
          <a:p>
            <a:pPr marL="304815" indent="-254013">
              <a:buSzPts val="2400"/>
              <a:buChar char="●"/>
            </a:pPr>
            <a:r>
              <a:rPr lang="en" sz="1600"/>
              <a:t>Notifies Task B of new message</a:t>
            </a:r>
            <a:endParaRPr sz="1600"/>
          </a:p>
        </p:txBody>
      </p:sp>
      <p:sp>
        <p:nvSpPr>
          <p:cNvPr id="199" name="Google Shape;199;p18"/>
          <p:cNvSpPr/>
          <p:nvPr/>
        </p:nvSpPr>
        <p:spPr>
          <a:xfrm>
            <a:off x="7032775" y="2132700"/>
            <a:ext cx="2752200" cy="25926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/>
            <a:r>
              <a:rPr lang="en" sz="1600" b="1"/>
              <a:t>Task B</a:t>
            </a:r>
            <a:endParaRPr sz="1600" b="1"/>
          </a:p>
          <a:p>
            <a:pPr algn="ctr"/>
            <a:endParaRPr sz="1600" b="1"/>
          </a:p>
          <a:p>
            <a:pPr marL="304815" indent="-254013">
              <a:buSzPts val="2400"/>
              <a:buChar char="●"/>
            </a:pPr>
            <a:r>
              <a:rPr lang="en" sz="1600"/>
              <a:t>Waits for notification from Task A</a:t>
            </a:r>
            <a:endParaRPr sz="1600"/>
          </a:p>
          <a:p>
            <a:pPr marL="304815" indent="-254013">
              <a:buSzPts val="2400"/>
              <a:buChar char="●"/>
            </a:pPr>
            <a:r>
              <a:rPr lang="en" sz="1600"/>
              <a:t>Prints message found in heap memory to Serial Monitor</a:t>
            </a:r>
            <a:endParaRPr sz="1600"/>
          </a:p>
          <a:p>
            <a:pPr marL="304815" indent="-254013">
              <a:buSzPts val="2400"/>
              <a:buChar char="●"/>
            </a:pPr>
            <a:r>
              <a:rPr lang="en" sz="1600"/>
              <a:t>Frees heap memory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Hymel</dc:creator>
  <cp:lastModifiedBy>Shawn Hymel</cp:lastModifiedBy>
  <cp:revision>1</cp:revision>
  <dcterms:created xsi:type="dcterms:W3CDTF">2022-05-21T17:55:31Z</dcterms:created>
  <dcterms:modified xsi:type="dcterms:W3CDTF">2022-05-21T17:55:41Z</dcterms:modified>
</cp:coreProperties>
</file>