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0" orient="horz"/>
        <p:guide pos="57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911bd28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911bd28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911bd28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911bd28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6911bd28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6911bd28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911bd28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911bd28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79d3e15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79d3e15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  <a:defRPr sz="3600">
                <a:solidFill>
                  <a:schemeClr val="dk2"/>
                </a:solidFill>
              </a:defRPr>
            </a:lvl1pPr>
            <a:lvl2pPr indent="-406400" lvl="1" marL="914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indent="-406400" lvl="2" marL="13716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indent="-406400" lvl="3" marL="18288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indent="-406400" lvl="4" marL="22860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indent="-406400" lvl="5" marL="27432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indent="-406400" lvl="6" marL="3200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indent="-406400" lvl="7" marL="36576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indent="-406400" lvl="8" marL="411480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637" y="1371900"/>
            <a:ext cx="8380624" cy="838062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872100" y="452425"/>
            <a:ext cx="732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Asymmetric Multiprocessing (AMP)</a:t>
            </a:r>
            <a:endParaRPr b="1" sz="3000"/>
          </a:p>
        </p:txBody>
      </p:sp>
      <p:sp>
        <p:nvSpPr>
          <p:cNvPr id="56" name="Google Shape;56;p13"/>
          <p:cNvSpPr txBox="1"/>
          <p:nvPr/>
        </p:nvSpPr>
        <p:spPr>
          <a:xfrm>
            <a:off x="10090200" y="452425"/>
            <a:ext cx="732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Symmetric Multiprocessing (SMP)</a:t>
            </a:r>
            <a:endParaRPr b="1" sz="30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2750" y="1371900"/>
            <a:ext cx="8380624" cy="838062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2640400" y="3667688"/>
            <a:ext cx="1792200" cy="17922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Primary Core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(runs OS)</a:t>
            </a:r>
            <a:endParaRPr sz="2400"/>
          </a:p>
        </p:txBody>
      </p:sp>
      <p:sp>
        <p:nvSpPr>
          <p:cNvPr id="59" name="Google Shape;59;p13"/>
          <p:cNvSpPr/>
          <p:nvPr/>
        </p:nvSpPr>
        <p:spPr>
          <a:xfrm>
            <a:off x="4637275" y="3667688"/>
            <a:ext cx="1792200" cy="17922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Secondary Core</a:t>
            </a:r>
            <a:endParaRPr sz="2400"/>
          </a:p>
        </p:txBody>
      </p:sp>
      <p:sp>
        <p:nvSpPr>
          <p:cNvPr id="60" name="Google Shape;60;p13"/>
          <p:cNvSpPr/>
          <p:nvPr/>
        </p:nvSpPr>
        <p:spPr>
          <a:xfrm>
            <a:off x="2640400" y="5664538"/>
            <a:ext cx="1792200" cy="17922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Secondary Core</a:t>
            </a:r>
            <a:endParaRPr sz="2400"/>
          </a:p>
        </p:txBody>
      </p:sp>
      <p:sp>
        <p:nvSpPr>
          <p:cNvPr id="61" name="Google Shape;61;p13"/>
          <p:cNvSpPr/>
          <p:nvPr/>
        </p:nvSpPr>
        <p:spPr>
          <a:xfrm>
            <a:off x="4637275" y="5664538"/>
            <a:ext cx="1792200" cy="17922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Secondary Core</a:t>
            </a:r>
            <a:endParaRPr sz="2400"/>
          </a:p>
        </p:txBody>
      </p:sp>
      <p:sp>
        <p:nvSpPr>
          <p:cNvPr id="62" name="Google Shape;62;p13"/>
          <p:cNvSpPr/>
          <p:nvPr/>
        </p:nvSpPr>
        <p:spPr>
          <a:xfrm>
            <a:off x="11858513" y="3667688"/>
            <a:ext cx="1792200" cy="17922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Primary Core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(runs OS)</a:t>
            </a:r>
            <a:endParaRPr sz="2400"/>
          </a:p>
        </p:txBody>
      </p:sp>
      <p:sp>
        <p:nvSpPr>
          <p:cNvPr id="63" name="Google Shape;63;p13"/>
          <p:cNvSpPr/>
          <p:nvPr/>
        </p:nvSpPr>
        <p:spPr>
          <a:xfrm>
            <a:off x="13855388" y="3667688"/>
            <a:ext cx="1792200" cy="17922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Primary Core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(runs OS)</a:t>
            </a:r>
            <a:endParaRPr sz="2400"/>
          </a:p>
        </p:txBody>
      </p:sp>
      <p:sp>
        <p:nvSpPr>
          <p:cNvPr id="64" name="Google Shape;64;p13"/>
          <p:cNvSpPr/>
          <p:nvPr/>
        </p:nvSpPr>
        <p:spPr>
          <a:xfrm>
            <a:off x="11858513" y="5664538"/>
            <a:ext cx="1792200" cy="17922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Primary Core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(runs OS)</a:t>
            </a:r>
            <a:endParaRPr sz="2400"/>
          </a:p>
        </p:txBody>
      </p:sp>
      <p:sp>
        <p:nvSpPr>
          <p:cNvPr id="65" name="Google Shape;65;p13"/>
          <p:cNvSpPr/>
          <p:nvPr/>
        </p:nvSpPr>
        <p:spPr>
          <a:xfrm>
            <a:off x="13855388" y="5664538"/>
            <a:ext cx="1792200" cy="17922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Primary Core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(runs OS)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663" y="1210575"/>
            <a:ext cx="8126675" cy="876267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2130750" y="102375"/>
            <a:ext cx="14026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ESP32 Block Diagram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(example of SMP architecture)</a:t>
            </a:r>
            <a:endParaRPr sz="3000"/>
          </a:p>
        </p:txBody>
      </p:sp>
      <p:sp>
        <p:nvSpPr>
          <p:cNvPr id="72" name="Google Shape;72;p14"/>
          <p:cNvSpPr txBox="1"/>
          <p:nvPr/>
        </p:nvSpPr>
        <p:spPr>
          <a:xfrm>
            <a:off x="2130750" y="9656700"/>
            <a:ext cx="1402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(diagram is from the ESP32 Technical Reference Manual)</a:t>
            </a:r>
            <a:endParaRPr sz="2400"/>
          </a:p>
        </p:txBody>
      </p:sp>
      <p:sp>
        <p:nvSpPr>
          <p:cNvPr id="73" name="Google Shape;73;p14"/>
          <p:cNvSpPr/>
          <p:nvPr/>
        </p:nvSpPr>
        <p:spPr>
          <a:xfrm>
            <a:off x="7932450" y="4449025"/>
            <a:ext cx="2392500" cy="45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5743825" y="5474250"/>
            <a:ext cx="913200" cy="6465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75" name="Google Shape;75;p14"/>
          <p:cNvSpPr txBox="1"/>
          <p:nvPr/>
        </p:nvSpPr>
        <p:spPr>
          <a:xfrm>
            <a:off x="11570125" y="5474250"/>
            <a:ext cx="913200" cy="6465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</a:t>
            </a:r>
            <a:endParaRPr sz="3000"/>
          </a:p>
        </p:txBody>
      </p:sp>
      <p:sp>
        <p:nvSpPr>
          <p:cNvPr id="76" name="Google Shape;76;p14"/>
          <p:cNvSpPr/>
          <p:nvPr/>
        </p:nvSpPr>
        <p:spPr>
          <a:xfrm>
            <a:off x="7902075" y="4453900"/>
            <a:ext cx="1226700" cy="445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0 Cache</a:t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9128775" y="4453900"/>
            <a:ext cx="1226700" cy="445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1 Cache</a:t>
            </a:r>
            <a:endParaRPr/>
          </a:p>
        </p:txBody>
      </p:sp>
      <p:cxnSp>
        <p:nvCxnSpPr>
          <p:cNvPr id="78" name="Google Shape;78;p14"/>
          <p:cNvCxnSpPr/>
          <p:nvPr/>
        </p:nvCxnSpPr>
        <p:spPr>
          <a:xfrm>
            <a:off x="9122637" y="4449025"/>
            <a:ext cx="0" cy="450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4"/>
          <p:cNvSpPr txBox="1"/>
          <p:nvPr/>
        </p:nvSpPr>
        <p:spPr>
          <a:xfrm>
            <a:off x="8113575" y="4048825"/>
            <a:ext cx="8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 KB</a:t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9340275" y="4048825"/>
            <a:ext cx="8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 KB</a:t>
            </a:r>
            <a:endParaRPr/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7077" y="3806153"/>
            <a:ext cx="1226701" cy="88553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/>
          <p:nvPr/>
        </p:nvSpPr>
        <p:spPr>
          <a:xfrm>
            <a:off x="5424925" y="8298900"/>
            <a:ext cx="1551000" cy="554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Scheduler</a:t>
            </a:r>
            <a:endParaRPr sz="1800"/>
          </a:p>
        </p:txBody>
      </p:sp>
      <p:sp>
        <p:nvSpPr>
          <p:cNvPr id="83" name="Google Shape;83;p14"/>
          <p:cNvSpPr/>
          <p:nvPr/>
        </p:nvSpPr>
        <p:spPr>
          <a:xfrm>
            <a:off x="11251225" y="8298900"/>
            <a:ext cx="1551000" cy="554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Scheduler</a:t>
            </a:r>
            <a:endParaRPr sz="1800"/>
          </a:p>
        </p:txBody>
      </p:sp>
      <p:sp>
        <p:nvSpPr>
          <p:cNvPr id="84" name="Google Shape;84;p14"/>
          <p:cNvSpPr/>
          <p:nvPr/>
        </p:nvSpPr>
        <p:spPr>
          <a:xfrm>
            <a:off x="5616025" y="7461300"/>
            <a:ext cx="1168800" cy="698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Task A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663" y="1210575"/>
            <a:ext cx="8126675" cy="876267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2130750" y="102375"/>
            <a:ext cx="14026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ESP32 Block Diagram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(example of SMP architecture)</a:t>
            </a:r>
            <a:endParaRPr sz="3000"/>
          </a:p>
        </p:txBody>
      </p:sp>
      <p:sp>
        <p:nvSpPr>
          <p:cNvPr id="91" name="Google Shape;91;p15"/>
          <p:cNvSpPr txBox="1"/>
          <p:nvPr/>
        </p:nvSpPr>
        <p:spPr>
          <a:xfrm>
            <a:off x="2130750" y="9656700"/>
            <a:ext cx="1402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(diagram is from the ESP32 Technical Reference Manual)</a:t>
            </a:r>
            <a:endParaRPr sz="2400"/>
          </a:p>
        </p:txBody>
      </p:sp>
      <p:sp>
        <p:nvSpPr>
          <p:cNvPr id="92" name="Google Shape;92;p15"/>
          <p:cNvSpPr/>
          <p:nvPr/>
        </p:nvSpPr>
        <p:spPr>
          <a:xfrm>
            <a:off x="7932450" y="4449025"/>
            <a:ext cx="2392500" cy="45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5743825" y="5474250"/>
            <a:ext cx="913200" cy="6465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94" name="Google Shape;94;p15"/>
          <p:cNvSpPr txBox="1"/>
          <p:nvPr/>
        </p:nvSpPr>
        <p:spPr>
          <a:xfrm>
            <a:off x="11570125" y="5474250"/>
            <a:ext cx="913200" cy="6465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</a:t>
            </a:r>
            <a:endParaRPr sz="3000"/>
          </a:p>
        </p:txBody>
      </p:sp>
      <p:sp>
        <p:nvSpPr>
          <p:cNvPr id="95" name="Google Shape;95;p15"/>
          <p:cNvSpPr/>
          <p:nvPr/>
        </p:nvSpPr>
        <p:spPr>
          <a:xfrm>
            <a:off x="7902075" y="4453900"/>
            <a:ext cx="1226700" cy="445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0 Cache</a:t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9128775" y="4453900"/>
            <a:ext cx="1226700" cy="445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1 Cache</a:t>
            </a:r>
            <a:endParaRPr/>
          </a:p>
        </p:txBody>
      </p:sp>
      <p:cxnSp>
        <p:nvCxnSpPr>
          <p:cNvPr id="97" name="Google Shape;97;p15"/>
          <p:cNvCxnSpPr/>
          <p:nvPr/>
        </p:nvCxnSpPr>
        <p:spPr>
          <a:xfrm>
            <a:off x="9144012" y="4449025"/>
            <a:ext cx="0" cy="450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5"/>
          <p:cNvSpPr txBox="1"/>
          <p:nvPr/>
        </p:nvSpPr>
        <p:spPr>
          <a:xfrm>
            <a:off x="8113575" y="4048825"/>
            <a:ext cx="8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 KB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9340275" y="4048825"/>
            <a:ext cx="8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 KB</a:t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5424925" y="8298900"/>
            <a:ext cx="1551000" cy="554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Scheduler</a:t>
            </a:r>
            <a:endParaRPr sz="1800"/>
          </a:p>
        </p:txBody>
      </p:sp>
      <p:sp>
        <p:nvSpPr>
          <p:cNvPr id="101" name="Google Shape;101;p15"/>
          <p:cNvSpPr/>
          <p:nvPr/>
        </p:nvSpPr>
        <p:spPr>
          <a:xfrm>
            <a:off x="11251225" y="8298900"/>
            <a:ext cx="1551000" cy="554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Scheduler</a:t>
            </a:r>
            <a:endParaRPr sz="1800"/>
          </a:p>
        </p:txBody>
      </p:sp>
      <p:sp>
        <p:nvSpPr>
          <p:cNvPr id="102" name="Google Shape;102;p15"/>
          <p:cNvSpPr/>
          <p:nvPr/>
        </p:nvSpPr>
        <p:spPr>
          <a:xfrm>
            <a:off x="5535475" y="1797000"/>
            <a:ext cx="1329900" cy="1413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5535475" y="1949400"/>
            <a:ext cx="1329900" cy="1413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5535475" y="2101800"/>
            <a:ext cx="1329900" cy="1413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5535475" y="2254200"/>
            <a:ext cx="1329900" cy="1413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5535475" y="2406600"/>
            <a:ext cx="1329900" cy="1413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5535475" y="2559000"/>
            <a:ext cx="1329900" cy="1413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5587075" y="1381947"/>
            <a:ext cx="122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Interrupts</a:t>
            </a:r>
            <a:endParaRPr sz="1800"/>
          </a:p>
        </p:txBody>
      </p:sp>
      <p:sp>
        <p:nvSpPr>
          <p:cNvPr id="109" name="Google Shape;109;p15"/>
          <p:cNvSpPr/>
          <p:nvPr/>
        </p:nvSpPr>
        <p:spPr>
          <a:xfrm>
            <a:off x="11361775" y="1775925"/>
            <a:ext cx="1329900" cy="1413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11361775" y="1928325"/>
            <a:ext cx="1329900" cy="1413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11361775" y="2080725"/>
            <a:ext cx="1329900" cy="1413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11361775" y="2233125"/>
            <a:ext cx="1329900" cy="1413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11361775" y="2385525"/>
            <a:ext cx="1329900" cy="1413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11361775" y="2537925"/>
            <a:ext cx="1329900" cy="1413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11413375" y="1360872"/>
            <a:ext cx="122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Interrupts</a:t>
            </a:r>
            <a:endParaRPr sz="1800"/>
          </a:p>
        </p:txBody>
      </p:sp>
      <p:pic>
        <p:nvPicPr>
          <p:cNvPr id="116" name="Google Shape;11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9578" y="2863803"/>
            <a:ext cx="461699" cy="46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95878" y="2863803"/>
            <a:ext cx="461699" cy="46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pin, or not to pin?</a:t>
            </a:r>
            <a:endParaRPr/>
          </a:p>
        </p:txBody>
      </p:sp>
      <p:cxnSp>
        <p:nvCxnSpPr>
          <p:cNvPr id="123" name="Google Shape;123;p16"/>
          <p:cNvCxnSpPr/>
          <p:nvPr/>
        </p:nvCxnSpPr>
        <p:spPr>
          <a:xfrm>
            <a:off x="1863150" y="4649100"/>
            <a:ext cx="1456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/>
          <p:nvPr/>
        </p:nvCxnSpPr>
        <p:spPr>
          <a:xfrm>
            <a:off x="9144000" y="3540900"/>
            <a:ext cx="0" cy="320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6"/>
          <p:cNvSpPr txBox="1"/>
          <p:nvPr/>
        </p:nvSpPr>
        <p:spPr>
          <a:xfrm>
            <a:off x="2042150" y="3540900"/>
            <a:ext cx="7101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Advantages of pinning 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 task to a core</a:t>
            </a:r>
            <a:endParaRPr b="1" sz="3000"/>
          </a:p>
        </p:txBody>
      </p:sp>
      <p:sp>
        <p:nvSpPr>
          <p:cNvPr id="126" name="Google Shape;126;p16"/>
          <p:cNvSpPr txBox="1"/>
          <p:nvPr/>
        </p:nvSpPr>
        <p:spPr>
          <a:xfrm>
            <a:off x="9144050" y="3540900"/>
            <a:ext cx="7101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Advantages of letting 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the scheduler(s) decide</a:t>
            </a:r>
            <a:endParaRPr b="1" sz="3000"/>
          </a:p>
        </p:txBody>
      </p:sp>
      <p:sp>
        <p:nvSpPr>
          <p:cNvPr id="127" name="Google Shape;127;p16"/>
          <p:cNvSpPr txBox="1"/>
          <p:nvPr/>
        </p:nvSpPr>
        <p:spPr>
          <a:xfrm>
            <a:off x="9281150" y="4744875"/>
            <a:ext cx="7143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+"/>
            </a:pPr>
            <a:r>
              <a:rPr lang="en" sz="3000"/>
              <a:t>Easier to use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+"/>
            </a:pPr>
            <a:r>
              <a:rPr lang="en" sz="3000"/>
              <a:t>Optimized core usage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+"/>
            </a:pPr>
            <a:r>
              <a:rPr lang="en" sz="3000"/>
              <a:t>Automatic load balancing</a:t>
            </a:r>
            <a:endParaRPr sz="3000"/>
          </a:p>
        </p:txBody>
      </p:sp>
      <p:sp>
        <p:nvSpPr>
          <p:cNvPr id="128" name="Google Shape;128;p16"/>
          <p:cNvSpPr txBox="1"/>
          <p:nvPr/>
        </p:nvSpPr>
        <p:spPr>
          <a:xfrm>
            <a:off x="1863250" y="4744875"/>
            <a:ext cx="7143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+"/>
            </a:pPr>
            <a:r>
              <a:rPr lang="en" sz="3000"/>
              <a:t>Knowing location of interrupts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+"/>
            </a:pPr>
            <a:r>
              <a:rPr lang="en" sz="3000"/>
              <a:t>More control of core usage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+"/>
            </a:pPr>
            <a:r>
              <a:rPr lang="en" sz="3000">
                <a:solidFill>
                  <a:schemeClr val="dk1"/>
                </a:solidFill>
              </a:rPr>
              <a:t>Fewer cache misses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+"/>
            </a:pPr>
            <a:r>
              <a:rPr lang="en" sz="3000"/>
              <a:t>More deterministic</a:t>
            </a:r>
            <a:endParaRPr sz="3000"/>
          </a:p>
        </p:txBody>
      </p:sp>
      <p:sp>
        <p:nvSpPr>
          <p:cNvPr id="129" name="Google Shape;129;p16"/>
          <p:cNvSpPr/>
          <p:nvPr/>
        </p:nvSpPr>
        <p:spPr>
          <a:xfrm>
            <a:off x="1851000" y="3540850"/>
            <a:ext cx="7143600" cy="3205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/>
          <p:nvPr/>
        </p:nvSpPr>
        <p:spPr>
          <a:xfrm>
            <a:off x="1302400" y="296150"/>
            <a:ext cx="3918300" cy="52386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Core 0</a:t>
            </a:r>
            <a:endParaRPr b="1" sz="2400"/>
          </a:p>
        </p:txBody>
      </p:sp>
      <p:sp>
        <p:nvSpPr>
          <p:cNvPr id="135" name="Google Shape;135;p17"/>
          <p:cNvSpPr/>
          <p:nvPr/>
        </p:nvSpPr>
        <p:spPr>
          <a:xfrm>
            <a:off x="10621225" y="203650"/>
            <a:ext cx="4927200" cy="38568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Core 0</a:t>
            </a:r>
            <a:endParaRPr b="1" sz="2400"/>
          </a:p>
        </p:txBody>
      </p:sp>
      <p:sp>
        <p:nvSpPr>
          <p:cNvPr id="136" name="Google Shape;136;p17"/>
          <p:cNvSpPr/>
          <p:nvPr/>
        </p:nvSpPr>
        <p:spPr>
          <a:xfrm>
            <a:off x="10621250" y="4664775"/>
            <a:ext cx="4927200" cy="53310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Core 1</a:t>
            </a:r>
            <a:endParaRPr b="1" sz="2400"/>
          </a:p>
        </p:txBody>
      </p:sp>
      <p:sp>
        <p:nvSpPr>
          <p:cNvPr id="137" name="Google Shape;137;p17"/>
          <p:cNvSpPr/>
          <p:nvPr/>
        </p:nvSpPr>
        <p:spPr>
          <a:xfrm>
            <a:off x="11897088" y="2501713"/>
            <a:ext cx="2435100" cy="730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A</a:t>
            </a:r>
            <a:endParaRPr sz="3000"/>
          </a:p>
        </p:txBody>
      </p:sp>
      <p:sp>
        <p:nvSpPr>
          <p:cNvPr id="138" name="Google Shape;138;p17"/>
          <p:cNvSpPr/>
          <p:nvPr/>
        </p:nvSpPr>
        <p:spPr>
          <a:xfrm>
            <a:off x="11897088" y="4888888"/>
            <a:ext cx="2435100" cy="730500"/>
          </a:xfrm>
          <a:prstGeom prst="rect">
            <a:avLst/>
          </a:prstGeom>
          <a:solidFill>
            <a:srgbClr val="D9D2E9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B</a:t>
            </a:r>
            <a:endParaRPr sz="3000"/>
          </a:p>
        </p:txBody>
      </p:sp>
      <p:sp>
        <p:nvSpPr>
          <p:cNvPr id="139" name="Google Shape;139;p17"/>
          <p:cNvSpPr/>
          <p:nvPr/>
        </p:nvSpPr>
        <p:spPr>
          <a:xfrm>
            <a:off x="2043988" y="3695300"/>
            <a:ext cx="2435100" cy="730500"/>
          </a:xfrm>
          <a:prstGeom prst="rect">
            <a:avLst/>
          </a:prstGeom>
          <a:solidFill>
            <a:srgbClr val="F4CC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Timer ISR</a:t>
            </a:r>
            <a:endParaRPr sz="3000"/>
          </a:p>
        </p:txBody>
      </p:sp>
      <p:sp>
        <p:nvSpPr>
          <p:cNvPr id="140" name="Google Shape;140;p17"/>
          <p:cNvSpPr/>
          <p:nvPr/>
        </p:nvSpPr>
        <p:spPr>
          <a:xfrm rot="-5400000">
            <a:off x="9402780" y="3258025"/>
            <a:ext cx="1055400" cy="3966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41" name="Google Shape;141;p17"/>
          <p:cNvSpPr/>
          <p:nvPr/>
        </p:nvSpPr>
        <p:spPr>
          <a:xfrm rot="-5400000">
            <a:off x="9006060" y="3258025"/>
            <a:ext cx="1055400" cy="3966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42" name="Google Shape;142;p17"/>
          <p:cNvSpPr/>
          <p:nvPr/>
        </p:nvSpPr>
        <p:spPr>
          <a:xfrm rot="-5400000">
            <a:off x="8212620" y="3258025"/>
            <a:ext cx="1055400" cy="3966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43" name="Google Shape;143;p17"/>
          <p:cNvSpPr/>
          <p:nvPr/>
        </p:nvSpPr>
        <p:spPr>
          <a:xfrm rot="-5400000">
            <a:off x="7815900" y="3258025"/>
            <a:ext cx="1055400" cy="3966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44" name="Google Shape;144;p17"/>
          <p:cNvSpPr/>
          <p:nvPr/>
        </p:nvSpPr>
        <p:spPr>
          <a:xfrm rot="-5400000">
            <a:off x="9006060" y="3258025"/>
            <a:ext cx="1055400" cy="3966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45" name="Google Shape;145;p17"/>
          <p:cNvSpPr/>
          <p:nvPr/>
        </p:nvSpPr>
        <p:spPr>
          <a:xfrm rot="-5400000">
            <a:off x="9402780" y="3258025"/>
            <a:ext cx="1055400" cy="3966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46" name="Google Shape;146;p17"/>
          <p:cNvSpPr/>
          <p:nvPr/>
        </p:nvSpPr>
        <p:spPr>
          <a:xfrm rot="-5400000">
            <a:off x="8609340" y="3258025"/>
            <a:ext cx="1055400" cy="3966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47" name="Google Shape;147;p17"/>
          <p:cNvSpPr/>
          <p:nvPr/>
        </p:nvSpPr>
        <p:spPr>
          <a:xfrm rot="-5400000">
            <a:off x="9402780" y="4466475"/>
            <a:ext cx="1055400" cy="3966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48" name="Google Shape;148;p17"/>
          <p:cNvSpPr/>
          <p:nvPr/>
        </p:nvSpPr>
        <p:spPr>
          <a:xfrm rot="-5400000">
            <a:off x="9006060" y="4466475"/>
            <a:ext cx="1055400" cy="3966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49" name="Google Shape;149;p17"/>
          <p:cNvSpPr/>
          <p:nvPr/>
        </p:nvSpPr>
        <p:spPr>
          <a:xfrm rot="-5400000">
            <a:off x="8212620" y="4466475"/>
            <a:ext cx="1055400" cy="3966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50" name="Google Shape;150;p17"/>
          <p:cNvSpPr/>
          <p:nvPr/>
        </p:nvSpPr>
        <p:spPr>
          <a:xfrm rot="-5400000">
            <a:off x="7815900" y="4466475"/>
            <a:ext cx="1055400" cy="3966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51" name="Google Shape;151;p17"/>
          <p:cNvSpPr/>
          <p:nvPr/>
        </p:nvSpPr>
        <p:spPr>
          <a:xfrm rot="-5400000">
            <a:off x="9006060" y="4466475"/>
            <a:ext cx="1055400" cy="3966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52" name="Google Shape;152;p17"/>
          <p:cNvSpPr/>
          <p:nvPr/>
        </p:nvSpPr>
        <p:spPr>
          <a:xfrm rot="-5400000">
            <a:off x="9402780" y="4466475"/>
            <a:ext cx="1055400" cy="3966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53" name="Google Shape;153;p17"/>
          <p:cNvSpPr/>
          <p:nvPr/>
        </p:nvSpPr>
        <p:spPr>
          <a:xfrm rot="-5400000">
            <a:off x="8609340" y="4466475"/>
            <a:ext cx="1055400" cy="3966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54" name="Google Shape;154;p17"/>
          <p:cNvSpPr/>
          <p:nvPr/>
        </p:nvSpPr>
        <p:spPr>
          <a:xfrm>
            <a:off x="11379000" y="6579700"/>
            <a:ext cx="3471300" cy="2968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Serial Terminal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FF00"/>
                </a:solidFill>
              </a:rPr>
              <a:t>&gt; hello</a:t>
            </a:r>
            <a:endParaRPr sz="24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FF00"/>
                </a:solidFill>
              </a:rPr>
              <a:t>&gt; avg</a:t>
            </a:r>
            <a:endParaRPr sz="24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FF00"/>
                </a:solidFill>
              </a:rPr>
              <a:t>Average: 59.2</a:t>
            </a:r>
            <a:endParaRPr sz="24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FF00"/>
                </a:solidFill>
              </a:rPr>
              <a:t>&gt; blah</a:t>
            </a:r>
            <a:endParaRPr sz="24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FF00"/>
                </a:solidFill>
              </a:rPr>
              <a:t>&gt;</a:t>
            </a:r>
            <a:endParaRPr sz="2400">
              <a:solidFill>
                <a:srgbClr val="00FF00"/>
              </a:solidFill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15722150" y="3208875"/>
            <a:ext cx="1983600" cy="1983600"/>
          </a:xfrm>
          <a:prstGeom prst="ellipse">
            <a:avLst/>
          </a:prstGeom>
          <a:solidFill>
            <a:srgbClr val="EEEEEE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Global: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Average (float)</a:t>
            </a:r>
            <a:endParaRPr sz="2400"/>
          </a:p>
        </p:txBody>
      </p:sp>
      <p:sp>
        <p:nvSpPr>
          <p:cNvPr id="156" name="Google Shape;156;p17"/>
          <p:cNvSpPr/>
          <p:nvPr/>
        </p:nvSpPr>
        <p:spPr>
          <a:xfrm rot="-5400000">
            <a:off x="7419205" y="3258025"/>
            <a:ext cx="1055400" cy="3966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57" name="Google Shape;157;p17"/>
          <p:cNvSpPr/>
          <p:nvPr/>
        </p:nvSpPr>
        <p:spPr>
          <a:xfrm rot="-5400000">
            <a:off x="7022485" y="3258025"/>
            <a:ext cx="1055400" cy="3966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58" name="Google Shape;158;p17"/>
          <p:cNvSpPr/>
          <p:nvPr/>
        </p:nvSpPr>
        <p:spPr>
          <a:xfrm rot="-5400000">
            <a:off x="6229045" y="3258025"/>
            <a:ext cx="1055400" cy="3966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59" name="Google Shape;159;p17"/>
          <p:cNvSpPr/>
          <p:nvPr/>
        </p:nvSpPr>
        <p:spPr>
          <a:xfrm rot="-5400000">
            <a:off x="5832325" y="3258025"/>
            <a:ext cx="1055400" cy="3966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60" name="Google Shape;160;p17"/>
          <p:cNvSpPr/>
          <p:nvPr/>
        </p:nvSpPr>
        <p:spPr>
          <a:xfrm rot="-5400000">
            <a:off x="7022485" y="3258025"/>
            <a:ext cx="1055400" cy="3966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61" name="Google Shape;161;p17"/>
          <p:cNvSpPr/>
          <p:nvPr/>
        </p:nvSpPr>
        <p:spPr>
          <a:xfrm rot="-5400000">
            <a:off x="7419205" y="3258025"/>
            <a:ext cx="1055400" cy="3966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62" name="Google Shape;162;p17"/>
          <p:cNvSpPr/>
          <p:nvPr/>
        </p:nvSpPr>
        <p:spPr>
          <a:xfrm rot="-5400000">
            <a:off x="6625765" y="3258025"/>
            <a:ext cx="1055400" cy="3966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63" name="Google Shape;163;p17"/>
          <p:cNvSpPr/>
          <p:nvPr/>
        </p:nvSpPr>
        <p:spPr>
          <a:xfrm rot="-5400000">
            <a:off x="7419205" y="4466475"/>
            <a:ext cx="1055400" cy="3966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64" name="Google Shape;164;p17"/>
          <p:cNvSpPr/>
          <p:nvPr/>
        </p:nvSpPr>
        <p:spPr>
          <a:xfrm rot="-5400000">
            <a:off x="7022485" y="4466475"/>
            <a:ext cx="1055400" cy="3966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65" name="Google Shape;165;p17"/>
          <p:cNvSpPr/>
          <p:nvPr/>
        </p:nvSpPr>
        <p:spPr>
          <a:xfrm rot="-5400000">
            <a:off x="6229045" y="4466475"/>
            <a:ext cx="1055400" cy="3966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66" name="Google Shape;166;p17"/>
          <p:cNvSpPr/>
          <p:nvPr/>
        </p:nvSpPr>
        <p:spPr>
          <a:xfrm rot="-5400000">
            <a:off x="5832325" y="4466475"/>
            <a:ext cx="1055400" cy="3966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67" name="Google Shape;167;p17"/>
          <p:cNvSpPr/>
          <p:nvPr/>
        </p:nvSpPr>
        <p:spPr>
          <a:xfrm rot="-5400000">
            <a:off x="7022485" y="4466475"/>
            <a:ext cx="1055400" cy="3966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68" name="Google Shape;168;p17"/>
          <p:cNvSpPr/>
          <p:nvPr/>
        </p:nvSpPr>
        <p:spPr>
          <a:xfrm rot="-5400000">
            <a:off x="7419205" y="4466475"/>
            <a:ext cx="1055400" cy="3966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69" name="Google Shape;169;p17"/>
          <p:cNvSpPr/>
          <p:nvPr/>
        </p:nvSpPr>
        <p:spPr>
          <a:xfrm rot="-5400000">
            <a:off x="6625765" y="4466475"/>
            <a:ext cx="1055400" cy="3966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cxnSp>
        <p:nvCxnSpPr>
          <p:cNvPr id="170" name="Google Shape;170;p17"/>
          <p:cNvCxnSpPr>
            <a:stCxn id="139" idx="3"/>
            <a:endCxn id="159" idx="0"/>
          </p:cNvCxnSpPr>
          <p:nvPr/>
        </p:nvCxnSpPr>
        <p:spPr>
          <a:xfrm flipH="1" rot="10800000">
            <a:off x="4479088" y="3456350"/>
            <a:ext cx="1682700" cy="6042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17"/>
          <p:cNvCxnSpPr>
            <a:stCxn id="152" idx="2"/>
            <a:endCxn id="137" idx="1"/>
          </p:cNvCxnSpPr>
          <p:nvPr/>
        </p:nvCxnSpPr>
        <p:spPr>
          <a:xfrm flipH="1" rot="10800000">
            <a:off x="10128780" y="2866875"/>
            <a:ext cx="1768200" cy="1797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17"/>
          <p:cNvCxnSpPr>
            <a:stCxn id="137" idx="3"/>
            <a:endCxn id="155" idx="1"/>
          </p:cNvCxnSpPr>
          <p:nvPr/>
        </p:nvCxnSpPr>
        <p:spPr>
          <a:xfrm>
            <a:off x="14332188" y="2866963"/>
            <a:ext cx="1680600" cy="6324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17"/>
          <p:cNvCxnSpPr>
            <a:stCxn id="155" idx="3"/>
            <a:endCxn id="138" idx="3"/>
          </p:cNvCxnSpPr>
          <p:nvPr/>
        </p:nvCxnSpPr>
        <p:spPr>
          <a:xfrm flipH="1">
            <a:off x="14332041" y="4901984"/>
            <a:ext cx="1680600" cy="3522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17"/>
          <p:cNvCxnSpPr>
            <a:stCxn id="138" idx="2"/>
            <a:endCxn id="154" idx="0"/>
          </p:cNvCxnSpPr>
          <p:nvPr/>
        </p:nvCxnSpPr>
        <p:spPr>
          <a:xfrm>
            <a:off x="13114638" y="5619388"/>
            <a:ext cx="0" cy="9603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75" name="Google Shape;175;p17"/>
          <p:cNvSpPr txBox="1"/>
          <p:nvPr/>
        </p:nvSpPr>
        <p:spPr>
          <a:xfrm>
            <a:off x="6161800" y="1820425"/>
            <a:ext cx="3966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Double Buffer or Circular Buffer</a:t>
            </a:r>
            <a:endParaRPr sz="3000"/>
          </a:p>
        </p:txBody>
      </p:sp>
      <p:sp>
        <p:nvSpPr>
          <p:cNvPr id="176" name="Google Shape;176;p17"/>
          <p:cNvSpPr txBox="1"/>
          <p:nvPr/>
        </p:nvSpPr>
        <p:spPr>
          <a:xfrm>
            <a:off x="2044000" y="4425800"/>
            <a:ext cx="2435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Samples from ADC (10 Hz)</a:t>
            </a:r>
            <a:endParaRPr sz="2400"/>
          </a:p>
        </p:txBody>
      </p:sp>
      <p:sp>
        <p:nvSpPr>
          <p:cNvPr id="177" name="Google Shape;177;p17"/>
          <p:cNvSpPr txBox="1"/>
          <p:nvPr/>
        </p:nvSpPr>
        <p:spPr>
          <a:xfrm>
            <a:off x="11293350" y="738800"/>
            <a:ext cx="3642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After 10 samples have been read, Task A will wake up and compute the average.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pin, or not to pin?</a:t>
            </a:r>
            <a:endParaRPr/>
          </a:p>
        </p:txBody>
      </p:sp>
      <p:cxnSp>
        <p:nvCxnSpPr>
          <p:cNvPr id="183" name="Google Shape;183;p18"/>
          <p:cNvCxnSpPr/>
          <p:nvPr/>
        </p:nvCxnSpPr>
        <p:spPr>
          <a:xfrm>
            <a:off x="1863150" y="4649100"/>
            <a:ext cx="1456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18"/>
          <p:cNvCxnSpPr/>
          <p:nvPr/>
        </p:nvCxnSpPr>
        <p:spPr>
          <a:xfrm>
            <a:off x="9144000" y="3540900"/>
            <a:ext cx="0" cy="320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18"/>
          <p:cNvSpPr txBox="1"/>
          <p:nvPr/>
        </p:nvSpPr>
        <p:spPr>
          <a:xfrm>
            <a:off x="2042150" y="3540900"/>
            <a:ext cx="7101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Advantages of pinning 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 task to a core</a:t>
            </a:r>
            <a:endParaRPr b="1" sz="3000"/>
          </a:p>
        </p:txBody>
      </p:sp>
      <p:sp>
        <p:nvSpPr>
          <p:cNvPr id="186" name="Google Shape;186;p18"/>
          <p:cNvSpPr txBox="1"/>
          <p:nvPr/>
        </p:nvSpPr>
        <p:spPr>
          <a:xfrm>
            <a:off x="9144050" y="3540900"/>
            <a:ext cx="7101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Advantages of letting 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the scheduler(s) decide</a:t>
            </a:r>
            <a:endParaRPr b="1" sz="3000"/>
          </a:p>
        </p:txBody>
      </p:sp>
      <p:sp>
        <p:nvSpPr>
          <p:cNvPr id="187" name="Google Shape;187;p18"/>
          <p:cNvSpPr txBox="1"/>
          <p:nvPr/>
        </p:nvSpPr>
        <p:spPr>
          <a:xfrm>
            <a:off x="9281150" y="4744875"/>
            <a:ext cx="7143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+"/>
            </a:pPr>
            <a:r>
              <a:rPr lang="en" sz="3000"/>
              <a:t>Easier to use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+"/>
            </a:pPr>
            <a:r>
              <a:rPr lang="en" sz="3000"/>
              <a:t>Optimized core usage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+"/>
            </a:pPr>
            <a:r>
              <a:rPr lang="en" sz="3000"/>
              <a:t>Automatic load balancing</a:t>
            </a:r>
            <a:endParaRPr sz="3000"/>
          </a:p>
        </p:txBody>
      </p:sp>
      <p:sp>
        <p:nvSpPr>
          <p:cNvPr id="188" name="Google Shape;188;p18"/>
          <p:cNvSpPr txBox="1"/>
          <p:nvPr/>
        </p:nvSpPr>
        <p:spPr>
          <a:xfrm>
            <a:off x="1863250" y="4744875"/>
            <a:ext cx="7143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+"/>
            </a:pPr>
            <a:r>
              <a:rPr lang="en" sz="3000"/>
              <a:t>Knowing location of interrupts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+"/>
            </a:pPr>
            <a:r>
              <a:rPr lang="en" sz="3000"/>
              <a:t>More control of core usage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+"/>
            </a:pPr>
            <a:r>
              <a:rPr lang="en" sz="3000">
                <a:solidFill>
                  <a:schemeClr val="dk1"/>
                </a:solidFill>
              </a:rPr>
              <a:t>Fewer cache misses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+"/>
            </a:pPr>
            <a:r>
              <a:rPr lang="en" sz="3000"/>
              <a:t>More deterministic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