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405138e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405138e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405138e4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405138e4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405138e4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405138e4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405138e4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405138e4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405138e4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405138e4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405138e4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405138e4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48900" y="2049600"/>
            <a:ext cx="8749200" cy="6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nt global_var = 0;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oid incTask(void *parameters) {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while(1) {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lobal_var++;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oid main() {</a:t>
            </a:r>
            <a:b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startTask1(incTask, “Task 1”);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startTask2(incTask, “Task 2”);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sleep();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769400" y="379725"/>
            <a:ext cx="87492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Race Condition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1234400" y="2280600"/>
            <a:ext cx="58470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g</a:t>
            </a:r>
            <a:r>
              <a:rPr lang="en" sz="3000">
                <a:solidFill>
                  <a:srgbClr val="FFFFFF"/>
                </a:solidFill>
              </a:rPr>
              <a:t>lobal_var increment can take several instruction cycles!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g</a:t>
            </a:r>
            <a:r>
              <a:rPr lang="en" sz="3000">
                <a:solidFill>
                  <a:srgbClr val="FFFFFF"/>
                </a:solidFill>
              </a:rPr>
              <a:t>lobal_var: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0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1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2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3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3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4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5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5</a:t>
            </a:r>
            <a:endParaRPr sz="3000">
              <a:solidFill>
                <a:srgbClr val="FFFFFF"/>
              </a:solidFill>
            </a:endParaRPr>
          </a:p>
        </p:txBody>
      </p:sp>
      <p:cxnSp>
        <p:nvCxnSpPr>
          <p:cNvPr id="57" name="Google Shape;57;p13"/>
          <p:cNvCxnSpPr/>
          <p:nvPr/>
        </p:nvCxnSpPr>
        <p:spPr>
          <a:xfrm flipH="1">
            <a:off x="6114575" y="3326475"/>
            <a:ext cx="4982100" cy="865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4103913" y="2651563"/>
            <a:ext cx="2435100" cy="730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A</a:t>
            </a:r>
            <a:endParaRPr sz="3000"/>
          </a:p>
        </p:txBody>
      </p:sp>
      <p:sp>
        <p:nvSpPr>
          <p:cNvPr id="63" name="Google Shape;63;p14"/>
          <p:cNvSpPr/>
          <p:nvPr/>
        </p:nvSpPr>
        <p:spPr>
          <a:xfrm>
            <a:off x="7746588" y="4573938"/>
            <a:ext cx="2794800" cy="1139100"/>
          </a:xfrm>
          <a:prstGeom prst="ellipse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Global Variable</a:t>
            </a:r>
            <a:endParaRPr sz="3000"/>
          </a:p>
        </p:txBody>
      </p:sp>
      <p:cxnSp>
        <p:nvCxnSpPr>
          <p:cNvPr id="64" name="Google Shape;64;p14"/>
          <p:cNvCxnSpPr/>
          <p:nvPr/>
        </p:nvCxnSpPr>
        <p:spPr>
          <a:xfrm>
            <a:off x="6539024" y="3382070"/>
            <a:ext cx="1617000" cy="1358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/>
          <p:nvPr/>
        </p:nvSpPr>
        <p:spPr>
          <a:xfrm>
            <a:off x="4103913" y="6904313"/>
            <a:ext cx="2435100" cy="730500"/>
          </a:xfrm>
          <a:prstGeom prst="rect">
            <a:avLst/>
          </a:prstGeom>
          <a:solidFill>
            <a:srgbClr val="D9D2E9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B</a:t>
            </a:r>
            <a:endParaRPr sz="3000"/>
          </a:p>
        </p:txBody>
      </p:sp>
      <p:cxnSp>
        <p:nvCxnSpPr>
          <p:cNvPr id="66" name="Google Shape;66;p14"/>
          <p:cNvCxnSpPr/>
          <p:nvPr/>
        </p:nvCxnSpPr>
        <p:spPr>
          <a:xfrm flipH="1" rot="10800000">
            <a:off x="6539024" y="5546220"/>
            <a:ext cx="1617000" cy="1358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648900" y="2049600"/>
            <a:ext cx="8749200" cy="6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 global_var = 0;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void incTask(void *parameters) {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while(1) {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global_var++;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void main() {</a:t>
            </a:r>
            <a:b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startTask1(incTask, “Task 1”);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startTask2(incTask, “Task 2”);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sleep();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965175" y="1686025"/>
            <a:ext cx="87492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769400" y="379725"/>
            <a:ext cx="87492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Race Condition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1234400" y="2280600"/>
            <a:ext cx="58470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global_var increment can take several instruction cycles!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global_var: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0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1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2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3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3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4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5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5</a:t>
            </a:r>
            <a:endParaRPr sz="3000">
              <a:solidFill>
                <a:srgbClr val="FFFFFF"/>
              </a:solidFill>
            </a:endParaRPr>
          </a:p>
        </p:txBody>
      </p:sp>
      <p:cxnSp>
        <p:nvCxnSpPr>
          <p:cNvPr id="75" name="Google Shape;75;p15"/>
          <p:cNvCxnSpPr/>
          <p:nvPr/>
        </p:nvCxnSpPr>
        <p:spPr>
          <a:xfrm flipH="1">
            <a:off x="6114575" y="3326475"/>
            <a:ext cx="4982100" cy="865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1948463" y="591463"/>
            <a:ext cx="2435100" cy="730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A</a:t>
            </a:r>
            <a:endParaRPr sz="3000"/>
          </a:p>
        </p:txBody>
      </p:sp>
      <p:sp>
        <p:nvSpPr>
          <p:cNvPr id="81" name="Google Shape;81;p16"/>
          <p:cNvSpPr/>
          <p:nvPr/>
        </p:nvSpPr>
        <p:spPr>
          <a:xfrm>
            <a:off x="13904438" y="591463"/>
            <a:ext cx="2435100" cy="730500"/>
          </a:xfrm>
          <a:prstGeom prst="rect">
            <a:avLst/>
          </a:prstGeom>
          <a:solidFill>
            <a:srgbClr val="D9D2E9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B</a:t>
            </a:r>
            <a:endParaRPr sz="3000"/>
          </a:p>
        </p:txBody>
      </p:sp>
      <p:sp>
        <p:nvSpPr>
          <p:cNvPr id="82" name="Google Shape;82;p16"/>
          <p:cNvSpPr/>
          <p:nvPr/>
        </p:nvSpPr>
        <p:spPr>
          <a:xfrm>
            <a:off x="8010550" y="387163"/>
            <a:ext cx="2794800" cy="1139100"/>
          </a:xfrm>
          <a:prstGeom prst="ellipse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Global Variable</a:t>
            </a:r>
            <a:endParaRPr sz="3000"/>
          </a:p>
        </p:txBody>
      </p:sp>
      <p:sp>
        <p:nvSpPr>
          <p:cNvPr id="83" name="Google Shape;83;p16"/>
          <p:cNvSpPr txBox="1"/>
          <p:nvPr/>
        </p:nvSpPr>
        <p:spPr>
          <a:xfrm>
            <a:off x="758663" y="1667900"/>
            <a:ext cx="481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Get value from memory</a:t>
            </a:r>
            <a:endParaRPr sz="3000"/>
          </a:p>
        </p:txBody>
      </p:sp>
      <p:sp>
        <p:nvSpPr>
          <p:cNvPr id="84" name="Google Shape;84;p16"/>
          <p:cNvSpPr txBox="1"/>
          <p:nvPr/>
        </p:nvSpPr>
        <p:spPr>
          <a:xfrm>
            <a:off x="758663" y="2314400"/>
            <a:ext cx="481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Increment value</a:t>
            </a:r>
            <a:endParaRPr sz="3000"/>
          </a:p>
        </p:txBody>
      </p:sp>
      <p:sp>
        <p:nvSpPr>
          <p:cNvPr id="85" name="Google Shape;85;p16"/>
          <p:cNvSpPr txBox="1"/>
          <p:nvPr/>
        </p:nvSpPr>
        <p:spPr>
          <a:xfrm>
            <a:off x="758663" y="2960900"/>
            <a:ext cx="481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Write value to memory</a:t>
            </a:r>
            <a:endParaRPr sz="3000"/>
          </a:p>
        </p:txBody>
      </p:sp>
      <p:sp>
        <p:nvSpPr>
          <p:cNvPr id="86" name="Google Shape;86;p16"/>
          <p:cNvSpPr txBox="1"/>
          <p:nvPr/>
        </p:nvSpPr>
        <p:spPr>
          <a:xfrm>
            <a:off x="12714638" y="3607400"/>
            <a:ext cx="481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Get value from memory</a:t>
            </a:r>
            <a:endParaRPr sz="3000"/>
          </a:p>
        </p:txBody>
      </p:sp>
      <p:sp>
        <p:nvSpPr>
          <p:cNvPr id="87" name="Google Shape;87;p16"/>
          <p:cNvSpPr txBox="1"/>
          <p:nvPr/>
        </p:nvSpPr>
        <p:spPr>
          <a:xfrm>
            <a:off x="12714638" y="4253900"/>
            <a:ext cx="481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Increment value</a:t>
            </a:r>
            <a:endParaRPr sz="3000"/>
          </a:p>
        </p:txBody>
      </p:sp>
      <p:sp>
        <p:nvSpPr>
          <p:cNvPr id="88" name="Google Shape;88;p16"/>
          <p:cNvSpPr txBox="1"/>
          <p:nvPr/>
        </p:nvSpPr>
        <p:spPr>
          <a:xfrm>
            <a:off x="12714638" y="4900400"/>
            <a:ext cx="481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Write value to memory</a:t>
            </a:r>
            <a:endParaRPr sz="3000"/>
          </a:p>
        </p:txBody>
      </p:sp>
      <p:sp>
        <p:nvSpPr>
          <p:cNvPr id="89" name="Google Shape;89;p16"/>
          <p:cNvSpPr txBox="1"/>
          <p:nvPr/>
        </p:nvSpPr>
        <p:spPr>
          <a:xfrm>
            <a:off x="8929463" y="1667900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90" name="Google Shape;90;p16"/>
          <p:cNvSpPr txBox="1"/>
          <p:nvPr/>
        </p:nvSpPr>
        <p:spPr>
          <a:xfrm>
            <a:off x="8929463" y="2960900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cxnSp>
        <p:nvCxnSpPr>
          <p:cNvPr id="91" name="Google Shape;91;p16"/>
          <p:cNvCxnSpPr>
            <a:endCxn id="83" idx="3"/>
          </p:cNvCxnSpPr>
          <p:nvPr/>
        </p:nvCxnSpPr>
        <p:spPr>
          <a:xfrm rot="10800000">
            <a:off x="5573363" y="1991150"/>
            <a:ext cx="3356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>
            <a:stCxn id="85" idx="3"/>
            <a:endCxn id="90" idx="1"/>
          </p:cNvCxnSpPr>
          <p:nvPr/>
        </p:nvCxnSpPr>
        <p:spPr>
          <a:xfrm>
            <a:off x="5573363" y="3284150"/>
            <a:ext cx="3356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6"/>
          <p:cNvSpPr txBox="1"/>
          <p:nvPr/>
        </p:nvSpPr>
        <p:spPr>
          <a:xfrm>
            <a:off x="8929463" y="3607400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94" name="Google Shape;94;p16"/>
          <p:cNvSpPr txBox="1"/>
          <p:nvPr/>
        </p:nvSpPr>
        <p:spPr>
          <a:xfrm>
            <a:off x="8929463" y="4900400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</a:t>
            </a:r>
            <a:endParaRPr sz="3000"/>
          </a:p>
        </p:txBody>
      </p:sp>
      <p:cxnSp>
        <p:nvCxnSpPr>
          <p:cNvPr id="95" name="Google Shape;95;p16"/>
          <p:cNvCxnSpPr>
            <a:stCxn id="93" idx="3"/>
            <a:endCxn id="86" idx="1"/>
          </p:cNvCxnSpPr>
          <p:nvPr/>
        </p:nvCxnSpPr>
        <p:spPr>
          <a:xfrm>
            <a:off x="9886463" y="3930650"/>
            <a:ext cx="282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6"/>
          <p:cNvCxnSpPr>
            <a:stCxn id="88" idx="1"/>
            <a:endCxn id="94" idx="3"/>
          </p:cNvCxnSpPr>
          <p:nvPr/>
        </p:nvCxnSpPr>
        <p:spPr>
          <a:xfrm rot="10800000">
            <a:off x="9886538" y="5223650"/>
            <a:ext cx="282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6"/>
          <p:cNvSpPr txBox="1"/>
          <p:nvPr/>
        </p:nvSpPr>
        <p:spPr>
          <a:xfrm>
            <a:off x="758663" y="6004100"/>
            <a:ext cx="481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Get value from memory</a:t>
            </a:r>
            <a:endParaRPr sz="3000"/>
          </a:p>
        </p:txBody>
      </p:sp>
      <p:sp>
        <p:nvSpPr>
          <p:cNvPr id="98" name="Google Shape;98;p16"/>
          <p:cNvSpPr txBox="1"/>
          <p:nvPr/>
        </p:nvSpPr>
        <p:spPr>
          <a:xfrm>
            <a:off x="758663" y="8561075"/>
            <a:ext cx="481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Increment value</a:t>
            </a:r>
            <a:endParaRPr sz="3000"/>
          </a:p>
        </p:txBody>
      </p:sp>
      <p:sp>
        <p:nvSpPr>
          <p:cNvPr id="99" name="Google Shape;99;p16"/>
          <p:cNvSpPr txBox="1"/>
          <p:nvPr/>
        </p:nvSpPr>
        <p:spPr>
          <a:xfrm>
            <a:off x="758663" y="9178550"/>
            <a:ext cx="481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Write value to memory</a:t>
            </a:r>
            <a:endParaRPr sz="3000"/>
          </a:p>
        </p:txBody>
      </p:sp>
      <p:sp>
        <p:nvSpPr>
          <p:cNvPr id="100" name="Google Shape;100;p16"/>
          <p:cNvSpPr txBox="1"/>
          <p:nvPr/>
        </p:nvSpPr>
        <p:spPr>
          <a:xfrm>
            <a:off x="12714638" y="6650600"/>
            <a:ext cx="481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Get value from memory</a:t>
            </a:r>
            <a:endParaRPr sz="3000"/>
          </a:p>
        </p:txBody>
      </p:sp>
      <p:sp>
        <p:nvSpPr>
          <p:cNvPr id="101" name="Google Shape;101;p16"/>
          <p:cNvSpPr txBox="1"/>
          <p:nvPr/>
        </p:nvSpPr>
        <p:spPr>
          <a:xfrm>
            <a:off x="12714638" y="7297100"/>
            <a:ext cx="481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Increment value</a:t>
            </a:r>
            <a:endParaRPr sz="3000"/>
          </a:p>
        </p:txBody>
      </p:sp>
      <p:sp>
        <p:nvSpPr>
          <p:cNvPr id="102" name="Google Shape;102;p16"/>
          <p:cNvSpPr txBox="1"/>
          <p:nvPr/>
        </p:nvSpPr>
        <p:spPr>
          <a:xfrm>
            <a:off x="12714638" y="7943600"/>
            <a:ext cx="481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Write value to memory</a:t>
            </a:r>
            <a:endParaRPr sz="3000"/>
          </a:p>
        </p:txBody>
      </p:sp>
      <p:sp>
        <p:nvSpPr>
          <p:cNvPr id="103" name="Google Shape;103;p16"/>
          <p:cNvSpPr txBox="1"/>
          <p:nvPr/>
        </p:nvSpPr>
        <p:spPr>
          <a:xfrm>
            <a:off x="8929463" y="6004100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</a:t>
            </a:r>
            <a:endParaRPr sz="3000"/>
          </a:p>
        </p:txBody>
      </p:sp>
      <p:cxnSp>
        <p:nvCxnSpPr>
          <p:cNvPr id="104" name="Google Shape;104;p16"/>
          <p:cNvCxnSpPr>
            <a:endCxn id="97" idx="3"/>
          </p:cNvCxnSpPr>
          <p:nvPr/>
        </p:nvCxnSpPr>
        <p:spPr>
          <a:xfrm rot="10800000">
            <a:off x="5573363" y="6327350"/>
            <a:ext cx="3356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6"/>
          <p:cNvCxnSpPr>
            <a:stCxn id="99" idx="3"/>
            <a:endCxn id="106" idx="1"/>
          </p:cNvCxnSpPr>
          <p:nvPr/>
        </p:nvCxnSpPr>
        <p:spPr>
          <a:xfrm>
            <a:off x="5573363" y="9501800"/>
            <a:ext cx="3356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6"/>
          <p:cNvSpPr txBox="1"/>
          <p:nvPr/>
        </p:nvSpPr>
        <p:spPr>
          <a:xfrm>
            <a:off x="8929463" y="6650600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</a:t>
            </a:r>
            <a:endParaRPr sz="3000"/>
          </a:p>
        </p:txBody>
      </p:sp>
      <p:sp>
        <p:nvSpPr>
          <p:cNvPr id="106" name="Google Shape;106;p16"/>
          <p:cNvSpPr txBox="1"/>
          <p:nvPr/>
        </p:nvSpPr>
        <p:spPr>
          <a:xfrm>
            <a:off x="8929438" y="9178550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cxnSp>
        <p:nvCxnSpPr>
          <p:cNvPr id="108" name="Google Shape;108;p16"/>
          <p:cNvCxnSpPr>
            <a:stCxn id="107" idx="3"/>
            <a:endCxn id="100" idx="1"/>
          </p:cNvCxnSpPr>
          <p:nvPr/>
        </p:nvCxnSpPr>
        <p:spPr>
          <a:xfrm>
            <a:off x="9886463" y="6973850"/>
            <a:ext cx="282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6"/>
          <p:cNvCxnSpPr>
            <a:stCxn id="102" idx="1"/>
            <a:endCxn id="110" idx="3"/>
          </p:cNvCxnSpPr>
          <p:nvPr/>
        </p:nvCxnSpPr>
        <p:spPr>
          <a:xfrm rot="10800000">
            <a:off x="9886538" y="8266850"/>
            <a:ext cx="282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6"/>
          <p:cNvSpPr txBox="1"/>
          <p:nvPr/>
        </p:nvSpPr>
        <p:spPr>
          <a:xfrm>
            <a:off x="8929463" y="7943600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cxnSp>
        <p:nvCxnSpPr>
          <p:cNvPr id="111" name="Google Shape;111;p16"/>
          <p:cNvCxnSpPr/>
          <p:nvPr/>
        </p:nvCxnSpPr>
        <p:spPr>
          <a:xfrm>
            <a:off x="758550" y="5785800"/>
            <a:ext cx="16770900" cy="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2" name="Google Shape;112;p16"/>
          <p:cNvSpPr txBox="1"/>
          <p:nvPr/>
        </p:nvSpPr>
        <p:spPr>
          <a:xfrm>
            <a:off x="9782400" y="9178550"/>
            <a:ext cx="1769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Uh-oh.</a:t>
            </a:r>
            <a:endParaRPr sz="3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Protecting Shared Resources and Synchronizing Threads</a:t>
            </a:r>
            <a:endParaRPr sz="4800"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Queue: pass messages (data) between threads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Lock: allows only one thread to enter the “locked” section of code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Mutex (MUTual EXclusion): Like a lock, but system wide (shared by multiple processes)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Semaphore: allows multiple threads to enter a critical section of code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5625" y="4171575"/>
            <a:ext cx="3102750" cy="38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4075" y="6072600"/>
            <a:ext cx="2002374" cy="10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9552463" y="234763"/>
            <a:ext cx="2794800" cy="1139100"/>
          </a:xfrm>
          <a:prstGeom prst="ellipse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Global Variable</a:t>
            </a:r>
            <a:endParaRPr sz="3000"/>
          </a:p>
        </p:txBody>
      </p:sp>
      <p:sp>
        <p:nvSpPr>
          <p:cNvPr id="131" name="Google Shape;131;p19"/>
          <p:cNvSpPr/>
          <p:nvPr/>
        </p:nvSpPr>
        <p:spPr>
          <a:xfrm>
            <a:off x="5940738" y="234763"/>
            <a:ext cx="2794800" cy="1139100"/>
          </a:xfrm>
          <a:prstGeom prst="ellipse">
            <a:avLst/>
          </a:prstGeom>
          <a:solidFill>
            <a:srgbClr val="FCE5CD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Mutex</a:t>
            </a:r>
            <a:endParaRPr sz="3000"/>
          </a:p>
        </p:txBody>
      </p:sp>
      <p:sp>
        <p:nvSpPr>
          <p:cNvPr id="132" name="Google Shape;132;p19"/>
          <p:cNvSpPr/>
          <p:nvPr/>
        </p:nvSpPr>
        <p:spPr>
          <a:xfrm>
            <a:off x="1948475" y="434832"/>
            <a:ext cx="2435100" cy="640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A</a:t>
            </a:r>
            <a:endParaRPr sz="3000"/>
          </a:p>
        </p:txBody>
      </p:sp>
      <p:sp>
        <p:nvSpPr>
          <p:cNvPr id="133" name="Google Shape;133;p19"/>
          <p:cNvSpPr/>
          <p:nvPr/>
        </p:nvSpPr>
        <p:spPr>
          <a:xfrm>
            <a:off x="13904450" y="434832"/>
            <a:ext cx="2435100" cy="640500"/>
          </a:xfrm>
          <a:prstGeom prst="rect">
            <a:avLst/>
          </a:prstGeom>
          <a:solidFill>
            <a:srgbClr val="D9D2E9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B</a:t>
            </a:r>
            <a:endParaRPr sz="3000"/>
          </a:p>
        </p:txBody>
      </p:sp>
      <p:sp>
        <p:nvSpPr>
          <p:cNvPr id="134" name="Google Shape;134;p19"/>
          <p:cNvSpPr txBox="1"/>
          <p:nvPr/>
        </p:nvSpPr>
        <p:spPr>
          <a:xfrm>
            <a:off x="758663" y="1955825"/>
            <a:ext cx="481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Check for and take mutex</a:t>
            </a:r>
            <a:endParaRPr sz="3000"/>
          </a:p>
        </p:txBody>
      </p:sp>
      <p:sp>
        <p:nvSpPr>
          <p:cNvPr id="135" name="Google Shape;135;p19"/>
          <p:cNvSpPr txBox="1"/>
          <p:nvPr/>
        </p:nvSpPr>
        <p:spPr>
          <a:xfrm>
            <a:off x="758663" y="2602325"/>
            <a:ext cx="481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Get </a:t>
            </a:r>
            <a:r>
              <a:rPr lang="en" sz="3000"/>
              <a:t>value from memor</a:t>
            </a:r>
            <a:r>
              <a:rPr lang="en" sz="3000"/>
              <a:t>y</a:t>
            </a:r>
            <a:endParaRPr sz="3000"/>
          </a:p>
        </p:txBody>
      </p:sp>
      <p:sp>
        <p:nvSpPr>
          <p:cNvPr id="136" name="Google Shape;136;p19"/>
          <p:cNvSpPr txBox="1"/>
          <p:nvPr/>
        </p:nvSpPr>
        <p:spPr>
          <a:xfrm>
            <a:off x="10471363" y="1632150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37" name="Google Shape;137;p19"/>
          <p:cNvSpPr txBox="1"/>
          <p:nvPr/>
        </p:nvSpPr>
        <p:spPr>
          <a:xfrm>
            <a:off x="10471363" y="2925150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38" name="Google Shape;138;p19"/>
          <p:cNvSpPr txBox="1"/>
          <p:nvPr/>
        </p:nvSpPr>
        <p:spPr>
          <a:xfrm>
            <a:off x="10471363" y="3571650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39" name="Google Shape;139;p19"/>
          <p:cNvSpPr txBox="1"/>
          <p:nvPr/>
        </p:nvSpPr>
        <p:spPr>
          <a:xfrm>
            <a:off x="10471363" y="4864650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40" name="Google Shape;140;p19"/>
          <p:cNvSpPr txBox="1"/>
          <p:nvPr/>
        </p:nvSpPr>
        <p:spPr>
          <a:xfrm>
            <a:off x="6859638" y="1632150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141" name="Google Shape;141;p19"/>
          <p:cNvSpPr txBox="1"/>
          <p:nvPr/>
        </p:nvSpPr>
        <p:spPr>
          <a:xfrm>
            <a:off x="6859638" y="2278638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42" name="Google Shape;142;p19"/>
          <p:cNvSpPr txBox="1"/>
          <p:nvPr/>
        </p:nvSpPr>
        <p:spPr>
          <a:xfrm>
            <a:off x="6859638" y="2925138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43" name="Google Shape;143;p19"/>
          <p:cNvSpPr txBox="1"/>
          <p:nvPr/>
        </p:nvSpPr>
        <p:spPr>
          <a:xfrm>
            <a:off x="6859638" y="3571650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44" name="Google Shape;144;p19"/>
          <p:cNvSpPr txBox="1"/>
          <p:nvPr/>
        </p:nvSpPr>
        <p:spPr>
          <a:xfrm>
            <a:off x="10471363" y="2278650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45" name="Google Shape;145;p19"/>
          <p:cNvSpPr txBox="1"/>
          <p:nvPr/>
        </p:nvSpPr>
        <p:spPr>
          <a:xfrm>
            <a:off x="6859638" y="4218150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46" name="Google Shape;146;p19"/>
          <p:cNvSpPr txBox="1"/>
          <p:nvPr/>
        </p:nvSpPr>
        <p:spPr>
          <a:xfrm>
            <a:off x="6859638" y="4864638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47" name="Google Shape;147;p19"/>
          <p:cNvSpPr txBox="1"/>
          <p:nvPr/>
        </p:nvSpPr>
        <p:spPr>
          <a:xfrm>
            <a:off x="6859638" y="5511138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48" name="Google Shape;148;p19"/>
          <p:cNvSpPr txBox="1"/>
          <p:nvPr/>
        </p:nvSpPr>
        <p:spPr>
          <a:xfrm>
            <a:off x="6859638" y="6157650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149" name="Google Shape;149;p19"/>
          <p:cNvSpPr txBox="1"/>
          <p:nvPr/>
        </p:nvSpPr>
        <p:spPr>
          <a:xfrm>
            <a:off x="758663" y="4532425"/>
            <a:ext cx="481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Increment value</a:t>
            </a:r>
            <a:endParaRPr sz="3000"/>
          </a:p>
        </p:txBody>
      </p:sp>
      <p:sp>
        <p:nvSpPr>
          <p:cNvPr id="150" name="Google Shape;150;p19"/>
          <p:cNvSpPr txBox="1"/>
          <p:nvPr/>
        </p:nvSpPr>
        <p:spPr>
          <a:xfrm>
            <a:off x="758663" y="5178925"/>
            <a:ext cx="481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Write value to memory</a:t>
            </a:r>
            <a:endParaRPr sz="3000"/>
          </a:p>
        </p:txBody>
      </p:sp>
      <p:cxnSp>
        <p:nvCxnSpPr>
          <p:cNvPr id="151" name="Google Shape;151;p19"/>
          <p:cNvCxnSpPr/>
          <p:nvPr/>
        </p:nvCxnSpPr>
        <p:spPr>
          <a:xfrm>
            <a:off x="5406750" y="2279075"/>
            <a:ext cx="7474500" cy="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9"/>
          <p:cNvCxnSpPr/>
          <p:nvPr/>
        </p:nvCxnSpPr>
        <p:spPr>
          <a:xfrm>
            <a:off x="5406750" y="2888675"/>
            <a:ext cx="7474500" cy="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9"/>
          <p:cNvCxnSpPr/>
          <p:nvPr/>
        </p:nvCxnSpPr>
        <p:spPr>
          <a:xfrm>
            <a:off x="5406750" y="3590525"/>
            <a:ext cx="7474500" cy="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9"/>
          <p:cNvCxnSpPr/>
          <p:nvPr/>
        </p:nvCxnSpPr>
        <p:spPr>
          <a:xfrm>
            <a:off x="5406750" y="4200125"/>
            <a:ext cx="7474500" cy="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9"/>
          <p:cNvCxnSpPr/>
          <p:nvPr/>
        </p:nvCxnSpPr>
        <p:spPr>
          <a:xfrm>
            <a:off x="5406750" y="4883100"/>
            <a:ext cx="7474500" cy="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9"/>
          <p:cNvCxnSpPr/>
          <p:nvPr/>
        </p:nvCxnSpPr>
        <p:spPr>
          <a:xfrm>
            <a:off x="5406750" y="5492700"/>
            <a:ext cx="7474500" cy="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9"/>
          <p:cNvCxnSpPr/>
          <p:nvPr/>
        </p:nvCxnSpPr>
        <p:spPr>
          <a:xfrm>
            <a:off x="5406750" y="6140050"/>
            <a:ext cx="7474500" cy="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9"/>
          <p:cNvCxnSpPr/>
          <p:nvPr/>
        </p:nvCxnSpPr>
        <p:spPr>
          <a:xfrm>
            <a:off x="5406750" y="6749650"/>
            <a:ext cx="7474500" cy="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9"/>
          <p:cNvSpPr txBox="1"/>
          <p:nvPr/>
        </p:nvSpPr>
        <p:spPr>
          <a:xfrm>
            <a:off x="12714638" y="3239388"/>
            <a:ext cx="481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Check for and take mutex</a:t>
            </a:r>
            <a:endParaRPr sz="3000"/>
          </a:p>
        </p:txBody>
      </p:sp>
      <p:sp>
        <p:nvSpPr>
          <p:cNvPr id="160" name="Google Shape;160;p19"/>
          <p:cNvSpPr txBox="1"/>
          <p:nvPr/>
        </p:nvSpPr>
        <p:spPr>
          <a:xfrm>
            <a:off x="12714638" y="3885888"/>
            <a:ext cx="481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Wait/yield</a:t>
            </a:r>
            <a:endParaRPr sz="3000"/>
          </a:p>
        </p:txBody>
      </p:sp>
      <p:sp>
        <p:nvSpPr>
          <p:cNvPr id="161" name="Google Shape;161;p19"/>
          <p:cNvSpPr txBox="1"/>
          <p:nvPr/>
        </p:nvSpPr>
        <p:spPr>
          <a:xfrm>
            <a:off x="10471363" y="4218363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62" name="Google Shape;162;p19"/>
          <p:cNvSpPr txBox="1"/>
          <p:nvPr/>
        </p:nvSpPr>
        <p:spPr>
          <a:xfrm>
            <a:off x="10471363" y="5484013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163" name="Google Shape;163;p19"/>
          <p:cNvSpPr txBox="1"/>
          <p:nvPr/>
        </p:nvSpPr>
        <p:spPr>
          <a:xfrm>
            <a:off x="10471363" y="6102288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164" name="Google Shape;164;p19"/>
          <p:cNvSpPr txBox="1"/>
          <p:nvPr/>
        </p:nvSpPr>
        <p:spPr>
          <a:xfrm>
            <a:off x="10471363" y="6731450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165" name="Google Shape;165;p19"/>
          <p:cNvSpPr txBox="1"/>
          <p:nvPr/>
        </p:nvSpPr>
        <p:spPr>
          <a:xfrm>
            <a:off x="10471363" y="8024450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166" name="Google Shape;166;p19"/>
          <p:cNvSpPr txBox="1"/>
          <p:nvPr/>
        </p:nvSpPr>
        <p:spPr>
          <a:xfrm>
            <a:off x="6859638" y="6731450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67" name="Google Shape;167;p19"/>
          <p:cNvSpPr txBox="1"/>
          <p:nvPr/>
        </p:nvSpPr>
        <p:spPr>
          <a:xfrm>
            <a:off x="6859638" y="7377950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68" name="Google Shape;168;p19"/>
          <p:cNvSpPr txBox="1"/>
          <p:nvPr/>
        </p:nvSpPr>
        <p:spPr>
          <a:xfrm>
            <a:off x="6859638" y="8024438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69" name="Google Shape;169;p19"/>
          <p:cNvSpPr txBox="1"/>
          <p:nvPr/>
        </p:nvSpPr>
        <p:spPr>
          <a:xfrm>
            <a:off x="6859638" y="8670938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70" name="Google Shape;170;p19"/>
          <p:cNvSpPr txBox="1"/>
          <p:nvPr/>
        </p:nvSpPr>
        <p:spPr>
          <a:xfrm>
            <a:off x="6859638" y="9317450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cxnSp>
        <p:nvCxnSpPr>
          <p:cNvPr id="171" name="Google Shape;171;p19"/>
          <p:cNvCxnSpPr/>
          <p:nvPr/>
        </p:nvCxnSpPr>
        <p:spPr>
          <a:xfrm>
            <a:off x="5406750" y="7359925"/>
            <a:ext cx="7474500" cy="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9"/>
          <p:cNvCxnSpPr/>
          <p:nvPr/>
        </p:nvCxnSpPr>
        <p:spPr>
          <a:xfrm>
            <a:off x="5406750" y="8042900"/>
            <a:ext cx="7474500" cy="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9"/>
          <p:cNvCxnSpPr/>
          <p:nvPr/>
        </p:nvCxnSpPr>
        <p:spPr>
          <a:xfrm>
            <a:off x="5406750" y="8652500"/>
            <a:ext cx="7474500" cy="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9"/>
          <p:cNvCxnSpPr/>
          <p:nvPr/>
        </p:nvCxnSpPr>
        <p:spPr>
          <a:xfrm>
            <a:off x="5406750" y="9299850"/>
            <a:ext cx="7474500" cy="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9"/>
          <p:cNvSpPr txBox="1"/>
          <p:nvPr/>
        </p:nvSpPr>
        <p:spPr>
          <a:xfrm>
            <a:off x="10471363" y="7378163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176" name="Google Shape;176;p19"/>
          <p:cNvSpPr txBox="1"/>
          <p:nvPr/>
        </p:nvSpPr>
        <p:spPr>
          <a:xfrm>
            <a:off x="10471363" y="8643813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</a:t>
            </a:r>
            <a:endParaRPr sz="3000"/>
          </a:p>
        </p:txBody>
      </p:sp>
      <p:sp>
        <p:nvSpPr>
          <p:cNvPr id="177" name="Google Shape;177;p19"/>
          <p:cNvSpPr txBox="1"/>
          <p:nvPr/>
        </p:nvSpPr>
        <p:spPr>
          <a:xfrm>
            <a:off x="10471363" y="9262088"/>
            <a:ext cx="9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</a:t>
            </a:r>
            <a:endParaRPr sz="3000"/>
          </a:p>
        </p:txBody>
      </p:sp>
      <p:sp>
        <p:nvSpPr>
          <p:cNvPr id="178" name="Google Shape;178;p19"/>
          <p:cNvSpPr txBox="1"/>
          <p:nvPr/>
        </p:nvSpPr>
        <p:spPr>
          <a:xfrm>
            <a:off x="758663" y="5770838"/>
            <a:ext cx="481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Give mutex</a:t>
            </a:r>
            <a:endParaRPr sz="3000"/>
          </a:p>
        </p:txBody>
      </p:sp>
      <p:sp>
        <p:nvSpPr>
          <p:cNvPr id="179" name="Google Shape;179;p19"/>
          <p:cNvSpPr txBox="1"/>
          <p:nvPr/>
        </p:nvSpPr>
        <p:spPr>
          <a:xfrm>
            <a:off x="12714638" y="6431963"/>
            <a:ext cx="481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Check for and take mutex</a:t>
            </a:r>
            <a:endParaRPr sz="3000"/>
          </a:p>
        </p:txBody>
      </p:sp>
      <p:sp>
        <p:nvSpPr>
          <p:cNvPr id="180" name="Google Shape;180;p19"/>
          <p:cNvSpPr txBox="1"/>
          <p:nvPr/>
        </p:nvSpPr>
        <p:spPr>
          <a:xfrm>
            <a:off x="12714638" y="7078463"/>
            <a:ext cx="481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Get value from memory</a:t>
            </a:r>
            <a:endParaRPr sz="3000"/>
          </a:p>
        </p:txBody>
      </p:sp>
      <p:sp>
        <p:nvSpPr>
          <p:cNvPr id="181" name="Google Shape;181;p19"/>
          <p:cNvSpPr txBox="1"/>
          <p:nvPr/>
        </p:nvSpPr>
        <p:spPr>
          <a:xfrm>
            <a:off x="12714638" y="7733975"/>
            <a:ext cx="481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Increment value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12714638" y="8389475"/>
            <a:ext cx="481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Write value to memory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12714638" y="9035975"/>
            <a:ext cx="481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Give mutex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