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Lst>
  <p:sldSz cx="110648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85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66" d="100"/>
          <a:sy n="66" d="100"/>
        </p:scale>
        <p:origin x="-1110" y="-168"/>
      </p:cViewPr>
      <p:guideLst>
        <p:guide orient="horz" pos="2160"/>
        <p:guide pos="3485"/>
      </p:guideLst>
    </p:cSldViewPr>
  </p:slideViewPr>
  <p:outlineViewPr>
    <p:cViewPr>
      <p:scale>
        <a:sx n="33" d="100"/>
        <a:sy n="33" d="100"/>
      </p:scale>
      <p:origin x="0" y="244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227255" y="0"/>
            <a:ext cx="783762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201745"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074144" y="533400"/>
            <a:ext cx="6177889"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059108" y="3539864"/>
            <a:ext cx="6189237"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104589" y="6557946"/>
            <a:ext cx="2423121" cy="226902"/>
          </a:xfrm>
        </p:spPr>
        <p:txBody>
          <a:bodyPr/>
          <a:lstStyle>
            <a:lvl1pPr>
              <a:defRPr lang="en-US" smtClean="0">
                <a:solidFill>
                  <a:srgbClr val="FFFFFF"/>
                </a:solidFill>
              </a:defRPr>
            </a:lvl1pPr>
            <a:extLst/>
          </a:lstStyle>
          <a:p>
            <a:fld id="{1D8BD707-D9CF-40AE-B4C6-C98DA3205C09}" type="datetimeFigureOut">
              <a:rPr lang="en-US" smtClean="0"/>
              <a:pPr/>
              <a:t>8/18/2023</a:t>
            </a:fld>
            <a:endParaRPr lang="en-US"/>
          </a:p>
        </p:txBody>
      </p:sp>
      <p:sp>
        <p:nvSpPr>
          <p:cNvPr id="18" name="Footer Placeholder 17"/>
          <p:cNvSpPr>
            <a:spLocks noGrp="1"/>
          </p:cNvSpPr>
          <p:nvPr>
            <p:ph type="ftr" sz="quarter" idx="11"/>
          </p:nvPr>
        </p:nvSpPr>
        <p:spPr>
          <a:xfrm>
            <a:off x="3411670" y="6557946"/>
            <a:ext cx="3542747"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9536417" y="6556248"/>
            <a:ext cx="711927"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trip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9827" y="274956"/>
            <a:ext cx="1844146"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53244" y="274643"/>
            <a:ext cx="7284376"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134102" y="6557946"/>
            <a:ext cx="2423121" cy="226902"/>
          </a:xfrm>
        </p:spPr>
        <p:txBody>
          <a:bodyPr/>
          <a:lstStyle>
            <a:extLst/>
          </a:lstStyle>
          <a:p>
            <a:fld id="{1D8BD707-D9CF-40AE-B4C6-C98DA3205C09}" type="datetimeFigureOut">
              <a:rPr lang="en-US" smtClean="0"/>
              <a:pPr/>
              <a:t>8/18/2023</a:t>
            </a:fld>
            <a:endParaRPr lang="en-US"/>
          </a:p>
        </p:txBody>
      </p:sp>
      <p:sp>
        <p:nvSpPr>
          <p:cNvPr id="5" name="Footer Placeholder 4"/>
          <p:cNvSpPr>
            <a:spLocks noGrp="1"/>
          </p:cNvSpPr>
          <p:nvPr>
            <p:ph type="ftr" sz="quarter" idx="11"/>
          </p:nvPr>
        </p:nvSpPr>
        <p:spPr>
          <a:xfrm>
            <a:off x="553244" y="6556248"/>
            <a:ext cx="4425950" cy="228600"/>
          </a:xfrm>
        </p:spPr>
        <p:txBody>
          <a:bodyPr/>
          <a:lstStyle>
            <a:extLst/>
          </a:lstStyle>
          <a:p>
            <a:endParaRPr lang="en-US"/>
          </a:p>
        </p:txBody>
      </p:sp>
      <p:sp>
        <p:nvSpPr>
          <p:cNvPr id="6" name="Slide Number Placeholder 5"/>
          <p:cNvSpPr>
            <a:spLocks noGrp="1"/>
          </p:cNvSpPr>
          <p:nvPr>
            <p:ph type="sldNum" sz="quarter" idx="12"/>
          </p:nvPr>
        </p:nvSpPr>
        <p:spPr>
          <a:xfrm>
            <a:off x="7568375" y="6553200"/>
            <a:ext cx="711927"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90902" y="2821838"/>
            <a:ext cx="7569575"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290902" y="1905001"/>
            <a:ext cx="7569575"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5716656" y="6556810"/>
            <a:ext cx="2423121" cy="226902"/>
          </a:xfrm>
        </p:spPr>
        <p:txBody>
          <a:bodyPr bIns="0" anchor="b"/>
          <a:lstStyle>
            <a:lvl1pPr>
              <a:defRPr>
                <a:solidFill>
                  <a:schemeClr val="tx2"/>
                </a:solidFill>
              </a:defRPr>
            </a:lvl1pPr>
            <a:extLst/>
          </a:lstStyle>
          <a:p>
            <a:fld id="{1D8BD707-D9CF-40AE-B4C6-C98DA3205C09}" type="datetimeFigureOut">
              <a:rPr lang="en-US" smtClean="0"/>
              <a:pPr/>
              <a:t>8/18/2023</a:t>
            </a:fld>
            <a:endParaRPr lang="en-US"/>
          </a:p>
        </p:txBody>
      </p:sp>
      <p:sp>
        <p:nvSpPr>
          <p:cNvPr id="5" name="Footer Placeholder 4"/>
          <p:cNvSpPr>
            <a:spLocks noGrp="1"/>
          </p:cNvSpPr>
          <p:nvPr>
            <p:ph type="ftr" sz="quarter" idx="11"/>
          </p:nvPr>
        </p:nvSpPr>
        <p:spPr>
          <a:xfrm>
            <a:off x="2099904" y="6556810"/>
            <a:ext cx="3503877"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148550" y="6555112"/>
            <a:ext cx="711927"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244" y="320040"/>
            <a:ext cx="8763381"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53244" y="1600201"/>
            <a:ext cx="4259977"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56648" y="1600201"/>
            <a:ext cx="4259977"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3244" y="320040"/>
            <a:ext cx="8763381"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53244" y="5867400"/>
            <a:ext cx="4259977"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56648" y="5867400"/>
            <a:ext cx="4259977"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53244" y="1711840"/>
            <a:ext cx="4259977"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56648" y="1711840"/>
            <a:ext cx="4259977"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3244" y="320040"/>
            <a:ext cx="8763381"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8/18/2023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244" y="228600"/>
            <a:ext cx="7136844"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244" y="1497416"/>
            <a:ext cx="7136844"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53244" y="2133600"/>
            <a:ext cx="8759693"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23583" y="1004669"/>
            <a:ext cx="5226928"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22056" y="998817"/>
            <a:ext cx="5226928"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6521183" y="1143000"/>
            <a:ext cx="4149328"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6521183" y="3283634"/>
            <a:ext cx="4149328"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803101" y="1041002"/>
            <a:ext cx="5089843"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9866180" y="0"/>
            <a:ext cx="1198695"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553244" y="320040"/>
            <a:ext cx="8759693"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553244" y="1609416"/>
            <a:ext cx="8759693"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137877" y="6557946"/>
            <a:ext cx="2423121"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8/18/2023</a:t>
            </a:fld>
            <a:endParaRPr lang="en-US"/>
          </a:p>
        </p:txBody>
      </p:sp>
      <p:sp>
        <p:nvSpPr>
          <p:cNvPr id="4" name="Footer Placeholder 3"/>
          <p:cNvSpPr>
            <a:spLocks noGrp="1"/>
          </p:cNvSpPr>
          <p:nvPr>
            <p:ph type="ftr" sz="quarter" idx="3"/>
          </p:nvPr>
        </p:nvSpPr>
        <p:spPr>
          <a:xfrm>
            <a:off x="553244" y="6557946"/>
            <a:ext cx="442595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7564686" y="6556248"/>
            <a:ext cx="711927"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strips/>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ereal" TargetMode="External"/><Relationship Id="rId7" Type="http://schemas.openxmlformats.org/officeDocument/2006/relationships/image" Target="../media/image3.png"/><Relationship Id="rId2" Type="http://schemas.openxmlformats.org/officeDocument/2006/relationships/hyperlink" Target="https://en.wikipedia.org/wiki/Grasses" TargetMode="External"/><Relationship Id="rId1" Type="http://schemas.openxmlformats.org/officeDocument/2006/relationships/slideLayout" Target="../slideLayouts/slideLayout4.xml"/><Relationship Id="rId6" Type="http://schemas.openxmlformats.org/officeDocument/2006/relationships/image" Target="../media/image4.jpeg"/><Relationship Id="rId5" Type="http://schemas.openxmlformats.org/officeDocument/2006/relationships/hyperlink" Target="https://en.wikipedia.org/wiki/Fodder" TargetMode="External"/><Relationship Id="rId4" Type="http://schemas.openxmlformats.org/officeDocument/2006/relationships/hyperlink" Target="https://en.wikipedia.org/wiki/Crop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84637" y="-685800"/>
            <a:ext cx="6177889" cy="2868168"/>
          </a:xfrm>
        </p:spPr>
        <p:txBody>
          <a:bodyPr/>
          <a:lstStyle/>
          <a:p>
            <a:r>
              <a:rPr lang="en-US" dirty="0" smtClean="0"/>
              <a:t>Millets : super food or a diet fad</a:t>
            </a:r>
            <a:endParaRPr lang="en-US" dirty="0"/>
          </a:p>
        </p:txBody>
      </p:sp>
      <p:sp>
        <p:nvSpPr>
          <p:cNvPr id="5" name="Subtitle 4"/>
          <p:cNvSpPr>
            <a:spLocks noGrp="1"/>
          </p:cNvSpPr>
          <p:nvPr>
            <p:ph type="subTitle" idx="1"/>
          </p:nvPr>
        </p:nvSpPr>
        <p:spPr>
          <a:xfrm>
            <a:off x="198437" y="609600"/>
            <a:ext cx="2743200" cy="1600200"/>
          </a:xfrm>
        </p:spPr>
        <p:txBody>
          <a:bodyPr>
            <a:normAutofit fontScale="85000" lnSpcReduction="10000"/>
          </a:bodyPr>
          <a:lstStyle/>
          <a:p>
            <a:pPr algn="l"/>
            <a:r>
              <a:rPr lang="en-US" dirty="0" smtClean="0">
                <a:solidFill>
                  <a:schemeClr val="tx1"/>
                </a:solidFill>
              </a:rPr>
              <a:t>-by </a:t>
            </a:r>
            <a:r>
              <a:rPr lang="en-US" dirty="0" err="1" smtClean="0">
                <a:solidFill>
                  <a:schemeClr val="tx1"/>
                </a:solidFill>
              </a:rPr>
              <a:t>Rudransh</a:t>
            </a:r>
            <a:r>
              <a:rPr lang="en-US" dirty="0" smtClean="0">
                <a:solidFill>
                  <a:schemeClr val="tx1"/>
                </a:solidFill>
              </a:rPr>
              <a:t> </a:t>
            </a:r>
            <a:r>
              <a:rPr lang="en-US" dirty="0" err="1" smtClean="0">
                <a:solidFill>
                  <a:schemeClr val="tx1"/>
                </a:solidFill>
              </a:rPr>
              <a:t>Bhardwaj</a:t>
            </a:r>
            <a:endParaRPr lang="en-US" dirty="0" smtClean="0">
              <a:solidFill>
                <a:schemeClr val="tx1"/>
              </a:solidFill>
            </a:endParaRPr>
          </a:p>
          <a:p>
            <a:pPr algn="l"/>
            <a:r>
              <a:rPr lang="en-US" dirty="0" smtClean="0">
                <a:solidFill>
                  <a:schemeClr val="tx1"/>
                </a:solidFill>
              </a:rPr>
              <a:t>Class:-9</a:t>
            </a:r>
            <a:r>
              <a:rPr lang="en-US" baseline="30000" dirty="0" smtClean="0">
                <a:solidFill>
                  <a:schemeClr val="tx1"/>
                </a:solidFill>
              </a:rPr>
              <a:t>th</a:t>
            </a:r>
            <a:r>
              <a:rPr lang="en-US" dirty="0" smtClean="0">
                <a:solidFill>
                  <a:schemeClr val="tx1"/>
                </a:solidFill>
              </a:rPr>
              <a:t> C</a:t>
            </a:r>
          </a:p>
          <a:p>
            <a:pPr algn="l"/>
            <a:r>
              <a:rPr lang="en-US" dirty="0" smtClean="0">
                <a:solidFill>
                  <a:schemeClr val="tx1"/>
                </a:solidFill>
              </a:rPr>
              <a:t>School </a:t>
            </a:r>
            <a:r>
              <a:rPr lang="en-US" dirty="0" smtClean="0">
                <a:solidFill>
                  <a:schemeClr val="tx1"/>
                </a:solidFill>
              </a:rPr>
              <a:t>:Dr.BR </a:t>
            </a:r>
            <a:r>
              <a:rPr lang="en-US" dirty="0" err="1" smtClean="0">
                <a:solidFill>
                  <a:schemeClr val="tx1"/>
                </a:solidFill>
              </a:rPr>
              <a:t>Ambedkar</a:t>
            </a:r>
            <a:r>
              <a:rPr lang="en-US" dirty="0" smtClean="0">
                <a:solidFill>
                  <a:schemeClr val="tx1"/>
                </a:solidFill>
              </a:rPr>
              <a:t> School of Specialized Excellence Civil Lines</a:t>
            </a:r>
            <a:endParaRPr lang="en-US" dirty="0">
              <a:solidFill>
                <a:schemeClr val="tx1"/>
              </a:solidFill>
            </a:endParaRPr>
          </a:p>
        </p:txBody>
      </p:sp>
      <p:pic>
        <p:nvPicPr>
          <p:cNvPr id="15362" name="Picture 2" descr="Types of Millets – An Exhaustive Guide"/>
          <p:cNvPicPr>
            <a:picLocks noChangeAspect="1" noChangeArrowheads="1"/>
          </p:cNvPicPr>
          <p:nvPr/>
        </p:nvPicPr>
        <p:blipFill>
          <a:blip r:embed="rId2"/>
          <a:srcRect/>
          <a:stretch>
            <a:fillRect/>
          </a:stretch>
        </p:blipFill>
        <p:spPr bwMode="auto">
          <a:xfrm>
            <a:off x="3856037" y="3048000"/>
            <a:ext cx="3200400" cy="3200400"/>
          </a:xfrm>
          <a:prstGeom prst="rect">
            <a:avLst/>
          </a:prstGeom>
          <a:noFill/>
        </p:spPr>
      </p:pic>
      <p:sp>
        <p:nvSpPr>
          <p:cNvPr id="15364" name="AutoShape 4"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6" name="AutoShape 6"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8" name="AutoShape 8"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0" name="AutoShape 10"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2" name="AutoShape 12"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4" name="AutoShape 14"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6" name="AutoShape 16"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8" name="AutoShape 18"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0" name="AutoShape 20"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2" name="AutoShape 22"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4" name="AutoShape 24"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6" name="AutoShape 26"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8" name="AutoShape 28"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0" name="AutoShape 30"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2" name="AutoShape 32"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4" name="AutoShape 34"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6" name="AutoShape 36"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8" name="AutoShape 38"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00" name="AutoShape 40"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02" name="AutoShape 42"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04" name="AutoShape 44"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08" name="AutoShape 48"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10" name="AutoShape 50"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411" name="Picture 51"/>
          <p:cNvPicPr>
            <a:picLocks noChangeAspect="1" noChangeArrowheads="1"/>
          </p:cNvPicPr>
          <p:nvPr/>
        </p:nvPicPr>
        <p:blipFill>
          <a:blip r:embed="rId3"/>
          <a:srcRect/>
          <a:stretch>
            <a:fillRect/>
          </a:stretch>
        </p:blipFill>
        <p:spPr bwMode="auto">
          <a:xfrm>
            <a:off x="8047037" y="3505200"/>
            <a:ext cx="2110932" cy="2152650"/>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34818" name="Picture 2"/>
          <p:cNvPicPr>
            <a:picLocks noChangeAspect="1" noChangeArrowheads="1"/>
          </p:cNvPicPr>
          <p:nvPr/>
        </p:nvPicPr>
        <p:blipFill>
          <a:blip r:embed="rId2"/>
          <a:srcRect/>
          <a:stretch>
            <a:fillRect/>
          </a:stretch>
        </p:blipFill>
        <p:spPr bwMode="auto">
          <a:xfrm>
            <a:off x="808037" y="228600"/>
            <a:ext cx="8153400" cy="2829600"/>
          </a:xfrm>
          <a:prstGeom prst="rect">
            <a:avLst/>
          </a:prstGeom>
          <a:noFill/>
          <a:ln w="9525">
            <a:noFill/>
            <a:miter lim="800000"/>
            <a:headEnd/>
            <a:tailEnd/>
          </a:ln>
          <a:effectLst/>
        </p:spPr>
      </p:pic>
      <p:pic>
        <p:nvPicPr>
          <p:cNvPr id="34819" name="Picture 3"/>
          <p:cNvPicPr>
            <a:picLocks noChangeAspect="1" noChangeArrowheads="1"/>
          </p:cNvPicPr>
          <p:nvPr/>
        </p:nvPicPr>
        <p:blipFill>
          <a:blip r:embed="rId3"/>
          <a:srcRect/>
          <a:stretch>
            <a:fillRect/>
          </a:stretch>
        </p:blipFill>
        <p:spPr bwMode="auto">
          <a:xfrm>
            <a:off x="884237" y="3429000"/>
            <a:ext cx="4800600" cy="2521915"/>
          </a:xfrm>
          <a:prstGeom prst="rect">
            <a:avLst/>
          </a:prstGeom>
          <a:noFill/>
          <a:ln w="9525">
            <a:noFill/>
            <a:miter lim="800000"/>
            <a:headEnd/>
            <a:tailEnd/>
          </a:ln>
          <a:effectLst/>
        </p:spPr>
      </p:pic>
      <p:sp>
        <p:nvSpPr>
          <p:cNvPr id="7" name="TextBox 6"/>
          <p:cNvSpPr txBox="1"/>
          <p:nvPr/>
        </p:nvSpPr>
        <p:spPr>
          <a:xfrm>
            <a:off x="6523037" y="4419600"/>
            <a:ext cx="1981200" cy="646331"/>
          </a:xfrm>
          <a:prstGeom prst="rect">
            <a:avLst/>
          </a:prstGeom>
          <a:noFill/>
        </p:spPr>
        <p:txBody>
          <a:bodyPr wrap="square" rtlCol="0">
            <a:spAutoFit/>
          </a:bodyPr>
          <a:lstStyle/>
          <a:p>
            <a:r>
              <a:rPr lang="en-US" dirty="0" smtClean="0"/>
              <a:t>13% of adult are obese</a:t>
            </a:r>
            <a:endParaRPr lang="en-US" dirty="0"/>
          </a:p>
        </p:txBody>
      </p:sp>
    </p:spTree>
  </p:cSld>
  <p:clrMapOvr>
    <a:masterClrMapping/>
  </p:clrMapOvr>
  <p:transition>
    <p:strip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36866" name="Picture 2"/>
          <p:cNvPicPr>
            <a:picLocks noChangeAspect="1" noChangeArrowheads="1"/>
          </p:cNvPicPr>
          <p:nvPr/>
        </p:nvPicPr>
        <p:blipFill>
          <a:blip r:embed="rId2"/>
          <a:srcRect/>
          <a:stretch>
            <a:fillRect/>
          </a:stretch>
        </p:blipFill>
        <p:spPr bwMode="auto">
          <a:xfrm>
            <a:off x="731837" y="2590800"/>
            <a:ext cx="8596923" cy="24384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4008437" y="5257800"/>
            <a:ext cx="1047750" cy="247650"/>
          </a:xfrm>
          <a:prstGeom prst="rect">
            <a:avLst/>
          </a:prstGeom>
          <a:noFill/>
          <a:ln w="9525">
            <a:noFill/>
            <a:miter lim="800000"/>
            <a:headEnd/>
            <a:tailEnd/>
          </a:ln>
          <a:effectLst/>
        </p:spPr>
      </p:pic>
      <p:cxnSp>
        <p:nvCxnSpPr>
          <p:cNvPr id="8" name="Straight Connector 7"/>
          <p:cNvCxnSpPr/>
          <p:nvPr/>
        </p:nvCxnSpPr>
        <p:spPr>
          <a:xfrm>
            <a:off x="808037" y="289560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74837" y="4572000"/>
            <a:ext cx="533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1"/>
          </p:nvPr>
        </p:nvSpPr>
        <p:spPr>
          <a:xfrm>
            <a:off x="553244" y="1600201"/>
            <a:ext cx="7646193" cy="4525963"/>
          </a:xfrm>
        </p:spPr>
        <p:txBody>
          <a:bodyPr>
            <a:normAutofit fontScale="92500" lnSpcReduction="10000"/>
          </a:bodyPr>
          <a:lstStyle/>
          <a:p>
            <a:r>
              <a:rPr lang="en-US" dirty="0" smtClean="0"/>
              <a:t>Millet is a nutrient-rich </a:t>
            </a:r>
            <a:r>
              <a:rPr lang="en-US" dirty="0" err="1" smtClean="0"/>
              <a:t>superfood</a:t>
            </a:r>
            <a:r>
              <a:rPr lang="en-US" dirty="0" smtClean="0"/>
              <a:t> known for its exceptional health benefits. Packed with essential nutrients like fiber, protein, vitamins, and minerals, millet supports digestion, boosts energy, and aids in maintaining a healthy weight. Its low </a:t>
            </a:r>
            <a:r>
              <a:rPr lang="en-US" dirty="0" err="1" smtClean="0"/>
              <a:t>glycemic</a:t>
            </a:r>
            <a:r>
              <a:rPr lang="en-US" dirty="0" smtClean="0"/>
              <a:t> index helps regulate blood sugar levels, making it suitable for diabetes management. Millet's versatility allows it to be incorporated into various dishes, from breakfast porridge to salads, showcasing its role as a versatile and nutritious addition to a balanced diet.</a:t>
            </a:r>
            <a:endParaRPr lang="en-US" dirty="0"/>
          </a:p>
        </p:txBody>
      </p:sp>
      <p:sp>
        <p:nvSpPr>
          <p:cNvPr id="4" name="Content Placeholder 3"/>
          <p:cNvSpPr>
            <a:spLocks noGrp="1"/>
          </p:cNvSpPr>
          <p:nvPr>
            <p:ph sz="half" idx="2"/>
          </p:nvPr>
        </p:nvSpPr>
        <p:spPr/>
        <p:txBody>
          <a:bodyPr>
            <a:normAutofit fontScale="92500" lnSpcReduction="10000"/>
          </a:bodyPr>
          <a:lstStyle/>
          <a:p>
            <a:endParaRPr lang="en-US"/>
          </a:p>
        </p:txBody>
      </p:sp>
    </p:spTree>
  </p:cSld>
  <p:clrMapOvr>
    <a:masterClrMapping/>
  </p:clrMapOvr>
  <p:transition>
    <p:strip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p:strip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r>
              <a:rPr lang="en-US" dirty="0" smtClean="0"/>
              <a:t>I hope you liked it .</a:t>
            </a:r>
          </a:p>
        </p:txBody>
      </p:sp>
      <p:sp>
        <p:nvSpPr>
          <p:cNvPr id="4" name="Content Placeholder 3"/>
          <p:cNvSpPr>
            <a:spLocks noGrp="1"/>
          </p:cNvSpPr>
          <p:nvPr>
            <p:ph sz="half" idx="2"/>
          </p:nvPr>
        </p:nvSpPr>
        <p:spPr/>
        <p:txBody>
          <a:bodyPr/>
          <a:lstStyle/>
          <a:p>
            <a:endParaRPr lang="en-US"/>
          </a:p>
        </p:txBody>
      </p:sp>
    </p:spTree>
  </p:cSld>
  <p:clrMapOvr>
    <a:masterClrMapping/>
  </p:clrMapOvr>
  <p:transition>
    <p:strip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0" dirty="0" smtClean="0"/>
              <a:t>International Year of Millets 2023 </a:t>
            </a:r>
            <a:endParaRPr lang="en-US" dirty="0"/>
          </a:p>
        </p:txBody>
      </p:sp>
      <p:sp>
        <p:nvSpPr>
          <p:cNvPr id="5" name="Content Placeholder 4"/>
          <p:cNvSpPr>
            <a:spLocks noGrp="1"/>
          </p:cNvSpPr>
          <p:nvPr>
            <p:ph sz="half" idx="1"/>
          </p:nvPr>
        </p:nvSpPr>
        <p:spPr>
          <a:xfrm>
            <a:off x="248444" y="1600201"/>
            <a:ext cx="4445793" cy="3962399"/>
          </a:xfrm>
        </p:spPr>
        <p:txBody>
          <a:bodyPr>
            <a:normAutofit fontScale="92500" lnSpcReduction="20000"/>
          </a:bodyPr>
          <a:lstStyle/>
          <a:p>
            <a:pPr lvl="2"/>
            <a:r>
              <a:rPr lang="en-US" sz="2200" b="1" dirty="0" smtClean="0"/>
              <a:t>Millets</a:t>
            </a:r>
            <a:r>
              <a:rPr lang="en-US" sz="2200" dirty="0" smtClean="0"/>
              <a:t> are a highly varied group of small-seeded </a:t>
            </a:r>
            <a:r>
              <a:rPr lang="en-US" sz="2200" dirty="0" smtClean="0">
                <a:hlinkClick r:id="rId2" tooltip="Grasses"/>
              </a:rPr>
              <a:t>grasses</a:t>
            </a:r>
            <a:r>
              <a:rPr lang="en-US" sz="2200" dirty="0" smtClean="0"/>
              <a:t>, widely grown around the world as </a:t>
            </a:r>
            <a:r>
              <a:rPr lang="en-US" sz="2200" dirty="0" smtClean="0">
                <a:hlinkClick r:id="rId3" tooltip="Cereal"/>
              </a:rPr>
              <a:t>cereal</a:t>
            </a:r>
            <a:r>
              <a:rPr lang="en-US" sz="2200" dirty="0" smtClean="0"/>
              <a:t> </a:t>
            </a:r>
            <a:r>
              <a:rPr lang="en-US" sz="2200" dirty="0" smtClean="0">
                <a:hlinkClick r:id="rId4" tooltip="Crops"/>
              </a:rPr>
              <a:t>crops</a:t>
            </a:r>
            <a:r>
              <a:rPr lang="en-US" sz="2200" dirty="0" smtClean="0"/>
              <a:t> or grains for </a:t>
            </a:r>
            <a:r>
              <a:rPr lang="en-US" sz="2200" dirty="0" smtClean="0">
                <a:solidFill>
                  <a:srgbClr val="FFC000"/>
                </a:solidFill>
                <a:hlinkClick r:id="rId5" tooltip="Fodder"/>
              </a:rPr>
              <a:t>fodde</a:t>
            </a:r>
            <a:r>
              <a:rPr lang="en-US" sz="2200" dirty="0" smtClean="0">
                <a:hlinkClick r:id="rId5" tooltip="Fodder"/>
              </a:rPr>
              <a:t>r</a:t>
            </a:r>
            <a:r>
              <a:rPr lang="en-US" sz="2200" dirty="0" smtClean="0"/>
              <a:t> and human food. </a:t>
            </a:r>
          </a:p>
          <a:p>
            <a:pPr lvl="2">
              <a:buNone/>
            </a:pPr>
            <a:endParaRPr lang="en-US" sz="2200" dirty="0" smtClean="0"/>
          </a:p>
          <a:p>
            <a:pPr lvl="2"/>
            <a:r>
              <a:rPr lang="en-US" sz="2200" dirty="0" smtClean="0"/>
              <a:t>They are ‘</a:t>
            </a:r>
            <a:r>
              <a:rPr lang="en-US" sz="2200" u="sng" dirty="0" smtClean="0">
                <a:solidFill>
                  <a:srgbClr val="FFC000"/>
                </a:solidFill>
              </a:rPr>
              <a:t>powerhouse of nutrition</a:t>
            </a:r>
            <a:r>
              <a:rPr lang="en-US" sz="2200" dirty="0" smtClean="0"/>
              <a:t>’ and a ‘</a:t>
            </a:r>
            <a:r>
              <a:rPr lang="en-US" sz="2200" u="sng" dirty="0" smtClean="0">
                <a:solidFill>
                  <a:srgbClr val="FFC000"/>
                </a:solidFill>
              </a:rPr>
              <a:t>super food</a:t>
            </a:r>
            <a:r>
              <a:rPr lang="en-US" sz="2200" dirty="0" smtClean="0"/>
              <a:t>’.</a:t>
            </a:r>
          </a:p>
          <a:p>
            <a:pPr lvl="2">
              <a:buNone/>
            </a:pPr>
            <a:endParaRPr lang="en-US" sz="2200" dirty="0" smtClean="0"/>
          </a:p>
          <a:p>
            <a:pPr lvl="2"/>
            <a:r>
              <a:rPr lang="en-US" sz="2200" dirty="0" smtClean="0"/>
              <a:t>In 2023, UN celebrating </a:t>
            </a:r>
            <a:r>
              <a:rPr lang="en-US" sz="2200" u="sng" dirty="0" smtClean="0">
                <a:solidFill>
                  <a:srgbClr val="FFC000"/>
                </a:solidFill>
              </a:rPr>
              <a:t>International Year of Millets 2023</a:t>
            </a:r>
            <a:r>
              <a:rPr lang="en-US" sz="2200" dirty="0" smtClean="0">
                <a:solidFill>
                  <a:srgbClr val="FFC000"/>
                </a:solidFill>
              </a:rPr>
              <a:t> </a:t>
            </a:r>
            <a:r>
              <a:rPr lang="en-US" sz="2200" dirty="0" smtClean="0"/>
              <a:t>(IYM) with the aim to create awareness and increase production &amp; consumption of millets.</a:t>
            </a:r>
          </a:p>
          <a:p>
            <a:endParaRPr lang="en-US" sz="1800" dirty="0"/>
          </a:p>
        </p:txBody>
      </p:sp>
      <p:sp>
        <p:nvSpPr>
          <p:cNvPr id="6" name="Content Placeholder 5"/>
          <p:cNvSpPr>
            <a:spLocks noGrp="1"/>
          </p:cNvSpPr>
          <p:nvPr>
            <p:ph sz="half" idx="2"/>
          </p:nvPr>
        </p:nvSpPr>
        <p:spPr/>
        <p:txBody>
          <a:bodyPr>
            <a:normAutofit fontScale="92500" lnSpcReduction="20000"/>
          </a:bodyPr>
          <a:lstStyle/>
          <a:p>
            <a:endParaRPr lang="en-US"/>
          </a:p>
        </p:txBody>
      </p:sp>
      <p:pic>
        <p:nvPicPr>
          <p:cNvPr id="14338" name="Picture 2" descr="In 2023, Global Spotlight On Millets, Traditional To Many Indian Diets"/>
          <p:cNvPicPr>
            <a:picLocks noChangeAspect="1" noChangeArrowheads="1"/>
          </p:cNvPicPr>
          <p:nvPr/>
        </p:nvPicPr>
        <p:blipFill>
          <a:blip r:embed="rId6"/>
          <a:srcRect/>
          <a:stretch>
            <a:fillRect/>
          </a:stretch>
        </p:blipFill>
        <p:spPr bwMode="auto">
          <a:xfrm>
            <a:off x="5075237" y="1676400"/>
            <a:ext cx="4267200" cy="2560320"/>
          </a:xfrm>
          <a:prstGeom prst="rect">
            <a:avLst/>
          </a:prstGeom>
          <a:noFill/>
        </p:spPr>
      </p:pic>
      <p:pic>
        <p:nvPicPr>
          <p:cNvPr id="8" name="Picture 51"/>
          <p:cNvPicPr>
            <a:picLocks noChangeAspect="1" noChangeArrowheads="1"/>
          </p:cNvPicPr>
          <p:nvPr/>
        </p:nvPicPr>
        <p:blipFill>
          <a:blip r:embed="rId7"/>
          <a:srcRect/>
          <a:stretch>
            <a:fillRect/>
          </a:stretch>
        </p:blipFill>
        <p:spPr bwMode="auto">
          <a:xfrm>
            <a:off x="5913437" y="4495800"/>
            <a:ext cx="2110932" cy="2152650"/>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millet</a:t>
            </a:r>
            <a:endParaRPr lang="en-US" dirty="0"/>
          </a:p>
        </p:txBody>
      </p:sp>
      <p:sp>
        <p:nvSpPr>
          <p:cNvPr id="3" name="Content Placeholder 2"/>
          <p:cNvSpPr>
            <a:spLocks noGrp="1"/>
          </p:cNvSpPr>
          <p:nvPr>
            <p:ph sz="half" idx="1"/>
          </p:nvPr>
        </p:nvSpPr>
        <p:spPr/>
        <p:txBody>
          <a:bodyPr/>
          <a:lstStyle/>
          <a:p>
            <a:r>
              <a:rPr lang="en-US" dirty="0" smtClean="0"/>
              <a:t>Millets are small-seeded grasses belonging to the botanical family </a:t>
            </a:r>
            <a:r>
              <a:rPr lang="en-US" dirty="0" err="1" smtClean="0"/>
              <a:t>Poaceae</a:t>
            </a:r>
            <a:r>
              <a:rPr lang="en-US" dirty="0" smtClean="0"/>
              <a:t>.</a:t>
            </a:r>
          </a:p>
          <a:p>
            <a:r>
              <a:rPr lang="en-US" dirty="0" smtClean="0"/>
              <a:t>They are mainly of 2 types major and minor millet.</a:t>
            </a:r>
            <a:endParaRPr lang="en-US" dirty="0"/>
          </a:p>
        </p:txBody>
      </p:sp>
      <p:sp>
        <p:nvSpPr>
          <p:cNvPr id="4" name="Content Placeholder 3"/>
          <p:cNvSpPr>
            <a:spLocks noGrp="1"/>
          </p:cNvSpPr>
          <p:nvPr>
            <p:ph sz="half" idx="2"/>
          </p:nvPr>
        </p:nvSpPr>
        <p:spPr/>
        <p:txBody>
          <a:bodyPr/>
          <a:lstStyle/>
          <a:p>
            <a:endParaRPr lang="en-US"/>
          </a:p>
        </p:txBody>
      </p:sp>
      <p:pic>
        <p:nvPicPr>
          <p:cNvPr id="13314" name="Picture 2" descr="What Are Minor Millet Or Siri Dhanya"/>
          <p:cNvPicPr>
            <a:picLocks noChangeAspect="1" noChangeArrowheads="1"/>
          </p:cNvPicPr>
          <p:nvPr/>
        </p:nvPicPr>
        <p:blipFill>
          <a:blip r:embed="rId2"/>
          <a:srcRect/>
          <a:stretch>
            <a:fillRect/>
          </a:stretch>
        </p:blipFill>
        <p:spPr bwMode="auto">
          <a:xfrm>
            <a:off x="5075237" y="1371600"/>
            <a:ext cx="4233369" cy="4670426"/>
          </a:xfrm>
          <a:prstGeom prst="rect">
            <a:avLst/>
          </a:prstGeom>
          <a:noFill/>
        </p:spPr>
      </p:pic>
    </p:spTree>
  </p:cSld>
  <p:clrMapOvr>
    <a:masterClrMapping/>
  </p:clrMapOvr>
  <p:transition>
    <p:strip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millet </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Rich in insoluble and soluble fibers .</a:t>
            </a:r>
          </a:p>
          <a:p>
            <a:r>
              <a:rPr lang="en-US" dirty="0" smtClean="0"/>
              <a:t>It helps in digestion.</a:t>
            </a:r>
          </a:p>
          <a:p>
            <a:r>
              <a:rPr lang="en-US" dirty="0" smtClean="0"/>
              <a:t>They are also known for its anti-cancer properties.</a:t>
            </a:r>
          </a:p>
          <a:p>
            <a:r>
              <a:rPr lang="en-US" dirty="0" smtClean="0"/>
              <a:t>They are gluten free and beneficial for celiac disease patients.</a:t>
            </a:r>
          </a:p>
          <a:p>
            <a:r>
              <a:rPr lang="en-US" dirty="0" smtClean="0"/>
              <a:t>Ex-pearl millet (king of millet) , sorghum and etc.</a:t>
            </a:r>
          </a:p>
          <a:p>
            <a:r>
              <a:rPr lang="en-US" sz="1900" dirty="0" smtClean="0"/>
              <a:t>…..other countless benefits</a:t>
            </a:r>
          </a:p>
          <a:p>
            <a:endParaRPr lang="en-US" dirty="0"/>
          </a:p>
        </p:txBody>
      </p:sp>
      <p:sp>
        <p:nvSpPr>
          <p:cNvPr id="4" name="Content Placeholder 3"/>
          <p:cNvSpPr>
            <a:spLocks noGrp="1"/>
          </p:cNvSpPr>
          <p:nvPr>
            <p:ph sz="half" idx="2"/>
          </p:nvPr>
        </p:nvSpPr>
        <p:spPr/>
        <p:txBody>
          <a:bodyPr>
            <a:normAutofit fontScale="92500" lnSpcReduction="20000"/>
          </a:bodyPr>
          <a:lstStyle/>
          <a:p>
            <a:endParaRPr lang="en-US"/>
          </a:p>
        </p:txBody>
      </p:sp>
      <p:pic>
        <p:nvPicPr>
          <p:cNvPr id="28674" name="Picture 2"/>
          <p:cNvPicPr>
            <a:picLocks noChangeAspect="1" noChangeArrowheads="1"/>
          </p:cNvPicPr>
          <p:nvPr/>
        </p:nvPicPr>
        <p:blipFill>
          <a:blip r:embed="rId2"/>
          <a:srcRect/>
          <a:stretch>
            <a:fillRect/>
          </a:stretch>
        </p:blipFill>
        <p:spPr bwMode="auto">
          <a:xfrm>
            <a:off x="5151437" y="2057400"/>
            <a:ext cx="4191000" cy="2856722"/>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Minor Millets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Rich in iron and calcium and aid in boosting immunity. </a:t>
            </a:r>
          </a:p>
          <a:p>
            <a:r>
              <a:rPr lang="en-US" dirty="0" smtClean="0"/>
              <a:t>They are rich in magnesium which can greatly lower the risk of type-2 diabetes .</a:t>
            </a:r>
          </a:p>
          <a:p>
            <a:r>
              <a:rPr lang="en-US" dirty="0" smtClean="0"/>
              <a:t>Ex-Little millet , </a:t>
            </a:r>
            <a:r>
              <a:rPr lang="en-US" dirty="0" err="1" smtClean="0"/>
              <a:t>kodo</a:t>
            </a:r>
            <a:r>
              <a:rPr lang="en-US" dirty="0" smtClean="0"/>
              <a:t> millet and etc.</a:t>
            </a:r>
          </a:p>
          <a:p>
            <a:r>
              <a:rPr lang="en-US" dirty="0" smtClean="0"/>
              <a:t>…….</a:t>
            </a:r>
            <a:endParaRPr lang="en-US" dirty="0"/>
          </a:p>
        </p:txBody>
      </p:sp>
      <p:sp>
        <p:nvSpPr>
          <p:cNvPr id="4" name="Content Placeholder 3"/>
          <p:cNvSpPr>
            <a:spLocks noGrp="1"/>
          </p:cNvSpPr>
          <p:nvPr>
            <p:ph sz="half" idx="2"/>
          </p:nvPr>
        </p:nvSpPr>
        <p:spPr/>
        <p:txBody>
          <a:bodyPr>
            <a:normAutofit lnSpcReduction="10000"/>
          </a:bodyPr>
          <a:lstStyle/>
          <a:p>
            <a:endParaRPr lang="en-US"/>
          </a:p>
        </p:txBody>
      </p:sp>
      <p:pic>
        <p:nvPicPr>
          <p:cNvPr id="29698" name="Picture 2"/>
          <p:cNvPicPr>
            <a:picLocks noChangeAspect="1" noChangeArrowheads="1"/>
          </p:cNvPicPr>
          <p:nvPr/>
        </p:nvPicPr>
        <p:blipFill>
          <a:blip r:embed="rId2"/>
          <a:srcRect/>
          <a:stretch>
            <a:fillRect/>
          </a:stretch>
        </p:blipFill>
        <p:spPr bwMode="auto">
          <a:xfrm>
            <a:off x="4846637" y="3048000"/>
            <a:ext cx="4724400" cy="1887386"/>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7589836" y="3048000"/>
            <a:ext cx="947055" cy="304800"/>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of millets</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Nutrient Rich.    </a:t>
            </a:r>
          </a:p>
          <a:p>
            <a:r>
              <a:rPr lang="en-US" dirty="0" smtClean="0"/>
              <a:t>Gluten Free</a:t>
            </a:r>
          </a:p>
          <a:p>
            <a:r>
              <a:rPr lang="en-US" dirty="0" smtClean="0"/>
              <a:t>Rich in anti-oxidants like Vitamin C &amp; E , Beta Carotene etc.</a:t>
            </a:r>
          </a:p>
          <a:p>
            <a:r>
              <a:rPr lang="en-US" dirty="0" smtClean="0"/>
              <a:t>Improves food security as it can grow in extreme temperatures with low inputs and without fertilizers.</a:t>
            </a:r>
          </a:p>
          <a:p>
            <a:r>
              <a:rPr lang="en-US" dirty="0" smtClean="0"/>
              <a:t>Before Green Revolution , millets made up around 40% of cultivated grains in India. </a:t>
            </a:r>
            <a:endParaRPr lang="en-US" dirty="0"/>
          </a:p>
        </p:txBody>
      </p:sp>
      <p:sp>
        <p:nvSpPr>
          <p:cNvPr id="4" name="Content Placeholder 3"/>
          <p:cNvSpPr>
            <a:spLocks noGrp="1"/>
          </p:cNvSpPr>
          <p:nvPr>
            <p:ph sz="half" idx="2"/>
          </p:nvPr>
        </p:nvSpPr>
        <p:spPr/>
        <p:txBody>
          <a:bodyPr>
            <a:normAutofit fontScale="85000" lnSpcReduction="20000"/>
          </a:bodyPr>
          <a:lstStyle/>
          <a:p>
            <a:endParaRPr lang="en-US" dirty="0"/>
          </a:p>
        </p:txBody>
      </p:sp>
      <p:pic>
        <p:nvPicPr>
          <p:cNvPr id="30722" name="Picture 2" descr="C:\Users\hp\Downloads\DALL·E 2023-08-18 16.23.10 - generate an image expressing the benefits of a millet.png"/>
          <p:cNvPicPr>
            <a:picLocks noChangeAspect="1" noChangeArrowheads="1"/>
          </p:cNvPicPr>
          <p:nvPr/>
        </p:nvPicPr>
        <p:blipFill>
          <a:blip r:embed="rId2"/>
          <a:srcRect/>
          <a:stretch>
            <a:fillRect/>
          </a:stretch>
        </p:blipFill>
        <p:spPr bwMode="auto">
          <a:xfrm>
            <a:off x="5227637" y="1524000"/>
            <a:ext cx="4419600" cy="4419600"/>
          </a:xfrm>
          <a:prstGeom prst="rect">
            <a:avLst/>
          </a:prstGeom>
          <a:noFill/>
        </p:spPr>
      </p:pic>
    </p:spTree>
  </p:cSld>
  <p:clrMapOvr>
    <a:masterClrMapping/>
  </p:clrMapOvr>
  <p:transition>
    <p:strip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Leading producer of millets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31746" name="Picture 2" descr="Resilient grain needs a fillip to gain ground : The Tribune India"/>
          <p:cNvPicPr>
            <a:picLocks noChangeAspect="1" noChangeArrowheads="1"/>
          </p:cNvPicPr>
          <p:nvPr/>
        </p:nvPicPr>
        <p:blipFill>
          <a:blip r:embed="rId2"/>
          <a:srcRect/>
          <a:stretch>
            <a:fillRect/>
          </a:stretch>
        </p:blipFill>
        <p:spPr bwMode="auto">
          <a:xfrm>
            <a:off x="1341437" y="1981200"/>
            <a:ext cx="6858000" cy="3736975"/>
          </a:xfrm>
          <a:prstGeom prst="rect">
            <a:avLst/>
          </a:prstGeom>
          <a:noFill/>
        </p:spPr>
      </p:pic>
    </p:spTree>
  </p:cSld>
  <p:clrMapOvr>
    <a:masterClrMapping/>
  </p:clrMapOvr>
  <p:transition>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Millets and type-2 diabetes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32770" name="Picture 2"/>
          <p:cNvPicPr>
            <a:picLocks noChangeAspect="1" noChangeArrowheads="1"/>
          </p:cNvPicPr>
          <p:nvPr/>
        </p:nvPicPr>
        <p:blipFill>
          <a:blip r:embed="rId2"/>
          <a:srcRect/>
          <a:stretch>
            <a:fillRect/>
          </a:stretch>
        </p:blipFill>
        <p:spPr bwMode="auto">
          <a:xfrm>
            <a:off x="1493837" y="2438400"/>
            <a:ext cx="6400800" cy="4177339"/>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2636837" y="1752600"/>
            <a:ext cx="4038600" cy="695325"/>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33794" name="Picture 2"/>
          <p:cNvPicPr>
            <a:picLocks noChangeAspect="1" noChangeArrowheads="1"/>
          </p:cNvPicPr>
          <p:nvPr/>
        </p:nvPicPr>
        <p:blipFill>
          <a:blip r:embed="rId2"/>
          <a:srcRect/>
          <a:stretch>
            <a:fillRect/>
          </a:stretch>
        </p:blipFill>
        <p:spPr bwMode="auto">
          <a:xfrm>
            <a:off x="1036637" y="457200"/>
            <a:ext cx="7345363" cy="5667375"/>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116</TotalTime>
  <Words>297</Words>
  <Application>Microsoft Office PowerPoint</Application>
  <PresentationFormat>Custom</PresentationFormat>
  <Paragraphs>38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Millets : super food or a diet fad</vt:lpstr>
      <vt:lpstr>International Year of Millets 2023 </vt:lpstr>
      <vt:lpstr>Types of millet</vt:lpstr>
      <vt:lpstr>Major millet </vt:lpstr>
      <vt:lpstr>Minor Millets</vt:lpstr>
      <vt:lpstr>Pros of millets</vt:lpstr>
      <vt:lpstr>Leading producer of millets</vt:lpstr>
      <vt:lpstr>Millets and type-2 diabetes</vt:lpstr>
      <vt:lpstr>Slide 9</vt:lpstr>
      <vt:lpstr>Slide 10</vt:lpstr>
      <vt:lpstr>Slide 11</vt:lpstr>
      <vt:lpstr>Conclusion</vt:lpstr>
      <vt:lpstr>Thank You</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29</cp:revision>
  <dcterms:created xsi:type="dcterms:W3CDTF">2006-08-16T00:00:00Z</dcterms:created>
  <dcterms:modified xsi:type="dcterms:W3CDTF">2023-08-18T13:13:44Z</dcterms:modified>
</cp:coreProperties>
</file>