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753600" cy="7315200"/>
  <p:notesSz cx="6858000" cy="9144000"/>
  <p:embeddedFontLst>
    <p:embeddedFont>
      <p:font typeface="Poppins Bold" panose="020B0604020202020204" charset="0"/>
      <p:regular r:id="rId25"/>
    </p:embeddedFont>
    <p:embeddedFont>
      <p:font typeface="TT Rounds Condensed" panose="020B0604020202020204" charset="0"/>
      <p:regular r:id="rId26"/>
    </p:embeddedFont>
    <p:embeddedFont>
      <p:font typeface="TT Rounds Condensed Bold" panose="020B0604020202020204" charset="0"/>
      <p:regular r:id="rId27"/>
    </p:embeddedFont>
    <p:embeddedFont>
      <p:font typeface="TT Rounds Condensed Italic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149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811" y="-2701"/>
            <a:ext cx="9830411" cy="3447265"/>
          </a:xfrm>
          <a:custGeom>
            <a:avLst/>
            <a:gdLst/>
            <a:ahLst/>
            <a:cxnLst/>
            <a:rect l="l" t="t" r="r" b="b"/>
            <a:pathLst>
              <a:path w="9830411" h="3447265">
                <a:moveTo>
                  <a:pt x="0" y="0"/>
                </a:moveTo>
                <a:lnTo>
                  <a:pt x="9830411" y="0"/>
                </a:lnTo>
                <a:lnTo>
                  <a:pt x="9830411" y="3447265"/>
                </a:lnTo>
                <a:lnTo>
                  <a:pt x="0" y="3447265"/>
                </a:lnTo>
                <a:lnTo>
                  <a:pt x="0" y="0"/>
                </a:lnTo>
                <a:close/>
              </a:path>
            </a:pathLst>
          </a:custGeom>
          <a:blipFill>
            <a:blip r:embed="rId2"/>
            <a:stretch>
              <a:fillRect l="776" t="-94318" r="-775" b="45264"/>
            </a:stretch>
          </a:blipFill>
        </p:spPr>
      </p:sp>
      <p:sp>
        <p:nvSpPr>
          <p:cNvPr id="3" name="TextBox 3"/>
          <p:cNvSpPr txBox="1"/>
          <p:nvPr/>
        </p:nvSpPr>
        <p:spPr>
          <a:xfrm>
            <a:off x="281073" y="5335905"/>
            <a:ext cx="4427476" cy="1943100"/>
          </a:xfrm>
          <a:prstGeom prst="rect">
            <a:avLst/>
          </a:prstGeom>
        </p:spPr>
        <p:txBody>
          <a:bodyPr lIns="0" tIns="0" rIns="0" bIns="0" rtlCol="0" anchor="t">
            <a:spAutoFit/>
          </a:bodyPr>
          <a:lstStyle/>
          <a:p>
            <a:pPr algn="l">
              <a:lnSpc>
                <a:spcPts val="2560"/>
              </a:lnSpc>
            </a:pPr>
            <a:r>
              <a:rPr lang="en-US" sz="2133" b="1" spc="19">
                <a:solidFill>
                  <a:srgbClr val="000000"/>
                </a:solidFill>
                <a:latin typeface="TT Rounds Condensed Bold"/>
                <a:ea typeface="TT Rounds Condensed Bold"/>
                <a:cs typeface="TT Rounds Condensed Bold"/>
                <a:sym typeface="TT Rounds Condensed Bold"/>
              </a:rPr>
              <a:t>220701232</a:t>
            </a:r>
          </a:p>
          <a:p>
            <a:pPr algn="l">
              <a:lnSpc>
                <a:spcPts val="2559"/>
              </a:lnSpc>
            </a:pPr>
            <a:r>
              <a:rPr lang="en-US" sz="2133" b="1" spc="19">
                <a:solidFill>
                  <a:srgbClr val="000000"/>
                </a:solidFill>
                <a:latin typeface="TT Rounds Condensed Bold"/>
                <a:ea typeface="TT Rounds Condensed Bold"/>
                <a:cs typeface="TT Rounds Condensed Bold"/>
                <a:sym typeface="TT Rounds Condensed Bold"/>
              </a:rPr>
              <a:t>Rudrapriyan N</a:t>
            </a:r>
          </a:p>
          <a:p>
            <a:pPr algn="l">
              <a:lnSpc>
                <a:spcPts val="2560"/>
              </a:lnSpc>
            </a:pPr>
            <a:r>
              <a:rPr lang="en-US" sz="2133" b="1" spc="19">
                <a:solidFill>
                  <a:srgbClr val="000000"/>
                </a:solidFill>
                <a:latin typeface="TT Rounds Condensed Bold"/>
                <a:ea typeface="TT Rounds Condensed Bold"/>
                <a:cs typeface="TT Rounds Condensed Bold"/>
                <a:sym typeface="TT Rounds Condensed Bold"/>
              </a:rPr>
              <a:t>Dr . N. Durai Murugan, M.E., Ph.D., </a:t>
            </a:r>
          </a:p>
          <a:p>
            <a:pPr algn="l">
              <a:lnSpc>
                <a:spcPts val="2559"/>
              </a:lnSpc>
            </a:pPr>
            <a:r>
              <a:rPr lang="en-US" sz="2133" b="1" spc="19">
                <a:solidFill>
                  <a:srgbClr val="000000"/>
                </a:solidFill>
                <a:latin typeface="TT Rounds Condensed Bold"/>
                <a:ea typeface="TT Rounds Condensed Bold"/>
                <a:cs typeface="TT Rounds Condensed Bold"/>
                <a:sym typeface="TT Rounds Condensed Bold"/>
              </a:rPr>
              <a:t>Associate Professor , </a:t>
            </a:r>
          </a:p>
          <a:p>
            <a:pPr algn="l">
              <a:lnSpc>
                <a:spcPts val="2560"/>
              </a:lnSpc>
            </a:pPr>
            <a:r>
              <a:rPr lang="en-US" sz="2133" b="1" spc="19">
                <a:solidFill>
                  <a:srgbClr val="000000"/>
                </a:solidFill>
                <a:latin typeface="TT Rounds Condensed Bold"/>
                <a:ea typeface="TT Rounds Condensed Bold"/>
                <a:cs typeface="TT Rounds Condensed Bold"/>
                <a:sym typeface="TT Rounds Condensed Bold"/>
              </a:rPr>
              <a:t>Department of Computer Science and Engineering</a:t>
            </a:r>
          </a:p>
        </p:txBody>
      </p:sp>
      <p:grpSp>
        <p:nvGrpSpPr>
          <p:cNvPr id="4" name="Group 4"/>
          <p:cNvGrpSpPr/>
          <p:nvPr/>
        </p:nvGrpSpPr>
        <p:grpSpPr>
          <a:xfrm>
            <a:off x="5336750" y="1878612"/>
            <a:ext cx="4416850" cy="2797275"/>
            <a:chOff x="0" y="0"/>
            <a:chExt cx="5889134" cy="3729700"/>
          </a:xfrm>
        </p:grpSpPr>
        <p:sp>
          <p:nvSpPr>
            <p:cNvPr id="5" name="Freeform 5"/>
            <p:cNvSpPr/>
            <p:nvPr/>
          </p:nvSpPr>
          <p:spPr>
            <a:xfrm>
              <a:off x="0" y="0"/>
              <a:ext cx="5889117" cy="3729736"/>
            </a:xfrm>
            <a:custGeom>
              <a:avLst/>
              <a:gdLst/>
              <a:ahLst/>
              <a:cxnLst/>
              <a:rect l="l" t="t" r="r" b="b"/>
              <a:pathLst>
                <a:path w="5889117" h="3729736">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id="6" name="Group 6"/>
          <p:cNvGrpSpPr/>
          <p:nvPr/>
        </p:nvGrpSpPr>
        <p:grpSpPr>
          <a:xfrm>
            <a:off x="-13547" y="1617782"/>
            <a:ext cx="6154002" cy="3318933"/>
            <a:chOff x="0" y="0"/>
            <a:chExt cx="8205336" cy="4425244"/>
          </a:xfrm>
        </p:grpSpPr>
        <p:sp>
          <p:nvSpPr>
            <p:cNvPr id="7" name="Freeform 7"/>
            <p:cNvSpPr/>
            <p:nvPr/>
          </p:nvSpPr>
          <p:spPr>
            <a:xfrm>
              <a:off x="18034" y="18034"/>
              <a:ext cx="8169275" cy="4389120"/>
            </a:xfrm>
            <a:custGeom>
              <a:avLst/>
              <a:gdLst/>
              <a:ahLst/>
              <a:cxnLst/>
              <a:rect l="l" t="t" r="r" b="b"/>
              <a:pathLst>
                <a:path w="8169275" h="4389120">
                  <a:moveTo>
                    <a:pt x="0" y="0"/>
                  </a:moveTo>
                  <a:lnTo>
                    <a:pt x="5966333" y="0"/>
                  </a:lnTo>
                  <a:lnTo>
                    <a:pt x="8169275" y="2194560"/>
                  </a:lnTo>
                  <a:lnTo>
                    <a:pt x="5966333" y="4389120"/>
                  </a:lnTo>
                  <a:lnTo>
                    <a:pt x="0" y="4389120"/>
                  </a:lnTo>
                  <a:close/>
                </a:path>
              </a:pathLst>
            </a:custGeom>
            <a:solidFill>
              <a:srgbClr val="59595B"/>
            </a:solidFill>
          </p:spPr>
        </p:sp>
        <p:sp>
          <p:nvSpPr>
            <p:cNvPr id="8" name="Freeform 8"/>
            <p:cNvSpPr/>
            <p:nvPr/>
          </p:nvSpPr>
          <p:spPr>
            <a:xfrm>
              <a:off x="0" y="0"/>
              <a:ext cx="8205343" cy="4425188"/>
            </a:xfrm>
            <a:custGeom>
              <a:avLst/>
              <a:gdLst/>
              <a:ahLst/>
              <a:cxnLst/>
              <a:rect l="l" t="t" r="r" b="b"/>
              <a:pathLst>
                <a:path w="8205343" h="4425188">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id="9" name="Group 9"/>
          <p:cNvGrpSpPr/>
          <p:nvPr/>
        </p:nvGrpSpPr>
        <p:grpSpPr>
          <a:xfrm>
            <a:off x="-15731" y="1052335"/>
            <a:ext cx="4282638" cy="1147657"/>
            <a:chOff x="0" y="0"/>
            <a:chExt cx="5710184" cy="1530209"/>
          </a:xfrm>
        </p:grpSpPr>
        <p:sp>
          <p:nvSpPr>
            <p:cNvPr id="10" name="Freeform 10"/>
            <p:cNvSpPr/>
            <p:nvPr/>
          </p:nvSpPr>
          <p:spPr>
            <a:xfrm>
              <a:off x="0" y="0"/>
              <a:ext cx="5710174" cy="1530096"/>
            </a:xfrm>
            <a:custGeom>
              <a:avLst/>
              <a:gdLst/>
              <a:ahLst/>
              <a:cxnLst/>
              <a:rect l="l" t="t" r="r" b="b"/>
              <a:pathLst>
                <a:path w="5710174" h="1530096">
                  <a:moveTo>
                    <a:pt x="0" y="0"/>
                  </a:moveTo>
                  <a:lnTo>
                    <a:pt x="4945126" y="0"/>
                  </a:lnTo>
                  <a:lnTo>
                    <a:pt x="5710174" y="765048"/>
                  </a:lnTo>
                  <a:lnTo>
                    <a:pt x="4945126" y="1530096"/>
                  </a:lnTo>
                  <a:lnTo>
                    <a:pt x="0" y="1530096"/>
                  </a:lnTo>
                  <a:close/>
                </a:path>
              </a:pathLst>
            </a:custGeom>
            <a:solidFill>
              <a:srgbClr val="00AAAD"/>
            </a:solidFill>
          </p:spPr>
        </p:sp>
      </p:grpSp>
      <p:sp>
        <p:nvSpPr>
          <p:cNvPr id="11" name="TextBox 11"/>
          <p:cNvSpPr txBox="1"/>
          <p:nvPr/>
        </p:nvSpPr>
        <p:spPr>
          <a:xfrm>
            <a:off x="283744" y="1157824"/>
            <a:ext cx="3209748" cy="663638"/>
          </a:xfrm>
          <a:prstGeom prst="rect">
            <a:avLst/>
          </a:prstGeom>
        </p:spPr>
        <p:txBody>
          <a:bodyPr lIns="0" tIns="0" rIns="0" bIns="0" rtlCol="0" anchor="t">
            <a:spAutoFit/>
          </a:bodyPr>
          <a:lstStyle/>
          <a:p>
            <a:pPr algn="ctr">
              <a:lnSpc>
                <a:spcPts val="2560"/>
              </a:lnSpc>
            </a:pPr>
            <a:r>
              <a:rPr lang="en-US" sz="2133" b="1"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sz="2133" b="1" spc="19">
                <a:solidFill>
                  <a:srgbClr val="FFFFFF"/>
                </a:solidFill>
                <a:latin typeface="TT Rounds Condensed Bold"/>
                <a:ea typeface="TT Rounds Condensed Bold"/>
                <a:cs typeface="TT Rounds Condensed Bold"/>
                <a:sym typeface="TT Rounds Condensed Bold"/>
              </a:rPr>
              <a:t>Robotic Process Automation </a:t>
            </a:r>
          </a:p>
        </p:txBody>
      </p:sp>
      <p:sp>
        <p:nvSpPr>
          <p:cNvPr id="12" name="TextBox 12"/>
          <p:cNvSpPr txBox="1"/>
          <p:nvPr/>
        </p:nvSpPr>
        <p:spPr>
          <a:xfrm>
            <a:off x="281074" y="2200958"/>
            <a:ext cx="5207540" cy="2752725"/>
          </a:xfrm>
          <a:prstGeom prst="rect">
            <a:avLst/>
          </a:prstGeom>
        </p:spPr>
        <p:txBody>
          <a:bodyPr lIns="0" tIns="0" rIns="0" bIns="0" rtlCol="0" anchor="t">
            <a:spAutoFit/>
          </a:bodyPr>
          <a:lstStyle/>
          <a:p>
            <a:pPr algn="l">
              <a:lnSpc>
                <a:spcPts val="5400"/>
              </a:lnSpc>
            </a:pPr>
            <a:r>
              <a:rPr lang="en-US" sz="4500" b="1" spc="42">
                <a:solidFill>
                  <a:srgbClr val="FFFFFF"/>
                </a:solidFill>
                <a:latin typeface="TT Rounds Condensed Bold"/>
                <a:ea typeface="TT Rounds Condensed Bold"/>
                <a:cs typeface="TT Rounds Condensed Bold"/>
                <a:sym typeface="TT Rounds Condensed Bold"/>
              </a:rPr>
              <a:t>AUTOMATED LAB RESULT NOTIFICATION SYSTEM</a:t>
            </a:r>
          </a:p>
        </p:txBody>
      </p:sp>
      <p:grpSp>
        <p:nvGrpSpPr>
          <p:cNvPr id="13" name="Group 13"/>
          <p:cNvGrpSpPr/>
          <p:nvPr/>
        </p:nvGrpSpPr>
        <p:grpSpPr>
          <a:xfrm>
            <a:off x="4962386" y="1631330"/>
            <a:ext cx="1783854" cy="3291839"/>
            <a:chOff x="0" y="0"/>
            <a:chExt cx="2378472" cy="4389119"/>
          </a:xfrm>
        </p:grpSpPr>
        <p:sp>
          <p:nvSpPr>
            <p:cNvPr id="14" name="Freeform 14"/>
            <p:cNvSpPr/>
            <p:nvPr/>
          </p:nvSpPr>
          <p:spPr>
            <a:xfrm>
              <a:off x="0" y="0"/>
              <a:ext cx="2378456" cy="4389120"/>
            </a:xfrm>
            <a:custGeom>
              <a:avLst/>
              <a:gdLst/>
              <a:ahLst/>
              <a:cxnLst/>
              <a:rect l="l" t="t" r="r" b="b"/>
              <a:pathLst>
                <a:path w="2378456" h="4389120">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id="15" name="Freeform 15"/>
          <p:cNvSpPr/>
          <p:nvPr/>
        </p:nvSpPr>
        <p:spPr>
          <a:xfrm>
            <a:off x="7603503" y="4737556"/>
            <a:ext cx="1934445" cy="1644278"/>
          </a:xfrm>
          <a:custGeom>
            <a:avLst/>
            <a:gdLst/>
            <a:ahLst/>
            <a:cxnLst/>
            <a:rect l="l" t="t" r="r" b="b"/>
            <a:pathLst>
              <a:path w="1934445" h="1644278">
                <a:moveTo>
                  <a:pt x="0" y="0"/>
                </a:moveTo>
                <a:lnTo>
                  <a:pt x="1934445" y="0"/>
                </a:lnTo>
                <a:lnTo>
                  <a:pt x="1934445" y="1644279"/>
                </a:lnTo>
                <a:lnTo>
                  <a:pt x="0" y="1644279"/>
                </a:lnTo>
                <a:lnTo>
                  <a:pt x="0" y="0"/>
                </a:lnTo>
                <a:close/>
              </a:path>
            </a:pathLst>
          </a:custGeom>
          <a:blipFill>
            <a:blip r:embed="rId3"/>
            <a:stretch>
              <a:fillRect t="-53" b="-53"/>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70122" y="184430"/>
            <a:ext cx="5013356" cy="6946341"/>
          </a:xfrm>
          <a:custGeom>
            <a:avLst/>
            <a:gdLst/>
            <a:ahLst/>
            <a:cxnLst/>
            <a:rect l="l" t="t" r="r" b="b"/>
            <a:pathLst>
              <a:path w="5013356" h="6946341">
                <a:moveTo>
                  <a:pt x="0" y="0"/>
                </a:moveTo>
                <a:lnTo>
                  <a:pt x="5013356" y="0"/>
                </a:lnTo>
                <a:lnTo>
                  <a:pt x="5013356" y="6946340"/>
                </a:lnTo>
                <a:lnTo>
                  <a:pt x="0" y="6946340"/>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2662920" y="985202"/>
            <a:ext cx="4427760" cy="5735213"/>
          </a:xfrm>
          <a:custGeom>
            <a:avLst/>
            <a:gdLst/>
            <a:ahLst/>
            <a:cxnLst/>
            <a:rect l="l" t="t" r="r" b="b"/>
            <a:pathLst>
              <a:path w="4427760" h="5735213">
                <a:moveTo>
                  <a:pt x="0" y="0"/>
                </a:moveTo>
                <a:lnTo>
                  <a:pt x="4427760" y="0"/>
                </a:lnTo>
                <a:lnTo>
                  <a:pt x="4427760" y="5735214"/>
                </a:lnTo>
                <a:lnTo>
                  <a:pt x="0" y="5735214"/>
                </a:lnTo>
                <a:lnTo>
                  <a:pt x="0" y="0"/>
                </a:lnTo>
                <a:close/>
              </a:path>
            </a:pathLst>
          </a:custGeom>
          <a:blipFill>
            <a:blip r:embed="rId3"/>
            <a:stretch>
              <a:fillRect/>
            </a:stretch>
          </a:blipFill>
        </p:spPr>
      </p:sp>
      <p:sp>
        <p:nvSpPr>
          <p:cNvPr id="10" name="TextBox 10"/>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Table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2438400" y="3870866"/>
            <a:ext cx="4392613" cy="1966841"/>
          </a:xfrm>
          <a:custGeom>
            <a:avLst/>
            <a:gdLst/>
            <a:ahLst/>
            <a:cxnLst/>
            <a:rect l="l" t="t" r="r" b="b"/>
            <a:pathLst>
              <a:path w="4392613" h="1966841">
                <a:moveTo>
                  <a:pt x="0" y="0"/>
                </a:moveTo>
                <a:lnTo>
                  <a:pt x="4392613" y="0"/>
                </a:lnTo>
                <a:lnTo>
                  <a:pt x="4392613" y="1966841"/>
                </a:lnTo>
                <a:lnTo>
                  <a:pt x="0" y="1966841"/>
                </a:lnTo>
                <a:lnTo>
                  <a:pt x="0" y="0"/>
                </a:lnTo>
                <a:close/>
              </a:path>
            </a:pathLst>
          </a:custGeom>
          <a:blipFill>
            <a:blip r:embed="rId3"/>
            <a:stretch>
              <a:fillRect/>
            </a:stretch>
          </a:blipFill>
        </p:spPr>
      </p:sp>
      <p:sp>
        <p:nvSpPr>
          <p:cNvPr id="10" name="TextBox 10"/>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Implementation</a:t>
            </a:r>
          </a:p>
        </p:txBody>
      </p:sp>
      <p:sp>
        <p:nvSpPr>
          <p:cNvPr id="11" name="TextBox 11"/>
          <p:cNvSpPr txBox="1"/>
          <p:nvPr/>
        </p:nvSpPr>
        <p:spPr>
          <a:xfrm>
            <a:off x="294640" y="1054735"/>
            <a:ext cx="9164320" cy="3117205"/>
          </a:xfrm>
          <a:prstGeom prst="rect">
            <a:avLst/>
          </a:prstGeom>
        </p:spPr>
        <p:txBody>
          <a:bodyPr lIns="0" tIns="0" rIns="0" bIns="0" rtlCol="0" anchor="t">
            <a:spAutoFit/>
          </a:bodyPr>
          <a:lstStyle/>
          <a:p>
            <a:pPr marL="329455" lvl="1" indent="-164727"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Module Implementation</a:t>
            </a:r>
          </a:p>
          <a:p>
            <a:pPr marL="762134" lvl="2" indent="-25404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PDF Data Extraction</a:t>
            </a:r>
          </a:p>
          <a:p>
            <a:pPr marL="762134" lvl="2" indent="-25404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Data Validation</a:t>
            </a:r>
          </a:p>
          <a:p>
            <a:pPr marL="762134" lvl="2" indent="-25404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 Result Categorization</a:t>
            </a:r>
          </a:p>
          <a:p>
            <a:pPr marL="762134" lvl="2" indent="-25404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 Storing Results in Excel</a:t>
            </a:r>
          </a:p>
          <a:p>
            <a:pPr marL="762226" lvl="2" indent="-25407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Notification Trigger</a:t>
            </a:r>
          </a:p>
          <a:p>
            <a:pPr marL="329455" lvl="1" indent="-164727"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Screen shots</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p:txBody>
      </p:sp>
      <p:sp>
        <p:nvSpPr>
          <p:cNvPr id="12" name="TextBox 12"/>
          <p:cNvSpPr txBox="1"/>
          <p:nvPr/>
        </p:nvSpPr>
        <p:spPr>
          <a:xfrm>
            <a:off x="3716536" y="6137386"/>
            <a:ext cx="1836341" cy="257175"/>
          </a:xfrm>
          <a:prstGeom prst="rect">
            <a:avLst/>
          </a:prstGeom>
        </p:spPr>
        <p:txBody>
          <a:bodyPr lIns="0" tIns="0" rIns="0" bIns="0" rtlCol="0" anchor="t">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PDF Data Extraction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649877" y="1212519"/>
            <a:ext cx="4088856" cy="2627090"/>
          </a:xfrm>
          <a:custGeom>
            <a:avLst/>
            <a:gdLst/>
            <a:ahLst/>
            <a:cxnLst/>
            <a:rect l="l" t="t" r="r" b="b"/>
            <a:pathLst>
              <a:path w="4088856" h="2627090">
                <a:moveTo>
                  <a:pt x="0" y="0"/>
                </a:moveTo>
                <a:lnTo>
                  <a:pt x="4088856" y="0"/>
                </a:lnTo>
                <a:lnTo>
                  <a:pt x="4088856" y="2627090"/>
                </a:lnTo>
                <a:lnTo>
                  <a:pt x="0" y="2627090"/>
                </a:lnTo>
                <a:lnTo>
                  <a:pt x="0" y="0"/>
                </a:lnTo>
                <a:close/>
              </a:path>
            </a:pathLst>
          </a:custGeom>
          <a:blipFill>
            <a:blip r:embed="rId3"/>
            <a:stretch>
              <a:fillRect/>
            </a:stretch>
          </a:blipFill>
        </p:spPr>
      </p:sp>
      <p:sp>
        <p:nvSpPr>
          <p:cNvPr id="10" name="Freeform 10"/>
          <p:cNvSpPr/>
          <p:nvPr/>
        </p:nvSpPr>
        <p:spPr>
          <a:xfrm>
            <a:off x="5334996" y="1056640"/>
            <a:ext cx="4123964" cy="2938848"/>
          </a:xfrm>
          <a:custGeom>
            <a:avLst/>
            <a:gdLst/>
            <a:ahLst/>
            <a:cxnLst/>
            <a:rect l="l" t="t" r="r" b="b"/>
            <a:pathLst>
              <a:path w="4123964" h="2938848">
                <a:moveTo>
                  <a:pt x="0" y="0"/>
                </a:moveTo>
                <a:lnTo>
                  <a:pt x="4123964" y="0"/>
                </a:lnTo>
                <a:lnTo>
                  <a:pt x="4123964" y="2938848"/>
                </a:lnTo>
                <a:lnTo>
                  <a:pt x="0" y="2938848"/>
                </a:lnTo>
                <a:lnTo>
                  <a:pt x="0" y="0"/>
                </a:lnTo>
                <a:close/>
              </a:path>
            </a:pathLst>
          </a:custGeom>
          <a:blipFill>
            <a:blip r:embed="rId4"/>
            <a:stretch>
              <a:fillRect/>
            </a:stretch>
          </a:blipFill>
        </p:spPr>
      </p:sp>
      <p:sp>
        <p:nvSpPr>
          <p:cNvPr id="11" name="Freeform 11"/>
          <p:cNvSpPr/>
          <p:nvPr/>
        </p:nvSpPr>
        <p:spPr>
          <a:xfrm>
            <a:off x="511811" y="4734447"/>
            <a:ext cx="4364989" cy="1677142"/>
          </a:xfrm>
          <a:custGeom>
            <a:avLst/>
            <a:gdLst/>
            <a:ahLst/>
            <a:cxnLst/>
            <a:rect l="l" t="t" r="r" b="b"/>
            <a:pathLst>
              <a:path w="4364989" h="1677142">
                <a:moveTo>
                  <a:pt x="0" y="0"/>
                </a:moveTo>
                <a:lnTo>
                  <a:pt x="4364989" y="0"/>
                </a:lnTo>
                <a:lnTo>
                  <a:pt x="4364989" y="1677142"/>
                </a:lnTo>
                <a:lnTo>
                  <a:pt x="0" y="1677142"/>
                </a:lnTo>
                <a:lnTo>
                  <a:pt x="0" y="0"/>
                </a:lnTo>
                <a:close/>
              </a:path>
            </a:pathLst>
          </a:custGeom>
          <a:blipFill>
            <a:blip r:embed="rId5"/>
            <a:stretch>
              <a:fillRect r="-1175"/>
            </a:stretch>
          </a:blipFill>
        </p:spPr>
      </p:sp>
      <p:sp>
        <p:nvSpPr>
          <p:cNvPr id="12" name="Freeform 12"/>
          <p:cNvSpPr/>
          <p:nvPr/>
        </p:nvSpPr>
        <p:spPr>
          <a:xfrm>
            <a:off x="5016642" y="4723282"/>
            <a:ext cx="4442318" cy="1860398"/>
          </a:xfrm>
          <a:custGeom>
            <a:avLst/>
            <a:gdLst/>
            <a:ahLst/>
            <a:cxnLst/>
            <a:rect l="l" t="t" r="r" b="b"/>
            <a:pathLst>
              <a:path w="4442318" h="1860398">
                <a:moveTo>
                  <a:pt x="0" y="0"/>
                </a:moveTo>
                <a:lnTo>
                  <a:pt x="4442318" y="0"/>
                </a:lnTo>
                <a:lnTo>
                  <a:pt x="4442318" y="1860398"/>
                </a:lnTo>
                <a:lnTo>
                  <a:pt x="0" y="1860398"/>
                </a:lnTo>
                <a:lnTo>
                  <a:pt x="0" y="0"/>
                </a:lnTo>
                <a:close/>
              </a:path>
            </a:pathLst>
          </a:custGeom>
          <a:blipFill>
            <a:blip r:embed="rId6"/>
            <a:stretch>
              <a:fillRect/>
            </a:stretch>
          </a:blipFill>
        </p:spPr>
      </p:sp>
      <p:sp>
        <p:nvSpPr>
          <p:cNvPr id="13" name="TextBox 13"/>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Implementation</a:t>
            </a:r>
          </a:p>
        </p:txBody>
      </p:sp>
      <p:sp>
        <p:nvSpPr>
          <p:cNvPr id="14" name="TextBox 14"/>
          <p:cNvSpPr txBox="1"/>
          <p:nvPr/>
        </p:nvSpPr>
        <p:spPr>
          <a:xfrm>
            <a:off x="649877" y="4058684"/>
            <a:ext cx="4088856" cy="257175"/>
          </a:xfrm>
          <a:prstGeom prst="rect">
            <a:avLst/>
          </a:prstGeom>
        </p:spPr>
        <p:txBody>
          <a:bodyPr lIns="0" tIns="0" rIns="0" bIns="0" rtlCol="0" anchor="t">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Data Validation</a:t>
            </a:r>
          </a:p>
        </p:txBody>
      </p:sp>
      <p:sp>
        <p:nvSpPr>
          <p:cNvPr id="15" name="TextBox 15"/>
          <p:cNvSpPr txBox="1"/>
          <p:nvPr/>
        </p:nvSpPr>
        <p:spPr>
          <a:xfrm>
            <a:off x="6241793" y="4062163"/>
            <a:ext cx="1992015" cy="257175"/>
          </a:xfrm>
          <a:prstGeom prst="rect">
            <a:avLst/>
          </a:prstGeom>
        </p:spPr>
        <p:txBody>
          <a:bodyPr lIns="0" tIns="0" rIns="0" bIns="0" rtlCol="0" anchor="t">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 Result Categorization</a:t>
            </a:r>
          </a:p>
        </p:txBody>
      </p:sp>
      <p:sp>
        <p:nvSpPr>
          <p:cNvPr id="16" name="TextBox 16"/>
          <p:cNvSpPr txBox="1"/>
          <p:nvPr/>
        </p:nvSpPr>
        <p:spPr>
          <a:xfrm>
            <a:off x="1613466" y="6478264"/>
            <a:ext cx="2161679" cy="257175"/>
          </a:xfrm>
          <a:prstGeom prst="rect">
            <a:avLst/>
          </a:prstGeom>
        </p:spPr>
        <p:txBody>
          <a:bodyPr lIns="0" tIns="0" rIns="0" bIns="0" rtlCol="0" anchor="t">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 Storing Results in Excel</a:t>
            </a:r>
          </a:p>
        </p:txBody>
      </p:sp>
      <p:sp>
        <p:nvSpPr>
          <p:cNvPr id="17" name="TextBox 17"/>
          <p:cNvSpPr txBox="1"/>
          <p:nvPr/>
        </p:nvSpPr>
        <p:spPr>
          <a:xfrm>
            <a:off x="6121990" y="6478264"/>
            <a:ext cx="1785243" cy="257175"/>
          </a:xfrm>
          <a:prstGeom prst="rect">
            <a:avLst/>
          </a:prstGeom>
        </p:spPr>
        <p:txBody>
          <a:bodyPr lIns="0" tIns="0" rIns="0" bIns="0" rtlCol="0" anchor="t">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Notification Trigger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294640" y="1056640"/>
            <a:ext cx="5154859" cy="4355856"/>
          </a:xfrm>
          <a:custGeom>
            <a:avLst/>
            <a:gdLst/>
            <a:ahLst/>
            <a:cxnLst/>
            <a:rect l="l" t="t" r="r" b="b"/>
            <a:pathLst>
              <a:path w="5154859" h="4355856">
                <a:moveTo>
                  <a:pt x="0" y="0"/>
                </a:moveTo>
                <a:lnTo>
                  <a:pt x="5154859" y="0"/>
                </a:lnTo>
                <a:lnTo>
                  <a:pt x="5154859" y="4355856"/>
                </a:lnTo>
                <a:lnTo>
                  <a:pt x="0" y="4355856"/>
                </a:lnTo>
                <a:lnTo>
                  <a:pt x="0" y="0"/>
                </a:lnTo>
                <a:close/>
              </a:path>
            </a:pathLst>
          </a:custGeom>
          <a:blipFill>
            <a:blip r:embed="rId3"/>
            <a:stretch>
              <a:fillRect/>
            </a:stretch>
          </a:blipFill>
        </p:spPr>
      </p:sp>
      <p:sp>
        <p:nvSpPr>
          <p:cNvPr id="10" name="TextBox 10"/>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731520" y="1261522"/>
            <a:ext cx="6027338" cy="1469164"/>
          </a:xfrm>
          <a:custGeom>
            <a:avLst/>
            <a:gdLst/>
            <a:ahLst/>
            <a:cxnLst/>
            <a:rect l="l" t="t" r="r" b="b"/>
            <a:pathLst>
              <a:path w="6027338" h="1469164">
                <a:moveTo>
                  <a:pt x="0" y="0"/>
                </a:moveTo>
                <a:lnTo>
                  <a:pt x="6027338" y="0"/>
                </a:lnTo>
                <a:lnTo>
                  <a:pt x="6027338" y="1469163"/>
                </a:lnTo>
                <a:lnTo>
                  <a:pt x="0" y="1469163"/>
                </a:lnTo>
                <a:lnTo>
                  <a:pt x="0" y="0"/>
                </a:lnTo>
                <a:close/>
              </a:path>
            </a:pathLst>
          </a:custGeom>
          <a:blipFill>
            <a:blip r:embed="rId3"/>
            <a:stretch>
              <a:fillRect/>
            </a:stretch>
          </a:blipFill>
        </p:spPr>
      </p:sp>
      <p:sp>
        <p:nvSpPr>
          <p:cNvPr id="10" name="Freeform 10"/>
          <p:cNvSpPr/>
          <p:nvPr/>
        </p:nvSpPr>
        <p:spPr>
          <a:xfrm>
            <a:off x="731520" y="2797360"/>
            <a:ext cx="6027338" cy="2305457"/>
          </a:xfrm>
          <a:custGeom>
            <a:avLst/>
            <a:gdLst/>
            <a:ahLst/>
            <a:cxnLst/>
            <a:rect l="l" t="t" r="r" b="b"/>
            <a:pathLst>
              <a:path w="6027338" h="2305457">
                <a:moveTo>
                  <a:pt x="0" y="0"/>
                </a:moveTo>
                <a:lnTo>
                  <a:pt x="6027338" y="0"/>
                </a:lnTo>
                <a:lnTo>
                  <a:pt x="6027338" y="2305457"/>
                </a:lnTo>
                <a:lnTo>
                  <a:pt x="0" y="2305457"/>
                </a:lnTo>
                <a:lnTo>
                  <a:pt x="0" y="0"/>
                </a:lnTo>
                <a:close/>
              </a:path>
            </a:pathLst>
          </a:custGeom>
          <a:blipFill>
            <a:blip r:embed="rId4"/>
            <a:stretch>
              <a:fillRect/>
            </a:stretch>
          </a:blipFill>
        </p:spPr>
      </p:sp>
      <p:sp>
        <p:nvSpPr>
          <p:cNvPr id="11" name="TextBox 11"/>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Freeform 9"/>
          <p:cNvSpPr/>
          <p:nvPr/>
        </p:nvSpPr>
        <p:spPr>
          <a:xfrm>
            <a:off x="731520" y="1528191"/>
            <a:ext cx="5388345" cy="2551170"/>
          </a:xfrm>
          <a:custGeom>
            <a:avLst/>
            <a:gdLst/>
            <a:ahLst/>
            <a:cxnLst/>
            <a:rect l="l" t="t" r="r" b="b"/>
            <a:pathLst>
              <a:path w="5388345" h="2551170">
                <a:moveTo>
                  <a:pt x="0" y="0"/>
                </a:moveTo>
                <a:lnTo>
                  <a:pt x="5388345" y="0"/>
                </a:lnTo>
                <a:lnTo>
                  <a:pt x="5388345" y="2551169"/>
                </a:lnTo>
                <a:lnTo>
                  <a:pt x="0" y="2551169"/>
                </a:lnTo>
                <a:lnTo>
                  <a:pt x="0" y="0"/>
                </a:lnTo>
                <a:close/>
              </a:path>
            </a:pathLst>
          </a:custGeom>
          <a:blipFill>
            <a:blip r:embed="rId3"/>
            <a:stretch>
              <a:fillRect/>
            </a:stretch>
          </a:blipFill>
        </p:spPr>
      </p:sp>
      <p:sp>
        <p:nvSpPr>
          <p:cNvPr id="10" name="TextBox 10"/>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Testing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Conclusions</a:t>
            </a:r>
          </a:p>
        </p:txBody>
      </p:sp>
      <p:sp>
        <p:nvSpPr>
          <p:cNvPr id="10" name="TextBox 10"/>
          <p:cNvSpPr txBox="1"/>
          <p:nvPr/>
        </p:nvSpPr>
        <p:spPr>
          <a:xfrm>
            <a:off x="294640" y="1665610"/>
            <a:ext cx="9164320" cy="3936355"/>
          </a:xfrm>
          <a:prstGeom prst="rect">
            <a:avLst/>
          </a:prstGeom>
        </p:spPr>
        <p:txBody>
          <a:bodyPr lIns="0" tIns="0" rIns="0" bIns="0" rtlCol="0" anchor="t">
            <a:spAutoFit/>
          </a:bodyPr>
          <a:lstStyle/>
          <a:p>
            <a:pPr marL="329455" lvl="1" indent="-164727" algn="l">
              <a:lnSpc>
                <a:spcPts val="3502"/>
              </a:lnSpc>
            </a:pPr>
            <a:r>
              <a:rPr lang="en-US" sz="2559" spc="23">
                <a:solidFill>
                  <a:srgbClr val="000000"/>
                </a:solidFill>
                <a:latin typeface="TT Rounds Condensed"/>
                <a:ea typeface="TT Rounds Condensed"/>
                <a:cs typeface="TT Rounds Condensed"/>
                <a:sym typeface="TT Rounds Condensed"/>
              </a:rPr>
              <a:t>In conclusion, the "Automated Lab Result Notification System” project automates the handling of lab test results and notifications, improving efficiency and accuracy. By using UiPath RPA, the system reduces errors and ensures timely delivery of results to patients via email . This automation saves time for healthcare professionals and enhances the patient experience by providing quick and reliable updates. The project offers a practical solution to streamline lab operations and improve communication in healthcare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Future Enhancement</a:t>
            </a:r>
          </a:p>
        </p:txBody>
      </p:sp>
      <p:sp>
        <p:nvSpPr>
          <p:cNvPr id="10" name="TextBox 10"/>
          <p:cNvSpPr txBox="1"/>
          <p:nvPr/>
        </p:nvSpPr>
        <p:spPr>
          <a:xfrm>
            <a:off x="294640" y="1547818"/>
            <a:ext cx="9164320" cy="7441555"/>
          </a:xfrm>
          <a:prstGeom prst="rect">
            <a:avLst/>
          </a:prstGeom>
        </p:spPr>
        <p:txBody>
          <a:bodyPr lIns="0" tIns="0" rIns="0" bIns="0" rtlCol="0" anchor="t">
            <a:spAutoFit/>
          </a:bodyPr>
          <a:lstStyle/>
          <a:p>
            <a:pPr marL="329346" lvl="1" indent="-164673" algn="l">
              <a:lnSpc>
                <a:spcPts val="3502"/>
              </a:lnSpc>
              <a:buFont typeface="Arial"/>
              <a:buChar char="•"/>
            </a:pPr>
            <a:r>
              <a:rPr lang="en-US" sz="2559" b="1" spc="23">
                <a:solidFill>
                  <a:srgbClr val="000000"/>
                </a:solidFill>
                <a:latin typeface="TT Rounds Condensed Bold"/>
                <a:ea typeface="TT Rounds Condensed Bold"/>
                <a:cs typeface="TT Rounds Condensed Bold"/>
                <a:sym typeface="TT Rounds Condensed Bold"/>
              </a:rPr>
              <a:t>Advanced Data Analytics</a:t>
            </a:r>
            <a:r>
              <a:rPr lang="en-US" sz="2559" spc="23">
                <a:solidFill>
                  <a:srgbClr val="000000"/>
                </a:solidFill>
                <a:latin typeface="TT Rounds Condensed"/>
                <a:ea typeface="TT Rounds Condensed"/>
                <a:cs typeface="TT Rounds Condensed"/>
                <a:sym typeface="TT Rounds Condensed"/>
              </a:rPr>
              <a:t>: Implement data analytics to track trends in lab results, helping to predict potential health risks and providing actionable insights for doctors and patients.</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marL="329346" lvl="1" indent="-164673" algn="l">
              <a:lnSpc>
                <a:spcPts val="3502"/>
              </a:lnSpc>
              <a:buFont typeface="Arial"/>
              <a:buChar char="•"/>
            </a:pPr>
            <a:r>
              <a:rPr lang="en-US" sz="2559" b="1" spc="23">
                <a:solidFill>
                  <a:srgbClr val="000000"/>
                </a:solidFill>
                <a:latin typeface="TT Rounds Condensed Bold"/>
                <a:ea typeface="TT Rounds Condensed Bold"/>
                <a:cs typeface="TT Rounds Condensed Bold"/>
                <a:sym typeface="TT Rounds Condensed Bold"/>
              </a:rPr>
              <a:t>Multi-Channel Notification System</a:t>
            </a:r>
            <a:r>
              <a:rPr lang="en-US" sz="2559" spc="23">
                <a:solidFill>
                  <a:srgbClr val="000000"/>
                </a:solidFill>
                <a:latin typeface="TT Rounds Condensed"/>
                <a:ea typeface="TT Rounds Condensed"/>
                <a:cs typeface="TT Rounds Condensed"/>
                <a:sym typeface="TT Rounds Condensed"/>
              </a:rPr>
              <a:t>: Expand the notification options to include push notifications via mobile apps or web portals for more instant communication.</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marL="329346" lvl="1" indent="-164673" algn="l">
              <a:lnSpc>
                <a:spcPts val="3502"/>
              </a:lnSpc>
              <a:buFont typeface="Arial"/>
              <a:buChar char="•"/>
            </a:pPr>
            <a:r>
              <a:rPr lang="en-US" sz="2559" b="1" spc="23">
                <a:solidFill>
                  <a:srgbClr val="000000"/>
                </a:solidFill>
                <a:latin typeface="TT Rounds Condensed Bold"/>
                <a:ea typeface="TT Rounds Condensed Bold"/>
                <a:cs typeface="TT Rounds Condensed Bold"/>
                <a:sym typeface="TT Rounds Condensed Bold"/>
              </a:rPr>
              <a:t>Real-time Result Processing</a:t>
            </a:r>
            <a:r>
              <a:rPr lang="en-US" sz="2559" spc="23">
                <a:solidFill>
                  <a:srgbClr val="000000"/>
                </a:solidFill>
                <a:latin typeface="TT Rounds Condensed"/>
                <a:ea typeface="TT Rounds Condensed"/>
                <a:cs typeface="TT Rounds Condensed"/>
                <a:sym typeface="TT Rounds Condensed"/>
              </a:rPr>
              <a:t>: Introduce real-time processing of lab test results, reducing wait times for urgent tests and improving response times for critical conditions.</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algn="l">
              <a:lnSpc>
                <a:spcPts val="3502"/>
              </a:lnSpc>
            </a:pPr>
            <a:r>
              <a:rPr lang="en-US" sz="2559" spc="23">
                <a:solidFill>
                  <a:srgbClr val="000000"/>
                </a:solidFill>
                <a:latin typeface="TT Rounds Condensed"/>
                <a:ea typeface="TT Rounds Condensed"/>
                <a:cs typeface="TT Rounds Condensed"/>
                <a:sym typeface="TT Rounds Condensed"/>
              </a:rPr>
              <a:t> </a:t>
            </a:r>
          </a:p>
          <a:p>
            <a:pPr marL="329455" lvl="1" indent="-164727" algn="l">
              <a:lnSpc>
                <a:spcPts val="3502"/>
              </a:lnSpc>
            </a:pPr>
            <a:endParaRPr lang="en-US" sz="2559" spc="23">
              <a:solidFill>
                <a:srgbClr val="000000"/>
              </a:solidFill>
              <a:latin typeface="TT Rounds Condensed"/>
              <a:ea typeface="TT Rounds Condensed"/>
              <a:cs typeface="TT Rounds Condensed"/>
              <a:sym typeface="TT Rounds Condensed"/>
            </a:endParaRPr>
          </a:p>
          <a:p>
            <a:pPr marL="329455" lvl="1" indent="-164727" algn="l">
              <a:lnSpc>
                <a:spcPts val="3502"/>
              </a:lnSpc>
            </a:pPr>
            <a:endParaRPr lang="en-US" sz="2559" spc="23">
              <a:solidFill>
                <a:srgbClr val="000000"/>
              </a:solidFill>
              <a:latin typeface="TT Rounds Condensed"/>
              <a:ea typeface="TT Rounds Condensed"/>
              <a:cs typeface="TT Rounds Condensed"/>
              <a:sym typeface="TT Rounds Condensed"/>
            </a:endParaRPr>
          </a:p>
          <a:p>
            <a:pPr marL="329455" lvl="1" indent="-164727" algn="l">
              <a:lnSpc>
                <a:spcPts val="3502"/>
              </a:lnSpc>
            </a:pPr>
            <a:endParaRPr lang="en-US" sz="2559" spc="23">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References</a:t>
            </a:r>
          </a:p>
        </p:txBody>
      </p:sp>
      <p:sp>
        <p:nvSpPr>
          <p:cNvPr id="10" name="TextBox 10"/>
          <p:cNvSpPr txBox="1"/>
          <p:nvPr/>
        </p:nvSpPr>
        <p:spPr>
          <a:xfrm>
            <a:off x="294640" y="2103760"/>
            <a:ext cx="9164320" cy="3060055"/>
          </a:xfrm>
          <a:prstGeom prst="rect">
            <a:avLst/>
          </a:prstGeom>
        </p:spPr>
        <p:txBody>
          <a:bodyPr lIns="0" tIns="0" rIns="0" bIns="0" rtlCol="0" anchor="t">
            <a:spAutoFit/>
          </a:bodyPr>
          <a:lstStyle/>
          <a:p>
            <a:pPr marL="329346" lvl="1" indent="-164673"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[1] Kumar, R. &amp; Sharma, A. (2023). Robotic Process Automation in Healthcare: Revolutionizing Lab Test Result Management. Journal of Healthcare Automation, 25(4), 340-345. </a:t>
            </a:r>
          </a:p>
          <a:p>
            <a:pPr marL="329455" lvl="1" indent="-164727"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 Singh, R., &amp; Gupta, P. (2021). Improving Lab Test Processes through Automation: The Role of Robotic Process Automation. International Journal of Medical Informatics, https://doi.org/10.1016/j.ijmedinf.2021.104858. 45(7), 1212-1217.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0545"/>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Abstract</a:t>
            </a:r>
          </a:p>
        </p:txBody>
      </p:sp>
      <p:sp>
        <p:nvSpPr>
          <p:cNvPr id="10" name="TextBox 10"/>
          <p:cNvSpPr txBox="1"/>
          <p:nvPr/>
        </p:nvSpPr>
        <p:spPr>
          <a:xfrm>
            <a:off x="294640" y="1382169"/>
            <a:ext cx="9164320" cy="3338413"/>
          </a:xfrm>
          <a:prstGeom prst="rect">
            <a:avLst/>
          </a:prstGeom>
        </p:spPr>
        <p:txBody>
          <a:bodyPr lIns="0" tIns="0" rIns="0" bIns="0" rtlCol="0" anchor="t">
            <a:spAutoFit/>
          </a:bodyPr>
          <a:lstStyle/>
          <a:p>
            <a:pPr algn="l">
              <a:lnSpc>
                <a:spcPts val="3365"/>
              </a:lnSpc>
            </a:pPr>
            <a:r>
              <a:rPr lang="en-US" sz="2460" spc="23">
                <a:solidFill>
                  <a:srgbClr val="000000"/>
                </a:solidFill>
                <a:latin typeface="TT Rounds Condensed"/>
                <a:ea typeface="TT Rounds Condensed"/>
                <a:cs typeface="TT Rounds Condensed"/>
                <a:sym typeface="TT Rounds Condensed"/>
              </a:rPr>
              <a:t>The "</a:t>
            </a:r>
            <a:r>
              <a:rPr lang="en-US" sz="2460" i="1" spc="23">
                <a:solidFill>
                  <a:srgbClr val="000000"/>
                </a:solidFill>
                <a:latin typeface="TT Rounds Condensed Italics"/>
                <a:ea typeface="TT Rounds Condensed Italics"/>
                <a:cs typeface="TT Rounds Condensed Italics"/>
                <a:sym typeface="TT Rounds Condensed Italics"/>
              </a:rPr>
              <a:t>AUTOMATED LAB RESULT NOTIFICATION SYSTEM</a:t>
            </a:r>
            <a:r>
              <a:rPr lang="en-US" sz="2460" spc="23">
                <a:solidFill>
                  <a:srgbClr val="000000"/>
                </a:solidFill>
                <a:latin typeface="TT Rounds Condensed"/>
                <a:ea typeface="TT Rounds Condensed"/>
                <a:cs typeface="TT Rounds Condensed"/>
                <a:sym typeface="TT Rounds Condensed"/>
              </a:rPr>
              <a:t>" project uses UiPath RPA to automate the process of handling lab test results and informing patients. It extracts test results from files, checks them for accuracy, and sends notifications to patients through email. This makes the process faster and reduces errors, saving time for labs and ensuring patients receive their results quickly and reliably. The project is designed to be simple and efficient, making it a helpful tool for healthcare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87245" y="2426209"/>
            <a:ext cx="5579109" cy="1647825"/>
          </a:xfrm>
          <a:prstGeom prst="rect">
            <a:avLst/>
          </a:prstGeom>
        </p:spPr>
        <p:txBody>
          <a:bodyPr lIns="0" tIns="0" rIns="0" bIns="0" rtlCol="0" anchor="t">
            <a:spAutoFit/>
          </a:bodyPr>
          <a:lstStyle/>
          <a:p>
            <a:pPr algn="ctr">
              <a:lnSpc>
                <a:spcPts val="12287"/>
              </a:lnSpc>
            </a:pPr>
            <a:r>
              <a:rPr lang="en-US" sz="10239" b="1" spc="95">
                <a:solidFill>
                  <a:srgbClr val="000000"/>
                </a:solidFill>
                <a:latin typeface="Poppins Bold"/>
                <a:ea typeface="Poppins Bold"/>
                <a:cs typeface="Poppins Bold"/>
                <a:sym typeface="Poppins Bold"/>
              </a:rPr>
              <a:t>Queries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4031" y="2445259"/>
            <a:ext cx="9045537" cy="1390650"/>
          </a:xfrm>
          <a:prstGeom prst="rect">
            <a:avLst/>
          </a:prstGeom>
        </p:spPr>
        <p:txBody>
          <a:bodyPr lIns="0" tIns="0" rIns="0" bIns="0" rtlCol="0" anchor="t">
            <a:spAutoFit/>
          </a:bodyPr>
          <a:lstStyle/>
          <a:p>
            <a:pPr algn="ctr">
              <a:lnSpc>
                <a:spcPts val="10368"/>
              </a:lnSpc>
            </a:pPr>
            <a:r>
              <a:rPr lang="en-US" sz="8640" b="1" spc="80">
                <a:solidFill>
                  <a:srgbClr val="000000"/>
                </a:solidFill>
                <a:latin typeface="Poppins Bold"/>
                <a:ea typeface="Poppins Bold"/>
                <a:cs typeface="Poppins Bold"/>
                <a:sym typeface="Poppins Bold"/>
              </a:rPr>
              <a:t>Demonstration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8623" y="2426209"/>
            <a:ext cx="5636354" cy="3200400"/>
          </a:xfrm>
          <a:prstGeom prst="rect">
            <a:avLst/>
          </a:prstGeom>
        </p:spPr>
        <p:txBody>
          <a:bodyPr lIns="0" tIns="0" rIns="0" bIns="0" rtlCol="0" anchor="t">
            <a:spAutoFit/>
          </a:bodyPr>
          <a:lstStyle/>
          <a:p>
            <a:pPr algn="ctr">
              <a:lnSpc>
                <a:spcPts val="12287"/>
              </a:lnSpc>
            </a:pPr>
            <a:r>
              <a:rPr lang="en-US" sz="10239" b="1" spc="95">
                <a:solidFill>
                  <a:srgbClr val="000000"/>
                </a:solidFill>
                <a:latin typeface="Poppins Bold"/>
                <a:ea typeface="Poppins Bold"/>
                <a:cs typeface="Poppins Bold"/>
                <a:sym typeface="Poppi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72932"/>
            <a:ext cx="9164320" cy="704850"/>
          </a:xfrm>
          <a:prstGeom prst="rect">
            <a:avLst/>
          </a:prstGeom>
        </p:spPr>
        <p:txBody>
          <a:bodyPr lIns="0" tIns="0" rIns="0" bIns="0" rtlCol="0" anchor="t">
            <a:spAutoFit/>
          </a:bodyPr>
          <a:lstStyle/>
          <a:p>
            <a:pPr algn="l">
              <a:lnSpc>
                <a:spcPts val="5272"/>
              </a:lnSpc>
            </a:pPr>
            <a:r>
              <a:rPr lang="en-US" sz="4393" b="1" spc="41">
                <a:solidFill>
                  <a:srgbClr val="000000"/>
                </a:solidFill>
                <a:latin typeface="Poppins Bold"/>
                <a:ea typeface="Poppins Bold"/>
                <a:cs typeface="Poppins Bold"/>
                <a:sym typeface="Poppins Bold"/>
              </a:rPr>
              <a:t>Need for the Proposed System</a:t>
            </a:r>
          </a:p>
        </p:txBody>
      </p:sp>
      <p:sp>
        <p:nvSpPr>
          <p:cNvPr id="10" name="TextBox 10"/>
          <p:cNvSpPr txBox="1"/>
          <p:nvPr/>
        </p:nvSpPr>
        <p:spPr>
          <a:xfrm>
            <a:off x="294640" y="1332805"/>
            <a:ext cx="9164320" cy="4374505"/>
          </a:xfrm>
          <a:prstGeom prst="rect">
            <a:avLst/>
          </a:prstGeom>
        </p:spPr>
        <p:txBody>
          <a:bodyPr lIns="0" tIns="0" rIns="0" bIns="0" rtlCol="0" anchor="t">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The proposed system is needed to address common challenges in managing lab test results and notifying patients. Manual processes can be time-consuming, prone to errors, and may lead to delays in delivering results. Patients often face anxiety due to late updates, while labs struggle to handle large volumes of data efficiently. By automating result processing and notifications, the system ensures faster, accurate, and reliable communication, reducing the workload for lab staff and improving the overall experience for patients. This solution simplifies operations, enhances productivity, and builds trust through timely updates.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220557"/>
            <a:ext cx="9164320" cy="609600"/>
          </a:xfrm>
          <a:prstGeom prst="rect">
            <a:avLst/>
          </a:prstGeom>
        </p:spPr>
        <p:txBody>
          <a:bodyPr lIns="0" tIns="0" rIns="0" bIns="0" rtlCol="0" anchor="t">
            <a:spAutoFit/>
          </a:bodyPr>
          <a:lstStyle/>
          <a:p>
            <a:pPr algn="l">
              <a:lnSpc>
                <a:spcPts val="4552"/>
              </a:lnSpc>
            </a:pPr>
            <a:r>
              <a:rPr lang="en-US" sz="3793" b="1" spc="35">
                <a:solidFill>
                  <a:srgbClr val="000000"/>
                </a:solidFill>
                <a:latin typeface="Poppins Bold"/>
                <a:ea typeface="Poppins Bold"/>
                <a:cs typeface="Poppins Bold"/>
                <a:sym typeface="Poppins Bold"/>
              </a:rPr>
              <a:t>Advantages of the Proposed System</a:t>
            </a:r>
          </a:p>
        </p:txBody>
      </p:sp>
      <p:sp>
        <p:nvSpPr>
          <p:cNvPr id="10" name="TextBox 10"/>
          <p:cNvSpPr txBox="1"/>
          <p:nvPr/>
        </p:nvSpPr>
        <p:spPr>
          <a:xfrm>
            <a:off x="294640" y="1446535"/>
            <a:ext cx="9164320" cy="4374505"/>
          </a:xfrm>
          <a:prstGeom prst="rect">
            <a:avLst/>
          </a:prstGeom>
        </p:spPr>
        <p:txBody>
          <a:bodyPr lIns="0" tIns="0" rIns="0" bIns="0" rtlCol="0" anchor="t">
            <a:spAutoFit/>
          </a:bodyPr>
          <a:lstStyle/>
          <a:p>
            <a:pPr marL="329346" lvl="1" indent="-164673"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Time Efficiency: Manual handling of lab test results and notifications is time-consuming and slows down the process.</a:t>
            </a:r>
          </a:p>
          <a:p>
            <a:pPr marL="329346" lvl="1" indent="-164673"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Error Reduction: Manual data entry and communication can lead to mistakes, affecting accuracy and reliability.</a:t>
            </a:r>
          </a:p>
          <a:p>
            <a:pPr marL="329346" lvl="1" indent="-164673"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Timely Notifications: Patients often face delays in receiving their test results, causing unnecessary anxiety.</a:t>
            </a:r>
          </a:p>
          <a:p>
            <a:pPr marL="329346" lvl="1" indent="-164673"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Improved Patient Experience: Timely and accurate notifications build trust and satisfaction among patients.</a:t>
            </a:r>
          </a:p>
          <a:p>
            <a:pPr marL="329455" lvl="1" indent="-164727"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Operational Efficiency: Reduces the workload for lab staff, allowing them to focus on other critical tasks.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Literature Survey</a:t>
            </a:r>
          </a:p>
        </p:txBody>
      </p:sp>
      <p:sp>
        <p:nvSpPr>
          <p:cNvPr id="10" name="TextBox 10"/>
          <p:cNvSpPr txBox="1"/>
          <p:nvPr/>
        </p:nvSpPr>
        <p:spPr>
          <a:xfrm>
            <a:off x="294640" y="1054735"/>
            <a:ext cx="9164320" cy="6127105"/>
          </a:xfrm>
          <a:prstGeom prst="rect">
            <a:avLst/>
          </a:prstGeom>
        </p:spPr>
        <p:txBody>
          <a:bodyPr lIns="0" tIns="0" rIns="0" bIns="0" rtlCol="0" anchor="t">
            <a:spAutoFit/>
          </a:bodyPr>
          <a:lstStyle/>
          <a:p>
            <a:pPr marL="329455" lvl="1" indent="-164727"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Paper</a:t>
            </a:r>
          </a:p>
          <a:p>
            <a:pPr algn="l">
              <a:lnSpc>
                <a:spcPts val="3502"/>
              </a:lnSpc>
            </a:pPr>
            <a:r>
              <a:rPr lang="en-US" sz="2559" spc="23">
                <a:solidFill>
                  <a:srgbClr val="000000"/>
                </a:solidFill>
                <a:latin typeface="TT Rounds Condensed"/>
                <a:ea typeface="TT Rounds Condensed"/>
                <a:cs typeface="TT Rounds Condensed"/>
                <a:sym typeface="TT Rounds Condensed"/>
              </a:rPr>
              <a:t>The paper titled "Automated alert and activation of medical emergency team using early warning score" by Soo Jin Na et al., published in the Journal of Intensive Care (2021), explores the implementation of an automated system for triggering Medical Emergency Team (MET) activation. </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Advantages : - Timely Activation, Improved Patient Safety</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Disadvantages :- Hospital Dependency, Limited Scope(Critical Care Scenario)</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marL="329455" lvl="1" indent="-164727" algn="l">
              <a:lnSpc>
                <a:spcPts val="3502"/>
              </a:lnSpc>
            </a:pPr>
            <a:endParaRPr lang="en-US" sz="2559" spc="23">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683895"/>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Main Objective</a:t>
            </a:r>
          </a:p>
        </p:txBody>
      </p:sp>
      <p:sp>
        <p:nvSpPr>
          <p:cNvPr id="10" name="TextBox 10"/>
          <p:cNvSpPr txBox="1"/>
          <p:nvPr/>
        </p:nvSpPr>
        <p:spPr>
          <a:xfrm>
            <a:off x="294640" y="2103760"/>
            <a:ext cx="9164320" cy="3060055"/>
          </a:xfrm>
          <a:prstGeom prst="rect">
            <a:avLst/>
          </a:prstGeom>
        </p:spPr>
        <p:txBody>
          <a:bodyPr lIns="0" tIns="0" rIns="0" bIns="0" rtlCol="0" anchor="t">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The main objective of the "AUTOMATED LAB RESULT NOTIFICATION SYSTEM" project is to automate the process of handling lab test results, ensuring accurate data processing and timely notifications to patients. By leveraging UiPath RPA, the system aims to reduce manual effort, eliminate errors, and enhance efficiency in delivering lab results to patients, ultimately improving the overall healthcare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10" name="TextBox 10"/>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Architecture</a:t>
            </a:r>
          </a:p>
        </p:txBody>
      </p:sp>
      <p:pic>
        <p:nvPicPr>
          <p:cNvPr id="19" name="Picture 18">
            <a:extLst>
              <a:ext uri="{FF2B5EF4-FFF2-40B4-BE49-F238E27FC236}">
                <a16:creationId xmlns:a16="http://schemas.microsoft.com/office/drawing/2014/main" id="{9BA07353-19AD-8C63-4353-16BF12D8D9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3060" y="788678"/>
            <a:ext cx="4407479" cy="6085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System Requirements</a:t>
            </a:r>
          </a:p>
        </p:txBody>
      </p:sp>
      <p:sp>
        <p:nvSpPr>
          <p:cNvPr id="10" name="TextBox 10"/>
          <p:cNvSpPr txBox="1"/>
          <p:nvPr/>
        </p:nvSpPr>
        <p:spPr>
          <a:xfrm>
            <a:off x="294640" y="1225855"/>
            <a:ext cx="9164320" cy="5688955"/>
          </a:xfrm>
          <a:prstGeom prst="rect">
            <a:avLst/>
          </a:prstGeom>
        </p:spPr>
        <p:txBody>
          <a:bodyPr lIns="0" tIns="0" rIns="0" bIns="0" rtlCol="0" anchor="t">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HARDWARE:-</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Processor: Minimum 2.0 GHz dual-core processor or higher.</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RAM: 4 GB or more.</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Hard Disk: 500 MB free space for installing the software and storing test results.</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Network: Internet connection for sending notifications via email</a:t>
            </a:r>
          </a:p>
          <a:p>
            <a:pPr algn="l">
              <a:lnSpc>
                <a:spcPts val="3502"/>
              </a:lnSpc>
            </a:pPr>
            <a:r>
              <a:rPr lang="en-US" sz="2559" spc="23">
                <a:solidFill>
                  <a:srgbClr val="000000"/>
                </a:solidFill>
                <a:latin typeface="TT Rounds Condensed"/>
                <a:ea typeface="TT Rounds Condensed"/>
                <a:cs typeface="TT Rounds Condensed"/>
                <a:sym typeface="TT Rounds Condensed"/>
              </a:rPr>
              <a:t>SOFTWARE:-</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Windows 10 or higher (for UiPath).</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UiPath Studio - Version 2020 or later.</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Microsoft Excel for storing patient test results in Excel files.</a:t>
            </a:r>
          </a:p>
          <a:p>
            <a:pPr marL="552703" lvl="1" indent="-276352" algn="l">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SMTP server for email notifications</a:t>
            </a:r>
          </a:p>
          <a:p>
            <a:pPr algn="l">
              <a:lnSpc>
                <a:spcPts val="3502"/>
              </a:lnSpc>
            </a:pPr>
            <a:endParaRPr lang="en-US" sz="2559" spc="23">
              <a:solidFill>
                <a:srgbClr val="000000"/>
              </a:solidFill>
              <a:latin typeface="TT Rounds Condensed"/>
              <a:ea typeface="TT Rounds Condensed"/>
              <a:cs typeface="TT Rounds Condensed"/>
              <a:sym typeface="TT Rounds Condensed"/>
            </a:endParaRPr>
          </a:p>
          <a:p>
            <a:pPr algn="l">
              <a:lnSpc>
                <a:spcPts val="3502"/>
              </a:lnSpc>
            </a:pPr>
            <a:endParaRPr lang="en-US" sz="2559" spc="23">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908800"/>
            <a:ext cx="4876800" cy="406400"/>
            <a:chOff x="0" y="0"/>
            <a:chExt cx="6502400" cy="541867"/>
          </a:xfrm>
        </p:grpSpPr>
        <p:sp>
          <p:nvSpPr>
            <p:cNvPr id="3" name="Freeform 3"/>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4" name="TextBox 4"/>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id="5" name="AutoShape 5"/>
          <p:cNvSpPr/>
          <p:nvPr/>
        </p:nvSpPr>
        <p:spPr>
          <a:xfrm rot="3732">
            <a:off x="198117" y="975360"/>
            <a:ext cx="9357366" cy="0"/>
          </a:xfrm>
          <a:prstGeom prst="line">
            <a:avLst/>
          </a:prstGeom>
          <a:ln w="9525" cap="rnd">
            <a:solidFill>
              <a:srgbClr val="FFFFFF"/>
            </a:solidFill>
            <a:prstDash val="solid"/>
            <a:headEnd type="none" w="sm" len="sm"/>
            <a:tailEnd type="none" w="sm" len="sm"/>
          </a:ln>
        </p:spPr>
      </p:sp>
      <p:grpSp>
        <p:nvGrpSpPr>
          <p:cNvPr id="6" name="Group 6"/>
          <p:cNvGrpSpPr/>
          <p:nvPr/>
        </p:nvGrpSpPr>
        <p:grpSpPr>
          <a:xfrm>
            <a:off x="4876800" y="6909323"/>
            <a:ext cx="4876800" cy="406400"/>
            <a:chOff x="0" y="0"/>
            <a:chExt cx="6502400" cy="541867"/>
          </a:xfrm>
        </p:grpSpPr>
        <p:sp>
          <p:nvSpPr>
            <p:cNvPr id="7" name="Freeform 7"/>
            <p:cNvSpPr/>
            <p:nvPr/>
          </p:nvSpPr>
          <p:spPr>
            <a:xfrm>
              <a:off x="0" y="0"/>
              <a:ext cx="6502400" cy="541909"/>
            </a:xfrm>
            <a:custGeom>
              <a:avLst/>
              <a:gdLst/>
              <a:ahLst/>
              <a:cxnLst/>
              <a:rect l="l" t="t" r="r" b="b"/>
              <a:pathLst>
                <a:path w="6502400" h="541909">
                  <a:moveTo>
                    <a:pt x="0" y="0"/>
                  </a:moveTo>
                  <a:lnTo>
                    <a:pt x="6502400" y="0"/>
                  </a:lnTo>
                  <a:lnTo>
                    <a:pt x="6502400" y="541909"/>
                  </a:lnTo>
                  <a:lnTo>
                    <a:pt x="0" y="541909"/>
                  </a:lnTo>
                  <a:close/>
                </a:path>
              </a:pathLst>
            </a:custGeom>
            <a:solidFill>
              <a:srgbClr val="34495E"/>
            </a:solidFill>
          </p:spPr>
        </p:sp>
        <p:sp>
          <p:nvSpPr>
            <p:cNvPr id="8" name="TextBox 8"/>
            <p:cNvSpPr txBox="1"/>
            <p:nvPr/>
          </p:nvSpPr>
          <p:spPr>
            <a:xfrm>
              <a:off x="0" y="0"/>
              <a:ext cx="6502400" cy="541867"/>
            </a:xfrm>
            <a:prstGeom prst="rect">
              <a:avLst/>
            </a:prstGeom>
          </p:spPr>
          <p:txBody>
            <a:bodyPr lIns="50800" tIns="50800" rIns="50800" bIns="50800" rtlCol="0" anchor="ctr"/>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id="9" name="TextBox 9"/>
          <p:cNvSpPr txBox="1"/>
          <p:nvPr/>
        </p:nvSpPr>
        <p:spPr>
          <a:xfrm>
            <a:off x="294640" y="139594"/>
            <a:ext cx="9164320" cy="762000"/>
          </a:xfrm>
          <a:prstGeom prst="rect">
            <a:avLst/>
          </a:prstGeom>
        </p:spPr>
        <p:txBody>
          <a:bodyPr lIns="0" tIns="0" rIns="0" bIns="0" rtlCol="0" anchor="t">
            <a:spAutoFit/>
          </a:bodyPr>
          <a:lstStyle/>
          <a:p>
            <a:pPr algn="l">
              <a:lnSpc>
                <a:spcPts val="5631"/>
              </a:lnSpc>
            </a:pPr>
            <a:r>
              <a:rPr lang="en-US" sz="4693" b="1" spc="43">
                <a:solidFill>
                  <a:srgbClr val="000000"/>
                </a:solidFill>
                <a:latin typeface="Poppins Bold"/>
                <a:ea typeface="Poppins Bold"/>
                <a:cs typeface="Poppins Bold"/>
                <a:sym typeface="Poppins Bold"/>
              </a:rPr>
              <a:t>Functional Description</a:t>
            </a:r>
          </a:p>
        </p:txBody>
      </p:sp>
      <p:sp>
        <p:nvSpPr>
          <p:cNvPr id="10" name="TextBox 10"/>
          <p:cNvSpPr txBox="1"/>
          <p:nvPr/>
        </p:nvSpPr>
        <p:spPr>
          <a:xfrm>
            <a:off x="294640" y="1054735"/>
            <a:ext cx="9164320" cy="2755255"/>
          </a:xfrm>
          <a:prstGeom prst="rect">
            <a:avLst/>
          </a:prstGeom>
        </p:spPr>
        <p:txBody>
          <a:bodyPr lIns="0" tIns="0" rIns="0" bIns="0" rtlCol="0" anchor="t">
            <a:spAutoFit/>
          </a:bodyPr>
          <a:lstStyle/>
          <a:p>
            <a:pPr marL="329455" lvl="1" indent="-164727" algn="l">
              <a:lnSpc>
                <a:spcPts val="3502"/>
              </a:lnSpc>
              <a:buFont typeface="Arial"/>
              <a:buChar char="•"/>
            </a:pPr>
            <a:r>
              <a:rPr lang="en-US" sz="2559" b="1" spc="23">
                <a:solidFill>
                  <a:srgbClr val="000000"/>
                </a:solidFill>
                <a:latin typeface="TT Rounds Condensed Bold"/>
                <a:ea typeface="TT Rounds Condensed Bold"/>
                <a:cs typeface="TT Rounds Condensed Bold"/>
                <a:sym typeface="TT Rounds Condensed Bold"/>
              </a:rPr>
              <a:t>Lab Results Automation and Notification</a:t>
            </a:r>
          </a:p>
          <a:p>
            <a:pPr marL="762226" lvl="2" indent="-254075" algn="l">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This module automates the extraction of lab test results from PDF files, validates and categorizes them (normal, abnormal, or critical), and notifies patients via email. The processed results for each patient are stored in individual Excel files for easy access and record-keeping.</a:t>
            </a:r>
          </a:p>
          <a:p>
            <a:pPr algn="l">
              <a:lnSpc>
                <a:spcPts val="3502"/>
              </a:lnSpc>
            </a:pPr>
            <a:endParaRPr lang="en-US" sz="2133" spc="19">
              <a:solidFill>
                <a:srgbClr val="000000"/>
              </a:solidFill>
              <a:latin typeface="TT Rounds Condensed"/>
              <a:ea typeface="TT Rounds Condensed"/>
              <a:cs typeface="TT Rounds Condensed"/>
              <a:sym typeface="TT Rounds Condensed"/>
            </a:endParaRPr>
          </a:p>
          <a:p>
            <a:pPr marL="329455" lvl="1" indent="-164727" algn="l">
              <a:lnSpc>
                <a:spcPts val="3502"/>
              </a:lnSpc>
            </a:pPr>
            <a:endParaRPr lang="en-US" sz="2133" spc="19">
              <a:solidFill>
                <a:srgbClr val="000000"/>
              </a:solidFill>
              <a:latin typeface="TT Rounds Condensed"/>
              <a:ea typeface="TT Rounds Condensed"/>
              <a:cs typeface="TT Rounds Condensed"/>
              <a:sym typeface="TT Rounds Condense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1170</Words>
  <Application>Microsoft Office PowerPoint</Application>
  <PresentationFormat>Custom</PresentationFormat>
  <Paragraphs>173</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TT Rounds Condensed</vt:lpstr>
      <vt:lpstr>TT Rounds Condensed Bold</vt:lpstr>
      <vt:lpstr>TT Rounds Condensed Italics</vt:lpstr>
      <vt:lpstr>Arial</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OAI1903-IRPA _ Presentation.PPTX</dc:title>
  <cp:lastModifiedBy>Rudrapriyan N</cp:lastModifiedBy>
  <cp:revision>2</cp:revision>
  <dcterms:created xsi:type="dcterms:W3CDTF">2006-08-16T00:00:00Z</dcterms:created>
  <dcterms:modified xsi:type="dcterms:W3CDTF">2024-11-22T03:21:56Z</dcterms:modified>
  <dc:identifier>DAGXH6s7yRc</dc:identifier>
</cp:coreProperties>
</file>