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58" r:id="rId7"/>
    <p:sldId id="262" r:id="rId8"/>
    <p:sldId id="269" r:id="rId9"/>
    <p:sldId id="265" r:id="rId10"/>
    <p:sldId id="263" r:id="rId11"/>
    <p:sldId id="270" r:id="rId12"/>
    <p:sldId id="259" r:id="rId13"/>
    <p:sldId id="260" r:id="rId14"/>
    <p:sldId id="261" r:id="rId15"/>
    <p:sldId id="266" r:id="rId16"/>
    <p:sldId id="272" r:id="rId17"/>
    <p:sldId id="273" r:id="rId18"/>
    <p:sldId id="274" r:id="rId19"/>
    <p:sldId id="275" r:id="rId20"/>
    <p:sldId id="276" r:id="rId21"/>
    <p:sldId id="277" r:id="rId22"/>
    <p:sldId id="280" r:id="rId23"/>
    <p:sldId id="278" r:id="rId24"/>
    <p:sldId id="279" r:id="rId25"/>
    <p:sldId id="281" r:id="rId26"/>
    <p:sldId id="282"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1349B-3926-48D1-BAA0-A4F7C805D6AC}" v="616" dt="2023-04-15T09:37:54.724"/>
    <p1510:client id="{C6156D41-1604-46A4-BDC3-1741652026FC}" v="11" dt="2023-04-26T15:39:14.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49" r:id="rId3"/>
    <p:sldLayoutId id="2147483650" r:id="rId4"/>
    <p:sldLayoutId id="2147483651" r:id="rId5"/>
    <p:sldLayoutId id="2147483671" r:id="rId6"/>
    <p:sldLayoutId id="2147483661" r:id="rId7"/>
    <p:sldLayoutId id="2147483666" r:id="rId8"/>
    <p:sldLayoutId id="2147483667" r:id="rId9"/>
    <p:sldLayoutId id="2147483672" r:id="rId10"/>
    <p:sldLayoutId id="2147483654" r:id="rId11"/>
    <p:sldLayoutId id="2147483663" r:id="rId12"/>
    <p:sldLayoutId id="2147483673" r:id="rId13"/>
    <p:sldLayoutId id="2147483662" r:id="rId14"/>
    <p:sldLayoutId id="2147483668" r:id="rId15"/>
    <p:sldLayoutId id="2147483652" r:id="rId16"/>
    <p:sldLayoutId id="2147483674" r:id="rId17"/>
    <p:sldLayoutId id="2147483653" r:id="rId18"/>
    <p:sldLayoutId id="2147483660" r:id="rId19"/>
    <p:sldLayoutId id="2147483664" r:id="rId20"/>
    <p:sldLayoutId id="2147483675" r:id="rId21"/>
    <p:sldLayoutId id="2147483665" r:id="rId22"/>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err="1">
                <a:ea typeface="+mj-lt"/>
                <a:cs typeface="+mj-lt"/>
              </a:rPr>
              <a:t>stocHastic</a:t>
            </a:r>
            <a:r>
              <a:rPr lang="en-US" dirty="0">
                <a:ea typeface="+mj-lt"/>
                <a:cs typeface="+mj-lt"/>
              </a:rPr>
              <a:t> gradient decent vs gradient decent</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65426"/>
            <a:ext cx="5242277" cy="901081"/>
          </a:xfrm>
        </p:spPr>
        <p:txBody>
          <a:bodyPr vert="horz" lIns="91440" tIns="45720" rIns="91440" bIns="45720" rtlCol="0" anchor="t">
            <a:normAutofit fontScale="92500" lnSpcReduction="10000"/>
          </a:bodyPr>
          <a:lstStyle/>
          <a:p>
            <a:r>
              <a:rPr lang="en-US" dirty="0"/>
              <a:t>Rudra Saha</a:t>
            </a:r>
          </a:p>
          <a:p>
            <a:r>
              <a:rPr lang="en-US" dirty="0"/>
              <a:t>ID </a:t>
            </a:r>
            <a:r>
              <a:rPr lang="en-US" sz="1200" b="1" dirty="0">
                <a:solidFill>
                  <a:schemeClr val="tx2">
                    <a:lumMod val="50000"/>
                  </a:schemeClr>
                </a:solidFill>
                <a:latin typeface="Segoe UI Historic"/>
                <a:ea typeface="Segoe UI Historic"/>
                <a:cs typeface="Segoe UI Historic"/>
              </a:rPr>
              <a:t>19301104</a:t>
            </a:r>
          </a:p>
          <a:p>
            <a:r>
              <a:rPr lang="en-US" dirty="0"/>
              <a:t>COURSE ;CSE431</a:t>
            </a:r>
          </a:p>
        </p:txBody>
      </p:sp>
      <p:pic>
        <p:nvPicPr>
          <p:cNvPr id="4" name="Picture 4" descr="Chart&#10;&#10;Description automatically generated">
            <a:extLst>
              <a:ext uri="{FF2B5EF4-FFF2-40B4-BE49-F238E27FC236}">
                <a16:creationId xmlns:a16="http://schemas.microsoft.com/office/drawing/2014/main" id="{B778AA6B-EB7F-C733-AE56-2B7A6781B6C4}"/>
              </a:ext>
            </a:extLst>
          </p:cNvPr>
          <p:cNvPicPr>
            <a:picLocks noChangeAspect="1"/>
          </p:cNvPicPr>
          <p:nvPr/>
        </p:nvPicPr>
        <p:blipFill>
          <a:blip r:embed="rId2"/>
          <a:stretch>
            <a:fillRect/>
          </a:stretch>
        </p:blipFill>
        <p:spPr>
          <a:xfrm>
            <a:off x="7701969" y="694788"/>
            <a:ext cx="4213538" cy="2380176"/>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7" name="object 2">
            <a:extLst>
              <a:ext uri="{FF2B5EF4-FFF2-40B4-BE49-F238E27FC236}">
                <a16:creationId xmlns:a16="http://schemas.microsoft.com/office/drawing/2014/main" id="{F497DB85-B2E3-1348-F170-50541DEF7EB7}"/>
              </a:ext>
            </a:extLst>
          </p:cNvPr>
          <p:cNvSpPr/>
          <p:nvPr/>
        </p:nvSpPr>
        <p:spPr>
          <a:xfrm>
            <a:off x="2221605" y="2039153"/>
            <a:ext cx="6087682" cy="396682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6637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10029" y="2394712"/>
            <a:ext cx="8421688" cy="263056"/>
          </a:xfrm>
        </p:spPr>
        <p:txBody>
          <a:bodyPr>
            <a:normAutofit fontScale="90000"/>
          </a:bodyPr>
          <a:lstStyle/>
          <a:p>
            <a:r>
              <a:rPr lang="en-US" b="1">
                <a:solidFill>
                  <a:srgbClr val="C00000"/>
                </a:solidFill>
              </a:rPr>
              <a:t>NOTE</a:t>
            </a:r>
            <a:br>
              <a:rPr lang="en-US"/>
            </a:br>
            <a:br>
              <a:rPr lang="en-US"/>
            </a:br>
            <a:br>
              <a:rPr lang="en-US"/>
            </a:br>
            <a:br>
              <a:rPr lang="en-US">
                <a:ea typeface="+mj-lt"/>
                <a:cs typeface="+mj-lt"/>
              </a:rPr>
            </a:br>
            <a:br>
              <a:rPr lang="en-US"/>
            </a:br>
            <a:br>
              <a:rPr lang="en-US">
                <a:ea typeface="+mj-lt"/>
                <a:cs typeface="+mj-lt"/>
              </a:rPr>
            </a:br>
            <a:br>
              <a:rPr lang="en-US"/>
            </a:br>
            <a:br>
              <a:rPr lang="en-US"/>
            </a:br>
            <a:br>
              <a:rPr lang="en-US">
                <a:ea typeface="+mj-lt"/>
                <a:cs typeface="+mj-lt"/>
              </a:rPr>
            </a:br>
            <a:br>
              <a:rPr lang="en-US"/>
            </a:br>
            <a:endParaRPr lang="en-US"/>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22" name="Text Placeholder 21">
            <a:extLst>
              <a:ext uri="{FF2B5EF4-FFF2-40B4-BE49-F238E27FC236}">
                <a16:creationId xmlns:a16="http://schemas.microsoft.com/office/drawing/2014/main" id="{25B8BA13-8B8D-0268-2552-395C7500EBC0}"/>
              </a:ext>
            </a:extLst>
          </p:cNvPr>
          <p:cNvSpPr>
            <a:spLocks noGrp="1"/>
          </p:cNvSpPr>
          <p:nvPr>
            <p:ph type="body" idx="1"/>
          </p:nvPr>
        </p:nvSpPr>
        <p:spPr>
          <a:xfrm>
            <a:off x="727948" y="3335021"/>
            <a:ext cx="10749320" cy="2734278"/>
          </a:xfrm>
        </p:spPr>
        <p:txBody>
          <a:bodyPr/>
          <a:lstStyle/>
          <a:p>
            <a:pPr algn="ctr">
              <a:spcBef>
                <a:spcPct val="0"/>
              </a:spcBef>
            </a:pPr>
            <a:r>
              <a:rPr lang="en-US" cap="all">
                <a:latin typeface="Times New Roman"/>
                <a:cs typeface="Segoe UI"/>
              </a:rPr>
              <a:t>-EACH TIME WE USE THE ENTIRE TRAINING DATASET, THAT IS CALLED AN EPOCH</a:t>
            </a:r>
            <a:endParaRPr lang="en-US">
              <a:latin typeface="Times New Roman"/>
              <a:cs typeface="Segoe UI"/>
            </a:endParaRPr>
          </a:p>
          <a:p>
            <a:pPr algn="ctr">
              <a:spcBef>
                <a:spcPct val="0"/>
              </a:spcBef>
            </a:pPr>
            <a:r>
              <a:rPr lang="en-US" cap="all">
                <a:latin typeface="Times New Roman"/>
                <a:cs typeface="Segoe UI"/>
              </a:rPr>
              <a:t>-SO IN OUR CASE, FOR STOCHASTIC GRADIENT DESCENT, WE WOULD HAVE CARRIED OUT 4 PASSES BEFORE COMPLETING ONE EPOCH</a:t>
            </a:r>
            <a:endParaRPr lang="en-US">
              <a:latin typeface="Times New Roman"/>
              <a:cs typeface="Segoe UI"/>
            </a:endParaRPr>
          </a:p>
          <a:p>
            <a:pPr algn="ctr">
              <a:spcBef>
                <a:spcPct val="0"/>
              </a:spcBef>
            </a:pPr>
            <a:r>
              <a:rPr lang="en-US" cap="all">
                <a:latin typeface="Times New Roman"/>
                <a:cs typeface="Segoe UI"/>
              </a:rPr>
              <a:t>- AND FOR MINI-BATCH, WE WOULD HAVE CARRIED OUT 2 PASSES TO COMPLETE AN EPOCH.</a:t>
            </a:r>
            <a:endParaRPr lang="en-US">
              <a:latin typeface="Times New Roman"/>
              <a:cs typeface="Segoe UI"/>
            </a:endParaRPr>
          </a:p>
          <a:p>
            <a:pPr algn="ctr">
              <a:spcBef>
                <a:spcPct val="0"/>
              </a:spcBef>
            </a:pPr>
            <a:r>
              <a:rPr lang="en-US" cap="all">
                <a:latin typeface="Times New Roman"/>
                <a:cs typeface="Segoe UI"/>
              </a:rPr>
              <a:t>- AND FOR BATCH, WE WOULD HAVE CARRIED OUT 1 PASS TO COMPLETE AN EPOCH.</a:t>
            </a:r>
            <a:endParaRPr lang="en-US">
              <a:latin typeface="Times New Roman"/>
              <a:cs typeface="Segoe UI"/>
            </a:endParaRPr>
          </a:p>
          <a:p>
            <a:pPr algn="ctr">
              <a:spcBef>
                <a:spcPct val="0"/>
              </a:spcBef>
            </a:pPr>
            <a:r>
              <a:rPr lang="en-US" cap="all">
                <a:latin typeface="Times New Roman"/>
                <a:cs typeface="Segoe UI"/>
              </a:rPr>
              <a:t>- THAT IT WILL MOST LIKELY TAKE MANY EPOCHS BEFORE THE MODEL IS FULLY TRAINED.</a:t>
            </a:r>
            <a:endParaRPr lang="en-US">
              <a:latin typeface="Times New Roman"/>
              <a:cs typeface="Segoe UI"/>
            </a:endParaRPr>
          </a:p>
          <a:p>
            <a:pPr algn="ctr"/>
            <a:r>
              <a:rPr lang="en-US" cap="all">
                <a:latin typeface="Times New Roman"/>
                <a:ea typeface="+mj-lt"/>
                <a:cs typeface="+mj-lt"/>
              </a:rPr>
              <a:t>-W( new)  (old)  dw(old) [Weight Updating formula]</a:t>
            </a:r>
            <a:endParaRPr lang="en-US">
              <a:latin typeface="Times New Roman"/>
              <a:cs typeface="Times New Roman"/>
            </a:endParaRPr>
          </a:p>
          <a:p>
            <a:pPr algn="ctr"/>
            <a:r>
              <a:rPr lang="en-US" cap="all">
                <a:latin typeface="Times New Roman"/>
                <a:ea typeface="+mj-lt"/>
                <a:cs typeface="+mj-lt"/>
              </a:rPr>
              <a:t>-Here dL/</a:t>
            </a:r>
            <a:r>
              <a:rPr lang="en-US" cap="all" err="1">
                <a:latin typeface="Times New Roman"/>
                <a:ea typeface="+mj-lt"/>
                <a:cs typeface="+mj-lt"/>
              </a:rPr>
              <a:t>dw</a:t>
            </a:r>
            <a:r>
              <a:rPr lang="en-US" cap="all">
                <a:latin typeface="Times New Roman"/>
                <a:ea typeface="+mj-lt"/>
                <a:cs typeface="+mj-lt"/>
              </a:rPr>
              <a:t>(old)  n data point  Batch gradient descent (gradient descnet)</a:t>
            </a:r>
            <a:endParaRPr lang="en-US">
              <a:latin typeface="Times New Roman"/>
              <a:cs typeface="Times New Roman"/>
            </a:endParaRPr>
          </a:p>
          <a:p>
            <a:pPr algn="ctr"/>
            <a:r>
              <a:rPr lang="en-US" cap="all">
                <a:latin typeface="Times New Roman"/>
                <a:ea typeface="+mj-lt"/>
                <a:cs typeface="+mj-lt"/>
              </a:rPr>
              <a:t>-Here  (old)  data point  Mini-Batch gradient descent</a:t>
            </a:r>
            <a:endParaRPr lang="en-US">
              <a:latin typeface="Times New Roman"/>
              <a:cs typeface="Times New Roman"/>
            </a:endParaRPr>
          </a:p>
          <a:p>
            <a:pPr algn="ctr"/>
            <a:r>
              <a:rPr lang="en-US" cap="all">
                <a:latin typeface="Times New Roman"/>
                <a:ea typeface="+mj-lt"/>
                <a:cs typeface="+mj-lt"/>
              </a:rPr>
              <a:t>-Here  (old)  data point  Stochastic Gradient Descent</a:t>
            </a:r>
            <a:endParaRPr lang="en-US">
              <a:latin typeface="Times New Roman"/>
            </a:endParaRPr>
          </a:p>
        </p:txBody>
      </p:sp>
    </p:spTree>
    <p:extLst>
      <p:ext uri="{BB962C8B-B14F-4D97-AF65-F5344CB8AC3E}">
        <p14:creationId xmlns:p14="http://schemas.microsoft.com/office/powerpoint/2010/main" val="142942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pPr>
              <a:lnSpc>
                <a:spcPct val="100000"/>
              </a:lnSpc>
              <a:spcBef>
                <a:spcPts val="1000"/>
              </a:spcBef>
            </a:pPr>
            <a:r>
              <a:rPr lang="en-US" sz="800" b="1">
                <a:solidFill>
                  <a:srgbClr val="C00000"/>
                </a:solidFill>
                <a:latin typeface="Segoe UI"/>
                <a:cs typeface="Segoe UI"/>
              </a:rPr>
              <a:t>Advantages of Stochastic Gradient</a:t>
            </a:r>
          </a:p>
          <a:p>
            <a:pPr>
              <a:lnSpc>
                <a:spcPct val="100000"/>
              </a:lnSpc>
              <a:spcBef>
                <a:spcPts val="1000"/>
              </a:spcBef>
            </a:pPr>
            <a:r>
              <a:rPr lang="en-US" sz="800" b="1">
                <a:solidFill>
                  <a:srgbClr val="C00000"/>
                </a:solidFill>
                <a:latin typeface="Segoe UI"/>
                <a:cs typeface="Segoe UI"/>
              </a:rPr>
              <a:t>Descent</a:t>
            </a:r>
            <a:endParaRPr lang="en-US" b="1">
              <a:solidFill>
                <a:srgbClr val="C00000"/>
              </a:solidFill>
            </a:endParaRP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156352"/>
            <a:ext cx="5111750" cy="3060319"/>
          </a:xfrm>
        </p:spPr>
        <p:txBody>
          <a:bodyPr vert="horz" lIns="91440" tIns="45720" rIns="91440" bIns="45720" rtlCol="0" anchor="t">
            <a:normAutofit lnSpcReduction="10000"/>
          </a:bodyPr>
          <a:lstStyle/>
          <a:p>
            <a:endParaRPr lang="en-US" dirty="0"/>
          </a:p>
          <a:p>
            <a:r>
              <a:rPr lang="en-US" dirty="0">
                <a:ea typeface="+mn-lt"/>
                <a:cs typeface="+mn-lt"/>
              </a:rPr>
              <a:t>-It is easier to fit into memory due to a single training sample being processed by the network</a:t>
            </a:r>
            <a:endParaRPr lang="en-US" dirty="0"/>
          </a:p>
          <a:p>
            <a:r>
              <a:rPr lang="en-US" dirty="0">
                <a:ea typeface="+mn-lt"/>
                <a:cs typeface="+mn-lt"/>
              </a:rPr>
              <a:t>-It is computationally fast as only one sample is processed at a time</a:t>
            </a:r>
            <a:endParaRPr lang="en-US" dirty="0"/>
          </a:p>
          <a:p>
            <a:r>
              <a:rPr lang="en-US" dirty="0">
                <a:ea typeface="+mn-lt"/>
                <a:cs typeface="+mn-lt"/>
              </a:rPr>
              <a:t>-For larger datasets it can converge faster as it causes updates to the parameters more frequently</a:t>
            </a:r>
            <a:endParaRPr lang="en-US" dirty="0"/>
          </a:p>
          <a:p>
            <a:r>
              <a:rPr lang="en-US" dirty="0">
                <a:ea typeface="+mn-lt"/>
                <a:cs typeface="+mn-lt"/>
              </a:rPr>
              <a:t>-Due to frequent updates the steps taken towards the minima of the loss function have oscillations which can help getting out of local minimums of the loss function (in case the computed position turns out to be the local minimum)</a:t>
            </a:r>
            <a:endParaRPr lang="en-US"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C9CE-8BDE-3BE8-1813-AB109FCDBDAF}"/>
              </a:ext>
            </a:extLst>
          </p:cNvPr>
          <p:cNvSpPr>
            <a:spLocks noGrp="1"/>
          </p:cNvSpPr>
          <p:nvPr>
            <p:ph type="title"/>
          </p:nvPr>
        </p:nvSpPr>
        <p:spPr>
          <a:xfrm>
            <a:off x="5380283" y="-281656"/>
            <a:ext cx="5111750" cy="2482066"/>
          </a:xfrm>
        </p:spPr>
        <p:txBody>
          <a:bodyPr/>
          <a:lstStyle/>
          <a:p>
            <a:pPr>
              <a:lnSpc>
                <a:spcPct val="100000"/>
              </a:lnSpc>
              <a:spcBef>
                <a:spcPts val="1000"/>
              </a:spcBef>
            </a:pPr>
            <a:r>
              <a:rPr lang="en-US" sz="1600" b="1">
                <a:solidFill>
                  <a:srgbClr val="C00000"/>
                </a:solidFill>
                <a:latin typeface="Segoe UI"/>
                <a:cs typeface="Segoe UI"/>
              </a:rPr>
              <a:t>Disadvantages of Stochastic Gradient</a:t>
            </a:r>
          </a:p>
          <a:p>
            <a:pPr>
              <a:lnSpc>
                <a:spcPct val="100000"/>
              </a:lnSpc>
              <a:spcBef>
                <a:spcPts val="1000"/>
              </a:spcBef>
            </a:pPr>
            <a:r>
              <a:rPr lang="en-US" sz="1600" b="1">
                <a:solidFill>
                  <a:srgbClr val="C00000"/>
                </a:solidFill>
                <a:latin typeface="Segoe UI"/>
                <a:cs typeface="Segoe UI"/>
              </a:rPr>
              <a:t>Descent</a:t>
            </a:r>
            <a:endParaRPr lang="en-US" sz="1600" b="1">
              <a:solidFill>
                <a:srgbClr val="C00000"/>
              </a:solidFill>
            </a:endParaRPr>
          </a:p>
        </p:txBody>
      </p:sp>
      <p:sp>
        <p:nvSpPr>
          <p:cNvPr id="3" name="Text Placeholder 2">
            <a:extLst>
              <a:ext uri="{FF2B5EF4-FFF2-40B4-BE49-F238E27FC236}">
                <a16:creationId xmlns:a16="http://schemas.microsoft.com/office/drawing/2014/main" id="{43196780-A27A-ACD3-FF50-CF996E4087D4}"/>
              </a:ext>
            </a:extLst>
          </p:cNvPr>
          <p:cNvSpPr>
            <a:spLocks noGrp="1"/>
          </p:cNvSpPr>
          <p:nvPr>
            <p:ph type="body" idx="1"/>
          </p:nvPr>
        </p:nvSpPr>
        <p:spPr>
          <a:xfrm>
            <a:off x="5476875" y="2975109"/>
            <a:ext cx="5111750" cy="2920798"/>
          </a:xfrm>
        </p:spPr>
        <p:txBody>
          <a:bodyPr vert="horz" lIns="91440" tIns="45720" rIns="91440" bIns="45720" rtlCol="0" anchor="t">
            <a:normAutofit lnSpcReduction="10000"/>
          </a:bodyPr>
          <a:lstStyle/>
          <a:p>
            <a:endParaRPr lang="en-US" dirty="0"/>
          </a:p>
          <a:p>
            <a:r>
              <a:rPr lang="en-US" dirty="0">
                <a:ea typeface="+mn-lt"/>
                <a:cs typeface="+mn-lt"/>
              </a:rPr>
              <a:t>-Due to frequent updates the steps taken towards the minima are very noisy. This can often lead the gradient descent into other directions.</a:t>
            </a:r>
            <a:endParaRPr lang="en-US" dirty="0"/>
          </a:p>
          <a:p>
            <a:r>
              <a:rPr lang="en-US" dirty="0">
                <a:ea typeface="+mn-lt"/>
                <a:cs typeface="+mn-lt"/>
              </a:rPr>
              <a:t>-Also, due to noisy steps it may take longer to achieve convergence to the minima of the loss function</a:t>
            </a:r>
            <a:endParaRPr lang="en-US" dirty="0"/>
          </a:p>
          <a:p>
            <a:r>
              <a:rPr lang="en-US" dirty="0">
                <a:ea typeface="+mn-lt"/>
                <a:cs typeface="+mn-lt"/>
              </a:rPr>
              <a:t>-Frequent updates are computationally expensive due to using all resources for processing one training sample at a time</a:t>
            </a:r>
            <a:endParaRPr lang="en-US" dirty="0"/>
          </a:p>
          <a:p>
            <a:r>
              <a:rPr lang="en-US" dirty="0">
                <a:ea typeface="+mn-lt"/>
                <a:cs typeface="+mn-lt"/>
              </a:rPr>
              <a:t>-It loses the advantage of vectorized operations as it deals with only a single example at a time</a:t>
            </a:r>
            <a:endParaRPr lang="en-US" dirty="0"/>
          </a:p>
        </p:txBody>
      </p:sp>
      <p:sp>
        <p:nvSpPr>
          <p:cNvPr id="4" name="Footer Placeholder 3">
            <a:extLst>
              <a:ext uri="{FF2B5EF4-FFF2-40B4-BE49-F238E27FC236}">
                <a16:creationId xmlns:a16="http://schemas.microsoft.com/office/drawing/2014/main" id="{FC2B97C8-D035-82AB-8230-2A733E43F8D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6D10349-EFA5-9413-E154-5FBB0D51562A}"/>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7907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710F-CD04-5F99-F135-322E89E544CF}"/>
              </a:ext>
            </a:extLst>
          </p:cNvPr>
          <p:cNvSpPr>
            <a:spLocks noGrp="1"/>
          </p:cNvSpPr>
          <p:nvPr>
            <p:ph type="title"/>
          </p:nvPr>
        </p:nvSpPr>
        <p:spPr/>
        <p:txBody>
          <a:bodyPr>
            <a:normAutofit/>
          </a:bodyPr>
          <a:lstStyle/>
          <a:p>
            <a:r>
              <a:rPr lang="en-US" sz="1600">
                <a:ea typeface="+mj-lt"/>
                <a:cs typeface="+mj-lt"/>
              </a:rPr>
              <a:t>Gradient Descent</a:t>
            </a:r>
            <a:endParaRPr lang="en-US" sz="1600"/>
          </a:p>
        </p:txBody>
      </p:sp>
      <p:sp>
        <p:nvSpPr>
          <p:cNvPr id="3" name="Text Placeholder 2">
            <a:extLst>
              <a:ext uri="{FF2B5EF4-FFF2-40B4-BE49-F238E27FC236}">
                <a16:creationId xmlns:a16="http://schemas.microsoft.com/office/drawing/2014/main" id="{180A8761-33F6-9A63-4F50-27180D5E4C32}"/>
              </a:ext>
            </a:extLst>
          </p:cNvPr>
          <p:cNvSpPr>
            <a:spLocks noGrp="1"/>
          </p:cNvSpPr>
          <p:nvPr>
            <p:ph type="body" idx="1"/>
          </p:nvPr>
        </p:nvSpPr>
        <p:spPr>
          <a:xfrm>
            <a:off x="5476875" y="3660774"/>
            <a:ext cx="5111750" cy="2545165"/>
          </a:xfrm>
        </p:spPr>
        <p:txBody>
          <a:bodyPr vert="horz" lIns="91440" tIns="45720" rIns="91440" bIns="45720" rtlCol="0" anchor="t">
            <a:normAutofit/>
          </a:bodyPr>
          <a:lstStyle/>
          <a:p>
            <a:endParaRPr lang="en-US" dirty="0"/>
          </a:p>
          <a:p>
            <a:r>
              <a:rPr lang="en-US" dirty="0">
                <a:ea typeface="+mn-lt"/>
                <a:cs typeface="+mn-lt"/>
              </a:rPr>
              <a:t>- Gradient Descent is an optimization algorithm.</a:t>
            </a:r>
            <a:endParaRPr lang="en-US" dirty="0"/>
          </a:p>
          <a:p>
            <a:r>
              <a:rPr lang="en-US" dirty="0">
                <a:ea typeface="+mn-lt"/>
                <a:cs typeface="+mn-lt"/>
              </a:rPr>
              <a:t>- Purpose: To find the optimal value of the cost function</a:t>
            </a:r>
            <a:endParaRPr lang="en-US" dirty="0"/>
          </a:p>
          <a:p>
            <a:r>
              <a:rPr lang="en-US" dirty="0">
                <a:ea typeface="+mn-lt"/>
                <a:cs typeface="+mn-lt"/>
              </a:rPr>
              <a:t>- MSE/SSE is the default cost functions</a:t>
            </a:r>
            <a:endParaRPr lang="en-US" dirty="0"/>
          </a:p>
          <a:p>
            <a:r>
              <a:rPr lang="en-US" dirty="0">
                <a:ea typeface="+mn-lt"/>
                <a:cs typeface="+mn-lt"/>
              </a:rPr>
              <a:t>- End goal is to find the best fit line.</a:t>
            </a:r>
            <a:endParaRPr lang="en-US" dirty="0"/>
          </a:p>
          <a:p>
            <a:r>
              <a:rPr lang="en-US" dirty="0">
                <a:ea typeface="+mn-lt"/>
                <a:cs typeface="+mn-lt"/>
              </a:rPr>
              <a:t>- Used in both ML and DL</a:t>
            </a:r>
            <a:endParaRPr lang="en-US" dirty="0"/>
          </a:p>
        </p:txBody>
      </p:sp>
      <p:sp>
        <p:nvSpPr>
          <p:cNvPr id="4" name="Footer Placeholder 3">
            <a:extLst>
              <a:ext uri="{FF2B5EF4-FFF2-40B4-BE49-F238E27FC236}">
                <a16:creationId xmlns:a16="http://schemas.microsoft.com/office/drawing/2014/main" id="{BD723306-F9CE-8585-315C-8127170004C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8ED0C2A3-1B6C-EA80-729D-81C5C3E15482}"/>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320838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28A8-C891-D624-B6B9-A17DDB8B4A8D}"/>
              </a:ext>
            </a:extLst>
          </p:cNvPr>
          <p:cNvSpPr>
            <a:spLocks noGrp="1"/>
          </p:cNvSpPr>
          <p:nvPr>
            <p:ph type="title"/>
          </p:nvPr>
        </p:nvSpPr>
        <p:spPr/>
        <p:txBody>
          <a:bodyPr/>
          <a:lstStyle/>
          <a:p>
            <a:r>
              <a:rPr lang="en-US" sz="1400">
                <a:ea typeface="+mj-lt"/>
                <a:cs typeface="+mj-lt"/>
              </a:rPr>
              <a:t>What is an error/residue in linear regression</a:t>
            </a:r>
            <a:endParaRPr lang="en-US"/>
          </a:p>
        </p:txBody>
      </p:sp>
      <p:sp>
        <p:nvSpPr>
          <p:cNvPr id="3" name="Text Placeholder 2">
            <a:extLst>
              <a:ext uri="{FF2B5EF4-FFF2-40B4-BE49-F238E27FC236}">
                <a16:creationId xmlns:a16="http://schemas.microsoft.com/office/drawing/2014/main" id="{22E2E836-BEAA-4B0F-3A2A-468CE19D2B34}"/>
              </a:ext>
            </a:extLst>
          </p:cNvPr>
          <p:cNvSpPr>
            <a:spLocks noGrp="1"/>
          </p:cNvSpPr>
          <p:nvPr>
            <p:ph type="body" idx="1"/>
          </p:nvPr>
        </p:nvSpPr>
        <p:spPr/>
        <p:txBody>
          <a:bodyPr vert="horz" lIns="91440" tIns="45720" rIns="91440" bIns="45720" rtlCol="0" anchor="t">
            <a:normAutofit/>
          </a:bodyPr>
          <a:lstStyle/>
          <a:p>
            <a:r>
              <a:rPr lang="en-US" dirty="0">
                <a:ea typeface="+mn-lt"/>
                <a:cs typeface="+mn-lt"/>
              </a:rPr>
              <a:t> - A residual is a measure of how far away a point is vertically from the regression line.</a:t>
            </a:r>
          </a:p>
          <a:p>
            <a:r>
              <a:rPr lang="en-US" dirty="0">
                <a:ea typeface="+mn-lt"/>
                <a:cs typeface="+mn-lt"/>
              </a:rPr>
              <a:t> - Simply, it is the error between a predicted value and the observed actual value.</a:t>
            </a:r>
            <a:endParaRPr lang="en-US"/>
          </a:p>
        </p:txBody>
      </p:sp>
      <p:sp>
        <p:nvSpPr>
          <p:cNvPr id="4" name="Footer Placeholder 3">
            <a:extLst>
              <a:ext uri="{FF2B5EF4-FFF2-40B4-BE49-F238E27FC236}">
                <a16:creationId xmlns:a16="http://schemas.microsoft.com/office/drawing/2014/main" id="{6DEC6D23-2C09-3393-161C-5869F04A868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6E17DC0-01DD-1B70-BD2B-A6848AB5FBA5}"/>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25281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6FEE51-17D4-68DE-12CB-533422D3DF16}"/>
              </a:ext>
            </a:extLst>
          </p:cNvPr>
          <p:cNvSpPr>
            <a:spLocks noGrp="1"/>
          </p:cNvSpPr>
          <p:nvPr>
            <p:ph type="body" idx="1"/>
          </p:nvPr>
        </p:nvSpPr>
        <p:spPr>
          <a:xfrm>
            <a:off x="5476875" y="2308493"/>
            <a:ext cx="5111750" cy="2877869"/>
          </a:xfrm>
        </p:spPr>
        <p:txBody>
          <a:bodyPr vert="horz" lIns="91440" tIns="45720" rIns="91440" bIns="45720" rtlCol="0" anchor="t">
            <a:normAutofit/>
          </a:bodyPr>
          <a:lstStyle/>
          <a:p>
            <a:endParaRPr lang="en-US" dirty="0"/>
          </a:p>
          <a:p>
            <a:r>
              <a:rPr lang="en-US" dirty="0">
                <a:ea typeface="+mn-lt"/>
                <a:cs typeface="+mn-lt"/>
              </a:rPr>
              <a:t>- In statistics and machine learning, a loss function quantifies the losses generated by the errors that we commit when:</a:t>
            </a:r>
            <a:endParaRPr lang="en-US" dirty="0"/>
          </a:p>
          <a:p>
            <a:endParaRPr lang="en-US" dirty="0"/>
          </a:p>
          <a:p>
            <a:r>
              <a:rPr lang="en-US" dirty="0">
                <a:ea typeface="+mn-lt"/>
                <a:cs typeface="+mn-lt"/>
              </a:rPr>
              <a:t> -Loss function =(y( { actual })-y({ pred }))^{\wedge} 2</a:t>
            </a:r>
            <a:endParaRPr lang="en-US" dirty="0"/>
          </a:p>
          <a:p>
            <a:endParaRPr lang="en-US" dirty="0"/>
          </a:p>
        </p:txBody>
      </p:sp>
      <p:sp>
        <p:nvSpPr>
          <p:cNvPr id="4" name="Footer Placeholder 3">
            <a:extLst>
              <a:ext uri="{FF2B5EF4-FFF2-40B4-BE49-F238E27FC236}">
                <a16:creationId xmlns:a16="http://schemas.microsoft.com/office/drawing/2014/main" id="{956C414D-A42B-531A-D14A-9897D1E2F40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ED0653E-3686-CC44-1ADC-03CCA4EB81E1}"/>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7" name="TextBox 6">
            <a:extLst>
              <a:ext uri="{FF2B5EF4-FFF2-40B4-BE49-F238E27FC236}">
                <a16:creationId xmlns:a16="http://schemas.microsoft.com/office/drawing/2014/main" id="{7B9A39E1-A976-D932-BA88-FBE338E20E6B}"/>
              </a:ext>
            </a:extLst>
          </p:cNvPr>
          <p:cNvSpPr txBox="1"/>
          <p:nvPr/>
        </p:nvSpPr>
        <p:spPr>
          <a:xfrm>
            <a:off x="6216203" y="129003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C00000"/>
                </a:solidFill>
              </a:rPr>
              <a:t>What is loss function in linear regression</a:t>
            </a:r>
          </a:p>
        </p:txBody>
      </p:sp>
    </p:spTree>
    <p:extLst>
      <p:ext uri="{BB962C8B-B14F-4D97-AF65-F5344CB8AC3E}">
        <p14:creationId xmlns:p14="http://schemas.microsoft.com/office/powerpoint/2010/main" val="255495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2367-C320-FF5A-2F5C-4034C4E92611}"/>
              </a:ext>
            </a:extLst>
          </p:cNvPr>
          <p:cNvSpPr>
            <a:spLocks noGrp="1"/>
          </p:cNvSpPr>
          <p:nvPr>
            <p:ph type="title"/>
          </p:nvPr>
        </p:nvSpPr>
        <p:spPr/>
        <p:txBody>
          <a:bodyPr>
            <a:normAutofit/>
          </a:bodyPr>
          <a:lstStyle/>
          <a:p>
            <a:r>
              <a:rPr lang="en-US" sz="1200" b="1">
                <a:solidFill>
                  <a:schemeClr val="accent6">
                    <a:lumMod val="50000"/>
                  </a:schemeClr>
                </a:solidFill>
                <a:ea typeface="+mj-lt"/>
                <a:cs typeface="+mj-lt"/>
              </a:rPr>
              <a:t>Types of loss function</a:t>
            </a:r>
            <a:endParaRPr lang="en-US" sz="1200">
              <a:solidFill>
                <a:schemeClr val="accent6">
                  <a:lumMod val="50000"/>
                </a:schemeClr>
              </a:solidFill>
            </a:endParaRPr>
          </a:p>
        </p:txBody>
      </p:sp>
      <p:sp>
        <p:nvSpPr>
          <p:cNvPr id="3" name="Text Placeholder 2">
            <a:extLst>
              <a:ext uri="{FF2B5EF4-FFF2-40B4-BE49-F238E27FC236}">
                <a16:creationId xmlns:a16="http://schemas.microsoft.com/office/drawing/2014/main" id="{B26B28BC-920A-E309-0349-1977733E9022}"/>
              </a:ext>
            </a:extLst>
          </p:cNvPr>
          <p:cNvSpPr>
            <a:spLocks noGrp="1"/>
          </p:cNvSpPr>
          <p:nvPr>
            <p:ph type="body" idx="1"/>
          </p:nvPr>
        </p:nvSpPr>
        <p:spPr>
          <a:xfrm>
            <a:off x="5476875" y="3274408"/>
            <a:ext cx="5111750" cy="3081784"/>
          </a:xfrm>
        </p:spPr>
        <p:txBody>
          <a:bodyPr vert="horz" lIns="91440" tIns="45720" rIns="91440" bIns="45720" rtlCol="0" anchor="t">
            <a:normAutofit/>
          </a:bodyPr>
          <a:lstStyle/>
          <a:p>
            <a:r>
              <a:rPr lang="en-US" dirty="0">
                <a:ea typeface="+mn-lt"/>
                <a:cs typeface="+mn-lt"/>
              </a:rPr>
              <a:t>Types of loss function</a:t>
            </a:r>
            <a:endParaRPr lang="en-US" dirty="0"/>
          </a:p>
          <a:p>
            <a:r>
              <a:rPr lang="en-US" dirty="0">
                <a:ea typeface="+mn-lt"/>
                <a:cs typeface="+mn-lt"/>
              </a:rPr>
              <a:t>- Mean Absolute Error (MAE).</a:t>
            </a:r>
            <a:endParaRPr lang="en-US" dirty="0"/>
          </a:p>
          <a:p>
            <a:r>
              <a:rPr lang="en-US" dirty="0">
                <a:ea typeface="+mn-lt"/>
                <a:cs typeface="+mn-lt"/>
              </a:rPr>
              <a:t>- Mean Absolute Percentage Error (MAPE).</a:t>
            </a:r>
            <a:endParaRPr lang="en-US" dirty="0"/>
          </a:p>
          <a:p>
            <a:r>
              <a:rPr lang="en-US" dirty="0">
                <a:ea typeface="+mn-lt"/>
                <a:cs typeface="+mn-lt"/>
              </a:rPr>
              <a:t>- Mean Squared Error (MSE).</a:t>
            </a:r>
            <a:endParaRPr lang="en-US" dirty="0"/>
          </a:p>
          <a:p>
            <a:r>
              <a:rPr lang="en-US" dirty="0">
                <a:ea typeface="+mn-lt"/>
                <a:cs typeface="+mn-lt"/>
              </a:rPr>
              <a:t>- Root Mean Squared Error (RMSE).</a:t>
            </a:r>
            <a:endParaRPr lang="en-US" dirty="0"/>
          </a:p>
          <a:p>
            <a:r>
              <a:rPr lang="en-US" dirty="0">
                <a:ea typeface="+mn-lt"/>
                <a:cs typeface="+mn-lt"/>
              </a:rPr>
              <a:t>- Huber Loss.</a:t>
            </a:r>
            <a:endParaRPr lang="en-US" dirty="0"/>
          </a:p>
          <a:p>
            <a:r>
              <a:rPr lang="en-US" dirty="0">
                <a:ea typeface="+mn-lt"/>
                <a:cs typeface="+mn-lt"/>
              </a:rPr>
              <a:t>- Log-Cosh Loss.</a:t>
            </a:r>
            <a:endParaRPr lang="en-US" dirty="0"/>
          </a:p>
        </p:txBody>
      </p:sp>
      <p:sp>
        <p:nvSpPr>
          <p:cNvPr id="4" name="Footer Placeholder 3">
            <a:extLst>
              <a:ext uri="{FF2B5EF4-FFF2-40B4-BE49-F238E27FC236}">
                <a16:creationId xmlns:a16="http://schemas.microsoft.com/office/drawing/2014/main" id="{57BAC864-2233-084A-2C64-C61EB1BDBBF4}"/>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40263A5-7BEE-C6DB-E67F-2D4AEFFA4208}"/>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39949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1EF374-C642-6DC7-9983-2FB859CC403A}"/>
              </a:ext>
            </a:extLst>
          </p:cNvPr>
          <p:cNvSpPr>
            <a:spLocks noGrp="1"/>
          </p:cNvSpPr>
          <p:nvPr>
            <p:ph type="body" idx="1"/>
          </p:nvPr>
        </p:nvSpPr>
        <p:spPr>
          <a:xfrm>
            <a:off x="5476875" y="2458746"/>
            <a:ext cx="5111750" cy="2727616"/>
          </a:xfrm>
        </p:spPr>
        <p:txBody>
          <a:bodyPr vert="horz" lIns="91440" tIns="45720" rIns="91440" bIns="45720" rtlCol="0" anchor="t">
            <a:normAutofit/>
          </a:bodyPr>
          <a:lstStyle/>
          <a:p>
            <a:endParaRPr lang="en-US" dirty="0"/>
          </a:p>
          <a:p>
            <a:r>
              <a:rPr lang="en-US" dirty="0">
                <a:ea typeface="+mn-lt"/>
                <a:cs typeface="+mn-lt"/>
              </a:rPr>
              <a:t>1. The process of finding the partial differentiation of the given function is called partial differentiation.</a:t>
            </a:r>
            <a:endParaRPr lang="en-US" dirty="0"/>
          </a:p>
          <a:p>
            <a:r>
              <a:rPr lang="en-US" dirty="0">
                <a:ea typeface="+mn-lt"/>
                <a:cs typeface="+mn-lt"/>
              </a:rPr>
              <a:t>2. It is used when we take one of the target lines of the graph of a given function \&amp; obtain its slope.</a:t>
            </a:r>
            <a:endParaRPr lang="en-US" dirty="0"/>
          </a:p>
        </p:txBody>
      </p:sp>
      <p:sp>
        <p:nvSpPr>
          <p:cNvPr id="4" name="Footer Placeholder 3">
            <a:extLst>
              <a:ext uri="{FF2B5EF4-FFF2-40B4-BE49-F238E27FC236}">
                <a16:creationId xmlns:a16="http://schemas.microsoft.com/office/drawing/2014/main" id="{98332CBE-1980-7E9B-4CD8-BC40F3D9E3E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6E6979F4-86AB-F4E1-ECE6-E391CACD7D05}"/>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6" name="TextBox 5">
            <a:extLst>
              <a:ext uri="{FF2B5EF4-FFF2-40B4-BE49-F238E27FC236}">
                <a16:creationId xmlns:a16="http://schemas.microsoft.com/office/drawing/2014/main" id="{883FBCB2-23A4-B730-0D89-0FCD863CADDF}"/>
              </a:ext>
            </a:extLst>
          </p:cNvPr>
          <p:cNvSpPr txBox="1"/>
          <p:nvPr/>
        </p:nvSpPr>
        <p:spPr>
          <a:xfrm>
            <a:off x="6280597" y="13758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Partial Differentiation</a:t>
            </a:r>
          </a:p>
        </p:txBody>
      </p:sp>
    </p:spTree>
    <p:extLst>
      <p:ext uri="{BB962C8B-B14F-4D97-AF65-F5344CB8AC3E}">
        <p14:creationId xmlns:p14="http://schemas.microsoft.com/office/powerpoint/2010/main" val="271903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3FD86AA-5555-60AD-B2C8-9065D1DD9C16}"/>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343D794-F884-B604-BC68-E02E29F45073}"/>
              </a:ext>
            </a:extLst>
          </p:cNvPr>
          <p:cNvSpPr>
            <a:spLocks noGrp="1"/>
          </p:cNvSpPr>
          <p:nvPr>
            <p:ph type="sldNum" sz="quarter" idx="12"/>
          </p:nvPr>
        </p:nvSpPr>
        <p:spPr/>
        <p:txBody>
          <a:bodyPr/>
          <a:lstStyle/>
          <a:p>
            <a:fld id="{A49DFD55-3C28-40EF-9E31-A92D2E4017FF}" type="slidenum">
              <a:rPr lang="en-US" smtClean="0"/>
              <a:pPr/>
              <a:t>19</a:t>
            </a:fld>
            <a:endParaRPr lang="en-US" dirty="0"/>
          </a:p>
        </p:txBody>
      </p:sp>
      <p:pic>
        <p:nvPicPr>
          <p:cNvPr id="6" name="Picture 6" descr="A picture containing chart&#10;&#10;Description automatically generated">
            <a:extLst>
              <a:ext uri="{FF2B5EF4-FFF2-40B4-BE49-F238E27FC236}">
                <a16:creationId xmlns:a16="http://schemas.microsoft.com/office/drawing/2014/main" id="{7C60FDB5-9D02-3D12-A334-BA67E6A78AD0}"/>
              </a:ext>
            </a:extLst>
          </p:cNvPr>
          <p:cNvPicPr>
            <a:picLocks noChangeAspect="1"/>
          </p:cNvPicPr>
          <p:nvPr/>
        </p:nvPicPr>
        <p:blipFill>
          <a:blip r:embed="rId2"/>
          <a:stretch>
            <a:fillRect/>
          </a:stretch>
        </p:blipFill>
        <p:spPr>
          <a:xfrm>
            <a:off x="5218090" y="1506690"/>
            <a:ext cx="6660522" cy="3468984"/>
          </a:xfrm>
          <a:prstGeom prst="rect">
            <a:avLst/>
          </a:prstGeom>
        </p:spPr>
      </p:pic>
    </p:spTree>
    <p:extLst>
      <p:ext uri="{BB962C8B-B14F-4D97-AF65-F5344CB8AC3E}">
        <p14:creationId xmlns:p14="http://schemas.microsoft.com/office/powerpoint/2010/main" val="414910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dirty="0"/>
              <a:t>Introduction</a:t>
            </a:r>
          </a:p>
          <a:p>
            <a:r>
              <a:rPr lang="en-US" dirty="0"/>
              <a:t>Primary goals</a:t>
            </a:r>
          </a:p>
          <a:p>
            <a:r>
              <a:rPr lang="en-US" dirty="0"/>
              <a:t>Function</a:t>
            </a:r>
          </a:p>
          <a:p>
            <a:r>
              <a:rPr lang="en-US" dirty="0"/>
              <a:t>Timeline</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50C1BD-0C6B-B547-D3BC-D4F395BC6C2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876914C-94E3-BBA3-9D61-C28B425914E2}"/>
              </a:ext>
            </a:extLst>
          </p:cNvPr>
          <p:cNvSpPr>
            <a:spLocks noGrp="1"/>
          </p:cNvSpPr>
          <p:nvPr>
            <p:ph type="sldNum" sz="quarter" idx="12"/>
          </p:nvPr>
        </p:nvSpPr>
        <p:spPr/>
        <p:txBody>
          <a:bodyPr/>
          <a:lstStyle/>
          <a:p>
            <a:fld id="{A49DFD55-3C28-40EF-9E31-A92D2E4017FF}" type="slidenum">
              <a:rPr lang="en-US" smtClean="0"/>
              <a:pPr/>
              <a:t>20</a:t>
            </a:fld>
            <a:endParaRPr lang="en-US" dirty="0"/>
          </a:p>
        </p:txBody>
      </p:sp>
      <p:pic>
        <p:nvPicPr>
          <p:cNvPr id="6" name="Picture 6" descr="A picture containing text, businesscard, screenshot&#10;&#10;Description automatically generated">
            <a:extLst>
              <a:ext uri="{FF2B5EF4-FFF2-40B4-BE49-F238E27FC236}">
                <a16:creationId xmlns:a16="http://schemas.microsoft.com/office/drawing/2014/main" id="{A65F8651-E6D3-DAB9-137A-BA2C2355A983}"/>
              </a:ext>
            </a:extLst>
          </p:cNvPr>
          <p:cNvPicPr>
            <a:picLocks noChangeAspect="1"/>
          </p:cNvPicPr>
          <p:nvPr/>
        </p:nvPicPr>
        <p:blipFill>
          <a:blip r:embed="rId2"/>
          <a:stretch>
            <a:fillRect/>
          </a:stretch>
        </p:blipFill>
        <p:spPr>
          <a:xfrm>
            <a:off x="5100034" y="1302775"/>
            <a:ext cx="6660522" cy="3951941"/>
          </a:xfrm>
          <a:prstGeom prst="rect">
            <a:avLst/>
          </a:prstGeom>
        </p:spPr>
      </p:pic>
    </p:spTree>
    <p:extLst>
      <p:ext uri="{BB962C8B-B14F-4D97-AF65-F5344CB8AC3E}">
        <p14:creationId xmlns:p14="http://schemas.microsoft.com/office/powerpoint/2010/main" val="153243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73B33D5-23BE-C5C9-8C8A-486262286F96}"/>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24C24CA-5C6C-64E3-15FA-E601410F9954}"/>
              </a:ext>
            </a:extLst>
          </p:cNvPr>
          <p:cNvSpPr>
            <a:spLocks noGrp="1"/>
          </p:cNvSpPr>
          <p:nvPr>
            <p:ph type="sldNum" sz="quarter" idx="12"/>
          </p:nvPr>
        </p:nvSpPr>
        <p:spPr/>
        <p:txBody>
          <a:bodyPr/>
          <a:lstStyle/>
          <a:p>
            <a:fld id="{A49DFD55-3C28-40EF-9E31-A92D2E4017FF}" type="slidenum">
              <a:rPr lang="en-US" smtClean="0"/>
              <a:pPr/>
              <a:t>21</a:t>
            </a:fld>
            <a:endParaRPr lang="en-US" dirty="0"/>
          </a:p>
        </p:txBody>
      </p:sp>
      <p:pic>
        <p:nvPicPr>
          <p:cNvPr id="6" name="Picture 6" descr="Chart, scatter chart&#10;&#10;Description automatically generated">
            <a:extLst>
              <a:ext uri="{FF2B5EF4-FFF2-40B4-BE49-F238E27FC236}">
                <a16:creationId xmlns:a16="http://schemas.microsoft.com/office/drawing/2014/main" id="{2EE2C447-8443-C551-8D47-F7659AAD0F46}"/>
              </a:ext>
            </a:extLst>
          </p:cNvPr>
          <p:cNvPicPr>
            <a:picLocks noChangeAspect="1"/>
          </p:cNvPicPr>
          <p:nvPr/>
        </p:nvPicPr>
        <p:blipFill>
          <a:blip r:embed="rId2"/>
          <a:stretch>
            <a:fillRect/>
          </a:stretch>
        </p:blipFill>
        <p:spPr>
          <a:xfrm>
            <a:off x="4896118" y="1195450"/>
            <a:ext cx="6456607" cy="3651436"/>
          </a:xfrm>
          <a:prstGeom prst="rect">
            <a:avLst/>
          </a:prstGeom>
        </p:spPr>
      </p:pic>
    </p:spTree>
    <p:extLst>
      <p:ext uri="{BB962C8B-B14F-4D97-AF65-F5344CB8AC3E}">
        <p14:creationId xmlns:p14="http://schemas.microsoft.com/office/powerpoint/2010/main" val="184849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660879-D9BF-3F45-3DAF-4BE882065DA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E92B9E-D4FF-8DB9-841B-B7C225AF096F}"/>
              </a:ext>
            </a:extLst>
          </p:cNvPr>
          <p:cNvSpPr>
            <a:spLocks noGrp="1"/>
          </p:cNvSpPr>
          <p:nvPr>
            <p:ph type="sldNum" sz="quarter" idx="12"/>
          </p:nvPr>
        </p:nvSpPr>
        <p:spPr/>
        <p:txBody>
          <a:bodyPr/>
          <a:lstStyle/>
          <a:p>
            <a:fld id="{A49DFD55-3C28-40EF-9E31-A92D2E4017FF}" type="slidenum">
              <a:rPr lang="en-US" smtClean="0"/>
              <a:pPr/>
              <a:t>22</a:t>
            </a:fld>
            <a:endParaRPr lang="en-US" dirty="0"/>
          </a:p>
        </p:txBody>
      </p:sp>
      <p:pic>
        <p:nvPicPr>
          <p:cNvPr id="6" name="Picture 6" descr="Chart, line chart, scatter chart&#10;&#10;Description automatically generated">
            <a:extLst>
              <a:ext uri="{FF2B5EF4-FFF2-40B4-BE49-F238E27FC236}">
                <a16:creationId xmlns:a16="http://schemas.microsoft.com/office/drawing/2014/main" id="{73BA21A6-0972-B0B2-CF91-A6DC9BF921F7}"/>
              </a:ext>
            </a:extLst>
          </p:cNvPr>
          <p:cNvPicPr>
            <a:picLocks noChangeAspect="1"/>
          </p:cNvPicPr>
          <p:nvPr/>
        </p:nvPicPr>
        <p:blipFill>
          <a:blip r:embed="rId2"/>
          <a:stretch>
            <a:fillRect/>
          </a:stretch>
        </p:blipFill>
        <p:spPr>
          <a:xfrm>
            <a:off x="5615189" y="1807197"/>
            <a:ext cx="6038044" cy="3393859"/>
          </a:xfrm>
          <a:prstGeom prst="rect">
            <a:avLst/>
          </a:prstGeom>
        </p:spPr>
      </p:pic>
    </p:spTree>
    <p:extLst>
      <p:ext uri="{BB962C8B-B14F-4D97-AF65-F5344CB8AC3E}">
        <p14:creationId xmlns:p14="http://schemas.microsoft.com/office/powerpoint/2010/main" val="128699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9D957C2-423F-BCC2-A41C-6AD911996B14}"/>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DE50F311-6D93-B6DE-EDD9-6DC3EF269E78}"/>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6" name="Picture 6" descr="Chart, scatter chart&#10;&#10;Description automatically generated">
            <a:extLst>
              <a:ext uri="{FF2B5EF4-FFF2-40B4-BE49-F238E27FC236}">
                <a16:creationId xmlns:a16="http://schemas.microsoft.com/office/drawing/2014/main" id="{1B378742-CD36-5AB3-43E6-FA43B3FF67E5}"/>
              </a:ext>
            </a:extLst>
          </p:cNvPr>
          <p:cNvPicPr>
            <a:picLocks noChangeAspect="1"/>
          </p:cNvPicPr>
          <p:nvPr/>
        </p:nvPicPr>
        <p:blipFill>
          <a:blip r:embed="rId2"/>
          <a:stretch>
            <a:fillRect/>
          </a:stretch>
        </p:blipFill>
        <p:spPr>
          <a:xfrm>
            <a:off x="5422006" y="2333085"/>
            <a:ext cx="5737536" cy="2814308"/>
          </a:xfrm>
          <a:prstGeom prst="rect">
            <a:avLst/>
          </a:prstGeom>
        </p:spPr>
      </p:pic>
    </p:spTree>
    <p:extLst>
      <p:ext uri="{BB962C8B-B14F-4D97-AF65-F5344CB8AC3E}">
        <p14:creationId xmlns:p14="http://schemas.microsoft.com/office/powerpoint/2010/main" val="3788125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vert="horz" lIns="91440" tIns="45720" rIns="91440" bIns="45720" rtlCol="0" anchor="t">
            <a:normAutofit/>
          </a:bodyPr>
          <a:lstStyle/>
          <a:p>
            <a:r>
              <a:rPr lang="en-US" dirty="0"/>
              <a:t>MD.ASHIQ UL ISLAM SAJID</a:t>
            </a:r>
          </a:p>
          <a:p>
            <a:r>
              <a:rPr lang="en-US" dirty="0"/>
              <a:t>ID:20201225</a:t>
            </a:r>
          </a:p>
          <a:p>
            <a:r>
              <a:rPr lang="en-US" dirty="0"/>
              <a:t>CSE 425</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354955" y="552182"/>
            <a:ext cx="5998840" cy="3343135"/>
          </a:xfrm>
          <a:noFill/>
        </p:spPr>
        <p:txBody>
          <a:bodyPr vert="horz" lIns="91440" tIns="45720" rIns="91440" bIns="45720" rtlCol="0" anchor="b">
            <a:normAutofit/>
          </a:bodyPr>
          <a:lstStyle/>
          <a:p>
            <a:r>
              <a:rPr lang="en-US" sz="5200"/>
              <a:t>our fucntion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354955" y="4067032"/>
            <a:ext cx="5998840" cy="2067068"/>
          </a:xfrm>
          <a:noFill/>
        </p:spPr>
        <p:txBody>
          <a:bodyPr vert="horz" lIns="91440" tIns="45720" rIns="91440" bIns="45720" rtlCol="0">
            <a:normAutofit/>
          </a:bodyPr>
          <a:lstStyle/>
          <a:p>
            <a:pPr>
              <a:lnSpc>
                <a:spcPct val="90000"/>
              </a:lnSpc>
            </a:pPr>
            <a:endParaRPr lang="en-US" sz="2400"/>
          </a:p>
        </p:txBody>
      </p:sp>
      <p:pic>
        <p:nvPicPr>
          <p:cNvPr id="17" name="Picture 7">
            <a:extLst>
              <a:ext uri="{FF2B5EF4-FFF2-40B4-BE49-F238E27FC236}">
                <a16:creationId xmlns:a16="http://schemas.microsoft.com/office/drawing/2014/main" id="{0FBEC603-D4ED-71AD-21F8-22128B95165F}"/>
              </a:ext>
            </a:extLst>
          </p:cNvPr>
          <p:cNvPicPr>
            <a:picLocks noChangeAspect="1"/>
          </p:cNvPicPr>
          <p:nvPr/>
        </p:nvPicPr>
        <p:blipFill rotWithShape="1">
          <a:blip r:embed="rId2"/>
          <a:srcRect l="14134" r="13069" b="11"/>
          <a:stretch/>
        </p:blipFill>
        <p:spPr>
          <a:xfrm>
            <a:off x="20" y="10"/>
            <a:ext cx="4992985" cy="6857990"/>
          </a:xfrm>
          <a:prstGeom prst="rect">
            <a:avLst/>
          </a:prstGeom>
        </p:spPr>
      </p:pic>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5354954" y="6356350"/>
            <a:ext cx="4636257" cy="365125"/>
          </a:xfrm>
        </p:spPr>
        <p:txBody>
          <a:bodyPr vert="horz" lIns="91440" tIns="45720" rIns="91440" bIns="45720" rtlCol="0" anchor="ctr">
            <a:normAutofit/>
          </a:bodyPr>
          <a:lstStyle/>
          <a:p>
            <a:pPr algn="l">
              <a:spcAft>
                <a:spcPts val="600"/>
              </a:spcAft>
              <a:defRPr/>
            </a:pPr>
            <a:r>
              <a:rPr lang="en-US" sz="1200" kern="1200">
                <a:solidFill>
                  <a:prstClr val="black">
                    <a:tint val="75000"/>
                  </a:prstClr>
                </a:solidFill>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10193124" y="6356350"/>
            <a:ext cx="1160675" cy="365125"/>
          </a:xfrm>
        </p:spPr>
        <p:txBody>
          <a:bodyPr vert="horz" lIns="91440" tIns="45720" rIns="91440" bIns="45720" rtlCol="0" anchor="ctr">
            <a:normAutofit/>
          </a:bodyPr>
          <a:lstStyle/>
          <a:p>
            <a:pPr>
              <a:spcAft>
                <a:spcPts val="600"/>
              </a:spcAft>
              <a:defRPr/>
            </a:pPr>
            <a:fld id="{A49DFD55-3C28-40EF-9E31-A92D2E4017FF}" type="slidenum">
              <a:rPr lang="en-US" sz="1200" smtClean="0">
                <a:solidFill>
                  <a:prstClr val="black">
                    <a:tint val="75000"/>
                  </a:prstClr>
                </a:solidFill>
                <a:latin typeface="Calibri" panose="020F0502020204030204"/>
              </a:rPr>
              <a:pPr>
                <a:spcAft>
                  <a:spcPts val="600"/>
                </a:spcAft>
                <a:defRPr/>
              </a:pPr>
              <a:t>3</a:t>
            </a:fld>
            <a:endParaRPr lang="en-US" sz="1200">
              <a:solidFill>
                <a:prstClr val="black">
                  <a:tint val="75000"/>
                </a:prstClr>
              </a:solidFill>
              <a:latin typeface="Calibri" panose="020F0502020204030204"/>
            </a:endParaRPr>
          </a:p>
        </p:txBody>
      </p:sp>
      <p:pic>
        <p:nvPicPr>
          <p:cNvPr id="7" name="Picture 8">
            <a:extLst>
              <a:ext uri="{FF2B5EF4-FFF2-40B4-BE49-F238E27FC236}">
                <a16:creationId xmlns:a16="http://schemas.microsoft.com/office/drawing/2014/main" id="{5A772461-30EE-B9B6-501E-47DFBDFD21F4}"/>
              </a:ext>
            </a:extLst>
          </p:cNvPr>
          <p:cNvPicPr>
            <a:picLocks noChangeAspect="1"/>
          </p:cNvPicPr>
          <p:nvPr/>
        </p:nvPicPr>
        <p:blipFill>
          <a:blip r:embed="rId3"/>
          <a:stretch>
            <a:fillRect/>
          </a:stretch>
        </p:blipFill>
        <p:spPr>
          <a:xfrm>
            <a:off x="5357611" y="4064895"/>
            <a:ext cx="2743200" cy="1046408"/>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714" y="5490971"/>
            <a:ext cx="6962072" cy="1159200"/>
          </a:xfrm>
        </p:spPr>
        <p:txBody>
          <a:bodyPr anchor="ctr">
            <a:normAutofit/>
          </a:bodyPr>
          <a:lstStyle/>
          <a:p>
            <a:r>
              <a:rPr lang="en-US" sz="4000" dirty="0">
                <a:solidFill>
                  <a:srgbClr val="FFFFFF"/>
                </a:solidFill>
              </a:rPr>
              <a:t>OUR FUNCTION L(W)</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456522" y="5633765"/>
            <a:ext cx="3408555" cy="873612"/>
          </a:xfrm>
        </p:spPr>
        <p:txBody>
          <a:bodyPr anchor="ctr">
            <a:normAutofit/>
          </a:bodyPr>
          <a:lstStyle/>
          <a:p>
            <a:endParaRPr lang="en-US" sz="2000" dirty="0">
              <a:solidFill>
                <a:srgbClr val="FFFFFF"/>
              </a:solidFill>
            </a:endParaRPr>
          </a:p>
        </p:txBody>
      </p:sp>
      <p:pic>
        <p:nvPicPr>
          <p:cNvPr id="4" name="Picture 4" descr="Text, letter&#10;&#10;Description automatically generated">
            <a:extLst>
              <a:ext uri="{FF2B5EF4-FFF2-40B4-BE49-F238E27FC236}">
                <a16:creationId xmlns:a16="http://schemas.microsoft.com/office/drawing/2014/main" id="{AFEA3A2E-9D40-ED0C-CA6A-1E7E927374AD}"/>
              </a:ext>
            </a:extLst>
          </p:cNvPr>
          <p:cNvPicPr>
            <a:picLocks noChangeAspect="1"/>
          </p:cNvPicPr>
          <p:nvPr/>
        </p:nvPicPr>
        <p:blipFill>
          <a:blip r:embed="rId2"/>
          <a:stretch>
            <a:fillRect/>
          </a:stretch>
        </p:blipFill>
        <p:spPr>
          <a:xfrm>
            <a:off x="478535" y="568953"/>
            <a:ext cx="11327549" cy="4162872"/>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a:t>OUR FUNCTION L(W)</a:t>
            </a:r>
            <a:endParaRPr lang="en-US" dirty="0"/>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741237838"/>
              </p:ext>
            </p:extLst>
          </p:nvPr>
        </p:nvGraphicFramePr>
        <p:xfrm>
          <a:off x="2672366" y="2586507"/>
          <a:ext cx="2962405" cy="2042160"/>
        </p:xfrm>
        <a:graphic>
          <a:graphicData uri="http://schemas.openxmlformats.org/drawingml/2006/table">
            <a:tbl>
              <a:tblPr firstRow="1" bandRow="1">
                <a:tableStyleId>{7E9639D4-E3E2-4D34-9284-5A2195B3D0D7}</a:tableStyleId>
              </a:tblPr>
              <a:tblGrid>
                <a:gridCol w="592481">
                  <a:extLst>
                    <a:ext uri="{9D8B030D-6E8A-4147-A177-3AD203B41FA5}">
                      <a16:colId xmlns:a16="http://schemas.microsoft.com/office/drawing/2014/main" val="3261104555"/>
                    </a:ext>
                  </a:extLst>
                </a:gridCol>
                <a:gridCol w="592481">
                  <a:extLst>
                    <a:ext uri="{9D8B030D-6E8A-4147-A177-3AD203B41FA5}">
                      <a16:colId xmlns:a16="http://schemas.microsoft.com/office/drawing/2014/main" val="2547279344"/>
                    </a:ext>
                  </a:extLst>
                </a:gridCol>
                <a:gridCol w="592481">
                  <a:extLst>
                    <a:ext uri="{9D8B030D-6E8A-4147-A177-3AD203B41FA5}">
                      <a16:colId xmlns:a16="http://schemas.microsoft.com/office/drawing/2014/main" val="2366228292"/>
                    </a:ext>
                  </a:extLst>
                </a:gridCol>
                <a:gridCol w="592481">
                  <a:extLst>
                    <a:ext uri="{9D8B030D-6E8A-4147-A177-3AD203B41FA5}">
                      <a16:colId xmlns:a16="http://schemas.microsoft.com/office/drawing/2014/main" val="934788178"/>
                    </a:ext>
                  </a:extLst>
                </a:gridCol>
                <a:gridCol w="592481">
                  <a:extLst>
                    <a:ext uri="{9D8B030D-6E8A-4147-A177-3AD203B41FA5}">
                      <a16:colId xmlns:a16="http://schemas.microsoft.com/office/drawing/2014/main" val="2596635212"/>
                    </a:ext>
                  </a:extLst>
                </a:gridCol>
              </a:tblGrid>
              <a:tr h="190823">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175557">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175557">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175557">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175557">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6" descr="Text, letter&#10;&#10;Description automatically generated">
            <a:extLst>
              <a:ext uri="{FF2B5EF4-FFF2-40B4-BE49-F238E27FC236}">
                <a16:creationId xmlns:a16="http://schemas.microsoft.com/office/drawing/2014/main" id="{60F363D5-EE89-0845-57FD-B45B3C10DE74}"/>
              </a:ext>
            </a:extLst>
          </p:cNvPr>
          <p:cNvPicPr>
            <a:picLocks noChangeAspect="1"/>
          </p:cNvPicPr>
          <p:nvPr/>
        </p:nvPicPr>
        <p:blipFill>
          <a:blip r:embed="rId2"/>
          <a:stretch>
            <a:fillRect/>
          </a:stretch>
        </p:blipFill>
        <p:spPr>
          <a:xfrm>
            <a:off x="1912513" y="2456965"/>
            <a:ext cx="6145368" cy="2523619"/>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pic>
        <p:nvPicPr>
          <p:cNvPr id="10" name="Picture 10" descr="Schematic&#10;&#10;Description automatically generated">
            <a:extLst>
              <a:ext uri="{FF2B5EF4-FFF2-40B4-BE49-F238E27FC236}">
                <a16:creationId xmlns:a16="http://schemas.microsoft.com/office/drawing/2014/main" id="{F9CB879C-7C3B-31EA-A96C-538B9984AEA6}"/>
              </a:ext>
            </a:extLst>
          </p:cNvPr>
          <p:cNvPicPr>
            <a:picLocks noChangeAspect="1"/>
          </p:cNvPicPr>
          <p:nvPr/>
        </p:nvPicPr>
        <p:blipFill>
          <a:blip r:embed="rId2"/>
          <a:stretch>
            <a:fillRect/>
          </a:stretch>
        </p:blipFill>
        <p:spPr>
          <a:xfrm>
            <a:off x="5679584" y="1205475"/>
            <a:ext cx="4514045" cy="3084034"/>
          </a:xfrm>
          <a:prstGeom prst="rect">
            <a:avLst/>
          </a:prstGeom>
        </p:spPr>
      </p:pic>
      <p:sp>
        <p:nvSpPr>
          <p:cNvPr id="12" name="Subtitle 11">
            <a:extLst>
              <a:ext uri="{FF2B5EF4-FFF2-40B4-BE49-F238E27FC236}">
                <a16:creationId xmlns:a16="http://schemas.microsoft.com/office/drawing/2014/main" id="{11091C24-A797-8D00-D41B-2CBDB289D7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960284" y="935107"/>
            <a:ext cx="8496814" cy="4824323"/>
          </a:xfrm>
        </p:spPr>
        <p:txBody>
          <a:bodyPr>
            <a:normAutofit fontScale="90000"/>
          </a:bodyPr>
          <a:lstStyle/>
          <a:p>
            <a:r>
              <a:rPr lang="en-US" sz="4000">
                <a:solidFill>
                  <a:schemeClr val="accent2">
                    <a:lumMod val="60000"/>
                    <a:lumOff val="40000"/>
                  </a:schemeClr>
                </a:solidFill>
                <a:ea typeface="+mj-lt"/>
                <a:cs typeface="+mj-lt"/>
              </a:rPr>
              <a:t>What is Stochastic Gradient Descent?</a:t>
            </a:r>
            <a:br>
              <a:rPr lang="en-US" sz="4000">
                <a:solidFill>
                  <a:schemeClr val="accent2">
                    <a:lumMod val="60000"/>
                    <a:lumOff val="40000"/>
                  </a:schemeClr>
                </a:solidFill>
                <a:ea typeface="+mj-lt"/>
                <a:cs typeface="+mj-lt"/>
              </a:rPr>
            </a:br>
            <a:br>
              <a:rPr lang="en-US" sz="1600">
                <a:ea typeface="+mj-lt"/>
                <a:cs typeface="+mj-lt"/>
              </a:rPr>
            </a:br>
            <a:r>
              <a:rPr lang="en-US" sz="1600">
                <a:ea typeface="+mj-lt"/>
                <a:cs typeface="+mj-lt"/>
              </a:rPr>
              <a:t>1.Stochastic gradient descent is a method to find the optimal parameter configuration for a machine learning algorithm. It iteratively makes small adjustments to a machine learning network configuration to decrease the error of the network.</a:t>
            </a:r>
            <a:br>
              <a:rPr lang="en-US" sz="1600">
                <a:ea typeface="+mj-lt"/>
                <a:cs typeface="+mj-lt"/>
              </a:rPr>
            </a:br>
            <a:r>
              <a:rPr lang="en-US" sz="1600">
                <a:ea typeface="+mj-lt"/>
                <a:cs typeface="+mj-lt"/>
              </a:rPr>
              <a:t>2.Stochastic gradient descent attempts to find the global minimum by adjusting the configuration of the network after each training point. Instead of decreasing the error, or finding the gradient, for the entire data set, this method merely decreases the error by approximating the gradient for a randomly selected batch (which may be as small as single training sample).</a:t>
            </a:r>
            <a:br>
              <a:rPr lang="en-US" sz="1600">
                <a:ea typeface="+mj-lt"/>
                <a:cs typeface="+mj-lt"/>
              </a:rPr>
            </a:br>
            <a:r>
              <a:rPr lang="en-US" sz="1600"/>
              <a:t>3.</a:t>
            </a:r>
            <a:r>
              <a:rPr lang="en-US" sz="1600">
                <a:ea typeface="+mj-lt"/>
                <a:cs typeface="+mj-lt"/>
              </a:rPr>
              <a:t>Stochastic gradient descent can adjust the network parameters in such a way as to move the model out of a local minimum and toward a global minimum.</a:t>
            </a:r>
            <a:br>
              <a:rPr lang="en-US" sz="1600">
                <a:ea typeface="+mj-lt"/>
                <a:cs typeface="+mj-lt"/>
              </a:rPr>
            </a:br>
            <a:r>
              <a:rPr lang="en-US" sz="1600"/>
              <a:t>4.</a:t>
            </a:r>
            <a:r>
              <a:rPr lang="en-US" sz="1600">
                <a:ea typeface="+mj-lt"/>
                <a:cs typeface="+mj-lt"/>
              </a:rPr>
              <a:t>A benefit of stochastic gradient descent is that it requires much less computation than true gradient descent (and is therefore faster to calculate), while still generally converging to a minimum (although not necessarily a global one).</a:t>
            </a:r>
            <a:endParaRPr lang="en-US"/>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endParaRPr lang="en-US" dirty="0"/>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63" name="object 2">
            <a:extLst>
              <a:ext uri="{FF2B5EF4-FFF2-40B4-BE49-F238E27FC236}">
                <a16:creationId xmlns:a16="http://schemas.microsoft.com/office/drawing/2014/main" id="{EE7597FB-63E4-A736-F654-AAAA223E5DEB}"/>
              </a:ext>
            </a:extLst>
          </p:cNvPr>
          <p:cNvSpPr/>
          <p:nvPr/>
        </p:nvSpPr>
        <p:spPr>
          <a:xfrm>
            <a:off x="2082085" y="1985493"/>
            <a:ext cx="7354103" cy="4181474"/>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89638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9</a:t>
            </a:fld>
            <a:endParaRPr lang="en-US" dirty="0"/>
          </a:p>
        </p:txBody>
      </p:sp>
      <p:sp>
        <p:nvSpPr>
          <p:cNvPr id="30" name="Text Placeholder 29">
            <a:extLst>
              <a:ext uri="{FF2B5EF4-FFF2-40B4-BE49-F238E27FC236}">
                <a16:creationId xmlns:a16="http://schemas.microsoft.com/office/drawing/2014/main" id="{597ACAA8-57E5-C3D0-B089-DE5C46CCEFE7}"/>
              </a:ext>
            </a:extLst>
          </p:cNvPr>
          <p:cNvSpPr>
            <a:spLocks noGrp="1"/>
          </p:cNvSpPr>
          <p:nvPr>
            <p:ph type="body" sz="quarter" idx="13"/>
          </p:nvPr>
        </p:nvSpPr>
        <p:spPr>
          <a:xfrm>
            <a:off x="166074" y="1507772"/>
            <a:ext cx="1004131" cy="514350"/>
          </a:xfrm>
        </p:spPr>
        <p:txBody>
          <a:bodyPr/>
          <a:lstStyle/>
          <a:p>
            <a:r>
              <a:rPr lang="en-US" dirty="0"/>
              <a:t>TABLE</a:t>
            </a:r>
          </a:p>
        </p:txBody>
      </p:sp>
      <p:sp>
        <p:nvSpPr>
          <p:cNvPr id="31" name="object 2">
            <a:extLst>
              <a:ext uri="{FF2B5EF4-FFF2-40B4-BE49-F238E27FC236}">
                <a16:creationId xmlns:a16="http://schemas.microsoft.com/office/drawing/2014/main" id="{0457855D-E6BF-446B-A89F-227129F927DA}"/>
              </a:ext>
            </a:extLst>
          </p:cNvPr>
          <p:cNvSpPr/>
          <p:nvPr/>
        </p:nvSpPr>
        <p:spPr>
          <a:xfrm>
            <a:off x="2543577" y="1448873"/>
            <a:ext cx="6398920" cy="3816572"/>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3210432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stocHastic gradient decent vs gradient decent</vt:lpstr>
      <vt:lpstr>AGENDA</vt:lpstr>
      <vt:lpstr>our fucntion</vt:lpstr>
      <vt:lpstr>OUR FUNCTION L(W)</vt:lpstr>
      <vt:lpstr>OUR FUNCTION L(W)</vt:lpstr>
      <vt:lpstr>PowerPoint Presentation</vt:lpstr>
      <vt:lpstr>What is Stochastic Gradient Descent?  1.Stochastic gradient descent is a method to find the optimal parameter configuration for a machine learning algorithm. It iteratively makes small adjustments to a machine learning network configuration to decrease the error of the network. 2.Stochastic gradient descent attempts to find the global minimum by adjusting the configuration of the network after each training point. Instead of decreasing the error, or finding the gradient, for the entire data set, this method merely decreases the error by approximating the gradient for a randomly selected batch (which may be as small as single training sample). 3.Stochastic gradient descent can adjust the network parameters in such a way as to move the model out of a local minimum and toward a global minimum. 4.A benefit of stochastic gradient descent is that it requires much less computation than true gradient descent (and is therefore faster to calculate), while still generally converging to a minimum (although not necessarily a global one).</vt:lpstr>
      <vt:lpstr>PowerPoint Presentation</vt:lpstr>
      <vt:lpstr>PowerPoint Presentation</vt:lpstr>
      <vt:lpstr>AREAS OF FOCUS</vt:lpstr>
      <vt:lpstr>NOTE          </vt:lpstr>
      <vt:lpstr>Advantages of Stochastic Gradient Descent</vt:lpstr>
      <vt:lpstr>Disadvantages of Stochastic Gradient Descent</vt:lpstr>
      <vt:lpstr>Gradient Descent</vt:lpstr>
      <vt:lpstr>What is an error/residue in linear regression</vt:lpstr>
      <vt:lpstr>PowerPoint Presentation</vt:lpstr>
      <vt:lpstr>Types of loss function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276</cp:revision>
  <dcterms:created xsi:type="dcterms:W3CDTF">2023-04-15T06:55:11Z</dcterms:created>
  <dcterms:modified xsi:type="dcterms:W3CDTF">2023-04-26T15:39:22Z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