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3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0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2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7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0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6765-21F3-471E-9ABE-593F2008EA1A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2072-9FCE-4BF3-B8BE-15BF1EC63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High Rise Structures</a:t>
            </a:r>
            <a:br>
              <a:rPr lang="en-IN" b="1" dirty="0" smtClean="0"/>
            </a:br>
            <a:r>
              <a:rPr lang="en-IN" b="1" dirty="0" smtClean="0"/>
              <a:t>Assignment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Rudra Sai Teja</a:t>
            </a:r>
          </a:p>
          <a:p>
            <a:pPr algn="r"/>
            <a:r>
              <a:rPr lang="en-IN" dirty="0" smtClean="0"/>
              <a:t>21CE31010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17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A8E1-BF6E-A58F-432E-2297E734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>
                <a:latin typeface="+mn-lt"/>
              </a:rPr>
              <a:t>Mistakes done in preliminary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D77F-3370-3C24-B23E-F96A2982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Very large column sizes </a:t>
            </a:r>
          </a:p>
          <a:p>
            <a:r>
              <a:rPr lang="en-IN" dirty="0"/>
              <a:t>No shear wall </a:t>
            </a:r>
            <a:r>
              <a:rPr lang="en-IN" dirty="0" smtClean="0"/>
              <a:t>provided</a:t>
            </a:r>
          </a:p>
          <a:p>
            <a:r>
              <a:rPr lang="en-IN" dirty="0" smtClean="0"/>
              <a:t>Floor finish was </a:t>
            </a:r>
            <a:r>
              <a:rPr lang="en-IN" dirty="0"/>
              <a:t>not considered in Dead </a:t>
            </a:r>
            <a:r>
              <a:rPr lang="en-IN" dirty="0" smtClean="0"/>
              <a:t>Load</a:t>
            </a:r>
          </a:p>
          <a:p>
            <a:r>
              <a:rPr lang="en-IN" dirty="0" smtClean="0"/>
              <a:t>The drift was within standard limits, but this does not assure the stability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24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8F0B9-B484-8310-F185-CC5DA64DD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8C3-F9A1-D72A-F26E-DF8D05EA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>
                <a:latin typeface="+mn-lt"/>
              </a:rPr>
              <a:t>Lessons learnt and adopted in final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7B6E-8B22-DBD1-2801-41A12BD0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column sizes have been reduced by introducing more columns and structural form</a:t>
            </a:r>
            <a:endParaRPr lang="en-IN" dirty="0"/>
          </a:p>
          <a:p>
            <a:r>
              <a:rPr lang="en-IN" dirty="0"/>
              <a:t>Shear walls have been </a:t>
            </a:r>
            <a:r>
              <a:rPr lang="en-IN" dirty="0" smtClean="0"/>
              <a:t>provided to tackle lateral loads</a:t>
            </a:r>
            <a:endParaRPr lang="en-IN" dirty="0"/>
          </a:p>
          <a:p>
            <a:r>
              <a:rPr lang="en-IN" dirty="0" smtClean="0"/>
              <a:t>Floor finish has been considered in the Dead Load</a:t>
            </a:r>
            <a:endParaRPr lang="en-IN" dirty="0"/>
          </a:p>
          <a:p>
            <a:r>
              <a:rPr lang="en-IN" dirty="0"/>
              <a:t>Drift reduced from </a:t>
            </a:r>
            <a:r>
              <a:rPr lang="en-IN" dirty="0" smtClean="0"/>
              <a:t>0.00198 </a:t>
            </a:r>
            <a:r>
              <a:rPr lang="en-IN" dirty="0"/>
              <a:t>to </a:t>
            </a:r>
            <a:r>
              <a:rPr lang="en-IN" dirty="0" smtClean="0"/>
              <a:t>0.00174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59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84240-DD7C-AFDA-3011-4AC960D0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B91C-4682-FC10-CA63-451EC701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1D85-F704-B0AE-5910-E2A45ACD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structural form and shear wall </a:t>
            </a:r>
            <a:r>
              <a:rPr lang="en-IN" dirty="0" smtClean="0"/>
              <a:t>together helps in reducing </a:t>
            </a:r>
            <a:r>
              <a:rPr lang="en-IN" dirty="0"/>
              <a:t>the </a:t>
            </a:r>
            <a:r>
              <a:rPr lang="en-IN" dirty="0" smtClean="0"/>
              <a:t>drift</a:t>
            </a:r>
          </a:p>
          <a:p>
            <a:r>
              <a:rPr lang="en-IN" dirty="0" smtClean="0"/>
              <a:t>This also increase the floor efficiency as the column size has been reduced</a:t>
            </a:r>
            <a:endParaRPr lang="en-IN" dirty="0"/>
          </a:p>
          <a:p>
            <a:r>
              <a:rPr lang="en-IN" dirty="0" smtClean="0"/>
              <a:t>Adopting any of the structural forms rather than the conventional design of the building has got more 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5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Details of the building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Dimension: </a:t>
            </a:r>
            <a:r>
              <a:rPr lang="en-IN" dirty="0" smtClean="0"/>
              <a:t>50m x 30m</a:t>
            </a:r>
          </a:p>
          <a:p>
            <a:r>
              <a:rPr lang="en-IN" b="1" dirty="0" smtClean="0"/>
              <a:t>Location: </a:t>
            </a:r>
            <a:r>
              <a:rPr lang="en-IN" dirty="0" smtClean="0"/>
              <a:t>Gandhinagar</a:t>
            </a:r>
          </a:p>
          <a:p>
            <a:r>
              <a:rPr lang="en-IN" b="1" dirty="0" smtClean="0"/>
              <a:t>No. of Storeys: </a:t>
            </a:r>
            <a:r>
              <a:rPr lang="en-IN" dirty="0" smtClean="0"/>
              <a:t>G+50</a:t>
            </a:r>
          </a:p>
          <a:p>
            <a:r>
              <a:rPr lang="en-IN" b="1" dirty="0" smtClean="0"/>
              <a:t>Concrete:</a:t>
            </a:r>
            <a:r>
              <a:rPr lang="en-IN" dirty="0" smtClean="0"/>
              <a:t> M30</a:t>
            </a:r>
          </a:p>
          <a:p>
            <a:r>
              <a:rPr lang="en-IN" b="1" dirty="0" smtClean="0"/>
              <a:t>Steel:</a:t>
            </a:r>
            <a:r>
              <a:rPr lang="en-IN" dirty="0" smtClean="0"/>
              <a:t> Fe500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>
                <a:latin typeface="+mn-lt"/>
              </a:rPr>
              <a:t>Preliminary Design</a:t>
            </a:r>
            <a:endParaRPr lang="en-IN" b="1" u="sng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99807"/>
              </p:ext>
            </p:extLst>
          </p:nvPr>
        </p:nvGraphicFramePr>
        <p:xfrm>
          <a:off x="-3258876" y="894735"/>
          <a:ext cx="23003950" cy="7503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utoCAD Drawing" r:id="rId3" imgW="11525400" imgH="3759120" progId="AutoCAD.Drawing.25">
                  <p:embed/>
                </p:oleObj>
              </mc:Choice>
              <mc:Fallback>
                <p:oleObj name="AutoCAD Drawing" r:id="rId3" imgW="11525400" imgH="3759120" progId="AutoCAD.Drawing.2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258876" y="894735"/>
                        <a:ext cx="23003950" cy="7503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71253"/>
              </p:ext>
            </p:extLst>
          </p:nvPr>
        </p:nvGraphicFramePr>
        <p:xfrm>
          <a:off x="1073869" y="1052627"/>
          <a:ext cx="9428745" cy="5277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915">
                  <a:extLst>
                    <a:ext uri="{9D8B030D-6E8A-4147-A177-3AD203B41FA5}">
                      <a16:colId xmlns:a16="http://schemas.microsoft.com/office/drawing/2014/main" val="3524643036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1854943417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996838670"/>
                    </a:ext>
                  </a:extLst>
                </a:gridCol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Floor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Size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Reinforcements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3433235"/>
                  </a:ext>
                </a:extLst>
              </a:tr>
              <a:tr h="180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Ground floor </a:t>
                      </a:r>
                      <a:r>
                        <a:rPr lang="en-IN" sz="2000" kern="100" dirty="0" smtClean="0">
                          <a:effectLst/>
                        </a:rPr>
                        <a:t>– 10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 smtClean="0">
                          <a:effectLst/>
                        </a:rPr>
                        <a:t>1.8m </a:t>
                      </a:r>
                      <a:r>
                        <a:rPr lang="en-IN" sz="2000" kern="100" dirty="0">
                          <a:effectLst/>
                        </a:rPr>
                        <a:t>x </a:t>
                      </a:r>
                      <a:r>
                        <a:rPr lang="en-IN" sz="2000" kern="100" dirty="0" smtClean="0">
                          <a:effectLst/>
                        </a:rPr>
                        <a:t>1.8m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 smtClean="0">
                          <a:effectLst/>
                        </a:rPr>
                        <a:t>70-36phi</a:t>
                      </a:r>
                      <a:r>
                        <a:rPr lang="en-IN" sz="2000" kern="100" dirty="0">
                          <a:effectLst/>
                        </a:rPr>
                        <a:t/>
                      </a:r>
                      <a:br>
                        <a:rPr lang="en-IN" sz="2000" kern="100" dirty="0">
                          <a:effectLst/>
                        </a:rPr>
                      </a:br>
                      <a:r>
                        <a:rPr lang="en-IN" sz="2000" kern="100" dirty="0">
                          <a:effectLst/>
                        </a:rPr>
                        <a:t>10phi @ 300mm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2914488"/>
                  </a:ext>
                </a:extLst>
              </a:tr>
              <a:tr h="18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 smtClean="0">
                          <a:effectLst/>
                        </a:rPr>
                        <a:t>11 – 30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 smtClean="0">
                          <a:effectLst/>
                        </a:rPr>
                        <a:t>1.5m </a:t>
                      </a:r>
                      <a:r>
                        <a:rPr lang="en-IN" sz="2000" kern="100" dirty="0">
                          <a:effectLst/>
                        </a:rPr>
                        <a:t>x </a:t>
                      </a:r>
                      <a:r>
                        <a:rPr lang="en-IN" sz="2000" kern="100" dirty="0" smtClean="0">
                          <a:effectLst/>
                        </a:rPr>
                        <a:t>1.5m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 smtClean="0">
                          <a:effectLst/>
                        </a:rPr>
                        <a:t>69-36phi</a:t>
                      </a:r>
                      <a:r>
                        <a:rPr lang="en-IN" sz="2000" kern="100" dirty="0">
                          <a:effectLst/>
                        </a:rPr>
                        <a:t/>
                      </a:r>
                      <a:br>
                        <a:rPr lang="en-IN" sz="2000" kern="100" dirty="0">
                          <a:effectLst/>
                        </a:rPr>
                      </a:br>
                      <a:r>
                        <a:rPr lang="en-IN" sz="2000" kern="100" dirty="0">
                          <a:effectLst/>
                        </a:rPr>
                        <a:t>10phi @ 300mm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9445512"/>
                  </a:ext>
                </a:extLst>
              </a:tr>
              <a:tr h="1156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35 </a:t>
                      </a:r>
                      <a:r>
                        <a:rPr lang="en-IN" sz="2000" kern="100" dirty="0" smtClean="0">
                          <a:effectLst/>
                        </a:rPr>
                        <a:t>– </a:t>
                      </a:r>
                      <a:r>
                        <a:rPr lang="en-IN" sz="2000" kern="100" dirty="0">
                          <a:effectLst/>
                        </a:rPr>
                        <a:t>50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1.2m x 1.2m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 smtClean="0">
                          <a:effectLst/>
                        </a:rPr>
                        <a:t>24-36phi</a:t>
                      </a:r>
                      <a:r>
                        <a:rPr lang="en-IN" sz="2000" kern="100" dirty="0">
                          <a:effectLst/>
                        </a:rPr>
                        <a:t/>
                      </a:r>
                      <a:br>
                        <a:rPr lang="en-IN" sz="2000" kern="100" dirty="0">
                          <a:effectLst/>
                        </a:rPr>
                      </a:br>
                      <a:r>
                        <a:rPr lang="en-IN" sz="2000" kern="100" dirty="0">
                          <a:effectLst/>
                        </a:rPr>
                        <a:t>10phi @ 300mm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70489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28158" y="298169"/>
            <a:ext cx="2720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 smtClean="0"/>
              <a:t>Column details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176082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89" y="395925"/>
            <a:ext cx="238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 smtClean="0"/>
              <a:t>Beam details</a:t>
            </a:r>
            <a:endParaRPr lang="en-IN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07389" y="1093509"/>
            <a:ext cx="40158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(For all beams)</a:t>
            </a:r>
          </a:p>
          <a:p>
            <a:r>
              <a:rPr lang="en-IN" sz="2400" b="1" dirty="0"/>
              <a:t>Dimensions: </a:t>
            </a:r>
            <a:r>
              <a:rPr lang="en-IN" sz="2400" dirty="0" smtClean="0"/>
              <a:t>600mm </a:t>
            </a:r>
            <a:r>
              <a:rPr lang="en-IN" sz="2400" dirty="0"/>
              <a:t>x 300mm</a:t>
            </a:r>
            <a:endParaRPr lang="en-IN" sz="2400" b="1" dirty="0"/>
          </a:p>
          <a:p>
            <a:r>
              <a:rPr lang="en-IN" sz="2400" b="1" dirty="0"/>
              <a:t>Top: </a:t>
            </a:r>
            <a:r>
              <a:rPr lang="en-IN" sz="2400" dirty="0"/>
              <a:t>3-32 phi</a:t>
            </a:r>
          </a:p>
          <a:p>
            <a:r>
              <a:rPr lang="en-IN" sz="2400" b="1" dirty="0"/>
              <a:t>Bottom: </a:t>
            </a:r>
            <a:r>
              <a:rPr lang="en-IN" sz="2400" dirty="0"/>
              <a:t>3-32 phi</a:t>
            </a:r>
          </a:p>
          <a:p>
            <a:r>
              <a:rPr lang="en-IN" sz="2400" b="1" dirty="0"/>
              <a:t>Stirrups: </a:t>
            </a:r>
            <a:r>
              <a:rPr lang="en-IN" sz="2400" dirty="0" smtClean="0"/>
              <a:t>8 </a:t>
            </a:r>
            <a:r>
              <a:rPr lang="en-IN" sz="2400" dirty="0"/>
              <a:t>phi @ </a:t>
            </a:r>
            <a:r>
              <a:rPr lang="en-IN" sz="2400" dirty="0" smtClean="0"/>
              <a:t>150mm </a:t>
            </a:r>
            <a:r>
              <a:rPr lang="en-IN" sz="2400" dirty="0"/>
              <a:t>c/c</a:t>
            </a:r>
            <a:endParaRPr lang="en-IN" sz="2400" b="1" dirty="0"/>
          </a:p>
          <a:p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07389" y="3145310"/>
            <a:ext cx="2123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 smtClean="0"/>
              <a:t>Slab </a:t>
            </a:r>
            <a:r>
              <a:rPr lang="en-IN" sz="3200" b="1" u="sng" dirty="0"/>
              <a:t>details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389" y="381502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(For all </a:t>
            </a:r>
            <a:r>
              <a:rPr lang="en-IN" sz="2400" dirty="0" smtClean="0"/>
              <a:t>slabs)</a:t>
            </a:r>
            <a:endParaRPr lang="en-IN" sz="2400" dirty="0"/>
          </a:p>
          <a:p>
            <a:r>
              <a:rPr lang="en-IN" sz="2400" b="1" dirty="0" smtClean="0"/>
              <a:t>Thickness: </a:t>
            </a:r>
            <a:r>
              <a:rPr lang="en-IN" sz="2400" dirty="0" smtClean="0"/>
              <a:t>150mm</a:t>
            </a:r>
            <a:endParaRPr lang="en-IN" sz="2400" b="1" dirty="0" smtClean="0"/>
          </a:p>
          <a:p>
            <a:r>
              <a:rPr lang="en-IN" sz="2400" b="1" dirty="0" smtClean="0"/>
              <a:t>Longitudinal: </a:t>
            </a:r>
            <a:r>
              <a:rPr lang="en-IN" sz="2400" dirty="0" smtClean="0"/>
              <a:t>294 sq.mm/m</a:t>
            </a:r>
          </a:p>
          <a:p>
            <a:r>
              <a:rPr lang="en-IN" sz="2400" b="1" dirty="0" smtClean="0"/>
              <a:t>Transverse: </a:t>
            </a:r>
            <a:r>
              <a:rPr lang="en-IN" sz="2400" dirty="0" smtClean="0"/>
              <a:t>226 sq.mm/m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389" y="5685876"/>
            <a:ext cx="2800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Drift = </a:t>
            </a:r>
            <a:r>
              <a:rPr lang="en-IN" sz="3200" dirty="0" smtClean="0"/>
              <a:t>0.00198</a:t>
            </a:r>
            <a:r>
              <a:rPr lang="en-IN" sz="3200" b="1" dirty="0" smtClean="0"/>
              <a:t>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8777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236800"/>
              </p:ext>
            </p:extLst>
          </p:nvPr>
        </p:nvGraphicFramePr>
        <p:xfrm>
          <a:off x="-4821263" y="1036683"/>
          <a:ext cx="22200654" cy="724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utoCAD Drawing" r:id="rId3" imgW="11525400" imgH="3759120" progId="AutoCAD.Drawing.25">
                  <p:embed/>
                </p:oleObj>
              </mc:Choice>
              <mc:Fallback>
                <p:oleObj name="AutoCAD Drawing" r:id="rId3" imgW="11525400" imgH="3759120" progId="AutoCAD.Drawing.2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821263" y="1036683"/>
                        <a:ext cx="22200654" cy="724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63693" y="651963"/>
            <a:ext cx="30027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u="sng" dirty="0" smtClean="0"/>
              <a:t>Final Design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465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50553"/>
              </p:ext>
            </p:extLst>
          </p:nvPr>
        </p:nvGraphicFramePr>
        <p:xfrm>
          <a:off x="809919" y="750528"/>
          <a:ext cx="10210800" cy="5928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1896237939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821463557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61556511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059113051"/>
                    </a:ext>
                  </a:extLst>
                </a:gridCol>
              </a:tblGrid>
              <a:tr h="481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Column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Floor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Size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Reinforcements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1310938956"/>
                  </a:ext>
                </a:extLst>
              </a:tr>
              <a:tr h="1045363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 smtClean="0">
                          <a:effectLst/>
                        </a:rPr>
                        <a:t>Periphery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Ground floor - </a:t>
                      </a:r>
                      <a:r>
                        <a:rPr lang="en-IN" sz="1800" kern="100" dirty="0" smtClean="0">
                          <a:effectLst/>
                        </a:rPr>
                        <a:t>10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0.8m x 0.8m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20-32phi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1346267148"/>
                  </a:ext>
                </a:extLst>
              </a:tr>
              <a:tr h="10923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smtClean="0">
                          <a:effectLst/>
                        </a:rPr>
                        <a:t>11 </a:t>
                      </a:r>
                      <a:r>
                        <a:rPr lang="en-IN" sz="1800" kern="100" dirty="0">
                          <a:effectLst/>
                        </a:rPr>
                        <a:t>- </a:t>
                      </a:r>
                      <a:r>
                        <a:rPr lang="en-IN" sz="1800" kern="100" dirty="0" smtClean="0">
                          <a:effectLst/>
                        </a:rPr>
                        <a:t>30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0.7m x 0.7m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8-32phi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71865755"/>
                  </a:ext>
                </a:extLst>
              </a:tr>
              <a:tr h="13014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smtClean="0">
                          <a:effectLst/>
                        </a:rPr>
                        <a:t>31 </a:t>
                      </a:r>
                      <a:r>
                        <a:rPr lang="en-IN" sz="1800" kern="100" dirty="0">
                          <a:effectLst/>
                        </a:rPr>
                        <a:t>- 50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0.6m x 0.6m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8-32phi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 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1039481976"/>
                  </a:ext>
                </a:extLst>
              </a:tr>
              <a:tr h="669156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 smtClean="0">
                          <a:effectLst/>
                        </a:rPr>
                        <a:t>Internal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Ground floor </a:t>
                      </a:r>
                      <a:r>
                        <a:rPr lang="en-IN" sz="1800" kern="100" dirty="0" smtClean="0">
                          <a:effectLst/>
                        </a:rPr>
                        <a:t>– 10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smtClean="0">
                          <a:effectLst/>
                        </a:rPr>
                        <a:t>1.5m </a:t>
                      </a:r>
                      <a:r>
                        <a:rPr lang="en-IN" sz="1800" kern="100" dirty="0">
                          <a:effectLst/>
                        </a:rPr>
                        <a:t>x </a:t>
                      </a:r>
                      <a:r>
                        <a:rPr lang="en-IN" sz="1800" kern="100" dirty="0" smtClean="0">
                          <a:effectLst/>
                        </a:rPr>
                        <a:t>1.5m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84-32phi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1145982142"/>
                  </a:ext>
                </a:extLst>
              </a:tr>
              <a:tr h="6691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smtClean="0">
                          <a:effectLst/>
                        </a:rPr>
                        <a:t>11 – 30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smtClean="0">
                          <a:effectLst/>
                        </a:rPr>
                        <a:t>1.2m </a:t>
                      </a:r>
                      <a:r>
                        <a:rPr lang="en-IN" sz="1800" kern="100" dirty="0">
                          <a:effectLst/>
                        </a:rPr>
                        <a:t>x </a:t>
                      </a:r>
                      <a:r>
                        <a:rPr lang="en-IN" sz="1800" kern="100" dirty="0" smtClean="0">
                          <a:effectLst/>
                        </a:rPr>
                        <a:t>1.2m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28-32phi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3641759676"/>
                  </a:ext>
                </a:extLst>
              </a:tr>
              <a:tr h="6691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smtClean="0">
                          <a:effectLst/>
                        </a:rPr>
                        <a:t>31 – </a:t>
                      </a:r>
                      <a:r>
                        <a:rPr lang="en-IN" sz="1800" kern="100" dirty="0">
                          <a:effectLst/>
                        </a:rPr>
                        <a:t>50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smtClean="0">
                          <a:effectLst/>
                        </a:rPr>
                        <a:t>1m </a:t>
                      </a:r>
                      <a:r>
                        <a:rPr lang="en-IN" sz="1800" kern="100" dirty="0">
                          <a:effectLst/>
                        </a:rPr>
                        <a:t>x </a:t>
                      </a:r>
                      <a:r>
                        <a:rPr lang="en-IN" sz="1800" kern="100" dirty="0" smtClean="0">
                          <a:effectLst/>
                        </a:rPr>
                        <a:t>1m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16-32phi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171530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3FAF9-5D9C-A25B-A785-C03F264C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32C8-B692-8030-8EE0-28C5FB5FA6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2440" y="411797"/>
            <a:ext cx="6842760" cy="655003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Beam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EEEED-1B3F-126F-A478-0F9174E81E2E}"/>
              </a:ext>
            </a:extLst>
          </p:cNvPr>
          <p:cNvSpPr txBox="1"/>
          <p:nvPr/>
        </p:nvSpPr>
        <p:spPr>
          <a:xfrm>
            <a:off x="472439" y="1066800"/>
            <a:ext cx="40158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(For all beams)</a:t>
            </a:r>
          </a:p>
          <a:p>
            <a:r>
              <a:rPr lang="en-IN" sz="2400" b="1" dirty="0"/>
              <a:t>Dimensions: </a:t>
            </a:r>
            <a:r>
              <a:rPr lang="en-IN" sz="2400" dirty="0" smtClean="0"/>
              <a:t>600mm </a:t>
            </a:r>
            <a:r>
              <a:rPr lang="en-IN" sz="2400" dirty="0"/>
              <a:t>x 300mm</a:t>
            </a:r>
            <a:endParaRPr lang="en-IN" sz="2400" b="1" dirty="0"/>
          </a:p>
          <a:p>
            <a:r>
              <a:rPr lang="en-IN" sz="2400" b="1" dirty="0"/>
              <a:t>Top: </a:t>
            </a:r>
            <a:r>
              <a:rPr lang="en-IN" sz="2400" dirty="0"/>
              <a:t>3-32 phi</a:t>
            </a:r>
          </a:p>
          <a:p>
            <a:r>
              <a:rPr lang="en-IN" sz="2400" b="1" dirty="0"/>
              <a:t>Bottom: </a:t>
            </a:r>
            <a:r>
              <a:rPr lang="en-IN" sz="2400" dirty="0"/>
              <a:t>3-32 phi</a:t>
            </a:r>
          </a:p>
          <a:p>
            <a:r>
              <a:rPr lang="en-IN" sz="2400" b="1" dirty="0"/>
              <a:t>Stirrups: </a:t>
            </a:r>
            <a:r>
              <a:rPr lang="en-IN" sz="2400" dirty="0"/>
              <a:t>10 phi </a:t>
            </a:r>
            <a:r>
              <a:rPr lang="en-IN" sz="2400"/>
              <a:t>@ </a:t>
            </a:r>
            <a:r>
              <a:rPr lang="en-IN" sz="2400" smtClean="0"/>
              <a:t>200mm </a:t>
            </a:r>
            <a:r>
              <a:rPr lang="en-IN" sz="2400" dirty="0"/>
              <a:t>c/c</a:t>
            </a:r>
            <a:endParaRPr lang="en-IN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D4B439-1D39-7C0C-48DF-DC4AF869E880}"/>
              </a:ext>
            </a:extLst>
          </p:cNvPr>
          <p:cNvSpPr txBox="1">
            <a:spLocks/>
          </p:cNvSpPr>
          <p:nvPr/>
        </p:nvSpPr>
        <p:spPr>
          <a:xfrm>
            <a:off x="472440" y="3101498"/>
            <a:ext cx="6842760" cy="65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u="sng" dirty="0"/>
              <a:t>Slab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72A9F-F83C-F381-8E21-DE756097A0AD}"/>
              </a:ext>
            </a:extLst>
          </p:cNvPr>
          <p:cNvSpPr txBox="1"/>
          <p:nvPr/>
        </p:nvSpPr>
        <p:spPr>
          <a:xfrm>
            <a:off x="472439" y="3886328"/>
            <a:ext cx="5757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(For all slabs)</a:t>
            </a:r>
          </a:p>
          <a:p>
            <a:r>
              <a:rPr lang="en-IN" sz="2400" b="1" dirty="0"/>
              <a:t>Depth: </a:t>
            </a:r>
            <a:r>
              <a:rPr lang="en-IN" sz="2400" dirty="0"/>
              <a:t>250 mm</a:t>
            </a:r>
          </a:p>
          <a:p>
            <a:r>
              <a:rPr lang="en-IN" sz="2400" b="1" dirty="0"/>
              <a:t>Longitudinal reinforcements: </a:t>
            </a:r>
            <a:r>
              <a:rPr lang="en-IN" sz="2400" dirty="0" smtClean="0"/>
              <a:t>300</a:t>
            </a:r>
            <a:r>
              <a:rPr lang="en-IN" sz="2400" dirty="0" smtClean="0"/>
              <a:t> </a:t>
            </a:r>
            <a:r>
              <a:rPr lang="en-IN" sz="2400" dirty="0"/>
              <a:t>sq. mm/m</a:t>
            </a:r>
          </a:p>
          <a:p>
            <a:r>
              <a:rPr lang="en-IN" sz="2400" b="1" dirty="0"/>
              <a:t>Transverse reinforcements : </a:t>
            </a:r>
            <a:r>
              <a:rPr lang="en-IN" sz="2400" dirty="0" smtClean="0"/>
              <a:t>300</a:t>
            </a:r>
            <a:r>
              <a:rPr lang="en-IN" sz="2400" dirty="0" smtClean="0"/>
              <a:t> </a:t>
            </a:r>
            <a:r>
              <a:rPr lang="en-IN" sz="2400" dirty="0"/>
              <a:t>sq. mm/m</a:t>
            </a:r>
          </a:p>
        </p:txBody>
      </p:sp>
    </p:spTree>
    <p:extLst>
      <p:ext uri="{BB962C8B-B14F-4D97-AF65-F5344CB8AC3E}">
        <p14:creationId xmlns:p14="http://schemas.microsoft.com/office/powerpoint/2010/main" val="86376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B4AEF-5C5E-C1B0-2E1E-4E7BFFBF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68BE-009B-FDAD-B419-25A8A7E291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2440" y="411797"/>
            <a:ext cx="6842760" cy="655003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Shear wall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8D75C-7105-4AE4-7436-F74B105048B6}"/>
              </a:ext>
            </a:extLst>
          </p:cNvPr>
          <p:cNvSpPr txBox="1"/>
          <p:nvPr/>
        </p:nvSpPr>
        <p:spPr>
          <a:xfrm>
            <a:off x="472440" y="1066800"/>
            <a:ext cx="5757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(For all shear walls)</a:t>
            </a:r>
          </a:p>
          <a:p>
            <a:r>
              <a:rPr lang="en-IN" sz="2400" b="1" dirty="0"/>
              <a:t>Longitudinal reinforcements: </a:t>
            </a:r>
            <a:r>
              <a:rPr lang="en-IN" sz="2400" dirty="0" smtClean="0"/>
              <a:t>400 </a:t>
            </a:r>
            <a:r>
              <a:rPr lang="en-IN" sz="2400" dirty="0"/>
              <a:t>sq. mm/m</a:t>
            </a:r>
          </a:p>
          <a:p>
            <a:r>
              <a:rPr lang="en-IN" sz="2400" b="1" dirty="0"/>
              <a:t>Transverse reinforcements : </a:t>
            </a:r>
            <a:r>
              <a:rPr lang="en-IN" sz="2400" dirty="0" smtClean="0"/>
              <a:t>400</a:t>
            </a:r>
            <a:r>
              <a:rPr lang="en-IN" sz="2400" dirty="0" smtClean="0"/>
              <a:t> </a:t>
            </a:r>
            <a:r>
              <a:rPr lang="en-IN" sz="2400" dirty="0"/>
              <a:t>sq. mm/m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362E8-4F01-D0C5-3DF1-88905BD9DA91}"/>
              </a:ext>
            </a:extLst>
          </p:cNvPr>
          <p:cNvSpPr txBox="1"/>
          <p:nvPr/>
        </p:nvSpPr>
        <p:spPr>
          <a:xfrm>
            <a:off x="472439" y="3886328"/>
            <a:ext cx="451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Drift =  </a:t>
            </a:r>
            <a:r>
              <a:rPr lang="en-IN" sz="3600" dirty="0" smtClean="0"/>
              <a:t>0.00174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3753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361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AutoCAD Drawing</vt:lpstr>
      <vt:lpstr>High Rise Structures Assignment</vt:lpstr>
      <vt:lpstr>Details of the building</vt:lpstr>
      <vt:lpstr>Preliminary Design</vt:lpstr>
      <vt:lpstr>PowerPoint Presentation</vt:lpstr>
      <vt:lpstr>PowerPoint Presentation</vt:lpstr>
      <vt:lpstr>PowerPoint Presentation</vt:lpstr>
      <vt:lpstr>PowerPoint Presentation</vt:lpstr>
      <vt:lpstr>Beam details</vt:lpstr>
      <vt:lpstr>Shear wall details</vt:lpstr>
      <vt:lpstr>Mistakes done in preliminary submission</vt:lpstr>
      <vt:lpstr>Lessons learnt and adopted in final submission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Rise Structures Assignment</dc:title>
  <dc:creator>DELL</dc:creator>
  <cp:lastModifiedBy>DELL</cp:lastModifiedBy>
  <cp:revision>12</cp:revision>
  <dcterms:created xsi:type="dcterms:W3CDTF">2025-04-08T14:55:29Z</dcterms:created>
  <dcterms:modified xsi:type="dcterms:W3CDTF">2025-04-09T04:49:35Z</dcterms:modified>
</cp:coreProperties>
</file>