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Playfair Display"/>
      <p:regular r:id="rId70"/>
      <p:bold r:id="rId71"/>
      <p:italic r:id="rId72"/>
      <p:boldItalic r:id="rId73"/>
    </p:embeddedFont>
    <p:embeddedFont>
      <p:font typeface="Lato"/>
      <p:regular r:id="rId74"/>
      <p:bold r:id="rId75"/>
      <p:italic r:id="rId76"/>
      <p:boldItalic r:id="rId77"/>
    </p:embeddedFont>
    <p:embeddedFont>
      <p:font typeface="Arial Black"/>
      <p:regular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E60ED6-4EA2-4CB1-B25C-EDE0C5DCFCD5}">
  <a:tblStyle styleId="{5EE60ED6-4EA2-4CB1-B25C-EDE0C5DCFC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5A37D0-13AA-4859-9A1C-C2D27C6FE98F}"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BB6E250-D10E-4ABD-8F8B-B1A948303829}" styleName="Table_2">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36286E-E70E-4B45-A386-17F8320FA8CE}" styleName="Table_3">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PlayfairDisplay-boldItalic.fntdata"/><Relationship Id="rId72" Type="http://schemas.openxmlformats.org/officeDocument/2006/relationships/font" Target="fonts/PlayfairDisplay-italic.fntdata"/><Relationship Id="rId31" Type="http://schemas.openxmlformats.org/officeDocument/2006/relationships/slide" Target="slides/slide25.xml"/><Relationship Id="rId75" Type="http://schemas.openxmlformats.org/officeDocument/2006/relationships/font" Target="fonts/Lato-bold.fntdata"/><Relationship Id="rId30" Type="http://schemas.openxmlformats.org/officeDocument/2006/relationships/slide" Target="slides/slide24.xml"/><Relationship Id="rId74" Type="http://schemas.openxmlformats.org/officeDocument/2006/relationships/font" Target="fonts/Lato-regular.fntdata"/><Relationship Id="rId33" Type="http://schemas.openxmlformats.org/officeDocument/2006/relationships/slide" Target="slides/slide27.xml"/><Relationship Id="rId77" Type="http://schemas.openxmlformats.org/officeDocument/2006/relationships/font" Target="fonts/Lato-boldItalic.fntdata"/><Relationship Id="rId32" Type="http://schemas.openxmlformats.org/officeDocument/2006/relationships/slide" Target="slides/slide26.xml"/><Relationship Id="rId76" Type="http://schemas.openxmlformats.org/officeDocument/2006/relationships/font" Target="fonts/Lato-italic.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ArialBlack-regular.fntdata"/><Relationship Id="rId71" Type="http://schemas.openxmlformats.org/officeDocument/2006/relationships/font" Target="fonts/PlayfairDisplay-bold.fntdata"/><Relationship Id="rId70" Type="http://schemas.openxmlformats.org/officeDocument/2006/relationships/font" Target="fonts/PlayfairDisplay-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6a6d444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6a6d444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6a6d4443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6a6d4443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6a6d4443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6a6d4443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6a6d4443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6a6d4443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6a6d4443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6a6d4443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6a6d4443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6a6d4443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6a6d4443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6a6d4443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6a6d4443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6a6d4443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6a6d44437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6a6d44437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a4a5f4e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a4a5f4e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695cd8e4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695cd8e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a4a5f4e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a4a5f4e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a4a5f4e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a4a5f4e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a4a5f4e6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a4a5f4e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a4a5f4e6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a4a5f4e6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a4a5f4e6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a4a5f4e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a4a5f4e6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a4a5f4e6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a4a5f4e6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a4a5f4e6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a4a5f4e6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a4a5f4e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a4a5f4e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a4a5f4e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a4a5f4e6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a4a5f4e6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695cd8e4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695cd8e4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a4a5f4e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a4a5f4e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a4a5f4e6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6a4a5f4e6b_0_1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a4a5f4e6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6a4a5f4e6b_0_19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cc71cc1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6cc71cc154_0_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cc71cc1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6cc71cc154_0_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cc71cc15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6cc71cc154_0_3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cc71cc15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6cc71cc154_0_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cc71cc15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6cc71cc154_0_5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cc71cc1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6cc71cc154_0_6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73f551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c73f55190d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695cd8e4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695cd8e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c73f55190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c73f55190d_4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73f55190d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73f55190d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73f5519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c73f55190d_0_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73f5519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c73f55190d_0_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73f55190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c73f55190d_0_3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73f5519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c73f55190d_0_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73f55190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c73f55190d_0_5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c73f55190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c73f55190d_0_6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73f55190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c73f55190d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c73f55190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c73f55190d_0_10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695cd8e4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695cd8e4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c7426eb1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c7426eb113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c73f5519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c73f55190d_0_8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c73f55190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c73f55190d_0_9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c73f55190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c73f55190d_0_10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73f55190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c73f55190d_0_8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c73f55190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c73f55190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c73f55190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c73f55190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c73f55190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c73f55190d_0_1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6a4a5f4e6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6a4a5f4e6b_0_49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a4a5f4e6b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a4a5f4e6b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695cd8e4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695cd8e4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6cc71cc1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6cc71cc1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c73f55190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c73f55190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73f55190d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c73f55190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6695cd8e4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6695cd8e4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695cd8e4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695cd8e4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95cd8e4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695cd8e4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6a6d44437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6a6d44437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3"/>
          <p:cNvSpPr txBox="1"/>
          <p:nvPr>
            <p:ph type="title"/>
          </p:nvPr>
        </p:nvSpPr>
        <p:spPr>
          <a:xfrm>
            <a:off x="283311" y="-39910"/>
            <a:ext cx="8517900" cy="1219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200"/>
              <a:buNone/>
              <a:defRPr b="0" i="0" sz="3700">
                <a:solidFill>
                  <a:schemeClr val="lt1"/>
                </a:solidFill>
                <a:latin typeface="Arial Black"/>
                <a:ea typeface="Arial Black"/>
                <a:cs typeface="Arial Black"/>
                <a:sym typeface="Arial Black"/>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6" name="Google Shape;66;p13"/>
          <p:cNvSpPr txBox="1"/>
          <p:nvPr>
            <p:ph idx="1" type="body"/>
          </p:nvPr>
        </p:nvSpPr>
        <p:spPr>
          <a:xfrm>
            <a:off x="376465" y="2137314"/>
            <a:ext cx="8391600" cy="1518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7" name="Google Shape;67;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8" name="Google Shape;68;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9" name="Google Shape;69;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0" name="Shape 70"/>
        <p:cNvGrpSpPr/>
        <p:nvPr/>
      </p:nvGrpSpPr>
      <p:grpSpPr>
        <a:xfrm>
          <a:off x="0" y="0"/>
          <a:ext cx="0" cy="0"/>
          <a:chOff x="0" y="0"/>
          <a:chExt cx="0" cy="0"/>
        </a:xfrm>
      </p:grpSpPr>
      <p:sp>
        <p:nvSpPr>
          <p:cNvPr id="71" name="Google Shape;71;p14"/>
          <p:cNvSpPr txBox="1"/>
          <p:nvPr>
            <p:ph type="title"/>
          </p:nvPr>
        </p:nvSpPr>
        <p:spPr>
          <a:xfrm>
            <a:off x="283311" y="-39910"/>
            <a:ext cx="8517900" cy="1219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200"/>
              <a:buNone/>
              <a:defRPr b="0" i="0" sz="3700">
                <a:solidFill>
                  <a:schemeClr val="lt1"/>
                </a:solidFill>
                <a:latin typeface="Arial Black"/>
                <a:ea typeface="Arial Black"/>
                <a:cs typeface="Arial Black"/>
                <a:sym typeface="Arial Black"/>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 name="Google Shape;72;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3" name="Google Shape;73;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4" name="Google Shape;74;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75" name="Shape 75"/>
        <p:cNvGrpSpPr/>
        <p:nvPr/>
      </p:nvGrpSpPr>
      <p:grpSpPr>
        <a:xfrm>
          <a:off x="0" y="0"/>
          <a:ext cx="0" cy="0"/>
          <a:chOff x="0" y="0"/>
          <a:chExt cx="0" cy="0"/>
        </a:xfrm>
      </p:grpSpPr>
      <p:sp>
        <p:nvSpPr>
          <p:cNvPr id="76" name="Google Shape;76;p1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7" name="Google Shape;77;p1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78" name="Google Shape;78;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1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0.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22.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GB"/>
              <a:t>Design Sessional Project</a:t>
            </a:r>
            <a:endParaRPr/>
          </a:p>
        </p:txBody>
      </p:sp>
      <p:sp>
        <p:nvSpPr>
          <p:cNvPr id="84" name="Google Shape;84;p16"/>
          <p:cNvSpPr txBox="1"/>
          <p:nvPr>
            <p:ph idx="1" type="subTitle"/>
          </p:nvPr>
        </p:nvSpPr>
        <p:spPr>
          <a:xfrm>
            <a:off x="630600" y="3769075"/>
            <a:ext cx="7893000" cy="7335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b="1" lang="en-GB" sz="2800"/>
              <a:t>Group 11</a:t>
            </a:r>
            <a:endParaRPr b="1" sz="2800"/>
          </a:p>
        </p:txBody>
      </p:sp>
      <p:sp>
        <p:nvSpPr>
          <p:cNvPr id="85" name="Google Shape;85;p16"/>
          <p:cNvSpPr txBox="1"/>
          <p:nvPr/>
        </p:nvSpPr>
        <p:spPr>
          <a:xfrm>
            <a:off x="630600" y="2443425"/>
            <a:ext cx="78003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Lato"/>
                <a:ea typeface="Lato"/>
                <a:cs typeface="Lato"/>
                <a:sym typeface="Lato"/>
              </a:rPr>
              <a:t>Residential Tower located in Noida</a:t>
            </a:r>
            <a:endParaRPr sz="2000">
              <a:solidFill>
                <a:schemeClr val="dk1"/>
              </a:solidFill>
              <a:latin typeface="Lato"/>
              <a:ea typeface="Lato"/>
              <a:cs typeface="Lato"/>
              <a:sym typeface="Lato"/>
            </a:endParaRPr>
          </a:p>
          <a:p>
            <a:pPr indent="0" lvl="0" marL="0" rtl="0" algn="l">
              <a:spcBef>
                <a:spcPts val="0"/>
              </a:spcBef>
              <a:spcAft>
                <a:spcPts val="0"/>
              </a:spcAft>
              <a:buNone/>
            </a:pPr>
            <a:r>
              <a:rPr lang="en-GB" sz="2000">
                <a:solidFill>
                  <a:schemeClr val="dk1"/>
                </a:solidFill>
                <a:latin typeface="Lato"/>
                <a:ea typeface="Lato"/>
                <a:cs typeface="Lato"/>
                <a:sym typeface="Lato"/>
              </a:rPr>
              <a:t>Spring Semester 2024</a:t>
            </a:r>
            <a:endParaRPr sz="20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265500" y="11608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Plan View of an Apartment</a:t>
            </a:r>
            <a:endParaRPr/>
          </a:p>
        </p:txBody>
      </p:sp>
      <p:pic>
        <p:nvPicPr>
          <p:cNvPr id="141" name="Google Shape;141;p25"/>
          <p:cNvPicPr preferRelativeResize="0"/>
          <p:nvPr/>
        </p:nvPicPr>
        <p:blipFill>
          <a:blip r:embed="rId3">
            <a:alphaModFix/>
          </a:blip>
          <a:stretch>
            <a:fillRect/>
          </a:stretch>
        </p:blipFill>
        <p:spPr>
          <a:xfrm>
            <a:off x="4667450" y="465493"/>
            <a:ext cx="4572000" cy="41226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3D view of an Apartment</a:t>
            </a:r>
            <a:endParaRPr/>
          </a:p>
        </p:txBody>
      </p:sp>
      <p:pic>
        <p:nvPicPr>
          <p:cNvPr id="147" name="Google Shape;147;p26"/>
          <p:cNvPicPr preferRelativeResize="0"/>
          <p:nvPr/>
        </p:nvPicPr>
        <p:blipFill rotWithShape="1">
          <a:blip r:embed="rId3">
            <a:alphaModFix/>
          </a:blip>
          <a:srcRect b="1150" l="7771" r="10941" t="-1150"/>
          <a:stretch/>
        </p:blipFill>
        <p:spPr>
          <a:xfrm>
            <a:off x="4572000" y="467662"/>
            <a:ext cx="4571999" cy="4208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3D view of a Typical Floor</a:t>
            </a:r>
            <a:endParaRPr/>
          </a:p>
        </p:txBody>
      </p:sp>
      <p:pic>
        <p:nvPicPr>
          <p:cNvPr id="153" name="Google Shape;153;p27"/>
          <p:cNvPicPr preferRelativeResize="0"/>
          <p:nvPr/>
        </p:nvPicPr>
        <p:blipFill>
          <a:blip r:embed="rId3">
            <a:alphaModFix/>
          </a:blip>
          <a:stretch>
            <a:fillRect/>
          </a:stretch>
        </p:blipFill>
        <p:spPr>
          <a:xfrm>
            <a:off x="4572000" y="1078375"/>
            <a:ext cx="4528500" cy="29867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Ground Floor Plan</a:t>
            </a:r>
            <a:endParaRPr/>
          </a:p>
        </p:txBody>
      </p:sp>
      <p:pic>
        <p:nvPicPr>
          <p:cNvPr id="159" name="Google Shape;159;p28"/>
          <p:cNvPicPr preferRelativeResize="0"/>
          <p:nvPr/>
        </p:nvPicPr>
        <p:blipFill>
          <a:blip r:embed="rId3">
            <a:alphaModFix/>
          </a:blip>
          <a:stretch>
            <a:fillRect/>
          </a:stretch>
        </p:blipFill>
        <p:spPr>
          <a:xfrm>
            <a:off x="1932784" y="1102575"/>
            <a:ext cx="5278428" cy="394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First Floor Plan</a:t>
            </a:r>
            <a:endParaRPr/>
          </a:p>
        </p:txBody>
      </p:sp>
      <p:pic>
        <p:nvPicPr>
          <p:cNvPr id="165" name="Google Shape;165;p29"/>
          <p:cNvPicPr preferRelativeResize="0"/>
          <p:nvPr/>
        </p:nvPicPr>
        <p:blipFill>
          <a:blip r:embed="rId3">
            <a:alphaModFix/>
          </a:blip>
          <a:stretch>
            <a:fillRect/>
          </a:stretch>
        </p:blipFill>
        <p:spPr>
          <a:xfrm>
            <a:off x="1534638" y="1107175"/>
            <a:ext cx="6074725" cy="3926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Basement Plan</a:t>
            </a:r>
            <a:endParaRPr/>
          </a:p>
        </p:txBody>
      </p:sp>
      <p:pic>
        <p:nvPicPr>
          <p:cNvPr id="171" name="Google Shape;171;p30"/>
          <p:cNvPicPr preferRelativeResize="0"/>
          <p:nvPr/>
        </p:nvPicPr>
        <p:blipFill>
          <a:blip r:embed="rId3">
            <a:alphaModFix/>
          </a:blip>
          <a:stretch>
            <a:fillRect/>
          </a:stretch>
        </p:blipFill>
        <p:spPr>
          <a:xfrm>
            <a:off x="1522950" y="1139000"/>
            <a:ext cx="6098099" cy="3936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Roof Plan</a:t>
            </a:r>
            <a:endParaRPr/>
          </a:p>
        </p:txBody>
      </p:sp>
      <p:pic>
        <p:nvPicPr>
          <p:cNvPr id="177" name="Google Shape;177;p31"/>
          <p:cNvPicPr preferRelativeResize="0"/>
          <p:nvPr/>
        </p:nvPicPr>
        <p:blipFill>
          <a:blip r:embed="rId3">
            <a:alphaModFix/>
          </a:blip>
          <a:stretch>
            <a:fillRect/>
          </a:stretch>
        </p:blipFill>
        <p:spPr>
          <a:xfrm>
            <a:off x="1541950" y="1139000"/>
            <a:ext cx="6159549" cy="394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Beam Column Layout</a:t>
            </a:r>
            <a:endParaRPr/>
          </a:p>
        </p:txBody>
      </p:sp>
      <p:pic>
        <p:nvPicPr>
          <p:cNvPr id="183" name="Google Shape;183;p32"/>
          <p:cNvPicPr preferRelativeResize="0"/>
          <p:nvPr/>
        </p:nvPicPr>
        <p:blipFill>
          <a:blip r:embed="rId3">
            <a:alphaModFix/>
          </a:blip>
          <a:stretch>
            <a:fillRect/>
          </a:stretch>
        </p:blipFill>
        <p:spPr>
          <a:xfrm>
            <a:off x="2024688" y="1212550"/>
            <a:ext cx="5094633"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Merits of Our Plan</a:t>
            </a:r>
            <a:endParaRPr/>
          </a:p>
        </p:txBody>
      </p:sp>
      <p:sp>
        <p:nvSpPr>
          <p:cNvPr id="189" name="Google Shape;189;p3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1. For each apartment there is </a:t>
            </a:r>
            <a:r>
              <a:rPr lang="en-GB"/>
              <a:t>at least</a:t>
            </a:r>
            <a:r>
              <a:rPr lang="en-GB"/>
              <a:t> one bedroom which faces south.</a:t>
            </a:r>
            <a:endParaRPr/>
          </a:p>
          <a:p>
            <a:pPr indent="0" lvl="0" marL="0" rtl="0" algn="l">
              <a:spcBef>
                <a:spcPts val="1200"/>
              </a:spcBef>
              <a:spcAft>
                <a:spcPts val="0"/>
              </a:spcAft>
              <a:buNone/>
            </a:pPr>
            <a:r>
              <a:rPr lang="en-GB"/>
              <a:t>2. The bathrooms are kept in the inner sides for appropriate plumbing layout.</a:t>
            </a:r>
            <a:endParaRPr/>
          </a:p>
          <a:p>
            <a:pPr indent="0" lvl="0" marL="0" rtl="0" algn="l">
              <a:spcBef>
                <a:spcPts val="1200"/>
              </a:spcBef>
              <a:spcAft>
                <a:spcPts val="0"/>
              </a:spcAft>
              <a:buNone/>
            </a:pPr>
            <a:r>
              <a:rPr lang="en-GB"/>
              <a:t>3. The kitchen is designed as an open kitchen.</a:t>
            </a:r>
            <a:endParaRPr/>
          </a:p>
          <a:p>
            <a:pPr indent="0" lvl="0" marL="0" rtl="0" algn="l">
              <a:spcBef>
                <a:spcPts val="1200"/>
              </a:spcBef>
              <a:spcAft>
                <a:spcPts val="0"/>
              </a:spcAft>
              <a:buNone/>
            </a:pPr>
            <a:r>
              <a:rPr lang="en-GB"/>
              <a:t>4. Enough ventilation is provided in each room and the corridor will get enough sunlight.</a:t>
            </a:r>
            <a:endParaRPr/>
          </a:p>
          <a:p>
            <a:pPr indent="0" lvl="0" marL="0" rtl="0" algn="l">
              <a:spcBef>
                <a:spcPts val="1200"/>
              </a:spcBef>
              <a:spcAft>
                <a:spcPts val="0"/>
              </a:spcAft>
              <a:buNone/>
            </a:pPr>
            <a:r>
              <a:rPr lang="en-GB"/>
              <a:t>5. The tower is constructed on a podium and the top of the podium is made into a garden.</a:t>
            </a:r>
            <a:endParaRPr/>
          </a:p>
          <a:p>
            <a:pPr indent="0" lvl="0" marL="0" rtl="0" algn="l">
              <a:spcBef>
                <a:spcPts val="1200"/>
              </a:spcBef>
              <a:spcAft>
                <a:spcPts val="0"/>
              </a:spcAft>
              <a:buNone/>
            </a:pPr>
            <a:r>
              <a:rPr lang="en-GB"/>
              <a:t>6. The open areas in the floors will </a:t>
            </a:r>
            <a:r>
              <a:rPr lang="en-GB"/>
              <a:t>receive</a:t>
            </a:r>
            <a:r>
              <a:rPr lang="en-GB"/>
              <a:t> enough sunlight and ventilation.</a:t>
            </a:r>
            <a:endParaRPr/>
          </a:p>
          <a:p>
            <a:pPr indent="0" lvl="0" marL="0" rtl="0" algn="l">
              <a:spcBef>
                <a:spcPts val="1200"/>
              </a:spcBef>
              <a:spcAft>
                <a:spcPts val="1200"/>
              </a:spcAft>
              <a:buNone/>
            </a:pPr>
            <a:r>
              <a:rPr lang="en-GB"/>
              <a:t>7. In an apartment block the columns are placed in a symmetrical manner.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Staad Model</a:t>
            </a:r>
            <a:endParaRPr/>
          </a:p>
        </p:txBody>
      </p:sp>
      <p:pic>
        <p:nvPicPr>
          <p:cNvPr id="195" name="Google Shape;195;p34"/>
          <p:cNvPicPr preferRelativeResize="0"/>
          <p:nvPr/>
        </p:nvPicPr>
        <p:blipFill rotWithShape="1">
          <a:blip r:embed="rId3">
            <a:alphaModFix/>
          </a:blip>
          <a:srcRect b="0" l="-2260" r="2260" t="0"/>
          <a:stretch/>
        </p:blipFill>
        <p:spPr>
          <a:xfrm>
            <a:off x="2443575" y="1271595"/>
            <a:ext cx="4072500" cy="3655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Members</a:t>
            </a:r>
            <a:endParaRPr/>
          </a:p>
        </p:txBody>
      </p:sp>
      <p:sp>
        <p:nvSpPr>
          <p:cNvPr id="91" name="Google Shape;91;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21CE10062 Shameek Saha</a:t>
            </a:r>
            <a:endParaRPr/>
          </a:p>
          <a:p>
            <a:pPr indent="-342900" lvl="0" marL="457200" rtl="0" algn="l">
              <a:lnSpc>
                <a:spcPct val="150000"/>
              </a:lnSpc>
              <a:spcBef>
                <a:spcPts val="0"/>
              </a:spcBef>
              <a:spcAft>
                <a:spcPts val="0"/>
              </a:spcAft>
              <a:buSzPts val="1800"/>
              <a:buChar char="●"/>
            </a:pPr>
            <a:r>
              <a:rPr lang="en-GB"/>
              <a:t>21CE10063 Shivangi</a:t>
            </a:r>
            <a:endParaRPr/>
          </a:p>
          <a:p>
            <a:pPr indent="-342900" lvl="0" marL="457200" rtl="0" algn="l">
              <a:lnSpc>
                <a:spcPct val="150000"/>
              </a:lnSpc>
              <a:spcBef>
                <a:spcPts val="0"/>
              </a:spcBef>
              <a:spcAft>
                <a:spcPts val="0"/>
              </a:spcAft>
              <a:buSzPts val="1800"/>
              <a:buChar char="●"/>
            </a:pPr>
            <a:r>
              <a:rPr lang="en-GB"/>
              <a:t>21CE10064 Shivshankar Yadav</a:t>
            </a:r>
            <a:endParaRPr/>
          </a:p>
          <a:p>
            <a:pPr indent="-342900" lvl="0" marL="457200" rtl="0" algn="l">
              <a:lnSpc>
                <a:spcPct val="150000"/>
              </a:lnSpc>
              <a:spcBef>
                <a:spcPts val="0"/>
              </a:spcBef>
              <a:spcAft>
                <a:spcPts val="0"/>
              </a:spcAft>
              <a:buSzPts val="1800"/>
              <a:buChar char="●"/>
            </a:pPr>
            <a:r>
              <a:rPr lang="en-GB"/>
              <a:t>21CE10065 Shubhangi Singh</a:t>
            </a:r>
            <a:endParaRPr/>
          </a:p>
          <a:p>
            <a:pPr indent="-342900" lvl="0" marL="457200" rtl="0" algn="l">
              <a:lnSpc>
                <a:spcPct val="150000"/>
              </a:lnSpc>
              <a:spcBef>
                <a:spcPts val="0"/>
              </a:spcBef>
              <a:spcAft>
                <a:spcPts val="0"/>
              </a:spcAft>
              <a:buSzPts val="1800"/>
              <a:buChar char="●"/>
            </a:pPr>
            <a:r>
              <a:rPr lang="en-GB"/>
              <a:t>21CE10066 Somshubhra Ghosh</a:t>
            </a:r>
            <a:endParaRPr/>
          </a:p>
          <a:p>
            <a:pPr indent="-342900" lvl="0" marL="457200" rtl="0" algn="l">
              <a:lnSpc>
                <a:spcPct val="150000"/>
              </a:lnSpc>
              <a:spcBef>
                <a:spcPts val="0"/>
              </a:spcBef>
              <a:spcAft>
                <a:spcPts val="0"/>
              </a:spcAft>
              <a:buSzPts val="1800"/>
              <a:buChar char="●"/>
            </a:pPr>
            <a:r>
              <a:rPr lang="en-GB"/>
              <a:t>21CE30025 Rudra Sai Teja</a:t>
            </a:r>
            <a:endParaRPr/>
          </a:p>
          <a:p>
            <a:pPr indent="-342900" lvl="0" marL="457200" rtl="0" algn="l">
              <a:lnSpc>
                <a:spcPct val="150000"/>
              </a:lnSpc>
              <a:spcBef>
                <a:spcPts val="0"/>
              </a:spcBef>
              <a:spcAft>
                <a:spcPts val="0"/>
              </a:spcAft>
              <a:buSzPts val="1800"/>
              <a:buChar char="●"/>
            </a:pPr>
            <a:r>
              <a:rPr lang="en-GB"/>
              <a:t>21CE30026 Sachin Kumar Repswal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509550" y="1921350"/>
            <a:ext cx="8124900" cy="13008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a:t>All Loads Calculations</a:t>
            </a:r>
            <a:endParaRPr/>
          </a:p>
          <a:p>
            <a:pPr indent="0" lvl="0" marL="0" rtl="0" algn="ctr">
              <a:spcBef>
                <a:spcPts val="0"/>
              </a:spcBef>
              <a:spcAft>
                <a:spcPts val="0"/>
              </a:spcAft>
              <a:buNone/>
            </a:pPr>
            <a:r>
              <a:rPr lang="en-GB"/>
              <a:t>(DL+LL+WL+SL)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509550" y="1026525"/>
            <a:ext cx="8124900" cy="25773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a:t>Dead Load</a:t>
            </a:r>
            <a:endParaRPr/>
          </a:p>
          <a:p>
            <a:pPr indent="0" lvl="0" marL="0" rtl="0" algn="ctr">
              <a:spcBef>
                <a:spcPts val="0"/>
              </a:spcBef>
              <a:spcAft>
                <a:spcPts val="0"/>
              </a:spcAft>
              <a:buNone/>
            </a:pPr>
            <a:r>
              <a:rPr lang="en-GB"/>
              <a:t>LOAD </a:t>
            </a:r>
            <a:r>
              <a:rPr lang="en-GB"/>
              <a:t>DEFINITION</a:t>
            </a:r>
            <a:r>
              <a:rPr lang="en-GB"/>
              <a:t> AND VALUES AS PER IS:875 PART 1</a:t>
            </a:r>
            <a:endParaRPr/>
          </a:p>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68250"/>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Part 1</a:t>
            </a:r>
            <a:endParaRPr/>
          </a:p>
        </p:txBody>
      </p:sp>
      <p:graphicFrame>
        <p:nvGraphicFramePr>
          <p:cNvPr id="211" name="Google Shape;211;p37"/>
          <p:cNvGraphicFramePr/>
          <p:nvPr/>
        </p:nvGraphicFramePr>
        <p:xfrm>
          <a:off x="952500" y="857250"/>
          <a:ext cx="3000000" cy="3000000"/>
        </p:xfrm>
        <a:graphic>
          <a:graphicData uri="http://schemas.openxmlformats.org/drawingml/2006/table">
            <a:tbl>
              <a:tblPr>
                <a:noFill/>
                <a:tableStyleId>{5EE60ED6-4EA2-4CB1-B25C-EDE0C5DCFCD5}</a:tableStyleId>
              </a:tblPr>
              <a:tblGrid>
                <a:gridCol w="3619500"/>
                <a:gridCol w="3619500"/>
              </a:tblGrid>
              <a:tr h="381000">
                <a:tc>
                  <a:txBody>
                    <a:bodyPr/>
                    <a:lstStyle/>
                    <a:p>
                      <a:pPr indent="0" lvl="0" marL="0" rtl="0" algn="ctr">
                        <a:spcBef>
                          <a:spcPts val="0"/>
                        </a:spcBef>
                        <a:spcAft>
                          <a:spcPts val="0"/>
                        </a:spcAft>
                        <a:buNone/>
                      </a:pPr>
                      <a:r>
                        <a:rPr lang="en-GB"/>
                        <a:t>Dead Load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t>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FF"/>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GB"/>
                        <a:t>Self weight Factor</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Slab</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3.75KN/m^2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Exterior wall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16.464KN/m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Interior wall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11.76</a:t>
                      </a:r>
                      <a:r>
                        <a:rPr lang="en-GB"/>
                        <a:t>KN/m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Parapet wall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6.1152</a:t>
                      </a:r>
                      <a:r>
                        <a:rPr lang="en-GB"/>
                        <a:t>KN/m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Floor finish</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1</a:t>
                      </a:r>
                      <a:r>
                        <a:rPr lang="en-GB"/>
                        <a:t>KN/m^2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Roof finish</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0.5</a:t>
                      </a:r>
                      <a:r>
                        <a:rPr lang="en-GB"/>
                        <a:t>KN/m^2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Water tank load</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22</a:t>
                      </a:r>
                      <a:r>
                        <a:rPr lang="en-GB"/>
                        <a:t>KN/m^2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509550" y="1537625"/>
            <a:ext cx="8124900" cy="2076900"/>
          </a:xfrm>
          <a:prstGeom prst="rect">
            <a:avLst/>
          </a:prstGeom>
          <a:solidFill>
            <a:schemeClr val="accent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4044"/>
              <a:t>Live Load</a:t>
            </a:r>
            <a:endParaRPr sz="4044"/>
          </a:p>
          <a:p>
            <a:pPr indent="0" lvl="0" marL="0" rtl="0" algn="ctr">
              <a:spcBef>
                <a:spcPts val="0"/>
              </a:spcBef>
              <a:spcAft>
                <a:spcPts val="0"/>
              </a:spcAft>
              <a:buNone/>
            </a:pPr>
            <a:r>
              <a:rPr lang="en-GB" sz="3155"/>
              <a:t>LOAD </a:t>
            </a:r>
            <a:r>
              <a:rPr lang="en-GB" sz="3155"/>
              <a:t>DEFINITION</a:t>
            </a:r>
            <a:r>
              <a:rPr lang="en-GB" sz="3155"/>
              <a:t> AND VALUES AS PER IS:875 PART 2</a:t>
            </a:r>
            <a:endParaRPr sz="3155"/>
          </a:p>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68250"/>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Part 2</a:t>
            </a:r>
            <a:endParaRPr/>
          </a:p>
        </p:txBody>
      </p:sp>
      <p:graphicFrame>
        <p:nvGraphicFramePr>
          <p:cNvPr id="222" name="Google Shape;222;p39"/>
          <p:cNvGraphicFramePr/>
          <p:nvPr/>
        </p:nvGraphicFramePr>
        <p:xfrm>
          <a:off x="952500" y="857250"/>
          <a:ext cx="3000000" cy="3000000"/>
        </p:xfrm>
        <a:graphic>
          <a:graphicData uri="http://schemas.openxmlformats.org/drawingml/2006/table">
            <a:tbl>
              <a:tblPr>
                <a:noFill/>
                <a:tableStyleId>{5EE60ED6-4EA2-4CB1-B25C-EDE0C5DCFCD5}</a:tableStyleId>
              </a:tblPr>
              <a:tblGrid>
                <a:gridCol w="3619500"/>
                <a:gridCol w="3619500"/>
              </a:tblGrid>
              <a:tr h="381000">
                <a:tc>
                  <a:txBody>
                    <a:bodyPr/>
                    <a:lstStyle/>
                    <a:p>
                      <a:pPr indent="0" lvl="0" marL="0" rtl="0" algn="ctr">
                        <a:spcBef>
                          <a:spcPts val="0"/>
                        </a:spcBef>
                        <a:spcAft>
                          <a:spcPts val="0"/>
                        </a:spcAft>
                        <a:buNone/>
                      </a:pPr>
                      <a:r>
                        <a:rPr lang="en-GB"/>
                        <a:t>Live Load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GB"/>
                        <a:t>Value(</a:t>
                      </a:r>
                      <a:r>
                        <a:rPr lang="en-GB"/>
                        <a:t>KN/m^2)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0000FF"/>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GB"/>
                        <a:t>Bedroom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Toilet &amp; Bathroom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Kitchen</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2</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Dining</a:t>
                      </a:r>
                      <a:r>
                        <a:rPr lang="en-GB"/>
                        <a:t> cum Living Room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Staircase</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Common Space</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Balcony</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GB"/>
                        <a:t>3</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509550" y="1537625"/>
            <a:ext cx="8124900" cy="2076900"/>
          </a:xfrm>
          <a:prstGeom prst="rect">
            <a:avLst/>
          </a:prstGeom>
          <a:solidFill>
            <a:schemeClr val="accent1"/>
          </a:solidFill>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4044"/>
              <a:t>Wind Pressure &amp; Design</a:t>
            </a:r>
            <a:endParaRPr sz="4044"/>
          </a:p>
          <a:p>
            <a:pPr indent="0" lvl="0" marL="0" rtl="0" algn="ctr">
              <a:spcBef>
                <a:spcPts val="0"/>
              </a:spcBef>
              <a:spcAft>
                <a:spcPts val="0"/>
              </a:spcAft>
              <a:buNone/>
            </a:pPr>
            <a:r>
              <a:rPr lang="en-GB" sz="4044"/>
              <a:t>Forces</a:t>
            </a:r>
            <a:endParaRPr sz="4044"/>
          </a:p>
          <a:p>
            <a:pPr indent="0" lvl="0" marL="0" rtl="0" algn="ctr">
              <a:spcBef>
                <a:spcPts val="0"/>
              </a:spcBef>
              <a:spcAft>
                <a:spcPts val="0"/>
              </a:spcAft>
              <a:buNone/>
            </a:pPr>
            <a:r>
              <a:rPr lang="en-GB" sz="3155"/>
              <a:t> </a:t>
            </a:r>
            <a:r>
              <a:rPr lang="en-GB" sz="1711"/>
              <a:t>Reference: IS:875 PART 3</a:t>
            </a:r>
            <a:endParaRPr sz="933"/>
          </a:p>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208775" y="156600"/>
            <a:ext cx="8721000" cy="10113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PT.3</a:t>
            </a:r>
            <a:endParaRPr/>
          </a:p>
          <a:p>
            <a:pPr indent="0" lvl="0" marL="0" rtl="0" algn="l">
              <a:spcBef>
                <a:spcPts val="0"/>
              </a:spcBef>
              <a:spcAft>
                <a:spcPts val="0"/>
              </a:spcAft>
              <a:buNone/>
            </a:pPr>
            <a:r>
              <a:t/>
            </a:r>
            <a:endParaRPr/>
          </a:p>
        </p:txBody>
      </p:sp>
      <p:graphicFrame>
        <p:nvGraphicFramePr>
          <p:cNvPr id="233" name="Google Shape;233;p41"/>
          <p:cNvGraphicFramePr/>
          <p:nvPr/>
        </p:nvGraphicFramePr>
        <p:xfrm>
          <a:off x="952500" y="1809750"/>
          <a:ext cx="3000000" cy="3000000"/>
        </p:xfrm>
        <a:graphic>
          <a:graphicData uri="http://schemas.openxmlformats.org/drawingml/2006/table">
            <a:tbl>
              <a:tblPr>
                <a:noFill/>
                <a:tableStyleId>{5EE60ED6-4EA2-4CB1-B25C-EDE0C5DCFCD5}</a:tableStyleId>
              </a:tblPr>
              <a:tblGrid>
                <a:gridCol w="2413000"/>
                <a:gridCol w="2413000"/>
                <a:gridCol w="2413000"/>
              </a:tblGrid>
              <a:tr h="381000">
                <a:tc>
                  <a:txBody>
                    <a:bodyPr/>
                    <a:lstStyle/>
                    <a:p>
                      <a:pPr indent="0" lvl="0" marL="0" rtl="0" algn="ctr">
                        <a:spcBef>
                          <a:spcPts val="0"/>
                        </a:spcBef>
                        <a:spcAft>
                          <a:spcPts val="0"/>
                        </a:spcAft>
                        <a:buNone/>
                      </a:pPr>
                      <a:r>
                        <a:rPr lang="en-GB"/>
                        <a:t>Wind Data</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Value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Reference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Basic wind speed(vb)</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47m/s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Figure 1, IS 875,part 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Wind Zone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Figure 1, IS 875,part 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Terrain category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4</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IS 875,part 3</a:t>
                      </a:r>
                      <a:r>
                        <a:rPr lang="en-GB"/>
                        <a:t>, section 5.3.2.1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208775" y="156600"/>
            <a:ext cx="8721000" cy="10113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PT.3</a:t>
            </a:r>
            <a:endParaRPr/>
          </a:p>
          <a:p>
            <a:pPr indent="0" lvl="0" marL="0" rtl="0" algn="l">
              <a:spcBef>
                <a:spcPts val="0"/>
              </a:spcBef>
              <a:spcAft>
                <a:spcPts val="0"/>
              </a:spcAft>
              <a:buNone/>
            </a:pPr>
            <a:r>
              <a:t/>
            </a:r>
            <a:endParaRPr/>
          </a:p>
        </p:txBody>
      </p:sp>
      <p:graphicFrame>
        <p:nvGraphicFramePr>
          <p:cNvPr id="239" name="Google Shape;239;p42"/>
          <p:cNvGraphicFramePr/>
          <p:nvPr/>
        </p:nvGraphicFramePr>
        <p:xfrm>
          <a:off x="952500" y="1809750"/>
          <a:ext cx="3000000" cy="3000000"/>
        </p:xfrm>
        <a:graphic>
          <a:graphicData uri="http://schemas.openxmlformats.org/drawingml/2006/table">
            <a:tbl>
              <a:tblPr>
                <a:noFill/>
                <a:tableStyleId>{5EE60ED6-4EA2-4CB1-B25C-EDE0C5DCFCD5}</a:tableStyleId>
              </a:tblPr>
              <a:tblGrid>
                <a:gridCol w="2413000"/>
                <a:gridCol w="2413000"/>
                <a:gridCol w="2413000"/>
              </a:tblGrid>
              <a:tr h="381000">
                <a:tc>
                  <a:txBody>
                    <a:bodyPr/>
                    <a:lstStyle/>
                    <a:p>
                      <a:pPr indent="0" lvl="0" marL="0" rtl="0" algn="ctr">
                        <a:spcBef>
                          <a:spcPts val="0"/>
                        </a:spcBef>
                        <a:spcAft>
                          <a:spcPts val="0"/>
                        </a:spcAft>
                        <a:buNone/>
                      </a:pPr>
                      <a:r>
                        <a:rPr lang="en-GB"/>
                        <a:t>Design Factors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Value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Reference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Risk Coefficient Factor, k1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Table 1 IS 875 Part </a:t>
                      </a:r>
                      <a:r>
                        <a:rPr lang="en-GB"/>
                        <a: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Terrain &amp; Height Factor,k2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Varies with height</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Topography Factor, k3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Clause 5.3.3.1 IS</a:t>
                      </a:r>
                      <a:endParaRPr/>
                    </a:p>
                    <a:p>
                      <a:pPr indent="0" lvl="0" marL="0" rtl="0" algn="l">
                        <a:spcBef>
                          <a:spcPts val="0"/>
                        </a:spcBef>
                        <a:spcAft>
                          <a:spcPts val="0"/>
                        </a:spcAft>
                        <a:buNone/>
                      </a:pPr>
                      <a:r>
                        <a:rPr lang="en-GB"/>
                        <a:t>875 Part3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208775" y="156600"/>
            <a:ext cx="8721000" cy="10113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PT.3</a:t>
            </a:r>
            <a:endParaRPr/>
          </a:p>
          <a:p>
            <a:pPr indent="0" lvl="0" marL="0" rtl="0" algn="l">
              <a:spcBef>
                <a:spcPts val="0"/>
              </a:spcBef>
              <a:spcAft>
                <a:spcPts val="0"/>
              </a:spcAft>
              <a:buNone/>
            </a:pPr>
            <a:r>
              <a:t/>
            </a:r>
            <a:endParaRPr/>
          </a:p>
        </p:txBody>
      </p:sp>
      <p:graphicFrame>
        <p:nvGraphicFramePr>
          <p:cNvPr id="245" name="Google Shape;245;p43"/>
          <p:cNvGraphicFramePr/>
          <p:nvPr/>
        </p:nvGraphicFramePr>
        <p:xfrm>
          <a:off x="952500" y="1809750"/>
          <a:ext cx="3000000" cy="3000000"/>
        </p:xfrm>
        <a:graphic>
          <a:graphicData uri="http://schemas.openxmlformats.org/drawingml/2006/table">
            <a:tbl>
              <a:tblPr>
                <a:noFill/>
                <a:tableStyleId>{5EE60ED6-4EA2-4CB1-B25C-EDE0C5DCFCD5}</a:tableStyleId>
              </a:tblPr>
              <a:tblGrid>
                <a:gridCol w="2413000"/>
                <a:gridCol w="2413000"/>
                <a:gridCol w="2413000"/>
              </a:tblGrid>
              <a:tr h="381000">
                <a:tc>
                  <a:txBody>
                    <a:bodyPr/>
                    <a:lstStyle/>
                    <a:p>
                      <a:pPr indent="0" lvl="0" marL="0" rtl="0" algn="ctr">
                        <a:spcBef>
                          <a:spcPts val="0"/>
                        </a:spcBef>
                        <a:spcAft>
                          <a:spcPts val="0"/>
                        </a:spcAft>
                        <a:buNone/>
                      </a:pPr>
                      <a:r>
                        <a:rPr lang="en-GB"/>
                        <a:t>Design wind parameters</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Value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Reference</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Design Wind Speed</a:t>
                      </a:r>
                      <a:endParaRPr/>
                    </a:p>
                    <a:p>
                      <a:pPr indent="0" lvl="0" marL="0" rtl="0" algn="l">
                        <a:spcBef>
                          <a:spcPts val="0"/>
                        </a:spcBef>
                        <a:spcAft>
                          <a:spcPts val="0"/>
                        </a:spcAft>
                        <a:buNone/>
                      </a:pPr>
                      <a:r>
                        <a:rPr lang="en-GB"/>
                        <a:t>Vz=Vb*k1*k2*k3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47k2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Clause 5.3 IS 875 Part3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Pz = 0.6(Vz ) ^2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1325.4k2^2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Clause 5.4 IS 875 Part3</a:t>
                      </a:r>
                      <a:endParaRPr/>
                    </a:p>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208775" y="156600"/>
            <a:ext cx="8721000" cy="10113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PARAMETERS USED FROM IS: 875 PT.3</a:t>
            </a:r>
            <a:endParaRPr/>
          </a:p>
          <a:p>
            <a:pPr indent="0" lvl="0" marL="0" rtl="0" algn="l">
              <a:spcBef>
                <a:spcPts val="0"/>
              </a:spcBef>
              <a:spcAft>
                <a:spcPts val="0"/>
              </a:spcAft>
              <a:buNone/>
            </a:pPr>
            <a:r>
              <a:t/>
            </a:r>
            <a:endParaRPr/>
          </a:p>
        </p:txBody>
      </p:sp>
      <p:graphicFrame>
        <p:nvGraphicFramePr>
          <p:cNvPr id="251" name="Google Shape;251;p44"/>
          <p:cNvGraphicFramePr/>
          <p:nvPr/>
        </p:nvGraphicFramePr>
        <p:xfrm>
          <a:off x="1857375" y="1885875"/>
          <a:ext cx="3000000" cy="3000000"/>
        </p:xfrm>
        <a:graphic>
          <a:graphicData uri="http://schemas.openxmlformats.org/drawingml/2006/table">
            <a:tbl>
              <a:tblPr>
                <a:noFill/>
                <a:tableStyleId>{5EE60ED6-4EA2-4CB1-B25C-EDE0C5DCFCD5}</a:tableStyleId>
              </a:tblPr>
              <a:tblGrid>
                <a:gridCol w="1809750"/>
                <a:gridCol w="1809750"/>
                <a:gridCol w="1809750"/>
              </a:tblGrid>
              <a:tr h="381000">
                <a:tc>
                  <a:txBody>
                    <a:bodyPr/>
                    <a:lstStyle/>
                    <a:p>
                      <a:pPr indent="0" lvl="0" marL="0" rtl="0" algn="ctr">
                        <a:spcBef>
                          <a:spcPts val="0"/>
                        </a:spcBef>
                        <a:spcAft>
                          <a:spcPts val="0"/>
                        </a:spcAft>
                        <a:buNone/>
                      </a:pPr>
                      <a:r>
                        <a:rPr lang="en-GB"/>
                        <a:t>Height m</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k2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GB"/>
                        <a:t>Pz (kN/m2)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10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0.848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15</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0.848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20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0.848</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30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0.97</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1.247</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t>50</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GB"/>
                        <a:t>1.604</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Basis Report</a:t>
            </a:r>
            <a:endParaRPr/>
          </a:p>
        </p:txBody>
      </p:sp>
      <p:sp>
        <p:nvSpPr>
          <p:cNvPr id="97" name="Google Shape;97;p18"/>
          <p:cNvSpPr txBox="1"/>
          <p:nvPr>
            <p:ph idx="1" type="body"/>
          </p:nvPr>
        </p:nvSpPr>
        <p:spPr>
          <a:xfrm>
            <a:off x="311700" y="1202625"/>
            <a:ext cx="8520600" cy="3366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GB" u="sng"/>
              <a:t>Problem Statement</a:t>
            </a:r>
            <a:endParaRPr b="1" u="sng"/>
          </a:p>
          <a:p>
            <a:pPr indent="-342900" lvl="0" marL="457200" rtl="0" algn="l">
              <a:spcBef>
                <a:spcPts val="1200"/>
              </a:spcBef>
              <a:spcAft>
                <a:spcPts val="0"/>
              </a:spcAft>
              <a:buSzPts val="1800"/>
              <a:buChar char="●"/>
            </a:pPr>
            <a:r>
              <a:rPr b="1" lang="en-GB"/>
              <a:t> </a:t>
            </a:r>
            <a:r>
              <a:rPr b="1" lang="en-GB"/>
              <a:t>Number of floors: B+G+22</a:t>
            </a:r>
            <a:endParaRPr b="1"/>
          </a:p>
          <a:p>
            <a:pPr indent="-342900" lvl="0" marL="457200" rtl="0" algn="l">
              <a:spcBef>
                <a:spcPts val="0"/>
              </a:spcBef>
              <a:spcAft>
                <a:spcPts val="0"/>
              </a:spcAft>
              <a:buSzPts val="1800"/>
              <a:buChar char="●"/>
            </a:pPr>
            <a:r>
              <a:rPr b="1" lang="en-GB"/>
              <a:t> </a:t>
            </a:r>
            <a:r>
              <a:rPr b="1" lang="en-GB"/>
              <a:t>Location of the building: Noida</a:t>
            </a:r>
            <a:endParaRPr b="1"/>
          </a:p>
          <a:p>
            <a:pPr indent="-342900" lvl="0" marL="457200" rtl="0" algn="l">
              <a:spcBef>
                <a:spcPts val="0"/>
              </a:spcBef>
              <a:spcAft>
                <a:spcPts val="0"/>
              </a:spcAft>
              <a:buSzPts val="1800"/>
              <a:buChar char="●"/>
            </a:pPr>
            <a:r>
              <a:rPr b="1" lang="en-GB"/>
              <a:t> Number of apartments in a floor: 4</a:t>
            </a:r>
            <a:endParaRPr b="1"/>
          </a:p>
          <a:p>
            <a:pPr indent="-342900" lvl="0" marL="457200" rtl="0" algn="l">
              <a:spcBef>
                <a:spcPts val="0"/>
              </a:spcBef>
              <a:spcAft>
                <a:spcPts val="0"/>
              </a:spcAft>
              <a:buSzPts val="1800"/>
              <a:buChar char="●"/>
            </a:pPr>
            <a:r>
              <a:rPr b="1" lang="en-GB"/>
              <a:t> Area of each apartment: 141.6 ㎡</a:t>
            </a:r>
            <a:endParaRPr b="1"/>
          </a:p>
          <a:p>
            <a:pPr indent="-342900" lvl="0" marL="457200" rtl="0" algn="l">
              <a:spcBef>
                <a:spcPts val="0"/>
              </a:spcBef>
              <a:spcAft>
                <a:spcPts val="0"/>
              </a:spcAft>
              <a:buSzPts val="1800"/>
              <a:buChar char="●"/>
            </a:pPr>
            <a:r>
              <a:rPr b="1" lang="en-GB"/>
              <a:t> Height of the Basement and Ground floor: 2.7 m</a:t>
            </a:r>
            <a:endParaRPr b="1"/>
          </a:p>
          <a:p>
            <a:pPr indent="-342900" lvl="0" marL="457200" rtl="0" algn="l">
              <a:spcBef>
                <a:spcPts val="0"/>
              </a:spcBef>
              <a:spcAft>
                <a:spcPts val="0"/>
              </a:spcAft>
              <a:buSzPts val="1800"/>
              <a:buChar char="●"/>
            </a:pPr>
            <a:r>
              <a:rPr b="1" lang="en-GB"/>
              <a:t> Height of the each floor: 3.1 m</a:t>
            </a:r>
            <a:endParaRPr b="1"/>
          </a:p>
          <a:p>
            <a:pPr indent="-342900" lvl="0" marL="457200" rtl="0" algn="l">
              <a:spcBef>
                <a:spcPts val="0"/>
              </a:spcBef>
              <a:spcAft>
                <a:spcPts val="0"/>
              </a:spcAft>
              <a:buSzPts val="1800"/>
              <a:buChar char="●"/>
            </a:pPr>
            <a:r>
              <a:rPr b="1" lang="en-GB"/>
              <a:t> Boundary wall thickness:0.35</a:t>
            </a:r>
            <a:endParaRPr b="1"/>
          </a:p>
          <a:p>
            <a:pPr indent="-342900" lvl="0" marL="457200" rtl="0" algn="l">
              <a:spcBef>
                <a:spcPts val="0"/>
              </a:spcBef>
              <a:spcAft>
                <a:spcPts val="0"/>
              </a:spcAft>
              <a:buSzPts val="1800"/>
              <a:buChar char="●"/>
            </a:pPr>
            <a:r>
              <a:rPr b="1" lang="en-GB"/>
              <a:t> Exterior wall thickness: 0.28 m</a:t>
            </a:r>
            <a:endParaRPr b="1"/>
          </a:p>
          <a:p>
            <a:pPr indent="-342900" lvl="0" marL="457200" rtl="0" algn="l">
              <a:spcBef>
                <a:spcPts val="0"/>
              </a:spcBef>
              <a:spcAft>
                <a:spcPts val="0"/>
              </a:spcAft>
              <a:buSzPts val="1800"/>
              <a:buChar char="●"/>
            </a:pPr>
            <a:r>
              <a:rPr b="1" lang="en-GB"/>
              <a:t> Interior wall thickness: 0.20 m</a:t>
            </a:r>
            <a:endParaRPr b="1"/>
          </a:p>
          <a:p>
            <a:pPr indent="-342900" lvl="0" marL="457200" rtl="0" algn="l">
              <a:spcBef>
                <a:spcPts val="0"/>
              </a:spcBef>
              <a:spcAft>
                <a:spcPts val="0"/>
              </a:spcAft>
              <a:buSzPts val="1800"/>
              <a:buChar char="●"/>
            </a:pPr>
            <a:r>
              <a:rPr b="1" lang="en-GB"/>
              <a:t> Bearing Capacity: 14 ton/㎡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509550" y="1537625"/>
            <a:ext cx="8124900" cy="2076900"/>
          </a:xfrm>
          <a:prstGeom prst="rect">
            <a:avLst/>
          </a:prstGeom>
          <a:solidFill>
            <a:schemeClr val="accent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GB" sz="4044"/>
              <a:t> Earthquake Load</a:t>
            </a:r>
            <a:endParaRPr sz="4044"/>
          </a:p>
          <a:p>
            <a:pPr indent="0" lvl="0" marL="0" rtl="0" algn="ctr">
              <a:spcBef>
                <a:spcPts val="0"/>
              </a:spcBef>
              <a:spcAft>
                <a:spcPts val="0"/>
              </a:spcAft>
              <a:buNone/>
            </a:pPr>
            <a:r>
              <a:rPr lang="en-GB" sz="3155"/>
              <a:t> </a:t>
            </a:r>
            <a:r>
              <a:rPr lang="en-GB" sz="2255"/>
              <a:t>Reference IS:1893</a:t>
            </a:r>
            <a:endParaRPr sz="2255"/>
          </a:p>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grpSp>
        <p:nvGrpSpPr>
          <p:cNvPr id="261" name="Google Shape;261;p46"/>
          <p:cNvGrpSpPr/>
          <p:nvPr/>
        </p:nvGrpSpPr>
        <p:grpSpPr>
          <a:xfrm>
            <a:off x="0" y="0"/>
            <a:ext cx="9144000" cy="1076801"/>
            <a:chOff x="0" y="0"/>
            <a:chExt cx="12192000" cy="1435735"/>
          </a:xfrm>
        </p:grpSpPr>
        <p:sp>
          <p:nvSpPr>
            <p:cNvPr id="262" name="Google Shape;262;p46"/>
            <p:cNvSpPr/>
            <p:nvPr/>
          </p:nvSpPr>
          <p:spPr>
            <a:xfrm>
              <a:off x="0" y="0"/>
              <a:ext cx="12192000" cy="1435735"/>
            </a:xfrm>
            <a:custGeom>
              <a:rect b="b" l="l" r="r" t="t"/>
              <a:pathLst>
                <a:path extrusionOk="0" h="1435735" w="12192000">
                  <a:moveTo>
                    <a:pt x="12192000" y="0"/>
                  </a:moveTo>
                  <a:lnTo>
                    <a:pt x="0" y="0"/>
                  </a:lnTo>
                  <a:lnTo>
                    <a:pt x="0" y="1435608"/>
                  </a:lnTo>
                  <a:lnTo>
                    <a:pt x="12192000" y="1435608"/>
                  </a:lnTo>
                  <a:lnTo>
                    <a:pt x="12192000" y="0"/>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63" name="Google Shape;263;p46"/>
            <p:cNvSpPr/>
            <p:nvPr/>
          </p:nvSpPr>
          <p:spPr>
            <a:xfrm>
              <a:off x="0" y="0"/>
              <a:ext cx="12192000" cy="1435735"/>
            </a:xfrm>
            <a:custGeom>
              <a:rect b="b" l="l" r="r" t="t"/>
              <a:pathLst>
                <a:path extrusionOk="0" h="1435735" w="12192000">
                  <a:moveTo>
                    <a:pt x="0" y="1435608"/>
                  </a:moveTo>
                  <a:lnTo>
                    <a:pt x="12192000" y="1435608"/>
                  </a:lnTo>
                  <a:lnTo>
                    <a:pt x="12192000" y="0"/>
                  </a:lnTo>
                  <a:lnTo>
                    <a:pt x="0" y="0"/>
                  </a:lnTo>
                  <a:lnTo>
                    <a:pt x="0" y="1435608"/>
                  </a:lnTo>
                  <a:close/>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264" name="Google Shape;264;p46"/>
          <p:cNvSpPr txBox="1"/>
          <p:nvPr/>
        </p:nvSpPr>
        <p:spPr>
          <a:xfrm>
            <a:off x="4924616" y="4530471"/>
            <a:ext cx="3087900" cy="563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1800">
                <a:latin typeface="Calibri"/>
                <a:ea typeface="Calibri"/>
                <a:cs typeface="Calibri"/>
                <a:sym typeface="Calibri"/>
              </a:rPr>
              <a:t>Seismic load in X and Z directions</a:t>
            </a:r>
            <a:endParaRPr sz="1800">
              <a:latin typeface="Calibri"/>
              <a:ea typeface="Calibri"/>
              <a:cs typeface="Calibri"/>
              <a:sym typeface="Calibri"/>
            </a:endParaRPr>
          </a:p>
        </p:txBody>
      </p:sp>
      <p:sp>
        <p:nvSpPr>
          <p:cNvPr id="265" name="Google Shape;265;p46"/>
          <p:cNvSpPr txBox="1"/>
          <p:nvPr>
            <p:ph type="title"/>
          </p:nvPr>
        </p:nvSpPr>
        <p:spPr>
          <a:xfrm>
            <a:off x="927735" y="304762"/>
            <a:ext cx="7289700" cy="518100"/>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GB" sz="3300">
                <a:solidFill>
                  <a:schemeClr val="dk1"/>
                </a:solidFill>
              </a:rPr>
              <a:t>Seismic Load	(</a:t>
            </a:r>
            <a:r>
              <a:rPr b="1" lang="en-GB" sz="3300">
                <a:solidFill>
                  <a:schemeClr val="dk1"/>
                </a:solidFill>
                <a:latin typeface="Arial"/>
                <a:ea typeface="Arial"/>
                <a:cs typeface="Arial"/>
                <a:sym typeface="Arial"/>
              </a:rPr>
              <a:t>Reference- IS:1893)</a:t>
            </a:r>
            <a:endParaRPr sz="3300">
              <a:solidFill>
                <a:schemeClr val="dk1"/>
              </a:solidFill>
              <a:latin typeface="Arial"/>
              <a:ea typeface="Arial"/>
              <a:cs typeface="Arial"/>
              <a:sym typeface="Arial"/>
            </a:endParaRPr>
          </a:p>
        </p:txBody>
      </p:sp>
      <p:graphicFrame>
        <p:nvGraphicFramePr>
          <p:cNvPr id="266" name="Google Shape;266;p46"/>
          <p:cNvGraphicFramePr/>
          <p:nvPr/>
        </p:nvGraphicFramePr>
        <p:xfrm>
          <a:off x="955358" y="1470850"/>
          <a:ext cx="3000000" cy="3000000"/>
        </p:xfrm>
        <a:graphic>
          <a:graphicData uri="http://schemas.openxmlformats.org/drawingml/2006/table">
            <a:tbl>
              <a:tblPr bandRow="1" firstRow="1">
                <a:noFill/>
                <a:tableStyleId>{CE5A37D0-13AA-4859-9A1C-C2D27C6FE98F}</a:tableStyleId>
              </a:tblPr>
              <a:tblGrid>
                <a:gridCol w="3611900"/>
                <a:gridCol w="3611900"/>
              </a:tblGrid>
              <a:tr h="416250">
                <a:tc>
                  <a:txBody>
                    <a:bodyPr/>
                    <a:lstStyle/>
                    <a:p>
                      <a:pPr indent="0" lvl="0" marL="0" marR="0" rtl="0" algn="ctr">
                        <a:lnSpc>
                          <a:spcPct val="100000"/>
                        </a:lnSpc>
                        <a:spcBef>
                          <a:spcPts val="0"/>
                        </a:spcBef>
                        <a:spcAft>
                          <a:spcPts val="0"/>
                        </a:spcAft>
                        <a:buNone/>
                      </a:pPr>
                      <a:r>
                        <a:rPr b="1" lang="en-GB" sz="2100" u="none" cap="none" strike="noStrike">
                          <a:solidFill>
                            <a:srgbClr val="FFFFFF"/>
                          </a:solidFill>
                          <a:latin typeface="Calibri"/>
                          <a:ea typeface="Calibri"/>
                          <a:cs typeface="Calibri"/>
                          <a:sym typeface="Calibri"/>
                        </a:rPr>
                        <a:t>Seismic Parameter</a:t>
                      </a:r>
                      <a:endParaRPr sz="2100" u="none" cap="none" strike="noStrike">
                        <a:latin typeface="Calibri"/>
                        <a:ea typeface="Calibri"/>
                        <a:cs typeface="Calibri"/>
                        <a:sym typeface="Calibri"/>
                      </a:endParaRPr>
                    </a:p>
                  </a:txBody>
                  <a:tcPr marT="6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b="1" lang="en-GB" sz="2100" u="none" cap="none" strike="noStrike">
                          <a:solidFill>
                            <a:srgbClr val="FFFFFF"/>
                          </a:solidFill>
                          <a:latin typeface="Calibri"/>
                          <a:ea typeface="Calibri"/>
                          <a:cs typeface="Calibri"/>
                          <a:sym typeface="Calibri"/>
                        </a:rPr>
                        <a:t>Value</a:t>
                      </a:r>
                      <a:endParaRPr sz="2100" u="none" cap="none" strike="noStrike">
                        <a:latin typeface="Calibri"/>
                        <a:ea typeface="Calibri"/>
                        <a:cs typeface="Calibri"/>
                        <a:sym typeface="Calibri"/>
                      </a:endParaRPr>
                    </a:p>
                  </a:txBody>
                  <a:tcPr marT="6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chemeClr val="accent1"/>
                    </a:solidFill>
                  </a:tcPr>
                </a:tc>
              </a:tr>
              <a:tr h="416250">
                <a:tc>
                  <a:txBody>
                    <a:bodyPr/>
                    <a:lstStyle/>
                    <a:p>
                      <a:pPr indent="0" lvl="0" marL="0" marR="0" rtl="0" algn="ctr">
                        <a:lnSpc>
                          <a:spcPct val="100000"/>
                        </a:lnSpc>
                        <a:spcBef>
                          <a:spcPts val="0"/>
                        </a:spcBef>
                        <a:spcAft>
                          <a:spcPts val="0"/>
                        </a:spcAft>
                        <a:buNone/>
                      </a:pPr>
                      <a:r>
                        <a:rPr b="1" lang="en-GB" sz="2100" u="none" cap="none" strike="noStrike">
                          <a:latin typeface="Calibri"/>
                          <a:ea typeface="Calibri"/>
                          <a:cs typeface="Calibri"/>
                          <a:sym typeface="Calibri"/>
                        </a:rPr>
                        <a:t>Zone</a:t>
                      </a:r>
                      <a:endParaRPr sz="2100" u="none" cap="none" strike="noStrike">
                        <a:latin typeface="Calibri"/>
                        <a:ea typeface="Calibri"/>
                        <a:cs typeface="Calibri"/>
                        <a:sym typeface="Calibri"/>
                      </a:endParaRPr>
                    </a:p>
                  </a:txBody>
                  <a:tcPr marT="6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700"/>
                        <a:t>4</a:t>
                      </a:r>
                      <a:endParaRPr b="1" sz="1700"/>
                    </a:p>
                  </a:txBody>
                  <a:tcPr marT="6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r>
              <a:tr h="416250">
                <a:tc>
                  <a:txBody>
                    <a:bodyPr/>
                    <a:lstStyle/>
                    <a:p>
                      <a:pPr indent="0" lvl="0" marL="0" marR="0" rtl="0" algn="ctr">
                        <a:lnSpc>
                          <a:spcPct val="100000"/>
                        </a:lnSpc>
                        <a:spcBef>
                          <a:spcPts val="0"/>
                        </a:spcBef>
                        <a:spcAft>
                          <a:spcPts val="0"/>
                        </a:spcAft>
                        <a:buNone/>
                      </a:pPr>
                      <a:r>
                        <a:rPr b="1" lang="en-GB" sz="2100" u="none" cap="none" strike="noStrike">
                          <a:latin typeface="Calibri"/>
                          <a:ea typeface="Calibri"/>
                          <a:cs typeface="Calibri"/>
                          <a:sym typeface="Calibri"/>
                        </a:rPr>
                        <a:t>zone factor</a:t>
                      </a:r>
                      <a:endParaRPr sz="2100" u="none" cap="none" strike="noStrike">
                        <a:latin typeface="Calibri"/>
                        <a:ea typeface="Calibri"/>
                        <a:cs typeface="Calibri"/>
                        <a:sym typeface="Calibri"/>
                      </a:endParaRPr>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700"/>
                        <a:t>0.24</a:t>
                      </a:r>
                      <a:endParaRPr b="1" sz="1700"/>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r>
              <a:tr h="416250">
                <a:tc>
                  <a:txBody>
                    <a:bodyPr/>
                    <a:lstStyle/>
                    <a:p>
                      <a:pPr indent="0" lvl="0" marL="0" marR="0" rtl="0" algn="ctr">
                        <a:lnSpc>
                          <a:spcPct val="100000"/>
                        </a:lnSpc>
                        <a:spcBef>
                          <a:spcPts val="0"/>
                        </a:spcBef>
                        <a:spcAft>
                          <a:spcPts val="0"/>
                        </a:spcAft>
                        <a:buNone/>
                      </a:pPr>
                      <a:r>
                        <a:rPr b="1" lang="en-GB" sz="2100" u="none" cap="none" strike="noStrike">
                          <a:latin typeface="Calibri"/>
                          <a:ea typeface="Calibri"/>
                          <a:cs typeface="Calibri"/>
                          <a:sym typeface="Calibri"/>
                        </a:rPr>
                        <a:t>Importance factor</a:t>
                      </a:r>
                      <a:endParaRPr sz="2100" u="none" cap="none" strike="noStrike">
                        <a:latin typeface="Calibri"/>
                        <a:ea typeface="Calibri"/>
                        <a:cs typeface="Calibri"/>
                        <a:sym typeface="Calibri"/>
                      </a:endParaRPr>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700"/>
                        <a:t>1</a:t>
                      </a:r>
                      <a:endParaRPr b="1" sz="1700"/>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r>
              <a:tr h="416250">
                <a:tc>
                  <a:txBody>
                    <a:bodyPr/>
                    <a:lstStyle/>
                    <a:p>
                      <a:pPr indent="0" lvl="0" marL="0" marR="0" rtl="0" algn="ctr">
                        <a:lnSpc>
                          <a:spcPct val="100000"/>
                        </a:lnSpc>
                        <a:spcBef>
                          <a:spcPts val="0"/>
                        </a:spcBef>
                        <a:spcAft>
                          <a:spcPts val="0"/>
                        </a:spcAft>
                        <a:buNone/>
                      </a:pPr>
                      <a:r>
                        <a:rPr b="1" lang="en-GB" sz="2100" u="none" cap="none" strike="noStrike">
                          <a:latin typeface="Calibri"/>
                          <a:ea typeface="Calibri"/>
                          <a:cs typeface="Calibri"/>
                          <a:sym typeface="Calibri"/>
                        </a:rPr>
                        <a:t>Response reduction factor</a:t>
                      </a:r>
                      <a:endParaRPr sz="2100" u="none" cap="none" strike="noStrike">
                        <a:latin typeface="Calibri"/>
                        <a:ea typeface="Calibri"/>
                        <a:cs typeface="Calibri"/>
                        <a:sym typeface="Calibri"/>
                      </a:endParaRPr>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700"/>
                        <a:t>5</a:t>
                      </a:r>
                      <a:endParaRPr b="1" sz="1700"/>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r>
              <a:tr h="416250">
                <a:tc>
                  <a:txBody>
                    <a:bodyPr/>
                    <a:lstStyle/>
                    <a:p>
                      <a:pPr indent="0" lvl="0" marL="0" marR="0" rtl="0" algn="ctr">
                        <a:lnSpc>
                          <a:spcPct val="100000"/>
                        </a:lnSpc>
                        <a:spcBef>
                          <a:spcPts val="0"/>
                        </a:spcBef>
                        <a:spcAft>
                          <a:spcPts val="0"/>
                        </a:spcAft>
                        <a:buNone/>
                      </a:pPr>
                      <a:r>
                        <a:rPr b="1" lang="en-GB" sz="2100" u="none" cap="none" strike="noStrike">
                          <a:latin typeface="Calibri"/>
                          <a:ea typeface="Calibri"/>
                          <a:cs typeface="Calibri"/>
                          <a:sym typeface="Calibri"/>
                        </a:rPr>
                        <a:t>Structure Type</a:t>
                      </a:r>
                      <a:endParaRPr sz="2100" u="none" cap="none" strike="noStrike">
                        <a:latin typeface="Calibri"/>
                        <a:ea typeface="Calibri"/>
                        <a:cs typeface="Calibri"/>
                        <a:sym typeface="Calibri"/>
                      </a:endParaRPr>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GB" sz="1700"/>
                        <a:t>RC Frame Building</a:t>
                      </a:r>
                      <a:endParaRPr b="1" sz="1700"/>
                    </a:p>
                  </a:txBody>
                  <a:tcPr marT="6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grpSp>
        <p:nvGrpSpPr>
          <p:cNvPr id="271" name="Google Shape;271;p47"/>
          <p:cNvGrpSpPr/>
          <p:nvPr/>
        </p:nvGrpSpPr>
        <p:grpSpPr>
          <a:xfrm>
            <a:off x="0" y="0"/>
            <a:ext cx="9144000" cy="1233488"/>
            <a:chOff x="0" y="0"/>
            <a:chExt cx="12192000" cy="1644650"/>
          </a:xfrm>
        </p:grpSpPr>
        <p:sp>
          <p:nvSpPr>
            <p:cNvPr id="272" name="Google Shape;272;p47"/>
            <p:cNvSpPr/>
            <p:nvPr/>
          </p:nvSpPr>
          <p:spPr>
            <a:xfrm>
              <a:off x="0" y="0"/>
              <a:ext cx="12192000" cy="1644650"/>
            </a:xfrm>
            <a:custGeom>
              <a:rect b="b" l="l" r="r" t="t"/>
              <a:pathLst>
                <a:path extrusionOk="0" h="1644650" w="12192000">
                  <a:moveTo>
                    <a:pt x="0" y="1644396"/>
                  </a:moveTo>
                  <a:lnTo>
                    <a:pt x="12192000" y="1644396"/>
                  </a:lnTo>
                  <a:lnTo>
                    <a:pt x="12192000" y="0"/>
                  </a:lnTo>
                  <a:lnTo>
                    <a:pt x="0" y="0"/>
                  </a:lnTo>
                  <a:lnTo>
                    <a:pt x="0" y="164439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73" name="Google Shape;273;p47"/>
            <p:cNvSpPr/>
            <p:nvPr/>
          </p:nvSpPr>
          <p:spPr>
            <a:xfrm>
              <a:off x="0" y="0"/>
              <a:ext cx="12192000" cy="1644650"/>
            </a:xfrm>
            <a:custGeom>
              <a:rect b="b" l="l" r="r" t="t"/>
              <a:pathLst>
                <a:path extrusionOk="0" h="1644650" w="12192000">
                  <a:moveTo>
                    <a:pt x="0" y="1644396"/>
                  </a:moveTo>
                  <a:lnTo>
                    <a:pt x="12192000" y="1644396"/>
                  </a:lnTo>
                  <a:lnTo>
                    <a:pt x="12192000" y="0"/>
                  </a:lnTo>
                </a:path>
                <a:path extrusionOk="0" h="1644650" w="12192000">
                  <a:moveTo>
                    <a:pt x="0" y="0"/>
                  </a:moveTo>
                  <a:lnTo>
                    <a:pt x="0" y="164439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274" name="Google Shape;274;p47"/>
          <p:cNvSpPr txBox="1"/>
          <p:nvPr>
            <p:ph type="title"/>
          </p:nvPr>
        </p:nvSpPr>
        <p:spPr>
          <a:xfrm>
            <a:off x="283311" y="-39910"/>
            <a:ext cx="8517900" cy="1072200"/>
          </a:xfrm>
          <a:prstGeom prst="rect">
            <a:avLst/>
          </a:prstGeom>
          <a:noFill/>
          <a:ln>
            <a:noFill/>
          </a:ln>
        </p:spPr>
        <p:txBody>
          <a:bodyPr anchorCtr="0" anchor="t" bIns="0" lIns="0" spcFirstLastPara="1" rIns="0" wrap="square" tIns="512900">
            <a:spAutoFit/>
          </a:bodyPr>
          <a:lstStyle/>
          <a:p>
            <a:pPr indent="0" lvl="0" marL="12700" rtl="0" algn="l">
              <a:lnSpc>
                <a:spcPct val="100000"/>
              </a:lnSpc>
              <a:spcBef>
                <a:spcPts val="0"/>
              </a:spcBef>
              <a:spcAft>
                <a:spcPts val="0"/>
              </a:spcAft>
              <a:buNone/>
            </a:pPr>
            <a:r>
              <a:rPr lang="en-GB" sz="3600">
                <a:solidFill>
                  <a:schemeClr val="dk1"/>
                </a:solidFill>
              </a:rPr>
              <a:t>       </a:t>
            </a:r>
            <a:r>
              <a:rPr lang="en-GB" sz="3600">
                <a:solidFill>
                  <a:schemeClr val="dk1"/>
                </a:solidFill>
              </a:rPr>
              <a:t>Load combination </a:t>
            </a:r>
            <a:r>
              <a:rPr lang="en-GB" sz="2400">
                <a:solidFill>
                  <a:schemeClr val="dk1"/>
                </a:solidFill>
              </a:rPr>
              <a:t>(IS:456)</a:t>
            </a:r>
            <a:endParaRPr sz="2400">
              <a:solidFill>
                <a:schemeClr val="dk1"/>
              </a:solidFill>
            </a:endParaRPr>
          </a:p>
        </p:txBody>
      </p:sp>
      <p:pic>
        <p:nvPicPr>
          <p:cNvPr id="275" name="Google Shape;275;p47"/>
          <p:cNvPicPr preferRelativeResize="0"/>
          <p:nvPr/>
        </p:nvPicPr>
        <p:blipFill>
          <a:blip r:embed="rId3">
            <a:alphaModFix/>
          </a:blip>
          <a:stretch>
            <a:fillRect/>
          </a:stretch>
        </p:blipFill>
        <p:spPr>
          <a:xfrm>
            <a:off x="2237825" y="1287500"/>
            <a:ext cx="4612797" cy="385600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grpSp>
        <p:nvGrpSpPr>
          <p:cNvPr id="280" name="Google Shape;280;p48"/>
          <p:cNvGrpSpPr/>
          <p:nvPr/>
        </p:nvGrpSpPr>
        <p:grpSpPr>
          <a:xfrm>
            <a:off x="0" y="0"/>
            <a:ext cx="9144000" cy="918210"/>
            <a:chOff x="0" y="0"/>
            <a:chExt cx="12192000" cy="1224280"/>
          </a:xfrm>
        </p:grpSpPr>
        <p:sp>
          <p:nvSpPr>
            <p:cNvPr id="281" name="Google Shape;281;p48"/>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82" name="Google Shape;282;p48"/>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283" name="Google Shape;283;p48"/>
          <p:cNvSpPr txBox="1"/>
          <p:nvPr/>
        </p:nvSpPr>
        <p:spPr>
          <a:xfrm>
            <a:off x="280568" y="1195197"/>
            <a:ext cx="5250300" cy="222600"/>
          </a:xfrm>
          <a:prstGeom prst="rect">
            <a:avLst/>
          </a:prstGeom>
          <a:noFill/>
          <a:ln>
            <a:noFill/>
          </a:ln>
        </p:spPr>
        <p:txBody>
          <a:bodyPr anchorCtr="0" anchor="t" bIns="0" lIns="0" spcFirstLastPara="1" rIns="0" wrap="square" tIns="52850">
            <a:spAutoFit/>
          </a:bodyPr>
          <a:lstStyle/>
          <a:p>
            <a:pPr indent="0" lvl="0" marL="0" rtl="0" algn="l">
              <a:lnSpc>
                <a:spcPct val="100000"/>
              </a:lnSpc>
              <a:spcBef>
                <a:spcPts val="300"/>
              </a:spcBef>
              <a:spcAft>
                <a:spcPts val="0"/>
              </a:spcAft>
              <a:buNone/>
            </a:pPr>
            <a:r>
              <a:t/>
            </a:r>
            <a:endParaRPr sz="1100">
              <a:latin typeface="Calibri"/>
              <a:ea typeface="Calibri"/>
              <a:cs typeface="Calibri"/>
              <a:sym typeface="Calibri"/>
            </a:endParaRPr>
          </a:p>
        </p:txBody>
      </p:sp>
      <p:sp>
        <p:nvSpPr>
          <p:cNvPr id="284" name="Google Shape;284;p48"/>
          <p:cNvSpPr txBox="1"/>
          <p:nvPr>
            <p:ph type="title"/>
          </p:nvPr>
        </p:nvSpPr>
        <p:spPr>
          <a:xfrm>
            <a:off x="283311" y="-39910"/>
            <a:ext cx="8517900" cy="786600"/>
          </a:xfrm>
          <a:prstGeom prst="rect">
            <a:avLst/>
          </a:prstGeom>
          <a:noFill/>
          <a:ln>
            <a:noFill/>
          </a:ln>
        </p:spPr>
        <p:txBody>
          <a:bodyPr anchorCtr="0" anchor="t" bIns="0" lIns="0" spcFirstLastPara="1" rIns="0" wrap="square" tIns="230075">
            <a:spAutoFit/>
          </a:bodyPr>
          <a:lstStyle/>
          <a:p>
            <a:pPr indent="0" lvl="0" marL="1460500" rtl="0" algn="l">
              <a:lnSpc>
                <a:spcPct val="100000"/>
              </a:lnSpc>
              <a:spcBef>
                <a:spcPts val="0"/>
              </a:spcBef>
              <a:spcAft>
                <a:spcPts val="0"/>
              </a:spcAft>
              <a:buNone/>
            </a:pPr>
            <a:r>
              <a:rPr lang="en-GB" sz="3600">
                <a:solidFill>
                  <a:schemeClr val="dk1"/>
                </a:solidFill>
              </a:rPr>
              <a:t>Plumbing (Manual)</a:t>
            </a:r>
            <a:endParaRPr sz="3600">
              <a:solidFill>
                <a:schemeClr val="dk1"/>
              </a:solidFill>
            </a:endParaRPr>
          </a:p>
        </p:txBody>
      </p:sp>
      <p:sp>
        <p:nvSpPr>
          <p:cNvPr id="285" name="Google Shape;285;p48"/>
          <p:cNvSpPr txBox="1"/>
          <p:nvPr/>
        </p:nvSpPr>
        <p:spPr>
          <a:xfrm>
            <a:off x="283300" y="918200"/>
            <a:ext cx="5843700" cy="5221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GB" sz="1100"/>
              <a:t>Total Number of floors=21</a:t>
            </a:r>
            <a:endParaRPr sz="1100"/>
          </a:p>
          <a:p>
            <a:pPr indent="0" lvl="0" marL="457200" rtl="0" algn="l">
              <a:lnSpc>
                <a:spcPct val="115000"/>
              </a:lnSpc>
              <a:spcBef>
                <a:spcPts val="0"/>
              </a:spcBef>
              <a:spcAft>
                <a:spcPts val="0"/>
              </a:spcAft>
              <a:buNone/>
            </a:pPr>
            <a:r>
              <a:rPr lang="en-GB" sz="1100"/>
              <a:t>Number of units on each floor = 4</a:t>
            </a:r>
            <a:endParaRPr sz="1100"/>
          </a:p>
          <a:p>
            <a:pPr indent="0" lvl="0" marL="457200" rtl="0" algn="l">
              <a:lnSpc>
                <a:spcPct val="115000"/>
              </a:lnSpc>
              <a:spcBef>
                <a:spcPts val="0"/>
              </a:spcBef>
              <a:spcAft>
                <a:spcPts val="0"/>
              </a:spcAft>
              <a:buNone/>
            </a:pPr>
            <a:r>
              <a:rPr lang="en-GB" sz="1100"/>
              <a:t>Average number of members per family = 6</a:t>
            </a:r>
            <a:endParaRPr sz="1100"/>
          </a:p>
          <a:p>
            <a:pPr indent="0" lvl="0" marL="457200" rtl="0" algn="l">
              <a:lnSpc>
                <a:spcPct val="115000"/>
              </a:lnSpc>
              <a:spcBef>
                <a:spcPts val="0"/>
              </a:spcBef>
              <a:spcAft>
                <a:spcPts val="0"/>
              </a:spcAft>
              <a:buNone/>
            </a:pPr>
            <a:r>
              <a:rPr lang="en-GB" sz="1100"/>
              <a:t>Total population= 21*4*6=504~500</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Water required as per NBC 2016 = 150 Lpcd</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Assuming FOS as 1.2</a:t>
            </a:r>
            <a:endParaRPr sz="1100"/>
          </a:p>
          <a:p>
            <a:pPr indent="0" lvl="0" marL="457200" rtl="0" algn="l">
              <a:lnSpc>
                <a:spcPct val="115000"/>
              </a:lnSpc>
              <a:spcBef>
                <a:spcPts val="0"/>
              </a:spcBef>
              <a:spcAft>
                <a:spcPts val="0"/>
              </a:spcAft>
              <a:buNone/>
            </a:pPr>
            <a:r>
              <a:rPr lang="en-GB" sz="1100"/>
              <a:t>Total Water required= 150*500*1.2 = 90,000Lpd</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Average 8hr pumping rate = 90000/8 = 11,250L</a:t>
            </a:r>
            <a:endParaRPr sz="1100"/>
          </a:p>
          <a:p>
            <a:pPr indent="0" lvl="0" marL="457200" rtl="0" algn="l">
              <a:lnSpc>
                <a:spcPct val="115000"/>
              </a:lnSpc>
              <a:spcBef>
                <a:spcPts val="0"/>
              </a:spcBef>
              <a:spcAft>
                <a:spcPts val="0"/>
              </a:spcAft>
              <a:buNone/>
            </a:pPr>
            <a:r>
              <a:rPr lang="en-GB" sz="1100"/>
              <a:t>Average hourly demand= 90000/24 = 3750L</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Considering Pumping hours from 6 am to 10 am and 2 pm to 6 pm</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Storage capacity= max deficit + max surplus</a:t>
            </a:r>
            <a:endParaRPr sz="1100"/>
          </a:p>
          <a:p>
            <a:pPr indent="0" lvl="0" marL="457200" rtl="0" algn="l">
              <a:lnSpc>
                <a:spcPct val="115000"/>
              </a:lnSpc>
              <a:spcBef>
                <a:spcPts val="0"/>
              </a:spcBef>
              <a:spcAft>
                <a:spcPts val="0"/>
              </a:spcAft>
              <a:buNone/>
            </a:pPr>
            <a:r>
              <a:rPr lang="en-GB" sz="1100"/>
              <a:t>		   = 11437.5+14250 = 25687.5L</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Storage capacity as per table 16 SP35</a:t>
            </a:r>
            <a:endParaRPr sz="1100"/>
          </a:p>
          <a:p>
            <a:pPr indent="0" lvl="0" marL="457200" rtl="0" algn="l">
              <a:lnSpc>
                <a:spcPct val="115000"/>
              </a:lnSpc>
              <a:spcBef>
                <a:spcPts val="0"/>
              </a:spcBef>
              <a:spcAft>
                <a:spcPts val="0"/>
              </a:spcAft>
              <a:buNone/>
            </a:pPr>
            <a:r>
              <a:rPr lang="en-GB" sz="1100"/>
              <a:t>Storage capacity= population *70L</a:t>
            </a:r>
            <a:endParaRPr sz="1100"/>
          </a:p>
          <a:p>
            <a:pPr indent="0" lvl="0" marL="457200" rtl="0" algn="l">
              <a:lnSpc>
                <a:spcPct val="115000"/>
              </a:lnSpc>
              <a:spcBef>
                <a:spcPts val="0"/>
              </a:spcBef>
              <a:spcAft>
                <a:spcPts val="0"/>
              </a:spcAft>
              <a:buNone/>
            </a:pPr>
            <a:r>
              <a:rPr lang="en-GB" sz="1100"/>
              <a:t>		   = 35000</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grpSp>
        <p:nvGrpSpPr>
          <p:cNvPr id="290" name="Google Shape;290;p49"/>
          <p:cNvGrpSpPr/>
          <p:nvPr/>
        </p:nvGrpSpPr>
        <p:grpSpPr>
          <a:xfrm>
            <a:off x="0" y="0"/>
            <a:ext cx="9144000" cy="918210"/>
            <a:chOff x="0" y="0"/>
            <a:chExt cx="12192000" cy="1224280"/>
          </a:xfrm>
        </p:grpSpPr>
        <p:sp>
          <p:nvSpPr>
            <p:cNvPr id="291" name="Google Shape;291;p49"/>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292" name="Google Shape;292;p49"/>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293" name="Google Shape;293;p49"/>
          <p:cNvSpPr txBox="1"/>
          <p:nvPr/>
        </p:nvSpPr>
        <p:spPr>
          <a:xfrm>
            <a:off x="280568" y="1195197"/>
            <a:ext cx="5250300" cy="222600"/>
          </a:xfrm>
          <a:prstGeom prst="rect">
            <a:avLst/>
          </a:prstGeom>
          <a:noFill/>
          <a:ln>
            <a:noFill/>
          </a:ln>
        </p:spPr>
        <p:txBody>
          <a:bodyPr anchorCtr="0" anchor="t" bIns="0" lIns="0" spcFirstLastPara="1" rIns="0" wrap="square" tIns="52850">
            <a:spAutoFit/>
          </a:bodyPr>
          <a:lstStyle/>
          <a:p>
            <a:pPr indent="0" lvl="0" marL="0" rtl="0" algn="l">
              <a:lnSpc>
                <a:spcPct val="100000"/>
              </a:lnSpc>
              <a:spcBef>
                <a:spcPts val="300"/>
              </a:spcBef>
              <a:spcAft>
                <a:spcPts val="0"/>
              </a:spcAft>
              <a:buNone/>
            </a:pPr>
            <a:r>
              <a:t/>
            </a:r>
            <a:endParaRPr sz="1100">
              <a:latin typeface="Calibri"/>
              <a:ea typeface="Calibri"/>
              <a:cs typeface="Calibri"/>
              <a:sym typeface="Calibri"/>
            </a:endParaRPr>
          </a:p>
        </p:txBody>
      </p:sp>
      <p:sp>
        <p:nvSpPr>
          <p:cNvPr id="294" name="Google Shape;294;p49"/>
          <p:cNvSpPr txBox="1"/>
          <p:nvPr>
            <p:ph type="title"/>
          </p:nvPr>
        </p:nvSpPr>
        <p:spPr>
          <a:xfrm>
            <a:off x="313061" y="-10"/>
            <a:ext cx="8517900" cy="13407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a:p>
            <a:pPr indent="0" lvl="0" marL="1460500" rtl="0" algn="l">
              <a:lnSpc>
                <a:spcPct val="100000"/>
              </a:lnSpc>
              <a:spcBef>
                <a:spcPts val="0"/>
              </a:spcBef>
              <a:spcAft>
                <a:spcPts val="0"/>
              </a:spcAft>
              <a:buNone/>
            </a:pPr>
            <a:r>
              <a:t/>
            </a:r>
            <a:endParaRPr sz="3600">
              <a:solidFill>
                <a:schemeClr val="dk1"/>
              </a:solidFill>
            </a:endParaRPr>
          </a:p>
        </p:txBody>
      </p:sp>
      <p:graphicFrame>
        <p:nvGraphicFramePr>
          <p:cNvPr id="295" name="Google Shape;295;p49"/>
          <p:cNvGraphicFramePr/>
          <p:nvPr/>
        </p:nvGraphicFramePr>
        <p:xfrm>
          <a:off x="1413625" y="1026950"/>
          <a:ext cx="3000000" cy="3000000"/>
        </p:xfrm>
        <a:graphic>
          <a:graphicData uri="http://schemas.openxmlformats.org/drawingml/2006/table">
            <a:tbl>
              <a:tblPr>
                <a:noFill/>
                <a:tableStyleId>{0BB6E250-D10E-4ABD-8F8B-B1A948303829}</a:tableStyleId>
              </a:tblPr>
              <a:tblGrid>
                <a:gridCol w="735450"/>
                <a:gridCol w="735450"/>
                <a:gridCol w="735450"/>
                <a:gridCol w="735450"/>
                <a:gridCol w="735450"/>
                <a:gridCol w="735450"/>
                <a:gridCol w="735450"/>
                <a:gridCol w="1257400"/>
              </a:tblGrid>
              <a:tr h="846250">
                <a:tc>
                  <a:txBody>
                    <a:bodyPr/>
                    <a:lstStyle/>
                    <a:p>
                      <a:pPr indent="0" lvl="0" marL="0" rtl="0" algn="l">
                        <a:lnSpc>
                          <a:spcPct val="115000"/>
                        </a:lnSpc>
                        <a:spcBef>
                          <a:spcPts val="0"/>
                        </a:spcBef>
                        <a:spcAft>
                          <a:spcPts val="0"/>
                        </a:spcAft>
                        <a:buNone/>
                      </a:pPr>
                      <a:r>
                        <a:rPr lang="en-GB" sz="1100"/>
                        <a:t>Time From (h)</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Time To (h)</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Demand in the given period(L)</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Cumulative Demand(L)</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Pumping done in a given period(L)</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Cumulative pumping(L)</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GB" sz="1100"/>
                        <a:t>Cumulative deficit or Surplus(L)</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CCCC"/>
                      </a:solidFill>
                      <a:prstDash val="solid"/>
                      <a:round/>
                      <a:headEnd len="sm" w="sm" type="none"/>
                      <a:tailEnd len="sm" w="sm" type="none"/>
                    </a:lnB>
                    <a:solidFill>
                      <a:srgbClr val="CFE2F3"/>
                    </a:solidFill>
                  </a:tcPr>
                </a:tc>
              </a:tr>
              <a:tr h="231400">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0.8</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4</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5</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0.8</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100000">
                <a:tc>
                  <a:txBody>
                    <a:bodyPr/>
                    <a:lstStyle/>
                    <a:p>
                      <a:pPr indent="0" lvl="0" marL="0" rtl="0" algn="r">
                        <a:lnSpc>
                          <a:spcPct val="115000"/>
                        </a:lnSpc>
                        <a:spcBef>
                          <a:spcPts val="0"/>
                        </a:spcBef>
                        <a:spcAft>
                          <a:spcPts val="0"/>
                        </a:spcAft>
                        <a:buNone/>
                      </a:pPr>
                      <a:r>
                        <a:rPr lang="en-GB" sz="1000"/>
                        <a:t>6</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33750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41250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10</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12</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48750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12</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13</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0.6</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51000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13</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8437.5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59437.5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45000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-14437.5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14</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17</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2.1</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7875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67312.5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33750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78750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11437.5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17</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18</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8437.5</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11250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07525">
                <a:tc>
                  <a:txBody>
                    <a:bodyPr/>
                    <a:lstStyle/>
                    <a:p>
                      <a:pPr indent="0" lvl="0" marL="0" rtl="0" algn="r">
                        <a:lnSpc>
                          <a:spcPct val="115000"/>
                        </a:lnSpc>
                        <a:spcBef>
                          <a:spcPts val="0"/>
                        </a:spcBef>
                        <a:spcAft>
                          <a:spcPts val="0"/>
                        </a:spcAft>
                        <a:buNone/>
                      </a:pPr>
                      <a:r>
                        <a:rPr lang="en-GB" sz="1000"/>
                        <a:t>18</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1.8</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6750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82500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20</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5250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87750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22</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23</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1500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89250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31400">
                <a:tc>
                  <a:txBody>
                    <a:bodyPr/>
                    <a:lstStyle/>
                    <a:p>
                      <a:pPr indent="0" lvl="0" marL="0" rtl="0" algn="r">
                        <a:lnSpc>
                          <a:spcPct val="115000"/>
                        </a:lnSpc>
                        <a:spcBef>
                          <a:spcPts val="0"/>
                        </a:spcBef>
                        <a:spcAft>
                          <a:spcPts val="0"/>
                        </a:spcAft>
                        <a:buNone/>
                      </a:pPr>
                      <a:r>
                        <a:rPr lang="en-GB" sz="1000"/>
                        <a:t>23</a:t>
                      </a:r>
                      <a:endParaRPr sz="1000"/>
                    </a:p>
                  </a:txBody>
                  <a:tcPr marT="25400" marB="25400" marR="25400" marL="25400" anchor="b">
                    <a:lnL cap="flat" cmpd="sng" w="7625">
                      <a:solidFill>
                        <a:srgbClr val="000000"/>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24</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0.2</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750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90000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000"/>
                        <a:t>0</a:t>
                      </a:r>
                      <a:endParaRPr sz="1000"/>
                    </a:p>
                  </a:txBody>
                  <a:tcPr marT="25400" marB="25400" marR="25400" marL="25400" anchor="b">
                    <a:lnL cap="flat" cmpd="sng" w="7625">
                      <a:solidFill>
                        <a:srgbClr val="CCCCCC"/>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9" name="Shape 299"/>
        <p:cNvGrpSpPr/>
        <p:nvPr/>
      </p:nvGrpSpPr>
      <p:grpSpPr>
        <a:xfrm>
          <a:off x="0" y="0"/>
          <a:ext cx="0" cy="0"/>
          <a:chOff x="0" y="0"/>
          <a:chExt cx="0" cy="0"/>
        </a:xfrm>
      </p:grpSpPr>
      <p:grpSp>
        <p:nvGrpSpPr>
          <p:cNvPr id="300" name="Google Shape;300;p50"/>
          <p:cNvGrpSpPr/>
          <p:nvPr/>
        </p:nvGrpSpPr>
        <p:grpSpPr>
          <a:xfrm>
            <a:off x="0" y="0"/>
            <a:ext cx="9144000" cy="918210"/>
            <a:chOff x="0" y="0"/>
            <a:chExt cx="12192000" cy="1224280"/>
          </a:xfrm>
        </p:grpSpPr>
        <p:sp>
          <p:nvSpPr>
            <p:cNvPr id="301" name="Google Shape;301;p50"/>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02" name="Google Shape;302;p50"/>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03" name="Google Shape;303;p50"/>
          <p:cNvSpPr txBox="1"/>
          <p:nvPr/>
        </p:nvSpPr>
        <p:spPr>
          <a:xfrm>
            <a:off x="283300" y="918200"/>
            <a:ext cx="5250300" cy="4311600"/>
          </a:xfrm>
          <a:prstGeom prst="rect">
            <a:avLst/>
          </a:prstGeom>
          <a:noFill/>
          <a:ln>
            <a:noFill/>
          </a:ln>
        </p:spPr>
        <p:txBody>
          <a:bodyPr anchorCtr="0" anchor="t" bIns="0" lIns="0" spcFirstLastPara="1" rIns="0" wrap="square" tIns="52850">
            <a:spAutoFit/>
          </a:bodyPr>
          <a:lstStyle/>
          <a:p>
            <a:pPr indent="0" lvl="0" marL="457200" rtl="0" algn="l">
              <a:lnSpc>
                <a:spcPct val="115000"/>
              </a:lnSpc>
              <a:spcBef>
                <a:spcPts val="0"/>
              </a:spcBef>
              <a:spcAft>
                <a:spcPts val="0"/>
              </a:spcAft>
              <a:buNone/>
            </a:pPr>
            <a:r>
              <a:rPr lang="en-GB" sz="1100"/>
              <a:t>As per clause 5.4.2.3 of SP35</a:t>
            </a:r>
            <a:endParaRPr sz="1100"/>
          </a:p>
          <a:p>
            <a:pPr indent="0" lvl="0" marL="457200" rtl="0" algn="l">
              <a:lnSpc>
                <a:spcPct val="115000"/>
              </a:lnSpc>
              <a:spcBef>
                <a:spcPts val="0"/>
              </a:spcBef>
              <a:spcAft>
                <a:spcPts val="0"/>
              </a:spcAft>
              <a:buNone/>
            </a:pPr>
            <a:r>
              <a:rPr lang="en-GB" sz="1100"/>
              <a:t>Storage capacity=Number of apartments x 270+(Total number of Bathrooms-Number of Apartments) x 180</a:t>
            </a:r>
            <a:endParaRPr sz="1100"/>
          </a:p>
          <a:p>
            <a:pPr indent="0" lvl="0" marL="457200" rtl="0" algn="l">
              <a:lnSpc>
                <a:spcPct val="115000"/>
              </a:lnSpc>
              <a:spcBef>
                <a:spcPts val="0"/>
              </a:spcBef>
              <a:spcAft>
                <a:spcPts val="0"/>
              </a:spcAft>
              <a:buNone/>
            </a:pPr>
            <a:r>
              <a:rPr lang="en-GB" sz="1100"/>
              <a:t>= 84*270+(168-84)*180</a:t>
            </a:r>
            <a:endParaRPr sz="1100"/>
          </a:p>
          <a:p>
            <a:pPr indent="0" lvl="0" marL="457200" rtl="0" algn="l">
              <a:lnSpc>
                <a:spcPct val="115000"/>
              </a:lnSpc>
              <a:spcBef>
                <a:spcPts val="0"/>
              </a:spcBef>
              <a:spcAft>
                <a:spcPts val="0"/>
              </a:spcAft>
              <a:buNone/>
            </a:pPr>
            <a:r>
              <a:rPr lang="en-GB" sz="1100"/>
              <a:t>=37800L</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As per clause 5.4.2.3 of SP35</a:t>
            </a:r>
            <a:endParaRPr sz="1100"/>
          </a:p>
          <a:p>
            <a:pPr indent="0" lvl="0" marL="457200" rtl="0" algn="l">
              <a:lnSpc>
                <a:spcPct val="115000"/>
              </a:lnSpc>
              <a:spcBef>
                <a:spcPts val="0"/>
              </a:spcBef>
              <a:spcAft>
                <a:spcPts val="0"/>
              </a:spcAft>
              <a:buNone/>
            </a:pPr>
            <a:r>
              <a:rPr lang="en-GB" sz="1100"/>
              <a:t>Maximum Storage capacity= 0.5*Daily water supply </a:t>
            </a:r>
            <a:endParaRPr sz="1100"/>
          </a:p>
          <a:p>
            <a:pPr indent="0" lvl="0" marL="457200" rtl="0" algn="l">
              <a:lnSpc>
                <a:spcPct val="115000"/>
              </a:lnSpc>
              <a:spcBef>
                <a:spcPts val="0"/>
              </a:spcBef>
              <a:spcAft>
                <a:spcPts val="0"/>
              </a:spcAft>
              <a:buNone/>
            </a:pPr>
            <a:r>
              <a:rPr lang="en-GB" sz="1100"/>
              <a:t>= 0.5*90000</a:t>
            </a:r>
            <a:endParaRPr sz="1100"/>
          </a:p>
          <a:p>
            <a:pPr indent="0" lvl="0" marL="457200" rtl="0" algn="l">
              <a:lnSpc>
                <a:spcPct val="115000"/>
              </a:lnSpc>
              <a:spcBef>
                <a:spcPts val="0"/>
              </a:spcBef>
              <a:spcAft>
                <a:spcPts val="0"/>
              </a:spcAft>
              <a:buNone/>
            </a:pPr>
            <a:r>
              <a:rPr lang="en-GB" sz="1100"/>
              <a:t>=45000</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Storage of Overload tank=Max(25687.5, 35000,37800,45000)=45000L</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Assuming 4 circular tanks of radius 1.2 m and height 2.5m</a:t>
            </a:r>
            <a:endParaRPr sz="1100"/>
          </a:p>
          <a:p>
            <a:pPr indent="0" lvl="0" marL="457200" rtl="0" algn="l">
              <a:lnSpc>
                <a:spcPct val="115000"/>
              </a:lnSpc>
              <a:spcBef>
                <a:spcPts val="0"/>
              </a:spcBef>
              <a:spcAft>
                <a:spcPts val="0"/>
              </a:spcAft>
              <a:buNone/>
            </a:pPr>
            <a:r>
              <a:t/>
            </a:r>
            <a:endParaRPr sz="1100"/>
          </a:p>
          <a:p>
            <a:pPr indent="0" lvl="0" marL="457200" rtl="0" algn="l">
              <a:lnSpc>
                <a:spcPct val="115000"/>
              </a:lnSpc>
              <a:spcBef>
                <a:spcPts val="0"/>
              </a:spcBef>
              <a:spcAft>
                <a:spcPts val="0"/>
              </a:spcAft>
              <a:buNone/>
            </a:pPr>
            <a:r>
              <a:rPr lang="en-GB" sz="1100"/>
              <a:t>The sanitary fixtures in each apartment consist of the following: </a:t>
            </a:r>
            <a:endParaRPr sz="1100"/>
          </a:p>
          <a:p>
            <a:pPr indent="0" lvl="0" marL="457200" rtl="0" algn="l">
              <a:lnSpc>
                <a:spcPct val="115000"/>
              </a:lnSpc>
              <a:spcBef>
                <a:spcPts val="0"/>
              </a:spcBef>
              <a:spcAft>
                <a:spcPts val="0"/>
              </a:spcAft>
              <a:buNone/>
            </a:pPr>
            <a:r>
              <a:rPr lang="en-GB" sz="1100"/>
              <a:t>a) 1 sink and 1 tap in the kitchen </a:t>
            </a:r>
            <a:endParaRPr sz="1100"/>
          </a:p>
          <a:p>
            <a:pPr indent="0" lvl="0" marL="457200" rtl="0" algn="l">
              <a:lnSpc>
                <a:spcPct val="115000"/>
              </a:lnSpc>
              <a:spcBef>
                <a:spcPts val="0"/>
              </a:spcBef>
              <a:spcAft>
                <a:spcPts val="0"/>
              </a:spcAft>
              <a:buNone/>
            </a:pPr>
            <a:r>
              <a:rPr lang="en-GB" sz="1100"/>
              <a:t>b) 1 overhead flushing tank for the water closet and tap in each water closet room; </a:t>
            </a:r>
            <a:endParaRPr sz="1100"/>
          </a:p>
          <a:p>
            <a:pPr indent="0" lvl="0" marL="457200" rtl="0" algn="l">
              <a:lnSpc>
                <a:spcPct val="115000"/>
              </a:lnSpc>
              <a:spcBef>
                <a:spcPts val="0"/>
              </a:spcBef>
              <a:spcAft>
                <a:spcPts val="0"/>
              </a:spcAft>
              <a:buNone/>
            </a:pPr>
            <a:r>
              <a:rPr lang="en-GB" sz="1100"/>
              <a:t>c) 2 showers, and 2 wash basins and taps; and </a:t>
            </a:r>
            <a:endParaRPr sz="1100"/>
          </a:p>
          <a:p>
            <a:pPr indent="0" lvl="0" marL="457200" rtl="0" algn="l">
              <a:lnSpc>
                <a:spcPct val="115000"/>
              </a:lnSpc>
              <a:spcBef>
                <a:spcPts val="0"/>
              </a:spcBef>
              <a:spcAft>
                <a:spcPts val="0"/>
              </a:spcAft>
              <a:buNone/>
            </a:pPr>
            <a:r>
              <a:rPr lang="en-GB" sz="1100"/>
              <a:t>d) 1 mini geyser in each bathroom.</a:t>
            </a:r>
            <a:endParaRPr sz="1100"/>
          </a:p>
          <a:p>
            <a:pPr indent="0" lvl="0" marL="457200" rtl="0" algn="l">
              <a:lnSpc>
                <a:spcPct val="115000"/>
              </a:lnSpc>
              <a:spcBef>
                <a:spcPts val="0"/>
              </a:spcBef>
              <a:spcAft>
                <a:spcPts val="0"/>
              </a:spcAft>
              <a:buNone/>
            </a:pPr>
            <a:r>
              <a:t/>
            </a:r>
            <a:endParaRPr sz="1100"/>
          </a:p>
        </p:txBody>
      </p:sp>
      <p:sp>
        <p:nvSpPr>
          <p:cNvPr id="304" name="Google Shape;304;p50"/>
          <p:cNvSpPr txBox="1"/>
          <p:nvPr>
            <p:ph type="title"/>
          </p:nvPr>
        </p:nvSpPr>
        <p:spPr>
          <a:xfrm>
            <a:off x="283311" y="-39910"/>
            <a:ext cx="8517900" cy="13407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a:p>
            <a:pPr indent="0" lvl="0" marL="1460500" rtl="0" algn="l">
              <a:lnSpc>
                <a:spcPct val="100000"/>
              </a:lnSpc>
              <a:spcBef>
                <a:spcPts val="0"/>
              </a:spcBef>
              <a:spcAft>
                <a:spcPts val="0"/>
              </a:spcAft>
              <a:buNone/>
            </a:pPr>
            <a:r>
              <a:t/>
            </a:r>
            <a:endParaRPr sz="3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grpSp>
        <p:nvGrpSpPr>
          <p:cNvPr id="309" name="Google Shape;309;p51"/>
          <p:cNvGrpSpPr/>
          <p:nvPr/>
        </p:nvGrpSpPr>
        <p:grpSpPr>
          <a:xfrm>
            <a:off x="0" y="0"/>
            <a:ext cx="9144000" cy="918210"/>
            <a:chOff x="0" y="0"/>
            <a:chExt cx="12192000" cy="1224280"/>
          </a:xfrm>
        </p:grpSpPr>
        <p:sp>
          <p:nvSpPr>
            <p:cNvPr id="310" name="Google Shape;310;p51"/>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11" name="Google Shape;311;p51"/>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12" name="Google Shape;312;p51"/>
          <p:cNvSpPr txBox="1"/>
          <p:nvPr/>
        </p:nvSpPr>
        <p:spPr>
          <a:xfrm>
            <a:off x="283300" y="918200"/>
            <a:ext cx="8338500" cy="4165500"/>
          </a:xfrm>
          <a:prstGeom prst="rect">
            <a:avLst/>
          </a:prstGeom>
          <a:noFill/>
          <a:ln>
            <a:noFill/>
          </a:ln>
        </p:spPr>
        <p:txBody>
          <a:bodyPr anchorCtr="0" anchor="t" bIns="0" lIns="0" spcFirstLastPara="1" rIns="0" wrap="square" tIns="52850">
            <a:spAutoFit/>
          </a:bodyPr>
          <a:lstStyle/>
          <a:p>
            <a:pPr indent="0" lvl="0" marL="0" rtl="0" algn="l">
              <a:lnSpc>
                <a:spcPct val="115000"/>
              </a:lnSpc>
              <a:spcBef>
                <a:spcPts val="0"/>
              </a:spcBef>
              <a:spcAft>
                <a:spcPts val="0"/>
              </a:spcAft>
              <a:buNone/>
            </a:pPr>
            <a:r>
              <a:rPr b="1" lang="en-GB" sz="1300"/>
              <a:t>Supply System</a:t>
            </a:r>
            <a:endParaRPr b="1" sz="1300"/>
          </a:p>
          <a:p>
            <a:pPr indent="0" lvl="0" marL="0" rtl="0" algn="l">
              <a:lnSpc>
                <a:spcPct val="115000"/>
              </a:lnSpc>
              <a:spcBef>
                <a:spcPts val="0"/>
              </a:spcBef>
              <a:spcAft>
                <a:spcPts val="0"/>
              </a:spcAft>
              <a:buNone/>
            </a:pPr>
            <a:r>
              <a:rPr lang="en-GB" sz="1300"/>
              <a:t>In the downtake supply or downfeed distribution, the supply from the street main is drawn into a ground level storage tank wherefrom the supply is again pumped to an overhead storage tank and then the supply is drawn by gravity.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GB" sz="1300"/>
              <a:t>Sewage system Design</a:t>
            </a:r>
            <a:endParaRPr b="1"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u="sng"/>
              <a:t>Two Pipe System</a:t>
            </a:r>
            <a:endParaRPr sz="1300" u="sng"/>
          </a:p>
          <a:p>
            <a:pPr indent="-311150" lvl="0" marL="457200" rtl="0" algn="l">
              <a:lnSpc>
                <a:spcPct val="115000"/>
              </a:lnSpc>
              <a:spcBef>
                <a:spcPts val="0"/>
              </a:spcBef>
              <a:spcAft>
                <a:spcPts val="0"/>
              </a:spcAft>
              <a:buSzPts val="1300"/>
              <a:buChar char="●"/>
            </a:pPr>
            <a:r>
              <a:rPr lang="en-GB" sz="1300"/>
              <a:t>In this system of plumbing, the soil and the waste pipes are distinct and separate, the soil pipes being connected to the building drain directly, and the waste pipes connected to the building drain through a trapped gulley.</a:t>
            </a:r>
            <a:endParaRPr sz="1300"/>
          </a:p>
          <a:p>
            <a:pPr indent="-311150" lvl="0" marL="457200" rtl="0" algn="l">
              <a:lnSpc>
                <a:spcPct val="115000"/>
              </a:lnSpc>
              <a:spcBef>
                <a:spcPts val="0"/>
              </a:spcBef>
              <a:spcAft>
                <a:spcPts val="0"/>
              </a:spcAft>
              <a:buSzPts val="1300"/>
              <a:buChar char="●"/>
            </a:pPr>
            <a:r>
              <a:rPr lang="en-GB" sz="1300"/>
              <a:t>All traps of soil appliances are completely ventilated through a separate ventilating pipe. Likewise, traps of all waste appliances are also completely ventilated through a separate ventilating pipe. Thus it contains one soil pipe, one waste pipe and two ventilating pipes.</a:t>
            </a:r>
            <a:endParaRPr sz="1300"/>
          </a:p>
          <a:p>
            <a:pPr indent="-311150" lvl="0" marL="457200" rtl="0" algn="l">
              <a:lnSpc>
                <a:spcPct val="115000"/>
              </a:lnSpc>
              <a:spcBef>
                <a:spcPts val="0"/>
              </a:spcBef>
              <a:spcAft>
                <a:spcPts val="0"/>
              </a:spcAft>
              <a:buSzPts val="1300"/>
              <a:buChar char="●"/>
            </a:pPr>
            <a:r>
              <a:rPr lang="en-GB" sz="1300"/>
              <a:t>The vent pipe is installed to provide a flow of air to or from a drainage system or to provide circulation of air within such system to provide protect trap seals from siphonage and backflow. The system consists of one main ventilating pipe (MVP) to which branch vent pipes (BVP) of each storey are connected. The MVP provides a safe outlet for the foul gases in the drain or sewer into the atmosphere.</a:t>
            </a:r>
            <a:endParaRPr sz="1300"/>
          </a:p>
        </p:txBody>
      </p:sp>
      <p:sp>
        <p:nvSpPr>
          <p:cNvPr id="313" name="Google Shape;313;p51"/>
          <p:cNvSpPr txBox="1"/>
          <p:nvPr>
            <p:ph type="title"/>
          </p:nvPr>
        </p:nvSpPr>
        <p:spPr>
          <a:xfrm>
            <a:off x="522150" y="0"/>
            <a:ext cx="8099700" cy="7866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7" name="Shape 317"/>
        <p:cNvGrpSpPr/>
        <p:nvPr/>
      </p:nvGrpSpPr>
      <p:grpSpPr>
        <a:xfrm>
          <a:off x="0" y="0"/>
          <a:ext cx="0" cy="0"/>
          <a:chOff x="0" y="0"/>
          <a:chExt cx="0" cy="0"/>
        </a:xfrm>
      </p:grpSpPr>
      <p:grpSp>
        <p:nvGrpSpPr>
          <p:cNvPr id="318" name="Google Shape;318;p52"/>
          <p:cNvGrpSpPr/>
          <p:nvPr/>
        </p:nvGrpSpPr>
        <p:grpSpPr>
          <a:xfrm>
            <a:off x="0" y="0"/>
            <a:ext cx="9144000" cy="918210"/>
            <a:chOff x="0" y="0"/>
            <a:chExt cx="12192000" cy="1224280"/>
          </a:xfrm>
        </p:grpSpPr>
        <p:sp>
          <p:nvSpPr>
            <p:cNvPr id="319" name="Google Shape;319;p52"/>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20" name="Google Shape;320;p52"/>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21" name="Google Shape;321;p52"/>
          <p:cNvSpPr txBox="1"/>
          <p:nvPr/>
        </p:nvSpPr>
        <p:spPr>
          <a:xfrm>
            <a:off x="280568" y="1195197"/>
            <a:ext cx="5250300" cy="222600"/>
          </a:xfrm>
          <a:prstGeom prst="rect">
            <a:avLst/>
          </a:prstGeom>
          <a:noFill/>
          <a:ln>
            <a:noFill/>
          </a:ln>
        </p:spPr>
        <p:txBody>
          <a:bodyPr anchorCtr="0" anchor="t" bIns="0" lIns="0" spcFirstLastPara="1" rIns="0" wrap="square" tIns="52850">
            <a:spAutoFit/>
          </a:bodyPr>
          <a:lstStyle/>
          <a:p>
            <a:pPr indent="0" lvl="0" marL="0" rtl="0" algn="l">
              <a:lnSpc>
                <a:spcPct val="100000"/>
              </a:lnSpc>
              <a:spcBef>
                <a:spcPts val="300"/>
              </a:spcBef>
              <a:spcAft>
                <a:spcPts val="0"/>
              </a:spcAft>
              <a:buNone/>
            </a:pPr>
            <a:r>
              <a:t/>
            </a:r>
            <a:endParaRPr sz="1100">
              <a:latin typeface="Calibri"/>
              <a:ea typeface="Calibri"/>
              <a:cs typeface="Calibri"/>
              <a:sym typeface="Calibri"/>
            </a:endParaRPr>
          </a:p>
        </p:txBody>
      </p:sp>
      <p:sp>
        <p:nvSpPr>
          <p:cNvPr id="322" name="Google Shape;322;p52"/>
          <p:cNvSpPr txBox="1"/>
          <p:nvPr>
            <p:ph type="title"/>
          </p:nvPr>
        </p:nvSpPr>
        <p:spPr>
          <a:xfrm>
            <a:off x="283311" y="-39910"/>
            <a:ext cx="8517900" cy="13407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a:p>
            <a:pPr indent="0" lvl="0" marL="1460500" rtl="0" algn="l">
              <a:lnSpc>
                <a:spcPct val="100000"/>
              </a:lnSpc>
              <a:spcBef>
                <a:spcPts val="0"/>
              </a:spcBef>
              <a:spcAft>
                <a:spcPts val="0"/>
              </a:spcAft>
              <a:buNone/>
            </a:pPr>
            <a:r>
              <a:t/>
            </a:r>
            <a:endParaRPr sz="3600">
              <a:solidFill>
                <a:schemeClr val="dk1"/>
              </a:solidFill>
            </a:endParaRPr>
          </a:p>
        </p:txBody>
      </p:sp>
      <p:graphicFrame>
        <p:nvGraphicFramePr>
          <p:cNvPr id="323" name="Google Shape;323;p52"/>
          <p:cNvGraphicFramePr/>
          <p:nvPr/>
        </p:nvGraphicFramePr>
        <p:xfrm>
          <a:off x="1292050" y="2908100"/>
          <a:ext cx="3000000" cy="3000000"/>
        </p:xfrm>
        <a:graphic>
          <a:graphicData uri="http://schemas.openxmlformats.org/drawingml/2006/table">
            <a:tbl>
              <a:tblPr>
                <a:noFill/>
                <a:tableStyleId>{4636286E-E70E-4B45-A386-17F8320FA8CE}</a:tableStyleId>
              </a:tblPr>
              <a:tblGrid>
                <a:gridCol w="2865600"/>
                <a:gridCol w="2865600"/>
              </a:tblGrid>
              <a:tr h="12700">
                <a:tc>
                  <a:txBody>
                    <a:bodyPr/>
                    <a:lstStyle/>
                    <a:p>
                      <a:pPr indent="0" lvl="0" marL="0" rtl="0" algn="l">
                        <a:spcBef>
                          <a:spcPts val="0"/>
                        </a:spcBef>
                        <a:spcAft>
                          <a:spcPts val="0"/>
                        </a:spcAft>
                        <a:buNone/>
                      </a:pPr>
                      <a:r>
                        <a:rPr lang="en-GB" sz="1300"/>
                        <a:t>Waste Appliances</a:t>
                      </a:r>
                      <a:endParaRPr sz="1300"/>
                    </a:p>
                  </a:txBody>
                  <a:tcPr marT="63500" marB="63500" marR="63500" marL="63500"/>
                </a:tc>
                <a:tc>
                  <a:txBody>
                    <a:bodyPr/>
                    <a:lstStyle/>
                    <a:p>
                      <a:pPr indent="0" lvl="0" marL="0" rtl="0" algn="l">
                        <a:spcBef>
                          <a:spcPts val="0"/>
                        </a:spcBef>
                        <a:spcAft>
                          <a:spcPts val="0"/>
                        </a:spcAft>
                        <a:buNone/>
                      </a:pPr>
                      <a:r>
                        <a:rPr lang="en-GB" sz="1300"/>
                        <a:t>Internal Diameter</a:t>
                      </a:r>
                      <a:endParaRPr sz="1300"/>
                    </a:p>
                  </a:txBody>
                  <a:tcPr marT="63500" marB="63500" marR="63500" marL="63500"/>
                </a:tc>
              </a:tr>
              <a:tr h="12700">
                <a:tc>
                  <a:txBody>
                    <a:bodyPr/>
                    <a:lstStyle/>
                    <a:p>
                      <a:pPr indent="0" lvl="0" marL="0" rtl="0" algn="l">
                        <a:spcBef>
                          <a:spcPts val="0"/>
                        </a:spcBef>
                        <a:spcAft>
                          <a:spcPts val="0"/>
                        </a:spcAft>
                        <a:buNone/>
                      </a:pPr>
                      <a:r>
                        <a:rPr lang="en-GB" sz="1300"/>
                        <a:t>Wash Basin</a:t>
                      </a:r>
                      <a:endParaRPr sz="1300"/>
                    </a:p>
                  </a:txBody>
                  <a:tcPr marT="63500" marB="63500" marR="63500" marL="63500"/>
                </a:tc>
                <a:tc>
                  <a:txBody>
                    <a:bodyPr/>
                    <a:lstStyle/>
                    <a:p>
                      <a:pPr indent="0" lvl="0" marL="0" rtl="0" algn="l">
                        <a:spcBef>
                          <a:spcPts val="0"/>
                        </a:spcBef>
                        <a:spcAft>
                          <a:spcPts val="0"/>
                        </a:spcAft>
                        <a:buNone/>
                      </a:pPr>
                      <a:r>
                        <a:rPr lang="en-GB" sz="1300"/>
                        <a:t>30mm</a:t>
                      </a:r>
                      <a:endParaRPr sz="1300"/>
                    </a:p>
                  </a:txBody>
                  <a:tcPr marT="63500" marB="63500" marR="63500" marL="63500"/>
                </a:tc>
              </a:tr>
              <a:tr h="12700">
                <a:tc>
                  <a:txBody>
                    <a:bodyPr/>
                    <a:lstStyle/>
                    <a:p>
                      <a:pPr indent="0" lvl="0" marL="0" rtl="0" algn="l">
                        <a:spcBef>
                          <a:spcPts val="0"/>
                        </a:spcBef>
                        <a:spcAft>
                          <a:spcPts val="0"/>
                        </a:spcAft>
                        <a:buNone/>
                      </a:pPr>
                      <a:r>
                        <a:rPr lang="en-GB" sz="1300"/>
                        <a:t>Bathrooms</a:t>
                      </a:r>
                      <a:endParaRPr sz="1300"/>
                    </a:p>
                  </a:txBody>
                  <a:tcPr marT="63500" marB="63500" marR="63500" marL="63500"/>
                </a:tc>
                <a:tc>
                  <a:txBody>
                    <a:bodyPr/>
                    <a:lstStyle/>
                    <a:p>
                      <a:pPr indent="0" lvl="0" marL="0" rtl="0" algn="l">
                        <a:spcBef>
                          <a:spcPts val="0"/>
                        </a:spcBef>
                        <a:spcAft>
                          <a:spcPts val="0"/>
                        </a:spcAft>
                        <a:buNone/>
                      </a:pPr>
                      <a:r>
                        <a:rPr lang="en-GB" sz="1300"/>
                        <a:t>40mm</a:t>
                      </a:r>
                      <a:endParaRPr sz="1300"/>
                    </a:p>
                  </a:txBody>
                  <a:tcPr marT="63500" marB="63500" marR="63500" marL="63500"/>
                </a:tc>
              </a:tr>
              <a:tr h="12700">
                <a:tc>
                  <a:txBody>
                    <a:bodyPr/>
                    <a:lstStyle/>
                    <a:p>
                      <a:pPr indent="0" lvl="0" marL="0" rtl="0" algn="l">
                        <a:spcBef>
                          <a:spcPts val="0"/>
                        </a:spcBef>
                        <a:spcAft>
                          <a:spcPts val="0"/>
                        </a:spcAft>
                        <a:buNone/>
                      </a:pPr>
                      <a:r>
                        <a:rPr lang="en-GB" sz="1300"/>
                        <a:t>Water Closet</a:t>
                      </a:r>
                      <a:endParaRPr sz="1300"/>
                    </a:p>
                  </a:txBody>
                  <a:tcPr marT="63500" marB="63500" marR="63500" marL="63500"/>
                </a:tc>
                <a:tc>
                  <a:txBody>
                    <a:bodyPr/>
                    <a:lstStyle/>
                    <a:p>
                      <a:pPr indent="0" lvl="0" marL="0" rtl="0" algn="l">
                        <a:spcBef>
                          <a:spcPts val="0"/>
                        </a:spcBef>
                        <a:spcAft>
                          <a:spcPts val="0"/>
                        </a:spcAft>
                        <a:buNone/>
                      </a:pPr>
                      <a:r>
                        <a:rPr lang="en-GB" sz="1300"/>
                        <a:t>50mm</a:t>
                      </a:r>
                      <a:endParaRPr sz="1300"/>
                    </a:p>
                  </a:txBody>
                  <a:tcPr marT="63500" marB="63500" marR="63500" marL="63500"/>
                </a:tc>
              </a:tr>
            </a:tbl>
          </a:graphicData>
        </a:graphic>
      </p:graphicFrame>
      <p:sp>
        <p:nvSpPr>
          <p:cNvPr id="324" name="Google Shape;324;p52"/>
          <p:cNvSpPr txBox="1"/>
          <p:nvPr/>
        </p:nvSpPr>
        <p:spPr>
          <a:xfrm>
            <a:off x="214900" y="918200"/>
            <a:ext cx="7885500" cy="245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1300"/>
              <a:t>A Two-pipe system will be provided in the residential blocks for disposal of sewage where soil pipes are connected to the building drain direct and the waste pipes are connected to the building –drain using a rapped gulley.</a:t>
            </a:r>
            <a:endParaRPr sz="1300"/>
          </a:p>
          <a:p>
            <a:pPr indent="0" lvl="0" marL="0" rtl="0" algn="l">
              <a:lnSpc>
                <a:spcPct val="115000"/>
              </a:lnSpc>
              <a:spcBef>
                <a:spcPts val="0"/>
              </a:spcBef>
              <a:spcAft>
                <a:spcPts val="0"/>
              </a:spcAft>
              <a:buNone/>
            </a:pPr>
            <a:r>
              <a:rPr lang="en-GB" sz="1300"/>
              <a:t>A Main ventilation pipe (MVP) is provided for the main waste pipes (MWP) and the main soil pipe (MSP).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t>1. </a:t>
            </a:r>
            <a:r>
              <a:rPr lang="en-GB" sz="1300" u="sng"/>
              <a:t>Waste Appliances(Internal diameters) (Table54ofSP 35)</a:t>
            </a:r>
            <a:endParaRPr sz="1300" u="sng"/>
          </a:p>
          <a:p>
            <a:pPr indent="0" lvl="0" marL="0" rtl="0" algn="l">
              <a:lnSpc>
                <a:spcPct val="115000"/>
              </a:lnSpc>
              <a:spcBef>
                <a:spcPts val="0"/>
              </a:spcBef>
              <a:spcAft>
                <a:spcPts val="0"/>
              </a:spcAft>
              <a:buNone/>
            </a:pPr>
            <a:r>
              <a:t/>
            </a:r>
            <a:endParaRPr sz="13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8" name="Shape 328"/>
        <p:cNvGrpSpPr/>
        <p:nvPr/>
      </p:nvGrpSpPr>
      <p:grpSpPr>
        <a:xfrm>
          <a:off x="0" y="0"/>
          <a:ext cx="0" cy="0"/>
          <a:chOff x="0" y="0"/>
          <a:chExt cx="0" cy="0"/>
        </a:xfrm>
      </p:grpSpPr>
      <p:grpSp>
        <p:nvGrpSpPr>
          <p:cNvPr id="329" name="Google Shape;329;p53"/>
          <p:cNvGrpSpPr/>
          <p:nvPr/>
        </p:nvGrpSpPr>
        <p:grpSpPr>
          <a:xfrm>
            <a:off x="0" y="0"/>
            <a:ext cx="9144000" cy="918210"/>
            <a:chOff x="0" y="0"/>
            <a:chExt cx="12192000" cy="1224280"/>
          </a:xfrm>
        </p:grpSpPr>
        <p:sp>
          <p:nvSpPr>
            <p:cNvPr id="330" name="Google Shape;330;p53"/>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31" name="Google Shape;331;p53"/>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32" name="Google Shape;332;p53"/>
          <p:cNvSpPr txBox="1"/>
          <p:nvPr/>
        </p:nvSpPr>
        <p:spPr>
          <a:xfrm>
            <a:off x="950868" y="1263597"/>
            <a:ext cx="5250300" cy="483600"/>
          </a:xfrm>
          <a:prstGeom prst="rect">
            <a:avLst/>
          </a:prstGeom>
          <a:noFill/>
          <a:ln>
            <a:noFill/>
          </a:ln>
        </p:spPr>
        <p:txBody>
          <a:bodyPr anchorCtr="0" anchor="t" bIns="0" lIns="0" spcFirstLastPara="1" rIns="0" wrap="square" tIns="52850">
            <a:spAutoFit/>
          </a:bodyPr>
          <a:lstStyle/>
          <a:p>
            <a:pPr indent="0" lvl="0" marL="0" rtl="0" algn="l">
              <a:lnSpc>
                <a:spcPct val="115000"/>
              </a:lnSpc>
              <a:spcBef>
                <a:spcPts val="0"/>
              </a:spcBef>
              <a:spcAft>
                <a:spcPts val="0"/>
              </a:spcAft>
              <a:buNone/>
            </a:pPr>
            <a:r>
              <a:rPr lang="en-GB" sz="1300"/>
              <a:t>2. Horizontal branches for each floor(diameters) (Table 52 of SP35)</a:t>
            </a:r>
            <a:endParaRPr sz="1300"/>
          </a:p>
          <a:p>
            <a:pPr indent="0" lvl="0" marL="0" rtl="0" algn="l">
              <a:lnSpc>
                <a:spcPct val="115000"/>
              </a:lnSpc>
              <a:spcBef>
                <a:spcPts val="0"/>
              </a:spcBef>
              <a:spcAft>
                <a:spcPts val="0"/>
              </a:spcAft>
              <a:buNone/>
            </a:pPr>
            <a:r>
              <a:t/>
            </a:r>
            <a:endParaRPr sz="1300"/>
          </a:p>
        </p:txBody>
      </p:sp>
      <p:sp>
        <p:nvSpPr>
          <p:cNvPr id="333" name="Google Shape;333;p53"/>
          <p:cNvSpPr txBox="1"/>
          <p:nvPr>
            <p:ph type="title"/>
          </p:nvPr>
        </p:nvSpPr>
        <p:spPr>
          <a:xfrm>
            <a:off x="283311" y="-39910"/>
            <a:ext cx="8517900" cy="7866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p:txBody>
      </p:sp>
      <p:graphicFrame>
        <p:nvGraphicFramePr>
          <p:cNvPr id="334" name="Google Shape;334;p53"/>
          <p:cNvGraphicFramePr/>
          <p:nvPr/>
        </p:nvGraphicFramePr>
        <p:xfrm>
          <a:off x="1142100" y="1678800"/>
          <a:ext cx="3000000" cy="3000000"/>
        </p:xfrm>
        <a:graphic>
          <a:graphicData uri="http://schemas.openxmlformats.org/drawingml/2006/table">
            <a:tbl>
              <a:tblPr>
                <a:noFill/>
                <a:tableStyleId>{4636286E-E70E-4B45-A386-17F8320FA8CE}</a:tableStyleId>
              </a:tblPr>
              <a:tblGrid>
                <a:gridCol w="1910400"/>
                <a:gridCol w="1910400"/>
                <a:gridCol w="1910400"/>
              </a:tblGrid>
              <a:tr h="12700">
                <a:tc>
                  <a:txBody>
                    <a:bodyPr/>
                    <a:lstStyle/>
                    <a:p>
                      <a:pPr indent="0" lvl="0" marL="0" rtl="0" algn="l">
                        <a:spcBef>
                          <a:spcPts val="0"/>
                        </a:spcBef>
                        <a:spcAft>
                          <a:spcPts val="0"/>
                        </a:spcAft>
                        <a:buNone/>
                      </a:pPr>
                      <a:r>
                        <a:rPr lang="en-GB" sz="1300"/>
                        <a:t>Floor</a:t>
                      </a:r>
                      <a:endParaRPr sz="1300"/>
                    </a:p>
                  </a:txBody>
                  <a:tcPr marT="63500" marB="63500" marR="63500" marL="63500"/>
                </a:tc>
                <a:tc>
                  <a:txBody>
                    <a:bodyPr/>
                    <a:lstStyle/>
                    <a:p>
                      <a:pPr indent="0" lvl="0" marL="0" rtl="0" algn="l">
                        <a:spcBef>
                          <a:spcPts val="0"/>
                        </a:spcBef>
                        <a:spcAft>
                          <a:spcPts val="0"/>
                        </a:spcAft>
                        <a:buNone/>
                      </a:pPr>
                      <a:r>
                        <a:rPr lang="en-GB" sz="1300"/>
                        <a:t>MWP</a:t>
                      </a:r>
                      <a:endParaRPr sz="1300"/>
                    </a:p>
                  </a:txBody>
                  <a:tcPr marT="63500" marB="63500" marR="63500" marL="63500"/>
                </a:tc>
                <a:tc>
                  <a:txBody>
                    <a:bodyPr/>
                    <a:lstStyle/>
                    <a:p>
                      <a:pPr indent="0" lvl="0" marL="0" rtl="0" algn="l">
                        <a:spcBef>
                          <a:spcPts val="0"/>
                        </a:spcBef>
                        <a:spcAft>
                          <a:spcPts val="0"/>
                        </a:spcAft>
                        <a:buNone/>
                      </a:pPr>
                      <a:r>
                        <a:rPr lang="en-GB" sz="1300"/>
                        <a:t>MSP</a:t>
                      </a:r>
                      <a:endParaRPr sz="1300"/>
                    </a:p>
                  </a:txBody>
                  <a:tcPr marT="63500" marB="63500" marR="63500" marL="63500"/>
                </a:tc>
              </a:tr>
              <a:tr h="12700">
                <a:tc>
                  <a:txBody>
                    <a:bodyPr/>
                    <a:lstStyle/>
                    <a:p>
                      <a:pPr indent="0" lvl="0" marL="0" rtl="0" algn="l">
                        <a:spcBef>
                          <a:spcPts val="0"/>
                        </a:spcBef>
                        <a:spcAft>
                          <a:spcPts val="0"/>
                        </a:spcAft>
                        <a:buNone/>
                      </a:pPr>
                      <a:r>
                        <a:rPr lang="en-GB" sz="1300"/>
                        <a:t>All Floors</a:t>
                      </a:r>
                      <a:endParaRPr sz="1300"/>
                    </a:p>
                  </a:txBody>
                  <a:tcPr marT="63500" marB="63500" marR="63500" marL="63500"/>
                </a:tc>
                <a:tc>
                  <a:txBody>
                    <a:bodyPr/>
                    <a:lstStyle/>
                    <a:p>
                      <a:pPr indent="0" lvl="0" marL="0" rtl="0" algn="l">
                        <a:spcBef>
                          <a:spcPts val="0"/>
                        </a:spcBef>
                        <a:spcAft>
                          <a:spcPts val="0"/>
                        </a:spcAft>
                        <a:buNone/>
                      </a:pPr>
                      <a:r>
                        <a:rPr lang="en-GB" sz="1300"/>
                        <a:t>100mm</a:t>
                      </a:r>
                      <a:endParaRPr sz="1300"/>
                    </a:p>
                  </a:txBody>
                  <a:tcPr marT="63500" marB="63500" marR="63500" marL="63500"/>
                </a:tc>
                <a:tc>
                  <a:txBody>
                    <a:bodyPr/>
                    <a:lstStyle/>
                    <a:p>
                      <a:pPr indent="0" lvl="0" marL="0" rtl="0" algn="l">
                        <a:spcBef>
                          <a:spcPts val="0"/>
                        </a:spcBef>
                        <a:spcAft>
                          <a:spcPts val="0"/>
                        </a:spcAft>
                        <a:buNone/>
                      </a:pPr>
                      <a:r>
                        <a:rPr lang="en-GB" sz="1300"/>
                        <a:t>100mm</a:t>
                      </a:r>
                      <a:endParaRPr sz="1300"/>
                    </a:p>
                  </a:txBody>
                  <a:tcPr marT="63500" marB="63500" marR="63500" marL="63500"/>
                </a:tc>
              </a:tr>
            </a:tbl>
          </a:graphicData>
        </a:graphic>
      </p:graphicFrame>
      <p:sp>
        <p:nvSpPr>
          <p:cNvPr id="335" name="Google Shape;335;p53"/>
          <p:cNvSpPr txBox="1"/>
          <p:nvPr/>
        </p:nvSpPr>
        <p:spPr>
          <a:xfrm>
            <a:off x="1142100" y="1930900"/>
            <a:ext cx="52503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t>MWP and MSP columns indicate the diameter of the horizontal branches joining MWP and MSP respectively.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u="sng"/>
              <a:t>MWP and MSP(Table 53 of SP 35)</a:t>
            </a:r>
            <a:endParaRPr sz="1300" u="sng"/>
          </a:p>
          <a:p>
            <a:pPr indent="0" lvl="0" marL="0" rtl="0" algn="l">
              <a:lnSpc>
                <a:spcPct val="115000"/>
              </a:lnSpc>
              <a:spcBef>
                <a:spcPts val="0"/>
              </a:spcBef>
              <a:spcAft>
                <a:spcPts val="0"/>
              </a:spcAft>
              <a:buNone/>
            </a:pPr>
            <a:r>
              <a:rPr lang="en-GB" sz="1300"/>
              <a:t>The diameter provided for all the MWP and MSP is 150mm.</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u="sng"/>
              <a:t>MVP(Main ventilation pipe) (Clause 6.7.5.3ofSP 35)</a:t>
            </a:r>
            <a:endParaRPr sz="1300" u="sng"/>
          </a:p>
          <a:p>
            <a:pPr indent="0" lvl="0" marL="0" rtl="0" algn="l">
              <a:lnSpc>
                <a:spcPct val="115000"/>
              </a:lnSpc>
              <a:spcBef>
                <a:spcPts val="0"/>
              </a:spcBef>
              <a:spcAft>
                <a:spcPts val="0"/>
              </a:spcAft>
              <a:buNone/>
            </a:pPr>
            <a:r>
              <a:rPr lang="en-GB" sz="1300"/>
              <a:t>The diameter provided for the MVP is 50mm.</a:t>
            </a:r>
            <a:endParaRPr sz="1300"/>
          </a:p>
          <a:p>
            <a:pPr indent="0" lvl="0" marL="0" rtl="0" algn="l">
              <a:lnSpc>
                <a:spcPct val="115000"/>
              </a:lnSpc>
              <a:spcBef>
                <a:spcPts val="0"/>
              </a:spcBef>
              <a:spcAft>
                <a:spcPts val="0"/>
              </a:spcAft>
              <a:buNone/>
            </a:pPr>
            <a:r>
              <a:t/>
            </a:r>
            <a:endParaRPr sz="13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grpSp>
        <p:nvGrpSpPr>
          <p:cNvPr id="340" name="Google Shape;340;p54"/>
          <p:cNvGrpSpPr/>
          <p:nvPr/>
        </p:nvGrpSpPr>
        <p:grpSpPr>
          <a:xfrm>
            <a:off x="0" y="0"/>
            <a:ext cx="9144000" cy="918210"/>
            <a:chOff x="0" y="0"/>
            <a:chExt cx="12192000" cy="1224280"/>
          </a:xfrm>
        </p:grpSpPr>
        <p:sp>
          <p:nvSpPr>
            <p:cNvPr id="341" name="Google Shape;341;p54"/>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42" name="Google Shape;342;p54"/>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43" name="Google Shape;343;p54"/>
          <p:cNvSpPr txBox="1"/>
          <p:nvPr/>
        </p:nvSpPr>
        <p:spPr>
          <a:xfrm>
            <a:off x="677277" y="1167850"/>
            <a:ext cx="6809100" cy="3528900"/>
          </a:xfrm>
          <a:prstGeom prst="rect">
            <a:avLst/>
          </a:prstGeom>
          <a:noFill/>
          <a:ln>
            <a:noFill/>
          </a:ln>
        </p:spPr>
        <p:txBody>
          <a:bodyPr anchorCtr="0" anchor="t" bIns="0" lIns="0" spcFirstLastPara="1" rIns="0" wrap="square" tIns="52850">
            <a:spAutoFit/>
          </a:bodyPr>
          <a:lstStyle/>
          <a:p>
            <a:pPr indent="0" lvl="0" marL="0" rtl="0" algn="l">
              <a:lnSpc>
                <a:spcPct val="115000"/>
              </a:lnSpc>
              <a:spcBef>
                <a:spcPts val="0"/>
              </a:spcBef>
              <a:spcAft>
                <a:spcPts val="0"/>
              </a:spcAft>
              <a:buNone/>
            </a:pPr>
            <a:r>
              <a:rPr lang="en-GB"/>
              <a:t>We have the total water demand calculated in the previous section 90,000L/day</a:t>
            </a:r>
            <a:endParaRPr/>
          </a:p>
          <a:p>
            <a:pPr indent="0" lvl="0" marL="0" rtl="0" algn="l">
              <a:lnSpc>
                <a:spcPct val="115000"/>
              </a:lnSpc>
              <a:spcBef>
                <a:spcPts val="0"/>
              </a:spcBef>
              <a:spcAft>
                <a:spcPts val="0"/>
              </a:spcAft>
              <a:buNone/>
            </a:pPr>
            <a:r>
              <a:rPr lang="en-GB"/>
              <a:t>• Now assume 90% of total consumption to reach the sewer</a:t>
            </a:r>
            <a:endParaRPr/>
          </a:p>
          <a:p>
            <a:pPr indent="0" lvl="0" marL="0" rtl="0" algn="l">
              <a:lnSpc>
                <a:spcPct val="115000"/>
              </a:lnSpc>
              <a:spcBef>
                <a:spcPts val="0"/>
              </a:spcBef>
              <a:spcAft>
                <a:spcPts val="0"/>
              </a:spcAft>
              <a:buNone/>
            </a:pPr>
            <a:r>
              <a:rPr lang="en-GB"/>
              <a:t>• Here, peak factor=3(since population &lt;20,000)</a:t>
            </a:r>
            <a:endParaRPr/>
          </a:p>
          <a:p>
            <a:pPr indent="0" lvl="0" marL="0" rtl="0" algn="l">
              <a:lnSpc>
                <a:spcPct val="115000"/>
              </a:lnSpc>
              <a:spcBef>
                <a:spcPts val="0"/>
              </a:spcBef>
              <a:spcAft>
                <a:spcPts val="0"/>
              </a:spcAft>
              <a:buNone/>
            </a:pPr>
            <a:r>
              <a:rPr lang="en-GB"/>
              <a:t>• ➢Total storage= 90,000*0.9*3 L/day </a:t>
            </a:r>
            <a:endParaRPr/>
          </a:p>
          <a:p>
            <a:pPr indent="0" lvl="0" marL="0" rtl="0" algn="l">
              <a:lnSpc>
                <a:spcPct val="115000"/>
              </a:lnSpc>
              <a:spcBef>
                <a:spcPts val="0"/>
              </a:spcBef>
              <a:spcAft>
                <a:spcPts val="0"/>
              </a:spcAft>
              <a:buNone/>
            </a:pPr>
            <a:r>
              <a:rPr lang="en-GB"/>
              <a:t>• = 2812.5 cm^3/s</a:t>
            </a:r>
            <a:endParaRPr/>
          </a:p>
          <a:p>
            <a:pPr indent="0" lvl="0" marL="0" rtl="0" algn="l">
              <a:lnSpc>
                <a:spcPct val="115000"/>
              </a:lnSpc>
              <a:spcBef>
                <a:spcPts val="0"/>
              </a:spcBef>
              <a:spcAft>
                <a:spcPts val="0"/>
              </a:spcAft>
              <a:buNone/>
            </a:pPr>
            <a:r>
              <a:rPr lang="en-GB"/>
              <a:t>• Now using Mannings’ formula Q=AR</a:t>
            </a:r>
            <a:r>
              <a:rPr baseline="30000" lang="en-GB"/>
              <a:t>2/3</a:t>
            </a:r>
            <a:r>
              <a:rPr lang="en-GB"/>
              <a:t>√s/n</a:t>
            </a:r>
            <a:endParaRPr/>
          </a:p>
          <a:p>
            <a:pPr indent="0" lvl="0" marL="0" rtl="0" algn="l">
              <a:lnSpc>
                <a:spcPct val="115000"/>
              </a:lnSpc>
              <a:spcBef>
                <a:spcPts val="0"/>
              </a:spcBef>
              <a:spcAft>
                <a:spcPts val="0"/>
              </a:spcAft>
              <a:buNone/>
            </a:pPr>
            <a:r>
              <a:rPr lang="en-GB"/>
              <a:t>• Take slope of main sewer pipe= 1/1000</a:t>
            </a:r>
            <a:endParaRPr/>
          </a:p>
          <a:p>
            <a:pPr indent="0" lvl="0" marL="0" rtl="0" algn="l">
              <a:lnSpc>
                <a:spcPct val="115000"/>
              </a:lnSpc>
              <a:spcBef>
                <a:spcPts val="0"/>
              </a:spcBef>
              <a:spcAft>
                <a:spcPts val="0"/>
              </a:spcAft>
              <a:buNone/>
            </a:pPr>
            <a:r>
              <a:rPr lang="en-GB"/>
              <a:t>• Mannings’ coefficient= 0.012</a:t>
            </a:r>
            <a:endParaRPr/>
          </a:p>
          <a:p>
            <a:pPr indent="0" lvl="0" marL="0" rtl="0" algn="l">
              <a:lnSpc>
                <a:spcPct val="115000"/>
              </a:lnSpc>
              <a:spcBef>
                <a:spcPts val="0"/>
              </a:spcBef>
              <a:spcAft>
                <a:spcPts val="0"/>
              </a:spcAft>
              <a:buNone/>
            </a:pPr>
            <a:r>
              <a:rPr lang="en-GB"/>
              <a:t>• ➢2812.5 =πd2/4*(d/4)2/3*√(1/1000)*(1/0.012)</a:t>
            </a:r>
            <a:endParaRPr/>
          </a:p>
          <a:p>
            <a:pPr indent="0" lvl="0" marL="0" rtl="0" algn="l">
              <a:lnSpc>
                <a:spcPct val="115000"/>
              </a:lnSpc>
              <a:spcBef>
                <a:spcPts val="0"/>
              </a:spcBef>
              <a:spcAft>
                <a:spcPts val="0"/>
              </a:spcAft>
              <a:buNone/>
            </a:pPr>
            <a:r>
              <a:rPr lang="en-GB"/>
              <a:t>• =&gt; d= 21.15</a:t>
            </a:r>
            <a:endParaRPr/>
          </a:p>
          <a:p>
            <a:pPr indent="0" lvl="0" marL="0" rtl="0" algn="l">
              <a:lnSpc>
                <a:spcPct val="115000"/>
              </a:lnSpc>
              <a:spcBef>
                <a:spcPts val="0"/>
              </a:spcBef>
              <a:spcAft>
                <a:spcPts val="0"/>
              </a:spcAft>
              <a:buNone/>
            </a:pPr>
            <a:r>
              <a:rPr lang="en-GB"/>
              <a:t>• =&gt; Provide a 220 mm diameter pipe for the sewer pipe connecting the sewage from all the flats to the municipal sewage system.</a:t>
            </a:r>
            <a:endParaRPr/>
          </a:p>
          <a:p>
            <a:pPr indent="0" lvl="0" marL="0" rtl="0" algn="l">
              <a:lnSpc>
                <a:spcPct val="115000"/>
              </a:lnSpc>
              <a:spcBef>
                <a:spcPts val="0"/>
              </a:spcBef>
              <a:spcAft>
                <a:spcPts val="0"/>
              </a:spcAft>
              <a:buNone/>
            </a:pPr>
            <a:r>
              <a:t/>
            </a:r>
            <a:endParaRPr/>
          </a:p>
          <a:p>
            <a:pPr indent="0" lvl="0" marL="0" rtl="0" algn="l">
              <a:lnSpc>
                <a:spcPct val="100000"/>
              </a:lnSpc>
              <a:spcBef>
                <a:spcPts val="300"/>
              </a:spcBef>
              <a:spcAft>
                <a:spcPts val="0"/>
              </a:spcAft>
              <a:buNone/>
            </a:pPr>
            <a:r>
              <a:t/>
            </a:r>
            <a:endParaRPr>
              <a:latin typeface="Calibri"/>
              <a:ea typeface="Calibri"/>
              <a:cs typeface="Calibri"/>
              <a:sym typeface="Calibri"/>
            </a:endParaRPr>
          </a:p>
        </p:txBody>
      </p:sp>
      <p:sp>
        <p:nvSpPr>
          <p:cNvPr id="344" name="Google Shape;344;p54"/>
          <p:cNvSpPr txBox="1"/>
          <p:nvPr>
            <p:ph type="title"/>
          </p:nvPr>
        </p:nvSpPr>
        <p:spPr>
          <a:xfrm>
            <a:off x="283311" y="-39910"/>
            <a:ext cx="8517900" cy="7866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Plumbing (Manual)</a:t>
            </a:r>
            <a:endParaRPr sz="3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Materials Considered</a:t>
            </a:r>
            <a:endParaRPr/>
          </a:p>
        </p:txBody>
      </p:sp>
      <p:sp>
        <p:nvSpPr>
          <p:cNvPr id="103" name="Google Shape;103;p19"/>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M30 Grade concrete for RCC Structural elements </a:t>
            </a:r>
            <a:endParaRPr/>
          </a:p>
          <a:p>
            <a:pPr indent="0" lvl="0" marL="0" rtl="0" algn="l">
              <a:spcBef>
                <a:spcPts val="1200"/>
              </a:spcBef>
              <a:spcAft>
                <a:spcPts val="0"/>
              </a:spcAft>
              <a:buNone/>
            </a:pPr>
            <a:r>
              <a:rPr lang="en-GB"/>
              <a:t> ❑ 	Fe500 Steel for RCC Structural elements</a:t>
            </a:r>
            <a:endParaRPr/>
          </a:p>
          <a:p>
            <a:pPr indent="0" lvl="0" marL="0" rtl="0" algn="l">
              <a:spcBef>
                <a:spcPts val="1200"/>
              </a:spcBef>
              <a:spcAft>
                <a:spcPts val="1200"/>
              </a:spcAft>
              <a:buNone/>
            </a:pPr>
            <a:r>
              <a:rPr lang="en-GB"/>
              <a:t> ❑ 	Fe410 Steel for all Steel members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grpSp>
        <p:nvGrpSpPr>
          <p:cNvPr id="349" name="Google Shape;349;p55"/>
          <p:cNvGrpSpPr/>
          <p:nvPr/>
        </p:nvGrpSpPr>
        <p:grpSpPr>
          <a:xfrm>
            <a:off x="0" y="0"/>
            <a:ext cx="9144000" cy="918210"/>
            <a:chOff x="0" y="0"/>
            <a:chExt cx="12192000" cy="1224280"/>
          </a:xfrm>
        </p:grpSpPr>
        <p:sp>
          <p:nvSpPr>
            <p:cNvPr id="350" name="Google Shape;350;p55"/>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51" name="Google Shape;351;p55"/>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52" name="Google Shape;352;p55"/>
          <p:cNvSpPr txBox="1"/>
          <p:nvPr/>
        </p:nvSpPr>
        <p:spPr>
          <a:xfrm>
            <a:off x="313054" y="918200"/>
            <a:ext cx="8018700" cy="4297200"/>
          </a:xfrm>
          <a:prstGeom prst="rect">
            <a:avLst/>
          </a:prstGeom>
          <a:noFill/>
          <a:ln>
            <a:noFill/>
          </a:ln>
        </p:spPr>
        <p:txBody>
          <a:bodyPr anchorCtr="0" anchor="t" bIns="0" lIns="0" spcFirstLastPara="1" rIns="0" wrap="square" tIns="52850">
            <a:spAutoFit/>
          </a:bodyPr>
          <a:lstStyle/>
          <a:p>
            <a:pPr indent="0" lvl="0" marL="0" rtl="0" algn="l">
              <a:lnSpc>
                <a:spcPct val="115000"/>
              </a:lnSpc>
              <a:spcBef>
                <a:spcPts val="0"/>
              </a:spcBef>
              <a:spcAft>
                <a:spcPts val="0"/>
              </a:spcAft>
              <a:buNone/>
            </a:pPr>
            <a:r>
              <a:rPr b="1" lang="en-GB" sz="1200"/>
              <a:t>Beam Design</a:t>
            </a:r>
            <a:endParaRPr b="1" sz="1200"/>
          </a:p>
          <a:p>
            <a:pPr indent="0" lvl="0" marL="0" rtl="0" algn="l">
              <a:lnSpc>
                <a:spcPct val="115000"/>
              </a:lnSpc>
              <a:spcBef>
                <a:spcPts val="0"/>
              </a:spcBef>
              <a:spcAft>
                <a:spcPts val="0"/>
              </a:spcAft>
              <a:buNone/>
            </a:pPr>
            <a:r>
              <a:rPr lang="en-GB" sz="1200"/>
              <a:t>Length of beam = 4000 mm Size: 250 mm * 450 mm</a:t>
            </a:r>
            <a:endParaRPr sz="1200"/>
          </a:p>
          <a:p>
            <a:pPr indent="0" lvl="0" marL="0" rtl="0" algn="l">
              <a:lnSpc>
                <a:spcPct val="115000"/>
              </a:lnSpc>
              <a:spcBef>
                <a:spcPts val="0"/>
              </a:spcBef>
              <a:spcAft>
                <a:spcPts val="0"/>
              </a:spcAft>
              <a:buNone/>
            </a:pPr>
            <a:r>
              <a:rPr lang="en-GB" sz="1200"/>
              <a:t>Clear cover = 20 mm</a:t>
            </a:r>
            <a:endParaRPr sz="1200"/>
          </a:p>
          <a:p>
            <a:pPr indent="0" lvl="0" marL="0" rtl="0" algn="l">
              <a:lnSpc>
                <a:spcPct val="115000"/>
              </a:lnSpc>
              <a:spcBef>
                <a:spcPts val="0"/>
              </a:spcBef>
              <a:spcAft>
                <a:spcPts val="0"/>
              </a:spcAft>
              <a:buNone/>
            </a:pPr>
            <a:r>
              <a:rPr b="1" lang="en-GB" sz="1200"/>
              <a:t>Design for Flexure:</a:t>
            </a:r>
            <a:endParaRPr b="1" sz="1200"/>
          </a:p>
          <a:p>
            <a:pPr indent="0" lvl="0" marL="0" rtl="0" algn="l">
              <a:lnSpc>
                <a:spcPct val="115000"/>
              </a:lnSpc>
              <a:spcBef>
                <a:spcPts val="0"/>
              </a:spcBef>
              <a:spcAft>
                <a:spcPts val="0"/>
              </a:spcAft>
              <a:buNone/>
            </a:pPr>
            <a:r>
              <a:rPr lang="en-GB" sz="1200"/>
              <a:t>Maximum applied moment (Mu) = 66.04KN.m</a:t>
            </a:r>
            <a:endParaRPr sz="1200"/>
          </a:p>
          <a:p>
            <a:pPr indent="0" lvl="0" marL="0" rtl="0" algn="l">
              <a:lnSpc>
                <a:spcPct val="115000"/>
              </a:lnSpc>
              <a:spcBef>
                <a:spcPts val="0"/>
              </a:spcBef>
              <a:spcAft>
                <a:spcPts val="0"/>
              </a:spcAft>
              <a:buNone/>
            </a:pPr>
            <a:r>
              <a:rPr lang="en-GB" sz="1200"/>
              <a:t>Taking FOS as 1.5, Factored moment (Mu) = 66.04* 1.5 = 99.06 KN.m</a:t>
            </a:r>
            <a:endParaRPr sz="1200"/>
          </a:p>
          <a:p>
            <a:pPr indent="0" lvl="0" marL="0" rtl="0" algn="l">
              <a:lnSpc>
                <a:spcPct val="115000"/>
              </a:lnSpc>
              <a:spcBef>
                <a:spcPts val="0"/>
              </a:spcBef>
              <a:spcAft>
                <a:spcPts val="0"/>
              </a:spcAft>
              <a:buNone/>
            </a:pPr>
            <a:r>
              <a:rPr lang="en-GB" sz="1200"/>
              <a:t>For a balanced section:</a:t>
            </a:r>
            <a:endParaRPr sz="1200"/>
          </a:p>
          <a:p>
            <a:pPr indent="0" lvl="0" marL="0" rtl="0" algn="l">
              <a:lnSpc>
                <a:spcPct val="115000"/>
              </a:lnSpc>
              <a:spcBef>
                <a:spcPts val="0"/>
              </a:spcBef>
              <a:spcAft>
                <a:spcPts val="0"/>
              </a:spcAft>
              <a:buNone/>
            </a:pPr>
            <a:r>
              <a:rPr lang="en-GB" sz="1200"/>
              <a:t>Maximum bending moment = 0.133 * fck * b * d^2</a:t>
            </a:r>
            <a:endParaRPr sz="1200"/>
          </a:p>
          <a:p>
            <a:pPr indent="0" lvl="0" marL="0" rtl="0" algn="l">
              <a:lnSpc>
                <a:spcPct val="115000"/>
              </a:lnSpc>
              <a:spcBef>
                <a:spcPts val="0"/>
              </a:spcBef>
              <a:spcAft>
                <a:spcPts val="0"/>
              </a:spcAft>
              <a:buNone/>
            </a:pPr>
            <a:r>
              <a:rPr lang="en-GB" sz="1200"/>
              <a:t>= 0.133 * 30 * 250 * (450 - 20)^2 = 184.437 KN.m</a:t>
            </a:r>
            <a:endParaRPr sz="1200"/>
          </a:p>
          <a:p>
            <a:pPr indent="0" lvl="0" marL="0" rtl="0" algn="l">
              <a:lnSpc>
                <a:spcPct val="115000"/>
              </a:lnSpc>
              <a:spcBef>
                <a:spcPts val="0"/>
              </a:spcBef>
              <a:spcAft>
                <a:spcPts val="0"/>
              </a:spcAft>
              <a:buNone/>
            </a:pPr>
            <a:r>
              <a:rPr lang="en-GB" sz="1200"/>
              <a:t>Mu &lt; 184.437 KN.m, so the beam is safe for design as an under-reinforced section</a:t>
            </a:r>
            <a:endParaRPr sz="1200"/>
          </a:p>
          <a:p>
            <a:pPr indent="0" lvl="0" marL="0" rtl="0" algn="l">
              <a:lnSpc>
                <a:spcPct val="115000"/>
              </a:lnSpc>
              <a:spcBef>
                <a:spcPts val="0"/>
              </a:spcBef>
              <a:spcAft>
                <a:spcPts val="0"/>
              </a:spcAft>
              <a:buNone/>
            </a:pPr>
            <a:r>
              <a:rPr lang="en-GB" sz="1200"/>
              <a:t>xu / d = 1.2 - (1.44 - (6.78Mu) / (fck * b* d2 )) ^ (½)</a:t>
            </a:r>
            <a:endParaRPr sz="1200"/>
          </a:p>
          <a:p>
            <a:pPr indent="0" lvl="0" marL="0" rtl="0" algn="l">
              <a:lnSpc>
                <a:spcPct val="115000"/>
              </a:lnSpc>
              <a:spcBef>
                <a:spcPts val="0"/>
              </a:spcBef>
              <a:spcAft>
                <a:spcPts val="0"/>
              </a:spcAft>
              <a:buNone/>
            </a:pPr>
            <a:r>
              <a:rPr lang="en-GB" sz="1200"/>
              <a:t>= 1.2 - 0.977 = 0.223</a:t>
            </a:r>
            <a:endParaRPr sz="1200"/>
          </a:p>
          <a:p>
            <a:pPr indent="0" lvl="0" marL="0" rtl="0" algn="l">
              <a:lnSpc>
                <a:spcPct val="115000"/>
              </a:lnSpc>
              <a:spcBef>
                <a:spcPts val="0"/>
              </a:spcBef>
              <a:spcAft>
                <a:spcPts val="0"/>
              </a:spcAft>
              <a:buNone/>
            </a:pPr>
            <a:r>
              <a:rPr lang="en-GB" sz="1200"/>
              <a:t>Therefore, percentage of steel required (p) = 41.38 * (fck / fy) * (xu / d)</a:t>
            </a:r>
            <a:endParaRPr sz="1200"/>
          </a:p>
          <a:p>
            <a:pPr indent="0" lvl="0" marL="0" rtl="0" algn="l">
              <a:lnSpc>
                <a:spcPct val="115000"/>
              </a:lnSpc>
              <a:spcBef>
                <a:spcPts val="0"/>
              </a:spcBef>
              <a:spcAft>
                <a:spcPts val="0"/>
              </a:spcAft>
              <a:buNone/>
            </a:pPr>
            <a:r>
              <a:rPr lang="en-GB" sz="1200"/>
              <a:t>= 0.55% (approx.)</a:t>
            </a:r>
            <a:endParaRPr sz="1200"/>
          </a:p>
          <a:p>
            <a:pPr indent="0" lvl="0" marL="0" rtl="0" algn="l">
              <a:lnSpc>
                <a:spcPct val="115000"/>
              </a:lnSpc>
              <a:spcBef>
                <a:spcPts val="0"/>
              </a:spcBef>
              <a:spcAft>
                <a:spcPts val="0"/>
              </a:spcAft>
              <a:buNone/>
            </a:pPr>
            <a:r>
              <a:rPr lang="en-GB" sz="1200"/>
              <a:t>So, the Area of steel required (Ast) = (p * b * d) / 100 = 618.75 mm^2</a:t>
            </a:r>
            <a:endParaRPr sz="1200"/>
          </a:p>
          <a:p>
            <a:pPr indent="0" lvl="0" marL="0" rtl="0" algn="l">
              <a:lnSpc>
                <a:spcPct val="115000"/>
              </a:lnSpc>
              <a:spcBef>
                <a:spcPts val="0"/>
              </a:spcBef>
              <a:spcAft>
                <a:spcPts val="0"/>
              </a:spcAft>
              <a:buNone/>
            </a:pPr>
            <a:r>
              <a:rPr lang="en-GB" sz="1200"/>
              <a:t>Hence provide</a:t>
            </a:r>
            <a:r>
              <a:rPr b="1" lang="en-GB" sz="1200"/>
              <a:t> 4 - 15 φ bars</a:t>
            </a:r>
            <a:r>
              <a:rPr lang="en-GB" sz="1200"/>
              <a:t> for reinforcement</a:t>
            </a:r>
            <a:endParaRPr sz="1200"/>
          </a:p>
          <a:p>
            <a:pPr indent="0" lvl="0" marL="0" rtl="0" algn="l">
              <a:lnSpc>
                <a:spcPct val="115000"/>
              </a:lnSpc>
              <a:spcBef>
                <a:spcPts val="0"/>
              </a:spcBef>
              <a:spcAft>
                <a:spcPts val="0"/>
              </a:spcAft>
              <a:buNone/>
            </a:pPr>
            <a:r>
              <a:rPr b="1" lang="en-GB" sz="1200"/>
              <a:t>Design for Shear:</a:t>
            </a:r>
            <a:endParaRPr b="1" sz="1200"/>
          </a:p>
          <a:p>
            <a:pPr indent="0" lvl="0" marL="0" rtl="0" algn="l">
              <a:lnSpc>
                <a:spcPct val="115000"/>
              </a:lnSpc>
              <a:spcBef>
                <a:spcPts val="0"/>
              </a:spcBef>
              <a:spcAft>
                <a:spcPts val="0"/>
              </a:spcAft>
              <a:buNone/>
            </a:pPr>
            <a:r>
              <a:rPr lang="en-GB" sz="1200"/>
              <a:t>Shear Force (V) = 31 KN</a:t>
            </a:r>
            <a:endParaRPr sz="1200"/>
          </a:p>
          <a:p>
            <a:pPr indent="0" lvl="0" marL="0" rtl="0" algn="l">
              <a:lnSpc>
                <a:spcPct val="115000"/>
              </a:lnSpc>
              <a:spcBef>
                <a:spcPts val="0"/>
              </a:spcBef>
              <a:spcAft>
                <a:spcPts val="0"/>
              </a:spcAft>
              <a:buNone/>
            </a:pPr>
            <a:r>
              <a:rPr lang="en-GB" sz="1200"/>
              <a:t>Shear stress (Tv) = V / bd = (31 * 10^3) / (250 * (450 - 20 - 15/2 - 10)) = 0.30 MPa</a:t>
            </a:r>
            <a:endParaRPr sz="1200"/>
          </a:p>
          <a:p>
            <a:pPr indent="0" lvl="0" marL="0" rtl="0" algn="l">
              <a:lnSpc>
                <a:spcPct val="100000"/>
              </a:lnSpc>
              <a:spcBef>
                <a:spcPts val="300"/>
              </a:spcBef>
              <a:spcAft>
                <a:spcPts val="0"/>
              </a:spcAft>
              <a:buNone/>
            </a:pPr>
            <a:r>
              <a:t/>
            </a:r>
            <a:endParaRPr sz="1100">
              <a:latin typeface="Calibri"/>
              <a:ea typeface="Calibri"/>
              <a:cs typeface="Calibri"/>
              <a:sym typeface="Calibri"/>
            </a:endParaRPr>
          </a:p>
        </p:txBody>
      </p:sp>
      <p:sp>
        <p:nvSpPr>
          <p:cNvPr id="353" name="Google Shape;353;p55"/>
          <p:cNvSpPr txBox="1"/>
          <p:nvPr>
            <p:ph type="title"/>
          </p:nvPr>
        </p:nvSpPr>
        <p:spPr>
          <a:xfrm>
            <a:off x="313061" y="-211260"/>
            <a:ext cx="8517900" cy="1340700"/>
          </a:xfrm>
          <a:prstGeom prst="rect">
            <a:avLst/>
          </a:prstGeom>
          <a:noFill/>
          <a:ln>
            <a:noFill/>
          </a:ln>
        </p:spPr>
        <p:txBody>
          <a:bodyPr anchorCtr="0" anchor="t" bIns="0" lIns="0" spcFirstLastPara="1" rIns="0" wrap="square" tIns="230075">
            <a:spAutoFit/>
          </a:bodyPr>
          <a:lstStyle/>
          <a:p>
            <a:pPr indent="0" lvl="0" marL="1460500" rtl="0" algn="l">
              <a:spcBef>
                <a:spcPts val="0"/>
              </a:spcBef>
              <a:spcAft>
                <a:spcPts val="0"/>
              </a:spcAft>
              <a:buNone/>
            </a:pPr>
            <a:r>
              <a:rPr lang="en-GB" sz="3600">
                <a:solidFill>
                  <a:schemeClr val="dk1"/>
                </a:solidFill>
              </a:rPr>
              <a:t>Beam Design</a:t>
            </a:r>
            <a:r>
              <a:rPr lang="en-GB" sz="3600">
                <a:solidFill>
                  <a:schemeClr val="dk1"/>
                </a:solidFill>
              </a:rPr>
              <a:t> (Manual)</a:t>
            </a:r>
            <a:endParaRPr sz="3600">
              <a:solidFill>
                <a:schemeClr val="dk1"/>
              </a:solidFill>
            </a:endParaRPr>
          </a:p>
          <a:p>
            <a:pPr indent="0" lvl="0" marL="1460500" rtl="0" algn="l">
              <a:lnSpc>
                <a:spcPct val="100000"/>
              </a:lnSpc>
              <a:spcBef>
                <a:spcPts val="0"/>
              </a:spcBef>
              <a:spcAft>
                <a:spcPts val="0"/>
              </a:spcAft>
              <a:buNone/>
            </a:pPr>
            <a:r>
              <a:t/>
            </a:r>
            <a:endParaRPr sz="36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type="title"/>
          </p:nvPr>
        </p:nvSpPr>
        <p:spPr>
          <a:xfrm>
            <a:off x="283311" y="-39910"/>
            <a:ext cx="8517900" cy="56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359" name="Google Shape;359;p56"/>
          <p:cNvSpPr txBox="1"/>
          <p:nvPr>
            <p:ph idx="1" type="body"/>
          </p:nvPr>
        </p:nvSpPr>
        <p:spPr>
          <a:xfrm>
            <a:off x="376475" y="34"/>
            <a:ext cx="8391600" cy="3781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From Table 19 of IS: 456 - 2000:</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Design Shear Strength (Tc) = 0.518 MPa (For M30 concrete and Ast = 618.75 mm^2)</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Tv &lt; Tc, so we design for minimum shear reinforcement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Using 2-legged 8 mm dia. stirrups, we have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Spacing between stirrups (Sv) = (0.87 * fy * Asv) / (b * 0.4)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                                                 = (0.87 * 500 * 2 * </a:t>
            </a:r>
            <a:r>
              <a:rPr lang="en-GB" sz="1400">
                <a:solidFill>
                  <a:srgbClr val="222222"/>
                </a:solidFill>
                <a:latin typeface="Arial"/>
                <a:ea typeface="Arial"/>
                <a:cs typeface="Arial"/>
                <a:sym typeface="Arial"/>
              </a:rPr>
              <a:t>ℼ/4 * 8^2) / (300 * 0.4)</a:t>
            </a:r>
            <a:endParaRPr sz="1400">
              <a:solidFill>
                <a:srgbClr val="222222"/>
              </a:solidFill>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Arial"/>
                <a:ea typeface="Arial"/>
                <a:cs typeface="Arial"/>
                <a:sym typeface="Arial"/>
              </a:rPr>
              <a:t>= 364.425 mm</a:t>
            </a:r>
            <a:endParaRPr sz="1400">
              <a:solidFill>
                <a:srgbClr val="222222"/>
              </a:solidFill>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Arial"/>
                <a:ea typeface="Arial"/>
                <a:cs typeface="Arial"/>
                <a:sym typeface="Arial"/>
              </a:rPr>
              <a:t>However according to IS: 456 - 2000, the maximum spacing between stirrups should not</a:t>
            </a:r>
            <a:endParaRPr sz="1400">
              <a:solidFill>
                <a:srgbClr val="222222"/>
              </a:solidFill>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Arial"/>
                <a:ea typeface="Arial"/>
                <a:cs typeface="Arial"/>
                <a:sym typeface="Arial"/>
              </a:rPr>
              <a:t>exceed 300 mm.</a:t>
            </a:r>
            <a:endParaRPr sz="1400">
              <a:solidFill>
                <a:srgbClr val="222222"/>
              </a:solidFill>
              <a:latin typeface="Arial"/>
              <a:ea typeface="Arial"/>
              <a:cs typeface="Arial"/>
              <a:sym typeface="Arial"/>
            </a:endParaRPr>
          </a:p>
          <a:p>
            <a:pPr indent="0" lvl="0" marL="0" rtl="0" algn="l">
              <a:spcBef>
                <a:spcPts val="0"/>
              </a:spcBef>
              <a:spcAft>
                <a:spcPts val="0"/>
              </a:spcAft>
              <a:buNone/>
            </a:pPr>
            <a:r>
              <a:rPr lang="en-GB" sz="1400">
                <a:solidFill>
                  <a:srgbClr val="222222"/>
                </a:solidFill>
                <a:latin typeface="Arial"/>
                <a:ea typeface="Arial"/>
                <a:cs typeface="Arial"/>
                <a:sym typeface="Arial"/>
              </a:rPr>
              <a:t>Therefore, provide </a:t>
            </a:r>
            <a:r>
              <a:rPr b="1" lang="en-GB" sz="1400">
                <a:solidFill>
                  <a:srgbClr val="222222"/>
                </a:solidFill>
                <a:latin typeface="Arial"/>
                <a:ea typeface="Arial"/>
                <a:cs typeface="Arial"/>
                <a:sym typeface="Arial"/>
              </a:rPr>
              <a:t>2-legged 8 φ stirrups @ 300 mm c/c</a:t>
            </a:r>
            <a:r>
              <a:rPr lang="en-GB" sz="1400">
                <a:solidFill>
                  <a:srgbClr val="222222"/>
                </a:solidFill>
                <a:latin typeface="Arial"/>
                <a:ea typeface="Arial"/>
                <a:cs typeface="Arial"/>
                <a:sym typeface="Arial"/>
              </a:rPr>
              <a:t> as shear reinforcement</a:t>
            </a:r>
            <a:endParaRPr sz="14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grpSp>
        <p:nvGrpSpPr>
          <p:cNvPr id="364" name="Google Shape;364;p57"/>
          <p:cNvGrpSpPr/>
          <p:nvPr/>
        </p:nvGrpSpPr>
        <p:grpSpPr>
          <a:xfrm>
            <a:off x="0" y="0"/>
            <a:ext cx="9144000" cy="918210"/>
            <a:chOff x="0" y="0"/>
            <a:chExt cx="12192000" cy="1224280"/>
          </a:xfrm>
        </p:grpSpPr>
        <p:sp>
          <p:nvSpPr>
            <p:cNvPr id="365" name="Google Shape;365;p57"/>
            <p:cNvSpPr/>
            <p:nvPr/>
          </p:nvSpPr>
          <p:spPr>
            <a:xfrm>
              <a:off x="0" y="0"/>
              <a:ext cx="12192000" cy="1224280"/>
            </a:xfrm>
            <a:custGeom>
              <a:rect b="b" l="l" r="r" t="t"/>
              <a:pathLst>
                <a:path extrusionOk="0" h="1224280" w="12192000">
                  <a:moveTo>
                    <a:pt x="0" y="1223772"/>
                  </a:moveTo>
                  <a:lnTo>
                    <a:pt x="12192000" y="1223772"/>
                  </a:lnTo>
                  <a:lnTo>
                    <a:pt x="12192000" y="0"/>
                  </a:lnTo>
                  <a:lnTo>
                    <a:pt x="0" y="0"/>
                  </a:lnTo>
                  <a:lnTo>
                    <a:pt x="0" y="1223772"/>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66" name="Google Shape;366;p57"/>
            <p:cNvSpPr/>
            <p:nvPr/>
          </p:nvSpPr>
          <p:spPr>
            <a:xfrm>
              <a:off x="0" y="0"/>
              <a:ext cx="12192000" cy="1224280"/>
            </a:xfrm>
            <a:custGeom>
              <a:rect b="b" l="l" r="r" t="t"/>
              <a:pathLst>
                <a:path extrusionOk="0" h="1224280" w="12192000">
                  <a:moveTo>
                    <a:pt x="0" y="1223772"/>
                  </a:moveTo>
                  <a:lnTo>
                    <a:pt x="12192000" y="1223772"/>
                  </a:lnTo>
                  <a:lnTo>
                    <a:pt x="12192000" y="0"/>
                  </a:lnTo>
                </a:path>
                <a:path extrusionOk="0" h="1224280" w="12192000">
                  <a:moveTo>
                    <a:pt x="0" y="0"/>
                  </a:moveTo>
                  <a:lnTo>
                    <a:pt x="0" y="1223772"/>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67" name="Google Shape;367;p57"/>
          <p:cNvSpPr txBox="1"/>
          <p:nvPr/>
        </p:nvSpPr>
        <p:spPr>
          <a:xfrm>
            <a:off x="280568" y="1195197"/>
            <a:ext cx="5250300" cy="222600"/>
          </a:xfrm>
          <a:prstGeom prst="rect">
            <a:avLst/>
          </a:prstGeom>
          <a:noFill/>
          <a:ln>
            <a:noFill/>
          </a:ln>
        </p:spPr>
        <p:txBody>
          <a:bodyPr anchorCtr="0" anchor="t" bIns="0" lIns="0" spcFirstLastPara="1" rIns="0" wrap="square" tIns="52850">
            <a:spAutoFit/>
          </a:bodyPr>
          <a:lstStyle/>
          <a:p>
            <a:pPr indent="0" lvl="0" marL="0" rtl="0" algn="l">
              <a:lnSpc>
                <a:spcPct val="100000"/>
              </a:lnSpc>
              <a:spcBef>
                <a:spcPts val="300"/>
              </a:spcBef>
              <a:spcAft>
                <a:spcPts val="0"/>
              </a:spcAft>
              <a:buNone/>
            </a:pPr>
            <a:r>
              <a:t/>
            </a:r>
            <a:endParaRPr sz="1100">
              <a:latin typeface="Calibri"/>
              <a:ea typeface="Calibri"/>
              <a:cs typeface="Calibri"/>
              <a:sym typeface="Calibri"/>
            </a:endParaRPr>
          </a:p>
        </p:txBody>
      </p:sp>
      <p:sp>
        <p:nvSpPr>
          <p:cNvPr id="368" name="Google Shape;368;p57"/>
          <p:cNvSpPr txBox="1"/>
          <p:nvPr>
            <p:ph type="title"/>
          </p:nvPr>
        </p:nvSpPr>
        <p:spPr>
          <a:xfrm>
            <a:off x="283311" y="-39910"/>
            <a:ext cx="8517900" cy="786600"/>
          </a:xfrm>
          <a:prstGeom prst="rect">
            <a:avLst/>
          </a:prstGeom>
          <a:noFill/>
          <a:ln>
            <a:noFill/>
          </a:ln>
        </p:spPr>
        <p:txBody>
          <a:bodyPr anchorCtr="0" anchor="t" bIns="0" lIns="0" spcFirstLastPara="1" rIns="0" wrap="square" tIns="230075">
            <a:spAutoFit/>
          </a:bodyPr>
          <a:lstStyle/>
          <a:p>
            <a:pPr indent="0" lvl="0" marL="1460500" rtl="0" algn="l">
              <a:lnSpc>
                <a:spcPct val="100000"/>
              </a:lnSpc>
              <a:spcBef>
                <a:spcPts val="0"/>
              </a:spcBef>
              <a:spcAft>
                <a:spcPts val="0"/>
              </a:spcAft>
              <a:buNone/>
            </a:pPr>
            <a:r>
              <a:rPr lang="en-GB" sz="3600">
                <a:solidFill>
                  <a:schemeClr val="dk1"/>
                </a:solidFill>
              </a:rPr>
              <a:t>Beam Design (Manual)</a:t>
            </a:r>
            <a:endParaRPr sz="3600">
              <a:solidFill>
                <a:schemeClr val="dk1"/>
              </a:solidFill>
            </a:endParaRPr>
          </a:p>
        </p:txBody>
      </p:sp>
      <p:pic>
        <p:nvPicPr>
          <p:cNvPr id="369" name="Google Shape;369;p57"/>
          <p:cNvPicPr preferRelativeResize="0"/>
          <p:nvPr/>
        </p:nvPicPr>
        <p:blipFill>
          <a:blip r:embed="rId3">
            <a:alphaModFix/>
          </a:blip>
          <a:stretch>
            <a:fillRect/>
          </a:stretch>
        </p:blipFill>
        <p:spPr>
          <a:xfrm>
            <a:off x="152400" y="1570197"/>
            <a:ext cx="8839199" cy="30738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grpSp>
        <p:nvGrpSpPr>
          <p:cNvPr id="374" name="Google Shape;374;p58"/>
          <p:cNvGrpSpPr/>
          <p:nvPr/>
        </p:nvGrpSpPr>
        <p:grpSpPr>
          <a:xfrm>
            <a:off x="0" y="0"/>
            <a:ext cx="9144000" cy="1084898"/>
            <a:chOff x="0" y="0"/>
            <a:chExt cx="12192000" cy="1446530"/>
          </a:xfrm>
        </p:grpSpPr>
        <p:sp>
          <p:nvSpPr>
            <p:cNvPr id="375" name="Google Shape;375;p58"/>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76" name="Google Shape;376;p58"/>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77" name="Google Shape;377;p58"/>
          <p:cNvSpPr txBox="1"/>
          <p:nvPr>
            <p:ph type="title"/>
          </p:nvPr>
        </p:nvSpPr>
        <p:spPr>
          <a:xfrm>
            <a:off x="283311" y="-39910"/>
            <a:ext cx="8517900" cy="954900"/>
          </a:xfrm>
          <a:prstGeom prst="rect">
            <a:avLst/>
          </a:prstGeom>
          <a:noFill/>
          <a:ln>
            <a:noFill/>
          </a:ln>
        </p:spPr>
        <p:txBody>
          <a:bodyPr anchorCtr="0" anchor="t" bIns="0" lIns="0" spcFirstLastPara="1" rIns="0" wrap="square" tIns="396725">
            <a:spAutoFit/>
          </a:bodyPr>
          <a:lstStyle/>
          <a:p>
            <a:pPr indent="0" lvl="0" marL="1651000" rtl="0" algn="l">
              <a:lnSpc>
                <a:spcPct val="100000"/>
              </a:lnSpc>
              <a:spcBef>
                <a:spcPts val="0"/>
              </a:spcBef>
              <a:spcAft>
                <a:spcPts val="0"/>
              </a:spcAft>
              <a:buNone/>
            </a:pPr>
            <a:r>
              <a:rPr lang="en-GB" sz="3600">
                <a:solidFill>
                  <a:schemeClr val="dk1"/>
                </a:solidFill>
              </a:rPr>
              <a:t>Slab Design (Manual)</a:t>
            </a:r>
            <a:endParaRPr sz="3600">
              <a:solidFill>
                <a:schemeClr val="dk1"/>
              </a:solidFill>
            </a:endParaRPr>
          </a:p>
        </p:txBody>
      </p:sp>
      <p:sp>
        <p:nvSpPr>
          <p:cNvPr id="378" name="Google Shape;378;p58"/>
          <p:cNvSpPr txBox="1"/>
          <p:nvPr/>
        </p:nvSpPr>
        <p:spPr>
          <a:xfrm>
            <a:off x="575690" y="1084893"/>
            <a:ext cx="5479200" cy="3940200"/>
          </a:xfrm>
          <a:prstGeom prst="rect">
            <a:avLst/>
          </a:prstGeom>
          <a:noFill/>
          <a:ln>
            <a:noFill/>
          </a:ln>
        </p:spPr>
        <p:txBody>
          <a:bodyPr anchorCtr="0" anchor="t" bIns="0" lIns="0" spcFirstLastPara="1" rIns="0" wrap="square" tIns="9525">
            <a:spAutoFit/>
          </a:bodyPr>
          <a:lstStyle/>
          <a:p>
            <a:pPr indent="0" lvl="0" marL="0" rtl="0" algn="l">
              <a:lnSpc>
                <a:spcPct val="115000"/>
              </a:lnSpc>
              <a:spcBef>
                <a:spcPts val="0"/>
              </a:spcBef>
              <a:spcAft>
                <a:spcPts val="0"/>
              </a:spcAft>
              <a:buNone/>
            </a:pPr>
            <a:r>
              <a:rPr b="1" lang="en-GB" sz="1100"/>
              <a:t>Slab Design(General Floor)</a:t>
            </a:r>
            <a:endParaRPr b="1"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Raw dimensions of slab = 4m x 4m</a:t>
            </a:r>
            <a:endParaRPr sz="1100"/>
          </a:p>
          <a:p>
            <a:pPr indent="0" lvl="0" marL="0" rtl="0" algn="l">
              <a:lnSpc>
                <a:spcPct val="115000"/>
              </a:lnSpc>
              <a:spcBef>
                <a:spcPts val="0"/>
              </a:spcBef>
              <a:spcAft>
                <a:spcPts val="0"/>
              </a:spcAft>
              <a:buNone/>
            </a:pPr>
            <a:r>
              <a:rPr lang="en-GB" sz="1100"/>
              <a:t>Factored Load = 1.5*(1+3) = 6 kN</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Span/Depth = 40 (as per IS 456-2000)</a:t>
            </a:r>
            <a:endParaRPr sz="1100"/>
          </a:p>
          <a:p>
            <a:pPr indent="0" lvl="0" marL="0" rtl="0" algn="l">
              <a:lnSpc>
                <a:spcPct val="115000"/>
              </a:lnSpc>
              <a:spcBef>
                <a:spcPts val="0"/>
              </a:spcBef>
              <a:spcAft>
                <a:spcPts val="0"/>
              </a:spcAft>
              <a:buNone/>
            </a:pPr>
            <a:r>
              <a:rPr lang="en-GB" sz="1100"/>
              <a:t>Depth of slab D = 150</a:t>
            </a:r>
            <a:endParaRPr sz="1100"/>
          </a:p>
          <a:p>
            <a:pPr indent="0" lvl="0" marL="0" rtl="0" algn="l">
              <a:lnSpc>
                <a:spcPct val="115000"/>
              </a:lnSpc>
              <a:spcBef>
                <a:spcPts val="0"/>
              </a:spcBef>
              <a:spcAft>
                <a:spcPts val="0"/>
              </a:spcAft>
              <a:buNone/>
            </a:pPr>
            <a:r>
              <a:rPr lang="en-GB" sz="1100"/>
              <a:t>Assuming a 10 mm dia bar and 15 mm clear cover</a:t>
            </a:r>
            <a:endParaRPr sz="1100"/>
          </a:p>
          <a:p>
            <a:pPr indent="0" lvl="0" marL="0" rtl="0" algn="l">
              <a:lnSpc>
                <a:spcPct val="115000"/>
              </a:lnSpc>
              <a:spcBef>
                <a:spcPts val="0"/>
              </a:spcBef>
              <a:spcAft>
                <a:spcPts val="0"/>
              </a:spcAft>
              <a:buNone/>
            </a:pPr>
            <a:r>
              <a:rPr lang="en-GB" sz="1100"/>
              <a:t>Effective Depth d= 150-15-10/2 = 130mm</a:t>
            </a:r>
            <a:endParaRPr sz="1100"/>
          </a:p>
          <a:p>
            <a:pPr indent="0" lvl="0" marL="0" rtl="0" algn="l">
              <a:lnSpc>
                <a:spcPct val="115000"/>
              </a:lnSpc>
              <a:spcBef>
                <a:spcPts val="0"/>
              </a:spcBef>
              <a:spcAft>
                <a:spcPts val="0"/>
              </a:spcAft>
              <a:buNone/>
            </a:pPr>
            <a:r>
              <a:rPr lang="en-GB" sz="1100"/>
              <a:t>Support thickness= 250</a:t>
            </a:r>
            <a:endParaRPr sz="1100"/>
          </a:p>
          <a:p>
            <a:pPr indent="0" lvl="0" marL="0" rtl="0" algn="l">
              <a:lnSpc>
                <a:spcPct val="115000"/>
              </a:lnSpc>
              <a:spcBef>
                <a:spcPts val="0"/>
              </a:spcBef>
              <a:spcAft>
                <a:spcPts val="0"/>
              </a:spcAft>
              <a:buNone/>
            </a:pPr>
            <a:r>
              <a:rPr lang="en-GB" sz="1100"/>
              <a:t>Both spans are equal hence two-way slab ( lx/ly=1)</a:t>
            </a:r>
            <a:endParaRPr sz="1100"/>
          </a:p>
          <a:p>
            <a:pPr indent="0" lvl="0" marL="0" rtl="0" algn="l">
              <a:lnSpc>
                <a:spcPct val="115000"/>
              </a:lnSpc>
              <a:spcBef>
                <a:spcPts val="0"/>
              </a:spcBef>
              <a:spcAft>
                <a:spcPts val="0"/>
              </a:spcAft>
              <a:buNone/>
            </a:pPr>
            <a:r>
              <a:rPr lang="en-GB" sz="1100"/>
              <a:t>Effective span= min(clear span+depth, clear span + c/c support) = 4130 mm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u="sng"/>
              <a:t>Moment Calculation</a:t>
            </a:r>
            <a:endParaRPr sz="1100" u="sng"/>
          </a:p>
          <a:p>
            <a:pPr indent="0" lvl="0" marL="0" rtl="0" algn="l">
              <a:lnSpc>
                <a:spcPct val="115000"/>
              </a:lnSpc>
              <a:spcBef>
                <a:spcPts val="0"/>
              </a:spcBef>
              <a:spcAft>
                <a:spcPts val="0"/>
              </a:spcAft>
              <a:buNone/>
            </a:pPr>
            <a:r>
              <a:rPr lang="en-GB" sz="1100"/>
              <a:t>From Table 26 of 15456-2000</a:t>
            </a:r>
            <a:endParaRPr sz="1100"/>
          </a:p>
          <a:p>
            <a:pPr indent="0" lvl="0" marL="0" rtl="0" algn="l">
              <a:lnSpc>
                <a:spcPct val="115000"/>
              </a:lnSpc>
              <a:spcBef>
                <a:spcPts val="0"/>
              </a:spcBef>
              <a:spcAft>
                <a:spcPts val="0"/>
              </a:spcAft>
              <a:buNone/>
            </a:pPr>
            <a:r>
              <a:rPr lang="en-GB" sz="1100"/>
              <a:t>ɑx=0.062 ɑy=0.062</a:t>
            </a:r>
            <a:endParaRPr sz="1100"/>
          </a:p>
          <a:p>
            <a:pPr indent="0" lvl="0" marL="0" rtl="0" algn="l">
              <a:lnSpc>
                <a:spcPct val="115000"/>
              </a:lnSpc>
              <a:spcBef>
                <a:spcPts val="0"/>
              </a:spcBef>
              <a:spcAft>
                <a:spcPts val="0"/>
              </a:spcAft>
              <a:buNone/>
            </a:pPr>
            <a:r>
              <a:rPr lang="en-GB" sz="1100"/>
              <a:t>Mx = ɑx*w*lx² = 0.062*6*(4.13)² = 6.35kNm</a:t>
            </a:r>
            <a:endParaRPr sz="1100"/>
          </a:p>
          <a:p>
            <a:pPr indent="0" lvl="0" marL="0" rtl="0" algn="l">
              <a:lnSpc>
                <a:spcPct val="115000"/>
              </a:lnSpc>
              <a:spcBef>
                <a:spcPts val="0"/>
              </a:spcBef>
              <a:spcAft>
                <a:spcPts val="0"/>
              </a:spcAft>
              <a:buNone/>
            </a:pPr>
            <a:r>
              <a:rPr lang="en-GB" sz="1100"/>
              <a:t>My = ɑy*w*ly² = 0.062*6*(4.13)² = 6.35kNm</a:t>
            </a:r>
            <a:endParaRPr sz="1100"/>
          </a:p>
          <a:p>
            <a:pPr indent="0" lvl="0" marL="0" rtl="0" algn="l">
              <a:lnSpc>
                <a:spcPct val="115000"/>
              </a:lnSpc>
              <a:spcBef>
                <a:spcPts val="0"/>
              </a:spcBef>
              <a:spcAft>
                <a:spcPts val="0"/>
              </a:spcAft>
              <a:buNone/>
            </a:pPr>
            <a:r>
              <a:t/>
            </a:r>
            <a:endParaRPr sz="1100"/>
          </a:p>
          <a:p>
            <a:pPr indent="0" lvl="0" marL="12700" rtl="0" algn="l">
              <a:lnSpc>
                <a:spcPct val="100000"/>
              </a:lnSpc>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grpSp>
        <p:nvGrpSpPr>
          <p:cNvPr id="383" name="Google Shape;383;p59"/>
          <p:cNvGrpSpPr/>
          <p:nvPr/>
        </p:nvGrpSpPr>
        <p:grpSpPr>
          <a:xfrm>
            <a:off x="0" y="0"/>
            <a:ext cx="9144000" cy="1084898"/>
            <a:chOff x="0" y="0"/>
            <a:chExt cx="12192000" cy="1446530"/>
          </a:xfrm>
        </p:grpSpPr>
        <p:sp>
          <p:nvSpPr>
            <p:cNvPr id="384" name="Google Shape;384;p59"/>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85" name="Google Shape;385;p59"/>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86" name="Google Shape;386;p59"/>
          <p:cNvSpPr txBox="1"/>
          <p:nvPr>
            <p:ph type="title"/>
          </p:nvPr>
        </p:nvSpPr>
        <p:spPr>
          <a:xfrm>
            <a:off x="283311" y="-39910"/>
            <a:ext cx="8517900" cy="954900"/>
          </a:xfrm>
          <a:prstGeom prst="rect">
            <a:avLst/>
          </a:prstGeom>
          <a:noFill/>
          <a:ln>
            <a:noFill/>
          </a:ln>
        </p:spPr>
        <p:txBody>
          <a:bodyPr anchorCtr="0" anchor="t" bIns="0" lIns="0" spcFirstLastPara="1" rIns="0" wrap="square" tIns="396725">
            <a:spAutoFit/>
          </a:bodyPr>
          <a:lstStyle/>
          <a:p>
            <a:pPr indent="0" lvl="0" marL="1651000" rtl="0" algn="l">
              <a:lnSpc>
                <a:spcPct val="100000"/>
              </a:lnSpc>
              <a:spcBef>
                <a:spcPts val="0"/>
              </a:spcBef>
              <a:spcAft>
                <a:spcPts val="0"/>
              </a:spcAft>
              <a:buNone/>
            </a:pPr>
            <a:r>
              <a:rPr lang="en-GB" sz="3600">
                <a:solidFill>
                  <a:schemeClr val="dk1"/>
                </a:solidFill>
              </a:rPr>
              <a:t>Slab Design (Manual)</a:t>
            </a:r>
            <a:endParaRPr sz="3600">
              <a:solidFill>
                <a:schemeClr val="dk1"/>
              </a:solidFill>
            </a:endParaRPr>
          </a:p>
        </p:txBody>
      </p:sp>
      <p:sp>
        <p:nvSpPr>
          <p:cNvPr id="387" name="Google Shape;387;p59"/>
          <p:cNvSpPr txBox="1"/>
          <p:nvPr/>
        </p:nvSpPr>
        <p:spPr>
          <a:xfrm>
            <a:off x="564815" y="1084892"/>
            <a:ext cx="5479200" cy="2904900"/>
          </a:xfrm>
          <a:prstGeom prst="rect">
            <a:avLst/>
          </a:prstGeom>
          <a:noFill/>
          <a:ln>
            <a:noFill/>
          </a:ln>
        </p:spPr>
        <p:txBody>
          <a:bodyPr anchorCtr="0" anchor="t" bIns="0" lIns="0" spcFirstLastPara="1" rIns="0" wrap="square" tIns="9525">
            <a:spAutoFit/>
          </a:bodyPr>
          <a:lstStyle/>
          <a:p>
            <a:pPr indent="0" lvl="0" marL="0" rtl="0" algn="l">
              <a:lnSpc>
                <a:spcPct val="115000"/>
              </a:lnSpc>
              <a:spcBef>
                <a:spcPts val="0"/>
              </a:spcBef>
              <a:spcAft>
                <a:spcPts val="0"/>
              </a:spcAft>
              <a:buNone/>
            </a:pPr>
            <a:r>
              <a:rPr lang="en-GB" sz="1100"/>
              <a:t>Limiting Moment= 0.133*fck*b*d^2 = 0.133*30*1000*0.13^2 = 67.431 kNm</a:t>
            </a:r>
            <a:endParaRPr sz="1100"/>
          </a:p>
          <a:p>
            <a:pPr indent="0" lvl="0" marL="0" rtl="0" algn="l">
              <a:lnSpc>
                <a:spcPct val="115000"/>
              </a:lnSpc>
              <a:spcBef>
                <a:spcPts val="0"/>
              </a:spcBef>
              <a:spcAft>
                <a:spcPts val="0"/>
              </a:spcAft>
              <a:buNone/>
            </a:pPr>
            <a:r>
              <a:rPr lang="en-GB" sz="1100"/>
              <a:t>P</a:t>
            </a:r>
            <a:r>
              <a:rPr baseline="-25000" lang="en-GB" sz="1100"/>
              <a:t>t </a:t>
            </a:r>
            <a:r>
              <a:rPr lang="en-GB" sz="1100"/>
              <a:t>= 50*fckfy*(1-1-4.6*Mufck*b*d2) = 0.0.0877</a:t>
            </a:r>
            <a:endParaRPr sz="1100"/>
          </a:p>
          <a:p>
            <a:pPr indent="0" lvl="0" marL="0" rtl="0" algn="l">
              <a:lnSpc>
                <a:spcPct val="115000"/>
              </a:lnSpc>
              <a:spcBef>
                <a:spcPts val="0"/>
              </a:spcBef>
              <a:spcAft>
                <a:spcPts val="0"/>
              </a:spcAft>
              <a:buNone/>
            </a:pPr>
            <a:r>
              <a:rPr lang="en-GB" sz="1100"/>
              <a:t>Ast = (0.0877×1000×130)/100 = 114.026 mm^2 (per unit width)</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Using 10mm@ 500mm gives Ast=157.079 mm^2</a:t>
            </a:r>
            <a:endParaRPr sz="1100"/>
          </a:p>
          <a:p>
            <a:pPr indent="0" lvl="0" marL="0" rtl="0" algn="l">
              <a:lnSpc>
                <a:spcPct val="115000"/>
              </a:lnSpc>
              <a:spcBef>
                <a:spcPts val="0"/>
              </a:spcBef>
              <a:spcAft>
                <a:spcPts val="0"/>
              </a:spcAft>
              <a:buNone/>
            </a:pPr>
            <a:r>
              <a:rPr lang="en-GB" sz="1100"/>
              <a:t>Thus, Main reinforcement 10@300mm.</a:t>
            </a:r>
            <a:endParaRPr sz="1100"/>
          </a:p>
          <a:p>
            <a:pPr indent="0" lvl="0" marL="0" rtl="0" algn="l">
              <a:lnSpc>
                <a:spcPct val="115000"/>
              </a:lnSpc>
              <a:spcBef>
                <a:spcPts val="0"/>
              </a:spcBef>
              <a:spcAft>
                <a:spcPts val="0"/>
              </a:spcAft>
              <a:buNone/>
            </a:pPr>
            <a:r>
              <a:rPr lang="en-GB" sz="1100"/>
              <a:t>Secondary reinforcement(d=120mm) 8@300mm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u="sng"/>
              <a:t>Check for shea</a:t>
            </a:r>
            <a:r>
              <a:rPr lang="en-GB" sz="1100"/>
              <a:t>r</a:t>
            </a:r>
            <a:endParaRPr sz="1100"/>
          </a:p>
          <a:p>
            <a:pPr indent="0" lvl="0" marL="0" rtl="0" algn="l">
              <a:lnSpc>
                <a:spcPct val="115000"/>
              </a:lnSpc>
              <a:spcBef>
                <a:spcPts val="0"/>
              </a:spcBef>
              <a:spcAft>
                <a:spcPts val="0"/>
              </a:spcAft>
              <a:buNone/>
            </a:pPr>
            <a:r>
              <a:rPr lang="en-GB" sz="1100"/>
              <a:t>V</a:t>
            </a:r>
            <a:r>
              <a:rPr baseline="-25000" lang="en-GB" sz="1100"/>
              <a:t>max </a:t>
            </a:r>
            <a:r>
              <a:rPr lang="en-GB" sz="1100"/>
              <a:t>= 6.35x4.13x1 = 26.225kN</a:t>
            </a:r>
            <a:endParaRPr sz="1100"/>
          </a:p>
          <a:p>
            <a:pPr indent="0" lvl="0" marL="0" rtl="0" algn="l">
              <a:lnSpc>
                <a:spcPct val="115000"/>
              </a:lnSpc>
              <a:spcBef>
                <a:spcPts val="0"/>
              </a:spcBef>
              <a:spcAft>
                <a:spcPts val="0"/>
              </a:spcAft>
              <a:buNone/>
            </a:pPr>
            <a:r>
              <a:rPr lang="en-GB" sz="1100"/>
              <a:t>Τ</a:t>
            </a:r>
            <a:r>
              <a:rPr baseline="-25000" lang="en-GB" sz="1100"/>
              <a:t>v</a:t>
            </a:r>
            <a:r>
              <a:rPr lang="en-GB" sz="1100"/>
              <a:t> = (26.225*10^3)/(1000*130)</a:t>
            </a:r>
            <a:r>
              <a:rPr baseline="-25000" lang="en-GB" sz="1100"/>
              <a:t> </a:t>
            </a:r>
            <a:r>
              <a:rPr lang="en-GB" sz="1100"/>
              <a:t>= 0.202</a:t>
            </a:r>
            <a:endParaRPr sz="1100"/>
          </a:p>
          <a:p>
            <a:pPr indent="0" lvl="0" marL="0" rtl="0" algn="l">
              <a:lnSpc>
                <a:spcPct val="115000"/>
              </a:lnSpc>
              <a:spcBef>
                <a:spcPts val="0"/>
              </a:spcBef>
              <a:spcAft>
                <a:spcPts val="0"/>
              </a:spcAft>
              <a:buNone/>
            </a:pPr>
            <a:r>
              <a:rPr lang="en-GB" sz="1100"/>
              <a:t>k=1.3 (cl. 40.2.1.1)</a:t>
            </a:r>
            <a:endParaRPr sz="1100"/>
          </a:p>
          <a:p>
            <a:pPr indent="0" lvl="0" marL="0" rtl="0" algn="l">
              <a:lnSpc>
                <a:spcPct val="115000"/>
              </a:lnSpc>
              <a:spcBef>
                <a:spcPts val="0"/>
              </a:spcBef>
              <a:spcAft>
                <a:spcPts val="0"/>
              </a:spcAft>
              <a:buNone/>
            </a:pPr>
            <a:r>
              <a:rPr lang="en-GB" sz="1100"/>
              <a:t>Τ</a:t>
            </a:r>
            <a:r>
              <a:rPr baseline="-25000" lang="en-GB" sz="1100"/>
              <a:t>c</a:t>
            </a:r>
            <a:r>
              <a:rPr lang="en-GB" sz="1100"/>
              <a:t>  = 1.3 x Τ</a:t>
            </a:r>
            <a:r>
              <a:rPr baseline="-25000" lang="en-GB" sz="1100"/>
              <a:t>c</a:t>
            </a:r>
            <a:r>
              <a:rPr lang="en-GB" sz="1100"/>
              <a:t>  (from table 19) = 0.43</a:t>
            </a:r>
            <a:endParaRPr sz="1100"/>
          </a:p>
          <a:p>
            <a:pPr indent="0" lvl="0" marL="0" rtl="0" algn="l">
              <a:lnSpc>
                <a:spcPct val="115000"/>
              </a:lnSpc>
              <a:spcBef>
                <a:spcPts val="0"/>
              </a:spcBef>
              <a:spcAft>
                <a:spcPts val="0"/>
              </a:spcAft>
              <a:buNone/>
            </a:pPr>
            <a:r>
              <a:rPr lang="en-GB" sz="1100"/>
              <a:t>Τ</a:t>
            </a:r>
            <a:r>
              <a:rPr baseline="-25000" lang="en-GB" sz="1100"/>
              <a:t>v</a:t>
            </a:r>
            <a:r>
              <a:rPr lang="en-GB" sz="1100"/>
              <a:t> &lt; Τ</a:t>
            </a:r>
            <a:r>
              <a:rPr baseline="-25000" lang="en-GB" sz="1100"/>
              <a:t>c</a:t>
            </a:r>
            <a:r>
              <a:rPr lang="en-GB" sz="1100"/>
              <a:t>  , the design checks for shear.</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grpSp>
        <p:nvGrpSpPr>
          <p:cNvPr id="392" name="Google Shape;392;p60"/>
          <p:cNvGrpSpPr/>
          <p:nvPr/>
        </p:nvGrpSpPr>
        <p:grpSpPr>
          <a:xfrm>
            <a:off x="0" y="0"/>
            <a:ext cx="9144000" cy="1084898"/>
            <a:chOff x="0" y="0"/>
            <a:chExt cx="12192000" cy="1446530"/>
          </a:xfrm>
        </p:grpSpPr>
        <p:sp>
          <p:nvSpPr>
            <p:cNvPr id="393" name="Google Shape;393;p60"/>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394" name="Google Shape;394;p60"/>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395" name="Google Shape;395;p60"/>
          <p:cNvSpPr txBox="1"/>
          <p:nvPr>
            <p:ph type="title"/>
          </p:nvPr>
        </p:nvSpPr>
        <p:spPr>
          <a:xfrm>
            <a:off x="283311" y="-39910"/>
            <a:ext cx="8517900" cy="954900"/>
          </a:xfrm>
          <a:prstGeom prst="rect">
            <a:avLst/>
          </a:prstGeom>
          <a:noFill/>
          <a:ln>
            <a:noFill/>
          </a:ln>
        </p:spPr>
        <p:txBody>
          <a:bodyPr anchorCtr="0" anchor="t" bIns="0" lIns="0" spcFirstLastPara="1" rIns="0" wrap="square" tIns="396725">
            <a:spAutoFit/>
          </a:bodyPr>
          <a:lstStyle/>
          <a:p>
            <a:pPr indent="0" lvl="0" marL="1651000" rtl="0" algn="l">
              <a:lnSpc>
                <a:spcPct val="100000"/>
              </a:lnSpc>
              <a:spcBef>
                <a:spcPts val="0"/>
              </a:spcBef>
              <a:spcAft>
                <a:spcPts val="0"/>
              </a:spcAft>
              <a:buNone/>
            </a:pPr>
            <a:r>
              <a:rPr lang="en-GB" sz="3600">
                <a:solidFill>
                  <a:schemeClr val="dk1"/>
                </a:solidFill>
              </a:rPr>
              <a:t>Slab Design (Manual)</a:t>
            </a:r>
            <a:endParaRPr sz="3600">
              <a:solidFill>
                <a:schemeClr val="dk1"/>
              </a:solidFill>
            </a:endParaRPr>
          </a:p>
        </p:txBody>
      </p:sp>
      <p:sp>
        <p:nvSpPr>
          <p:cNvPr id="396" name="Google Shape;396;p60"/>
          <p:cNvSpPr txBox="1"/>
          <p:nvPr/>
        </p:nvSpPr>
        <p:spPr>
          <a:xfrm>
            <a:off x="532203" y="1084900"/>
            <a:ext cx="7049400" cy="4073100"/>
          </a:xfrm>
          <a:prstGeom prst="rect">
            <a:avLst/>
          </a:prstGeom>
          <a:noFill/>
          <a:ln>
            <a:noFill/>
          </a:ln>
        </p:spPr>
        <p:txBody>
          <a:bodyPr anchorCtr="0" anchor="t" bIns="0" lIns="0" spcFirstLastPara="1" rIns="0" wrap="square" tIns="9525">
            <a:spAutoFit/>
          </a:bodyPr>
          <a:lstStyle/>
          <a:p>
            <a:pPr indent="0" lvl="0" marL="0" rtl="0" algn="l">
              <a:lnSpc>
                <a:spcPct val="115000"/>
              </a:lnSpc>
              <a:spcBef>
                <a:spcPts val="0"/>
              </a:spcBef>
              <a:spcAft>
                <a:spcPts val="0"/>
              </a:spcAft>
              <a:buNone/>
            </a:pPr>
            <a:r>
              <a:rPr b="1" lang="en-GB" sz="1100"/>
              <a:t>Slab Design(Roof Floor)</a:t>
            </a:r>
            <a:endParaRPr b="1"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Raw dimensions of slab = 4m x 4m</a:t>
            </a:r>
            <a:endParaRPr sz="1100"/>
          </a:p>
          <a:p>
            <a:pPr indent="0" lvl="0" marL="0" rtl="0" algn="l">
              <a:lnSpc>
                <a:spcPct val="115000"/>
              </a:lnSpc>
              <a:spcBef>
                <a:spcPts val="0"/>
              </a:spcBef>
              <a:spcAft>
                <a:spcPts val="0"/>
              </a:spcAft>
              <a:buNone/>
            </a:pPr>
            <a:r>
              <a:rPr lang="en-GB" sz="1100"/>
              <a:t>Factored Load = 1.5*(0.5+3) = 5.25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Span/Depth = 40 (as per IS 456-2000)</a:t>
            </a:r>
            <a:endParaRPr sz="1100"/>
          </a:p>
          <a:p>
            <a:pPr indent="0" lvl="0" marL="0" rtl="0" algn="l">
              <a:lnSpc>
                <a:spcPct val="115000"/>
              </a:lnSpc>
              <a:spcBef>
                <a:spcPts val="0"/>
              </a:spcBef>
              <a:spcAft>
                <a:spcPts val="0"/>
              </a:spcAft>
              <a:buNone/>
            </a:pPr>
            <a:r>
              <a:rPr lang="en-GB" sz="1100"/>
              <a:t>Depth of slab D = 150</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Assuming a 10 mm dia bar and 15 mm clear cover</a:t>
            </a:r>
            <a:endParaRPr sz="1100"/>
          </a:p>
          <a:p>
            <a:pPr indent="0" lvl="0" marL="0" rtl="0" algn="l">
              <a:lnSpc>
                <a:spcPct val="115000"/>
              </a:lnSpc>
              <a:spcBef>
                <a:spcPts val="0"/>
              </a:spcBef>
              <a:spcAft>
                <a:spcPts val="0"/>
              </a:spcAft>
              <a:buNone/>
            </a:pPr>
            <a:r>
              <a:rPr lang="en-GB" sz="1100"/>
              <a:t>Effective Depth d= 150-15-10/2 = 130mm</a:t>
            </a:r>
            <a:endParaRPr sz="1100"/>
          </a:p>
          <a:p>
            <a:pPr indent="0" lvl="0" marL="0" rtl="0" algn="l">
              <a:lnSpc>
                <a:spcPct val="115000"/>
              </a:lnSpc>
              <a:spcBef>
                <a:spcPts val="0"/>
              </a:spcBef>
              <a:spcAft>
                <a:spcPts val="0"/>
              </a:spcAft>
              <a:buNone/>
            </a:pPr>
            <a:r>
              <a:rPr lang="en-GB" sz="1100"/>
              <a:t>Support thickness= 250mm</a:t>
            </a:r>
            <a:endParaRPr sz="1100"/>
          </a:p>
          <a:p>
            <a:pPr indent="0" lvl="0" marL="0" rtl="0" algn="l">
              <a:lnSpc>
                <a:spcPct val="115000"/>
              </a:lnSpc>
              <a:spcBef>
                <a:spcPts val="0"/>
              </a:spcBef>
              <a:spcAft>
                <a:spcPts val="0"/>
              </a:spcAft>
              <a:buNone/>
            </a:pPr>
            <a:r>
              <a:rPr lang="en-GB" sz="1100"/>
              <a:t>Both spans are equal hence two-way slab ( lx/ly=1)</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Effective span= min(clear span+depth, clear span + c/c support) = 4130 mm</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u="sng"/>
              <a:t>Moment Calculation</a:t>
            </a:r>
            <a:endParaRPr sz="1100" u="sng"/>
          </a:p>
          <a:p>
            <a:pPr indent="0" lvl="0" marL="0" rtl="0" algn="l">
              <a:lnSpc>
                <a:spcPct val="115000"/>
              </a:lnSpc>
              <a:spcBef>
                <a:spcPts val="0"/>
              </a:spcBef>
              <a:spcAft>
                <a:spcPts val="0"/>
              </a:spcAft>
              <a:buNone/>
            </a:pPr>
            <a:r>
              <a:rPr lang="en-GB" sz="1100"/>
              <a:t>From Table 26 of 15456-2000</a:t>
            </a:r>
            <a:endParaRPr sz="1100"/>
          </a:p>
          <a:p>
            <a:pPr indent="0" lvl="0" marL="0" rtl="0" algn="l">
              <a:lnSpc>
                <a:spcPct val="115000"/>
              </a:lnSpc>
              <a:spcBef>
                <a:spcPts val="0"/>
              </a:spcBef>
              <a:spcAft>
                <a:spcPts val="0"/>
              </a:spcAft>
              <a:buNone/>
            </a:pPr>
            <a:r>
              <a:rPr lang="en-GB" sz="1100"/>
              <a:t>ɑx=0.062 ɑy=0.062</a:t>
            </a:r>
            <a:endParaRPr sz="1100"/>
          </a:p>
          <a:p>
            <a:pPr indent="0" lvl="0" marL="0" rtl="0" algn="l">
              <a:lnSpc>
                <a:spcPct val="115000"/>
              </a:lnSpc>
              <a:spcBef>
                <a:spcPts val="0"/>
              </a:spcBef>
              <a:spcAft>
                <a:spcPts val="0"/>
              </a:spcAft>
              <a:buNone/>
            </a:pPr>
            <a:r>
              <a:rPr lang="en-GB" sz="1100"/>
              <a:t>Mx = ɑx*w*lx² = 0.062*5.25*(4.13)² = 5.56 kNm</a:t>
            </a:r>
            <a:endParaRPr sz="1100"/>
          </a:p>
          <a:p>
            <a:pPr indent="0" lvl="0" marL="0" rtl="0" algn="l">
              <a:lnSpc>
                <a:spcPct val="115000"/>
              </a:lnSpc>
              <a:spcBef>
                <a:spcPts val="0"/>
              </a:spcBef>
              <a:spcAft>
                <a:spcPts val="0"/>
              </a:spcAft>
              <a:buNone/>
            </a:pPr>
            <a:r>
              <a:rPr lang="en-GB" sz="1100"/>
              <a:t>My = ɑy*w*ly² = 0.062*5.25*(4.13)² = 5.56 kNm</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grpSp>
        <p:nvGrpSpPr>
          <p:cNvPr id="401" name="Google Shape;401;p61"/>
          <p:cNvGrpSpPr/>
          <p:nvPr/>
        </p:nvGrpSpPr>
        <p:grpSpPr>
          <a:xfrm>
            <a:off x="0" y="0"/>
            <a:ext cx="9144000" cy="1084898"/>
            <a:chOff x="0" y="0"/>
            <a:chExt cx="12192000" cy="1446530"/>
          </a:xfrm>
        </p:grpSpPr>
        <p:sp>
          <p:nvSpPr>
            <p:cNvPr id="402" name="Google Shape;402;p61"/>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03" name="Google Shape;403;p61"/>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04" name="Google Shape;404;p61"/>
          <p:cNvSpPr txBox="1"/>
          <p:nvPr>
            <p:ph type="title"/>
          </p:nvPr>
        </p:nvSpPr>
        <p:spPr>
          <a:xfrm>
            <a:off x="283311" y="-39910"/>
            <a:ext cx="8517900" cy="954900"/>
          </a:xfrm>
          <a:prstGeom prst="rect">
            <a:avLst/>
          </a:prstGeom>
          <a:noFill/>
          <a:ln>
            <a:noFill/>
          </a:ln>
        </p:spPr>
        <p:txBody>
          <a:bodyPr anchorCtr="0" anchor="t" bIns="0" lIns="0" spcFirstLastPara="1" rIns="0" wrap="square" tIns="396725">
            <a:spAutoFit/>
          </a:bodyPr>
          <a:lstStyle/>
          <a:p>
            <a:pPr indent="0" lvl="0" marL="1651000" rtl="0" algn="l">
              <a:lnSpc>
                <a:spcPct val="100000"/>
              </a:lnSpc>
              <a:spcBef>
                <a:spcPts val="0"/>
              </a:spcBef>
              <a:spcAft>
                <a:spcPts val="0"/>
              </a:spcAft>
              <a:buNone/>
            </a:pPr>
            <a:r>
              <a:rPr lang="en-GB" sz="3600">
                <a:solidFill>
                  <a:schemeClr val="dk1"/>
                </a:solidFill>
              </a:rPr>
              <a:t>Slab Design (Manual)</a:t>
            </a:r>
            <a:endParaRPr sz="3600">
              <a:solidFill>
                <a:schemeClr val="dk1"/>
              </a:solidFill>
            </a:endParaRPr>
          </a:p>
        </p:txBody>
      </p:sp>
      <p:sp>
        <p:nvSpPr>
          <p:cNvPr id="405" name="Google Shape;405;p61"/>
          <p:cNvSpPr txBox="1"/>
          <p:nvPr/>
        </p:nvSpPr>
        <p:spPr>
          <a:xfrm>
            <a:off x="575690" y="1463992"/>
            <a:ext cx="5479200" cy="2966400"/>
          </a:xfrm>
          <a:prstGeom prst="rect">
            <a:avLst/>
          </a:prstGeom>
          <a:noFill/>
          <a:ln>
            <a:noFill/>
          </a:ln>
        </p:spPr>
        <p:txBody>
          <a:bodyPr anchorCtr="0" anchor="t" bIns="0" lIns="0" spcFirstLastPara="1" rIns="0" wrap="square" tIns="9525">
            <a:spAutoFit/>
          </a:bodyPr>
          <a:lstStyle/>
          <a:p>
            <a:pPr indent="0" lvl="0" marL="0" rtl="0" algn="l">
              <a:lnSpc>
                <a:spcPct val="115000"/>
              </a:lnSpc>
              <a:spcBef>
                <a:spcPts val="0"/>
              </a:spcBef>
              <a:spcAft>
                <a:spcPts val="0"/>
              </a:spcAft>
              <a:buNone/>
            </a:pPr>
            <a:r>
              <a:rPr lang="en-GB" sz="1100"/>
              <a:t>Limiting Moment= 0.133*fck*b*d^2 = 0.133*30*1000*0.13^2 = 67.431 kNm</a:t>
            </a:r>
            <a:endParaRPr sz="1100"/>
          </a:p>
          <a:p>
            <a:pPr indent="0" lvl="0" marL="0" rtl="0" algn="l">
              <a:lnSpc>
                <a:spcPct val="115000"/>
              </a:lnSpc>
              <a:spcBef>
                <a:spcPts val="0"/>
              </a:spcBef>
              <a:spcAft>
                <a:spcPts val="0"/>
              </a:spcAft>
              <a:buNone/>
            </a:pPr>
            <a:r>
              <a:rPr lang="en-GB" sz="1100"/>
              <a:t>P</a:t>
            </a:r>
            <a:r>
              <a:rPr baseline="-25000" lang="en-GB" sz="1100"/>
              <a:t>t </a:t>
            </a:r>
            <a:r>
              <a:rPr lang="en-GB" sz="1100"/>
              <a:t>= 50*fckfy*(1-1-4.6*Mufck*b*d2) = 0.0766</a:t>
            </a:r>
            <a:endParaRPr sz="1100"/>
          </a:p>
          <a:p>
            <a:pPr indent="0" lvl="0" marL="0" rtl="0" algn="l">
              <a:lnSpc>
                <a:spcPct val="115000"/>
              </a:lnSpc>
              <a:spcBef>
                <a:spcPts val="0"/>
              </a:spcBef>
              <a:spcAft>
                <a:spcPts val="0"/>
              </a:spcAft>
              <a:buNone/>
            </a:pPr>
            <a:r>
              <a:rPr lang="en-GB" sz="1100"/>
              <a:t>Ast = (0.0766×1000×130)/100 = 99.65 mm^2 (per unit width)</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a:t>Using 10mm@ 500mm gives Ast=157.079 mm^2</a:t>
            </a:r>
            <a:endParaRPr sz="1100"/>
          </a:p>
          <a:p>
            <a:pPr indent="0" lvl="0" marL="0" rtl="0" algn="l">
              <a:lnSpc>
                <a:spcPct val="115000"/>
              </a:lnSpc>
              <a:spcBef>
                <a:spcPts val="0"/>
              </a:spcBef>
              <a:spcAft>
                <a:spcPts val="0"/>
              </a:spcAft>
              <a:buNone/>
            </a:pPr>
            <a:r>
              <a:rPr lang="en-GB" sz="1100"/>
              <a:t>Thus, Main reinforcement </a:t>
            </a:r>
            <a:r>
              <a:rPr b="1" lang="en-GB" sz="1100"/>
              <a:t>10@300mm</a:t>
            </a:r>
            <a:r>
              <a:rPr lang="en-GB" sz="1100"/>
              <a:t>.</a:t>
            </a:r>
            <a:endParaRPr sz="1100"/>
          </a:p>
          <a:p>
            <a:pPr indent="0" lvl="0" marL="0" rtl="0" algn="l">
              <a:lnSpc>
                <a:spcPct val="115000"/>
              </a:lnSpc>
              <a:spcBef>
                <a:spcPts val="0"/>
              </a:spcBef>
              <a:spcAft>
                <a:spcPts val="0"/>
              </a:spcAft>
              <a:buNone/>
            </a:pPr>
            <a:r>
              <a:rPr lang="en-GB" sz="1100"/>
              <a:t>Secondary reinforcement(d=120mm) </a:t>
            </a:r>
            <a:r>
              <a:rPr b="1" lang="en-GB" sz="1100"/>
              <a:t>8@300mm</a:t>
            </a:r>
            <a:endParaRPr b="1"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GB" sz="1100" u="sng"/>
              <a:t>Check for shear</a:t>
            </a:r>
            <a:endParaRPr sz="1100" u="sng"/>
          </a:p>
          <a:p>
            <a:pPr indent="0" lvl="0" marL="0" rtl="0" algn="l">
              <a:lnSpc>
                <a:spcPct val="115000"/>
              </a:lnSpc>
              <a:spcBef>
                <a:spcPts val="0"/>
              </a:spcBef>
              <a:spcAft>
                <a:spcPts val="0"/>
              </a:spcAft>
              <a:buNone/>
            </a:pPr>
            <a:r>
              <a:rPr lang="en-GB" sz="1100"/>
              <a:t>V</a:t>
            </a:r>
            <a:r>
              <a:rPr baseline="-25000" lang="en-GB" sz="1100"/>
              <a:t>max </a:t>
            </a:r>
            <a:r>
              <a:rPr lang="en-GB" sz="1100"/>
              <a:t>= 5.56x4.13x1 = 22.96 kN</a:t>
            </a:r>
            <a:endParaRPr sz="1100"/>
          </a:p>
          <a:p>
            <a:pPr indent="0" lvl="0" marL="0" rtl="0" algn="l">
              <a:lnSpc>
                <a:spcPct val="115000"/>
              </a:lnSpc>
              <a:spcBef>
                <a:spcPts val="0"/>
              </a:spcBef>
              <a:spcAft>
                <a:spcPts val="0"/>
              </a:spcAft>
              <a:buNone/>
            </a:pPr>
            <a:r>
              <a:rPr lang="en-GB" sz="1100"/>
              <a:t>Τ</a:t>
            </a:r>
            <a:r>
              <a:rPr baseline="-25000" lang="en-GB" sz="1100"/>
              <a:t>v</a:t>
            </a:r>
            <a:r>
              <a:rPr lang="en-GB" sz="1100"/>
              <a:t> = (22.96*10^3)/(1000*130)</a:t>
            </a:r>
            <a:r>
              <a:rPr baseline="-25000" lang="en-GB" sz="1100"/>
              <a:t> </a:t>
            </a:r>
            <a:r>
              <a:rPr lang="en-GB" sz="1100"/>
              <a:t>= 0.176</a:t>
            </a:r>
            <a:endParaRPr sz="1100"/>
          </a:p>
          <a:p>
            <a:pPr indent="0" lvl="0" marL="0" rtl="0" algn="l">
              <a:lnSpc>
                <a:spcPct val="115000"/>
              </a:lnSpc>
              <a:spcBef>
                <a:spcPts val="0"/>
              </a:spcBef>
              <a:spcAft>
                <a:spcPts val="0"/>
              </a:spcAft>
              <a:buNone/>
            </a:pPr>
            <a:r>
              <a:rPr lang="en-GB" sz="1100"/>
              <a:t>k=1.3 (cl. 40.2.1.1)</a:t>
            </a:r>
            <a:endParaRPr sz="1100"/>
          </a:p>
          <a:p>
            <a:pPr indent="0" lvl="0" marL="0" rtl="0" algn="l">
              <a:lnSpc>
                <a:spcPct val="115000"/>
              </a:lnSpc>
              <a:spcBef>
                <a:spcPts val="0"/>
              </a:spcBef>
              <a:spcAft>
                <a:spcPts val="0"/>
              </a:spcAft>
              <a:buNone/>
            </a:pPr>
            <a:r>
              <a:rPr lang="en-GB" sz="1100"/>
              <a:t>Τ</a:t>
            </a:r>
            <a:r>
              <a:rPr baseline="-25000" lang="en-GB" sz="1100"/>
              <a:t>c</a:t>
            </a:r>
            <a:r>
              <a:rPr lang="en-GB" sz="1100"/>
              <a:t>  = 1.3 x Τ</a:t>
            </a:r>
            <a:r>
              <a:rPr baseline="-25000" lang="en-GB" sz="1100"/>
              <a:t>c</a:t>
            </a:r>
            <a:r>
              <a:rPr lang="en-GB" sz="1100"/>
              <a:t>  (from table 19) = 0.43</a:t>
            </a:r>
            <a:endParaRPr sz="1100"/>
          </a:p>
          <a:p>
            <a:pPr indent="0" lvl="0" marL="0" rtl="0" algn="l">
              <a:lnSpc>
                <a:spcPct val="115000"/>
              </a:lnSpc>
              <a:spcBef>
                <a:spcPts val="0"/>
              </a:spcBef>
              <a:spcAft>
                <a:spcPts val="0"/>
              </a:spcAft>
              <a:buNone/>
            </a:pPr>
            <a:r>
              <a:rPr lang="en-GB" sz="1100"/>
              <a:t>Τ</a:t>
            </a:r>
            <a:r>
              <a:rPr baseline="-25000" lang="en-GB" sz="1100"/>
              <a:t>v</a:t>
            </a:r>
            <a:r>
              <a:rPr lang="en-GB" sz="1100"/>
              <a:t> &lt; Τ</a:t>
            </a:r>
            <a:r>
              <a:rPr baseline="-25000" lang="en-GB" sz="1100"/>
              <a:t>c</a:t>
            </a:r>
            <a:r>
              <a:rPr lang="en-GB" sz="1100"/>
              <a:t>  , the design checks for shear.</a:t>
            </a:r>
            <a:endParaRPr sz="1100"/>
          </a:p>
          <a:p>
            <a:pPr indent="0" lvl="0" marL="12700" rtl="0" algn="l">
              <a:lnSpc>
                <a:spcPct val="100000"/>
              </a:lnSpc>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grpSp>
        <p:nvGrpSpPr>
          <p:cNvPr id="410" name="Google Shape;410;p62"/>
          <p:cNvGrpSpPr/>
          <p:nvPr/>
        </p:nvGrpSpPr>
        <p:grpSpPr>
          <a:xfrm>
            <a:off x="0" y="0"/>
            <a:ext cx="9144000" cy="1084898"/>
            <a:chOff x="0" y="0"/>
            <a:chExt cx="12192000" cy="1446530"/>
          </a:xfrm>
        </p:grpSpPr>
        <p:sp>
          <p:nvSpPr>
            <p:cNvPr id="411" name="Google Shape;411;p62"/>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12" name="Google Shape;412;p62"/>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13" name="Google Shape;413;p62"/>
          <p:cNvSpPr txBox="1"/>
          <p:nvPr>
            <p:ph type="title"/>
          </p:nvPr>
        </p:nvSpPr>
        <p:spPr>
          <a:xfrm>
            <a:off x="283311" y="-39910"/>
            <a:ext cx="8517900" cy="954900"/>
          </a:xfrm>
          <a:prstGeom prst="rect">
            <a:avLst/>
          </a:prstGeom>
          <a:noFill/>
          <a:ln>
            <a:noFill/>
          </a:ln>
        </p:spPr>
        <p:txBody>
          <a:bodyPr anchorCtr="0" anchor="t" bIns="0" lIns="0" spcFirstLastPara="1" rIns="0" wrap="square" tIns="396725">
            <a:spAutoFit/>
          </a:bodyPr>
          <a:lstStyle/>
          <a:p>
            <a:pPr indent="0" lvl="0" marL="1651000" rtl="0" algn="l">
              <a:lnSpc>
                <a:spcPct val="100000"/>
              </a:lnSpc>
              <a:spcBef>
                <a:spcPts val="0"/>
              </a:spcBef>
              <a:spcAft>
                <a:spcPts val="0"/>
              </a:spcAft>
              <a:buNone/>
            </a:pPr>
            <a:r>
              <a:rPr lang="en-GB" sz="3600">
                <a:solidFill>
                  <a:schemeClr val="dk1"/>
                </a:solidFill>
              </a:rPr>
              <a:t>Slab Design (Manual)</a:t>
            </a:r>
            <a:endParaRPr sz="3600">
              <a:solidFill>
                <a:schemeClr val="dk1"/>
              </a:solidFill>
            </a:endParaRPr>
          </a:p>
        </p:txBody>
      </p:sp>
      <p:sp>
        <p:nvSpPr>
          <p:cNvPr id="414" name="Google Shape;414;p62"/>
          <p:cNvSpPr txBox="1"/>
          <p:nvPr/>
        </p:nvSpPr>
        <p:spPr>
          <a:xfrm>
            <a:off x="575690" y="1463993"/>
            <a:ext cx="5479200" cy="2406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t/>
            </a:r>
            <a:endParaRPr sz="1500">
              <a:latin typeface="Calibri"/>
              <a:ea typeface="Calibri"/>
              <a:cs typeface="Calibri"/>
              <a:sym typeface="Calibri"/>
            </a:endParaRPr>
          </a:p>
        </p:txBody>
      </p:sp>
      <p:pic>
        <p:nvPicPr>
          <p:cNvPr id="415" name="Google Shape;415;p62"/>
          <p:cNvPicPr preferRelativeResize="0"/>
          <p:nvPr/>
        </p:nvPicPr>
        <p:blipFill>
          <a:blip r:embed="rId3">
            <a:alphaModFix/>
          </a:blip>
          <a:stretch>
            <a:fillRect/>
          </a:stretch>
        </p:blipFill>
        <p:spPr>
          <a:xfrm>
            <a:off x="457200" y="1254875"/>
            <a:ext cx="8146801" cy="3736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grpSp>
        <p:nvGrpSpPr>
          <p:cNvPr id="420" name="Google Shape;420;p63"/>
          <p:cNvGrpSpPr/>
          <p:nvPr/>
        </p:nvGrpSpPr>
        <p:grpSpPr>
          <a:xfrm>
            <a:off x="0" y="1877949"/>
            <a:ext cx="9144000" cy="1622108"/>
            <a:chOff x="0" y="2503932"/>
            <a:chExt cx="12192000" cy="2162810"/>
          </a:xfrm>
        </p:grpSpPr>
        <p:sp>
          <p:nvSpPr>
            <p:cNvPr id="421" name="Google Shape;421;p63"/>
            <p:cNvSpPr/>
            <p:nvPr/>
          </p:nvSpPr>
          <p:spPr>
            <a:xfrm>
              <a:off x="0" y="2503932"/>
              <a:ext cx="12192000" cy="2162810"/>
            </a:xfrm>
            <a:custGeom>
              <a:rect b="b" l="l" r="r" t="t"/>
              <a:pathLst>
                <a:path extrusionOk="0" h="2162810" w="12192000">
                  <a:moveTo>
                    <a:pt x="12192000" y="0"/>
                  </a:moveTo>
                  <a:lnTo>
                    <a:pt x="0" y="0"/>
                  </a:lnTo>
                  <a:lnTo>
                    <a:pt x="0" y="2162556"/>
                  </a:lnTo>
                  <a:lnTo>
                    <a:pt x="12192000" y="2162556"/>
                  </a:lnTo>
                  <a:lnTo>
                    <a:pt x="12192000" y="0"/>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22" name="Google Shape;422;p63"/>
            <p:cNvSpPr/>
            <p:nvPr/>
          </p:nvSpPr>
          <p:spPr>
            <a:xfrm>
              <a:off x="0" y="2503932"/>
              <a:ext cx="12192000" cy="2162810"/>
            </a:xfrm>
            <a:custGeom>
              <a:rect b="b" l="l" r="r" t="t"/>
              <a:pathLst>
                <a:path extrusionOk="0" h="2162810" w="12192000">
                  <a:moveTo>
                    <a:pt x="0" y="2162556"/>
                  </a:moveTo>
                  <a:lnTo>
                    <a:pt x="12192000" y="2162556"/>
                  </a:lnTo>
                  <a:lnTo>
                    <a:pt x="12192000" y="0"/>
                  </a:lnTo>
                  <a:lnTo>
                    <a:pt x="0" y="0"/>
                  </a:lnTo>
                  <a:lnTo>
                    <a:pt x="0" y="2162556"/>
                  </a:lnTo>
                  <a:close/>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23" name="Google Shape;423;p63"/>
          <p:cNvSpPr txBox="1"/>
          <p:nvPr>
            <p:ph type="title"/>
          </p:nvPr>
        </p:nvSpPr>
        <p:spPr>
          <a:xfrm>
            <a:off x="1089600" y="2276050"/>
            <a:ext cx="7089900" cy="779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5000"/>
              <a:t> </a:t>
            </a:r>
            <a:r>
              <a:rPr lang="en-GB" sz="5000">
                <a:solidFill>
                  <a:schemeClr val="dk1"/>
                </a:solidFill>
              </a:rPr>
              <a:t>Column </a:t>
            </a:r>
            <a:r>
              <a:rPr lang="en-GB" sz="5000">
                <a:solidFill>
                  <a:schemeClr val="dk1"/>
                </a:solidFill>
              </a:rPr>
              <a:t>Design</a:t>
            </a:r>
            <a:endParaRPr sz="50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p64"/>
          <p:cNvSpPr txBox="1"/>
          <p:nvPr/>
        </p:nvSpPr>
        <p:spPr>
          <a:xfrm>
            <a:off x="685075" y="434950"/>
            <a:ext cx="6798600" cy="19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700">
                <a:solidFill>
                  <a:srgbClr val="222222"/>
                </a:solidFill>
              </a:rPr>
              <a:t>For Column:</a:t>
            </a:r>
            <a:endParaRPr b="1" sz="1700">
              <a:solidFill>
                <a:srgbClr val="222222"/>
              </a:solidFill>
            </a:endParaRPr>
          </a:p>
          <a:p>
            <a:pPr indent="0" lvl="0" marL="0" rtl="0" algn="l">
              <a:lnSpc>
                <a:spcPct val="115000"/>
              </a:lnSpc>
              <a:spcBef>
                <a:spcPts val="0"/>
              </a:spcBef>
              <a:spcAft>
                <a:spcPts val="0"/>
              </a:spcAft>
              <a:buNone/>
            </a:pPr>
            <a:r>
              <a:t/>
            </a:r>
            <a:endParaRPr b="1" sz="1700">
              <a:solidFill>
                <a:srgbClr val="222222"/>
              </a:solidFill>
            </a:endParaRPr>
          </a:p>
          <a:p>
            <a:pPr indent="0" lvl="0" marL="0" rtl="0" algn="l">
              <a:lnSpc>
                <a:spcPct val="115000"/>
              </a:lnSpc>
              <a:spcBef>
                <a:spcPts val="0"/>
              </a:spcBef>
              <a:spcAft>
                <a:spcPts val="0"/>
              </a:spcAft>
              <a:buNone/>
            </a:pPr>
            <a:r>
              <a:rPr lang="en-GB" sz="1700">
                <a:solidFill>
                  <a:srgbClr val="222222"/>
                </a:solidFill>
              </a:rPr>
              <a:t>From STAAD, load on one column (at basement level) = 15038kN</a:t>
            </a:r>
            <a:endParaRPr sz="1700">
              <a:solidFill>
                <a:srgbClr val="222222"/>
              </a:solidFill>
            </a:endParaRPr>
          </a:p>
          <a:p>
            <a:pPr indent="0" lvl="0" marL="0" rtl="0" algn="l">
              <a:lnSpc>
                <a:spcPct val="115000"/>
              </a:lnSpc>
              <a:spcBef>
                <a:spcPts val="0"/>
              </a:spcBef>
              <a:spcAft>
                <a:spcPts val="0"/>
              </a:spcAft>
              <a:buNone/>
            </a:pPr>
            <a:r>
              <a:rPr lang="en-GB" sz="1700">
                <a:solidFill>
                  <a:srgbClr val="222222"/>
                </a:solidFill>
              </a:rPr>
              <a:t>Area at base = 15038/30000 = 0.5013m^2</a:t>
            </a:r>
            <a:endParaRPr sz="1700">
              <a:solidFill>
                <a:srgbClr val="222222"/>
              </a:solidFill>
            </a:endParaRPr>
          </a:p>
          <a:p>
            <a:pPr indent="0" lvl="0" marL="0" rtl="0" algn="l">
              <a:lnSpc>
                <a:spcPct val="115000"/>
              </a:lnSpc>
              <a:spcBef>
                <a:spcPts val="0"/>
              </a:spcBef>
              <a:spcAft>
                <a:spcPts val="0"/>
              </a:spcAft>
              <a:buNone/>
            </a:pPr>
            <a:r>
              <a:rPr lang="en-GB" sz="1700">
                <a:solidFill>
                  <a:srgbClr val="222222"/>
                </a:solidFill>
              </a:rPr>
              <a:t>Column size at basement level = 0.708m</a:t>
            </a:r>
            <a:endParaRPr sz="1700">
              <a:solidFill>
                <a:srgbClr val="222222"/>
              </a:solidFill>
            </a:endParaRPr>
          </a:p>
          <a:p>
            <a:pPr indent="0" lvl="0" marL="0" rtl="0" algn="l">
              <a:lnSpc>
                <a:spcPct val="115000"/>
              </a:lnSpc>
              <a:spcBef>
                <a:spcPts val="0"/>
              </a:spcBef>
              <a:spcAft>
                <a:spcPts val="0"/>
              </a:spcAft>
              <a:buNone/>
            </a:pPr>
            <a:r>
              <a:rPr lang="en-GB" sz="1700">
                <a:solidFill>
                  <a:srgbClr val="222222"/>
                </a:solidFill>
              </a:rPr>
              <a:t>Taking column of 750mm x 750mm</a:t>
            </a:r>
            <a:endParaRPr sz="1700">
              <a:solidFill>
                <a:srgbClr val="22222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Isometric </a:t>
            </a:r>
            <a:r>
              <a:rPr lang="en-GB"/>
              <a:t>View</a:t>
            </a:r>
            <a:endParaRPr/>
          </a:p>
        </p:txBody>
      </p:sp>
      <p:pic>
        <p:nvPicPr>
          <p:cNvPr id="109" name="Google Shape;109;p20"/>
          <p:cNvPicPr preferRelativeResize="0"/>
          <p:nvPr/>
        </p:nvPicPr>
        <p:blipFill rotWithShape="1">
          <a:blip r:embed="rId3">
            <a:alphaModFix/>
          </a:blip>
          <a:srcRect b="0" l="5988" r="0" t="5988"/>
          <a:stretch/>
        </p:blipFill>
        <p:spPr>
          <a:xfrm>
            <a:off x="4763825" y="464650"/>
            <a:ext cx="4088599" cy="39713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2" name="Shape 432"/>
        <p:cNvGrpSpPr/>
        <p:nvPr/>
      </p:nvGrpSpPr>
      <p:grpSpPr>
        <a:xfrm>
          <a:off x="0" y="0"/>
          <a:ext cx="0" cy="0"/>
          <a:chOff x="0" y="0"/>
          <a:chExt cx="0" cy="0"/>
        </a:xfrm>
      </p:grpSpPr>
      <p:sp>
        <p:nvSpPr>
          <p:cNvPr id="433" name="Google Shape;433;p65"/>
          <p:cNvSpPr txBox="1"/>
          <p:nvPr/>
        </p:nvSpPr>
        <p:spPr>
          <a:xfrm>
            <a:off x="685075" y="434950"/>
            <a:ext cx="6798600" cy="452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300">
                <a:solidFill>
                  <a:srgbClr val="222222"/>
                </a:solidFill>
              </a:rPr>
              <a:t>For Column:</a:t>
            </a:r>
            <a:endParaRPr b="1" sz="1300">
              <a:solidFill>
                <a:srgbClr val="222222"/>
              </a:solidFill>
            </a:endParaRPr>
          </a:p>
          <a:p>
            <a:pPr indent="0" lvl="0" marL="0" rtl="0" algn="l">
              <a:lnSpc>
                <a:spcPct val="115000"/>
              </a:lnSpc>
              <a:spcBef>
                <a:spcPts val="0"/>
              </a:spcBef>
              <a:spcAft>
                <a:spcPts val="0"/>
              </a:spcAft>
              <a:buNone/>
            </a:pPr>
            <a:r>
              <a:rPr b="1" lang="en-GB" sz="1300">
                <a:solidFill>
                  <a:srgbClr val="222222"/>
                </a:solidFill>
              </a:rPr>
              <a:t>Design of (650 mm * 650 mm) column:</a:t>
            </a:r>
            <a:endParaRPr b="1" sz="1300">
              <a:solidFill>
                <a:srgbClr val="222222"/>
              </a:solidFill>
            </a:endParaRPr>
          </a:p>
          <a:p>
            <a:pPr indent="0" lvl="0" marL="0" rtl="0" algn="l">
              <a:lnSpc>
                <a:spcPct val="115000"/>
              </a:lnSpc>
              <a:spcBef>
                <a:spcPts val="0"/>
              </a:spcBef>
              <a:spcAft>
                <a:spcPts val="0"/>
              </a:spcAft>
              <a:buNone/>
            </a:pPr>
            <a:r>
              <a:rPr lang="en-GB" sz="1300">
                <a:solidFill>
                  <a:srgbClr val="222222"/>
                </a:solidFill>
              </a:rPr>
              <a:t>Compressive Force (P) = 135.64 KN          Moments: Muy =0.34 Muz = 49.17KN.m</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Clear cover = 40 mm</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Here, we design a short column of square cross-section under biaxial bending:</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Assuming the percentage of steel used (p) = 2.5%</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Maximum compressive force on column (Pu) = 0.45 * fck * Ac + 0.75 * fy * Asc</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 ( 0.45 * 30 * (650)^2 + 0.75 * 500 * (2.5/100) * (650)^2 ) * 10^(-3)</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 9664.68 KN</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So, P / Pu = 135.64 / 9664.68 = 0.014 ⇒ α = 1.0</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Now, d’ / D = (40 + 32/2 + 8) / 650 = 0.098</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p / fck = 0.083                                                              P / (fck * b * D) = 0.011</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From the interaction diagram in SP - 16 : 1980:- (For d’ / D = 0.1 and fy = 500 MPa)</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Mu / (fck * D * b^2) = 0.155</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 Muz1 = 1277 KN.m</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Similarly, Muy1 = 1277 KN.m (Since it is a square cross-section)</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Now, (Muy / Muy1) ^ α + (Muz / Muz1) ^ α &lt; 1</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So, (0.34 /1277) ^ 1 + (49.17 /1277) ^ 1 = 0.0387 &lt; 1</a:t>
            </a:r>
            <a:endParaRPr sz="1300">
              <a:solidFill>
                <a:srgbClr val="222222"/>
              </a:solidFill>
            </a:endParaRPr>
          </a:p>
          <a:p>
            <a:pPr indent="0" lvl="0" marL="0" rtl="0" algn="l">
              <a:lnSpc>
                <a:spcPct val="115000"/>
              </a:lnSpc>
              <a:spcBef>
                <a:spcPts val="0"/>
              </a:spcBef>
              <a:spcAft>
                <a:spcPts val="0"/>
              </a:spcAft>
              <a:buNone/>
            </a:pPr>
            <a:r>
              <a:rPr lang="en-GB" sz="1300">
                <a:solidFill>
                  <a:srgbClr val="222222"/>
                </a:solidFill>
              </a:rPr>
              <a:t>Therefore, we can take 2.5% steel.</a:t>
            </a:r>
            <a:endParaRPr sz="1300">
              <a:solidFill>
                <a:srgbClr val="22222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66"/>
          <p:cNvSpPr txBox="1"/>
          <p:nvPr/>
        </p:nvSpPr>
        <p:spPr>
          <a:xfrm>
            <a:off x="152400" y="152400"/>
            <a:ext cx="7168200" cy="483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222222"/>
                </a:solidFill>
              </a:rPr>
              <a:t>So, the Area of steel required = (2.5 / 100) * (650)^2 = 10562.5mm^2</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Hence, we provide </a:t>
            </a:r>
            <a:r>
              <a:rPr b="1" lang="en-GB" sz="1100">
                <a:solidFill>
                  <a:srgbClr val="222222"/>
                </a:solidFill>
              </a:rPr>
              <a:t>14-32 φ bars </a:t>
            </a:r>
            <a:r>
              <a:rPr lang="en-GB" sz="1100">
                <a:solidFill>
                  <a:srgbClr val="222222"/>
                </a:solidFill>
              </a:rPr>
              <a:t>as main reinforcement. </a:t>
            </a:r>
            <a:r>
              <a:rPr b="1" lang="en-GB" sz="1100">
                <a:solidFill>
                  <a:srgbClr val="222222"/>
                </a:solidFill>
              </a:rPr>
              <a:t>For transverse reinforcement:</a:t>
            </a:r>
            <a:endParaRPr b="1" sz="1100">
              <a:solidFill>
                <a:srgbClr val="222222"/>
              </a:solidFill>
            </a:endParaRPr>
          </a:p>
          <a:p>
            <a:pPr indent="0" lvl="0" marL="0" rtl="0" algn="l">
              <a:lnSpc>
                <a:spcPct val="115000"/>
              </a:lnSpc>
              <a:spcBef>
                <a:spcPts val="0"/>
              </a:spcBef>
              <a:spcAft>
                <a:spcPts val="0"/>
              </a:spcAft>
              <a:buNone/>
            </a:pPr>
            <a:r>
              <a:rPr lang="en-GB" sz="1100">
                <a:solidFill>
                  <a:srgbClr val="222222"/>
                </a:solidFill>
              </a:rPr>
              <a:t>Considering 8 φ steel bars for transverse reinforcement:</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According to IS: 456 - 2000, the spacing between the transverse reinforcement shall not</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be more than sixteen times the smallest diameter of the longitudinal reinforcement tie bar</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i.e., 16 * 32 = 512 mm or 300 mm</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Hence, we provide </a:t>
            </a:r>
            <a:r>
              <a:rPr b="1" lang="en-GB" sz="1100">
                <a:solidFill>
                  <a:srgbClr val="222222"/>
                </a:solidFill>
              </a:rPr>
              <a:t>8 φ transverse reinforcement @ 300 mm c/c</a:t>
            </a:r>
            <a:r>
              <a:rPr lang="en-GB" sz="1100">
                <a:solidFill>
                  <a:srgbClr val="222222"/>
                </a:solidFill>
              </a:rPr>
              <a:t>.</a:t>
            </a:r>
            <a:endParaRPr sz="1100">
              <a:solidFill>
                <a:srgbClr val="222222"/>
              </a:solidFill>
            </a:endParaRPr>
          </a:p>
          <a:p>
            <a:pPr indent="0" lvl="0" marL="0" rtl="0" algn="l">
              <a:lnSpc>
                <a:spcPct val="115000"/>
              </a:lnSpc>
              <a:spcBef>
                <a:spcPts val="0"/>
              </a:spcBef>
              <a:spcAft>
                <a:spcPts val="0"/>
              </a:spcAft>
              <a:buNone/>
            </a:pPr>
            <a:r>
              <a:t/>
            </a:r>
            <a:endParaRPr sz="1100">
              <a:solidFill>
                <a:srgbClr val="222222"/>
              </a:solidFill>
            </a:endParaRPr>
          </a:p>
          <a:p>
            <a:pPr indent="0" lvl="0" marL="0" rtl="0" algn="l">
              <a:lnSpc>
                <a:spcPct val="115000"/>
              </a:lnSpc>
              <a:spcBef>
                <a:spcPts val="0"/>
              </a:spcBef>
              <a:spcAft>
                <a:spcPts val="0"/>
              </a:spcAft>
              <a:buNone/>
            </a:pPr>
            <a:r>
              <a:rPr b="1" lang="en-GB" sz="1100">
                <a:solidFill>
                  <a:srgbClr val="222222"/>
                </a:solidFill>
              </a:rPr>
              <a:t>For Column:</a:t>
            </a:r>
            <a:endParaRPr b="1" sz="1100">
              <a:solidFill>
                <a:srgbClr val="222222"/>
              </a:solidFill>
            </a:endParaRPr>
          </a:p>
          <a:p>
            <a:pPr indent="0" lvl="0" marL="0" rtl="0" algn="l">
              <a:lnSpc>
                <a:spcPct val="115000"/>
              </a:lnSpc>
              <a:spcBef>
                <a:spcPts val="0"/>
              </a:spcBef>
              <a:spcAft>
                <a:spcPts val="0"/>
              </a:spcAft>
              <a:buNone/>
            </a:pPr>
            <a:r>
              <a:rPr b="1" lang="en-GB" sz="1100">
                <a:solidFill>
                  <a:srgbClr val="222222"/>
                </a:solidFill>
              </a:rPr>
              <a:t>Design of (750 mm * 750 mm) column:</a:t>
            </a:r>
            <a:endParaRPr b="1" sz="1100">
              <a:solidFill>
                <a:srgbClr val="222222"/>
              </a:solidFill>
            </a:endParaRPr>
          </a:p>
          <a:p>
            <a:pPr indent="0" lvl="0" marL="0" rtl="0" algn="l">
              <a:lnSpc>
                <a:spcPct val="115000"/>
              </a:lnSpc>
              <a:spcBef>
                <a:spcPts val="0"/>
              </a:spcBef>
              <a:spcAft>
                <a:spcPts val="0"/>
              </a:spcAft>
              <a:buNone/>
            </a:pPr>
            <a:r>
              <a:rPr lang="en-GB" sz="1100">
                <a:solidFill>
                  <a:srgbClr val="222222"/>
                </a:solidFill>
              </a:rPr>
              <a:t>Compressive Force (P) = 186.35 KN          Moments: Muy =0.09 Muz = 97.56 KN.m</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Clear cover = 40 mm</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Here, we design a short column of square cross-section under biaxial bending:</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Assuming the percentage of steel used (p) = 2.5%</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Maximum compressive force on column (Pu) = 0.45 * fck * Ac + 0.75 * fy * Asc</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 ( 0.45 * 30 * (750)^2 + 0.75 * 500 * (2.5/100) * (750)^2 ) * 10^(-3)</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 12867 KN</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So, P / Pu = 186.35 / 12867 = 0.0144 ⇒ α = 1.0</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Now, d’ / D = (40 + 32/2 + 8) / 750 = 0.088</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p / fck = 0.083                                                              P / (fck * b * D) = 0.011</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From the interaction diagram in SP - 16 : 1980:- (For d’ / D = 0.1 and fy = 500 MPa)</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Mu / (fck * D * b^2) = 0.155</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 Muz1 = 1277 KN.m</a:t>
            </a:r>
            <a:endParaRPr sz="1100">
              <a:solidFill>
                <a:srgbClr val="222222"/>
              </a:solidFill>
            </a:endParaRPr>
          </a:p>
          <a:p>
            <a:pPr indent="0" lvl="0" marL="0" rtl="0" algn="l">
              <a:lnSpc>
                <a:spcPct val="115000"/>
              </a:lnSpc>
              <a:spcBef>
                <a:spcPts val="0"/>
              </a:spcBef>
              <a:spcAft>
                <a:spcPts val="0"/>
              </a:spcAft>
              <a:buNone/>
            </a:pPr>
            <a:r>
              <a:t/>
            </a:r>
            <a:endParaRPr sz="1100">
              <a:solidFill>
                <a:srgbClr val="22222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67"/>
          <p:cNvSpPr txBox="1"/>
          <p:nvPr/>
        </p:nvSpPr>
        <p:spPr>
          <a:xfrm>
            <a:off x="619850" y="369725"/>
            <a:ext cx="8027400" cy="28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100">
                <a:solidFill>
                  <a:srgbClr val="222222"/>
                </a:solidFill>
              </a:rPr>
              <a:t>Similarly, Muy1 = 1277 KN.m (Since it is a square cross-section)</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Now, (Muy / Muy1) ^ α + (Muz / Muz1) ^ α &lt; 1</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So, (0.09 / 1277) ^ 1 + (97.56 /1277) ^ 1 = 0.076 &lt; 1</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Therefore, we can take 2.5% steel.</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So, the Area of steel required = (2.5 / 100) * (750)^2 = 14062.5mm^2</a:t>
            </a:r>
            <a:endParaRPr sz="1100">
              <a:solidFill>
                <a:srgbClr val="222222"/>
              </a:solidFill>
            </a:endParaRPr>
          </a:p>
          <a:p>
            <a:pPr indent="0" lvl="0" marL="0" rtl="0" algn="l">
              <a:lnSpc>
                <a:spcPct val="115000"/>
              </a:lnSpc>
              <a:spcBef>
                <a:spcPts val="0"/>
              </a:spcBef>
              <a:spcAft>
                <a:spcPts val="0"/>
              </a:spcAft>
              <a:buNone/>
            </a:pPr>
            <a:r>
              <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Hence, we provide </a:t>
            </a:r>
            <a:r>
              <a:rPr b="1" lang="en-GB" sz="1100">
                <a:solidFill>
                  <a:srgbClr val="222222"/>
                </a:solidFill>
              </a:rPr>
              <a:t>18-32 φ bars </a:t>
            </a:r>
            <a:r>
              <a:rPr lang="en-GB" sz="1100">
                <a:solidFill>
                  <a:srgbClr val="222222"/>
                </a:solidFill>
              </a:rPr>
              <a:t>as main reinforcement. </a:t>
            </a:r>
            <a:r>
              <a:rPr b="1" lang="en-GB" sz="1100">
                <a:solidFill>
                  <a:srgbClr val="222222"/>
                </a:solidFill>
              </a:rPr>
              <a:t>For transverse reinforcement:</a:t>
            </a:r>
            <a:endParaRPr b="1" sz="1100">
              <a:solidFill>
                <a:srgbClr val="222222"/>
              </a:solidFill>
            </a:endParaRPr>
          </a:p>
          <a:p>
            <a:pPr indent="0" lvl="0" marL="0" rtl="0" algn="l">
              <a:lnSpc>
                <a:spcPct val="115000"/>
              </a:lnSpc>
              <a:spcBef>
                <a:spcPts val="0"/>
              </a:spcBef>
              <a:spcAft>
                <a:spcPts val="0"/>
              </a:spcAft>
              <a:buNone/>
            </a:pPr>
            <a:r>
              <a:rPr lang="en-GB" sz="1100">
                <a:solidFill>
                  <a:srgbClr val="222222"/>
                </a:solidFill>
              </a:rPr>
              <a:t>Considering 8 φ steel bars for transverse reinforcement:</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According to IS: 456 - 2000, the spacing between the transverse reinforcement shall not</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be more than sixteen times the smallest diameter of the longitudinal reinforcement tie bar</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i.e., 16 * 32 = 512 mm or 300 mm</a:t>
            </a:r>
            <a:endParaRPr sz="1100">
              <a:solidFill>
                <a:srgbClr val="222222"/>
              </a:solidFill>
            </a:endParaRPr>
          </a:p>
          <a:p>
            <a:pPr indent="0" lvl="0" marL="0" rtl="0" algn="l">
              <a:lnSpc>
                <a:spcPct val="115000"/>
              </a:lnSpc>
              <a:spcBef>
                <a:spcPts val="0"/>
              </a:spcBef>
              <a:spcAft>
                <a:spcPts val="0"/>
              </a:spcAft>
              <a:buNone/>
            </a:pPr>
            <a:r>
              <a:rPr lang="en-GB" sz="1100">
                <a:solidFill>
                  <a:srgbClr val="222222"/>
                </a:solidFill>
              </a:rPr>
              <a:t>Hence, we provide </a:t>
            </a:r>
            <a:r>
              <a:rPr b="1" lang="en-GB" sz="1100">
                <a:solidFill>
                  <a:srgbClr val="222222"/>
                </a:solidFill>
              </a:rPr>
              <a:t>8 φ transverse reinforcement @ 300 mm c/c</a:t>
            </a:r>
            <a:r>
              <a:rPr lang="en-GB" sz="1100">
                <a:solidFill>
                  <a:srgbClr val="222222"/>
                </a:solidFill>
              </a:rPr>
              <a:t>.</a:t>
            </a:r>
            <a:endParaRPr sz="1100">
              <a:solidFill>
                <a:srgbClr val="222222"/>
              </a:solidFill>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solidFill>
                <a:srgbClr val="22222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7" name="Shape 447"/>
        <p:cNvGrpSpPr/>
        <p:nvPr/>
      </p:nvGrpSpPr>
      <p:grpSpPr>
        <a:xfrm>
          <a:off x="0" y="0"/>
          <a:ext cx="0" cy="0"/>
          <a:chOff x="0" y="0"/>
          <a:chExt cx="0" cy="0"/>
        </a:xfrm>
      </p:grpSpPr>
      <p:pic>
        <p:nvPicPr>
          <p:cNvPr id="448" name="Google Shape;448;p68"/>
          <p:cNvPicPr preferRelativeResize="0"/>
          <p:nvPr/>
        </p:nvPicPr>
        <p:blipFill>
          <a:blip r:embed="rId3">
            <a:alphaModFix/>
          </a:blip>
          <a:stretch>
            <a:fillRect/>
          </a:stretch>
        </p:blipFill>
        <p:spPr>
          <a:xfrm>
            <a:off x="2470624" y="163275"/>
            <a:ext cx="4697650" cy="47148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grpSp>
        <p:nvGrpSpPr>
          <p:cNvPr id="453" name="Google Shape;453;p69"/>
          <p:cNvGrpSpPr/>
          <p:nvPr/>
        </p:nvGrpSpPr>
        <p:grpSpPr>
          <a:xfrm>
            <a:off x="0" y="1877949"/>
            <a:ext cx="9144000" cy="1622108"/>
            <a:chOff x="0" y="2503932"/>
            <a:chExt cx="12192000" cy="2162810"/>
          </a:xfrm>
        </p:grpSpPr>
        <p:sp>
          <p:nvSpPr>
            <p:cNvPr id="454" name="Google Shape;454;p69"/>
            <p:cNvSpPr/>
            <p:nvPr/>
          </p:nvSpPr>
          <p:spPr>
            <a:xfrm>
              <a:off x="0" y="2503932"/>
              <a:ext cx="12192000" cy="2162810"/>
            </a:xfrm>
            <a:custGeom>
              <a:rect b="b" l="l" r="r" t="t"/>
              <a:pathLst>
                <a:path extrusionOk="0" h="2162810" w="12192000">
                  <a:moveTo>
                    <a:pt x="12192000" y="0"/>
                  </a:moveTo>
                  <a:lnTo>
                    <a:pt x="0" y="0"/>
                  </a:lnTo>
                  <a:lnTo>
                    <a:pt x="0" y="2162556"/>
                  </a:lnTo>
                  <a:lnTo>
                    <a:pt x="12192000" y="2162556"/>
                  </a:lnTo>
                  <a:lnTo>
                    <a:pt x="12192000" y="0"/>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55" name="Google Shape;455;p69"/>
            <p:cNvSpPr/>
            <p:nvPr/>
          </p:nvSpPr>
          <p:spPr>
            <a:xfrm>
              <a:off x="0" y="2503932"/>
              <a:ext cx="12192000" cy="2162810"/>
            </a:xfrm>
            <a:custGeom>
              <a:rect b="b" l="l" r="r" t="t"/>
              <a:pathLst>
                <a:path extrusionOk="0" h="2162810" w="12192000">
                  <a:moveTo>
                    <a:pt x="0" y="2162556"/>
                  </a:moveTo>
                  <a:lnTo>
                    <a:pt x="12192000" y="2162556"/>
                  </a:lnTo>
                  <a:lnTo>
                    <a:pt x="12192000" y="0"/>
                  </a:lnTo>
                  <a:lnTo>
                    <a:pt x="0" y="0"/>
                  </a:lnTo>
                  <a:lnTo>
                    <a:pt x="0" y="2162556"/>
                  </a:lnTo>
                  <a:close/>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56" name="Google Shape;456;p69"/>
          <p:cNvSpPr txBox="1"/>
          <p:nvPr>
            <p:ph type="title"/>
          </p:nvPr>
        </p:nvSpPr>
        <p:spPr>
          <a:xfrm>
            <a:off x="1089600" y="2276050"/>
            <a:ext cx="7089900" cy="7791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5000"/>
              <a:t> </a:t>
            </a:r>
            <a:r>
              <a:rPr lang="en-GB" sz="5000">
                <a:solidFill>
                  <a:schemeClr val="dk1"/>
                </a:solidFill>
              </a:rPr>
              <a:t>Foundation Design</a:t>
            </a:r>
            <a:endParaRPr sz="50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ph type="title"/>
          </p:nvPr>
        </p:nvSpPr>
        <p:spPr>
          <a:xfrm>
            <a:off x="283311" y="-39910"/>
            <a:ext cx="8517900" cy="56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462" name="Google Shape;462;p70"/>
          <p:cNvPicPr preferRelativeResize="0"/>
          <p:nvPr/>
        </p:nvPicPr>
        <p:blipFill>
          <a:blip r:embed="rId3">
            <a:alphaModFix/>
          </a:blip>
          <a:stretch>
            <a:fillRect/>
          </a:stretch>
        </p:blipFill>
        <p:spPr>
          <a:xfrm>
            <a:off x="1326825" y="375975"/>
            <a:ext cx="6026325" cy="45281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ph type="title"/>
          </p:nvPr>
        </p:nvSpPr>
        <p:spPr>
          <a:xfrm>
            <a:off x="283311" y="-39910"/>
            <a:ext cx="8517900" cy="569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468" name="Google Shape;468;p71"/>
          <p:cNvPicPr preferRelativeResize="0"/>
          <p:nvPr/>
        </p:nvPicPr>
        <p:blipFill>
          <a:blip r:embed="rId3">
            <a:alphaModFix/>
          </a:blip>
          <a:stretch>
            <a:fillRect/>
          </a:stretch>
        </p:blipFill>
        <p:spPr>
          <a:xfrm>
            <a:off x="938288" y="400175"/>
            <a:ext cx="7207926" cy="4601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2" name="Shape 472"/>
        <p:cNvGrpSpPr/>
        <p:nvPr/>
      </p:nvGrpSpPr>
      <p:grpSpPr>
        <a:xfrm>
          <a:off x="0" y="0"/>
          <a:ext cx="0" cy="0"/>
          <a:chOff x="0" y="0"/>
          <a:chExt cx="0" cy="0"/>
        </a:xfrm>
      </p:grpSpPr>
      <p:grpSp>
        <p:nvGrpSpPr>
          <p:cNvPr id="473" name="Google Shape;473;p72"/>
          <p:cNvGrpSpPr/>
          <p:nvPr/>
        </p:nvGrpSpPr>
        <p:grpSpPr>
          <a:xfrm>
            <a:off x="0" y="0"/>
            <a:ext cx="9144000" cy="950370"/>
            <a:chOff x="0" y="0"/>
            <a:chExt cx="12192000" cy="1446530"/>
          </a:xfrm>
        </p:grpSpPr>
        <p:sp>
          <p:nvSpPr>
            <p:cNvPr id="474" name="Google Shape;474;p72"/>
            <p:cNvSpPr/>
            <p:nvPr/>
          </p:nvSpPr>
          <p:spPr>
            <a:xfrm>
              <a:off x="0" y="0"/>
              <a:ext cx="12192000" cy="1446530"/>
            </a:xfrm>
            <a:custGeom>
              <a:rect b="b" l="l" r="r" t="t"/>
              <a:pathLst>
                <a:path extrusionOk="0" h="1446530" w="12192000">
                  <a:moveTo>
                    <a:pt x="0" y="1446276"/>
                  </a:moveTo>
                  <a:lnTo>
                    <a:pt x="12192000" y="1446276"/>
                  </a:lnTo>
                  <a:lnTo>
                    <a:pt x="12192000" y="0"/>
                  </a:lnTo>
                  <a:lnTo>
                    <a:pt x="0" y="0"/>
                  </a:lnTo>
                  <a:lnTo>
                    <a:pt x="0" y="1446276"/>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75" name="Google Shape;475;p72"/>
            <p:cNvSpPr/>
            <p:nvPr/>
          </p:nvSpPr>
          <p:spPr>
            <a:xfrm>
              <a:off x="0" y="0"/>
              <a:ext cx="12192000" cy="1446530"/>
            </a:xfrm>
            <a:custGeom>
              <a:rect b="b" l="l" r="r" t="t"/>
              <a:pathLst>
                <a:path extrusionOk="0" h="1446530" w="12192000">
                  <a:moveTo>
                    <a:pt x="0" y="1446276"/>
                  </a:moveTo>
                  <a:lnTo>
                    <a:pt x="12192000" y="1446276"/>
                  </a:lnTo>
                  <a:lnTo>
                    <a:pt x="12192000" y="0"/>
                  </a:lnTo>
                </a:path>
                <a:path extrusionOk="0" h="1446530" w="12192000">
                  <a:moveTo>
                    <a:pt x="0" y="0"/>
                  </a:moveTo>
                  <a:lnTo>
                    <a:pt x="0" y="1446276"/>
                  </a:lnTo>
                </a:path>
              </a:pathLst>
            </a:custGeom>
            <a:solidFill>
              <a:schemeClr val="accent1"/>
            </a:solid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76" name="Google Shape;476;p72"/>
          <p:cNvSpPr txBox="1"/>
          <p:nvPr>
            <p:ph type="title"/>
          </p:nvPr>
        </p:nvSpPr>
        <p:spPr>
          <a:xfrm>
            <a:off x="283311" y="-39910"/>
            <a:ext cx="8517900" cy="626400"/>
          </a:xfrm>
          <a:prstGeom prst="rect">
            <a:avLst/>
          </a:prstGeom>
          <a:noFill/>
          <a:ln>
            <a:noFill/>
          </a:ln>
        </p:spPr>
        <p:txBody>
          <a:bodyPr anchorCtr="0" anchor="t" bIns="0" lIns="0" spcFirstLastPara="1" rIns="0" wrap="square" tIns="71450">
            <a:spAutoFit/>
          </a:bodyPr>
          <a:lstStyle/>
          <a:p>
            <a:pPr indent="-2120900" lvl="0" marL="3073400" marR="0" rtl="0" algn="l">
              <a:lnSpc>
                <a:spcPct val="108125"/>
              </a:lnSpc>
              <a:spcBef>
                <a:spcPts val="0"/>
              </a:spcBef>
              <a:spcAft>
                <a:spcPts val="0"/>
              </a:spcAft>
              <a:buNone/>
            </a:pPr>
            <a:r>
              <a:rPr lang="en-GB" sz="3600">
                <a:solidFill>
                  <a:schemeClr val="dk1"/>
                </a:solidFill>
              </a:rPr>
              <a:t>           Road Network</a:t>
            </a:r>
            <a:endParaRPr sz="3600">
              <a:solidFill>
                <a:schemeClr val="dk1"/>
              </a:solidFill>
            </a:endParaRPr>
          </a:p>
        </p:txBody>
      </p:sp>
      <p:pic>
        <p:nvPicPr>
          <p:cNvPr id="477" name="Google Shape;477;p72"/>
          <p:cNvPicPr preferRelativeResize="0"/>
          <p:nvPr/>
        </p:nvPicPr>
        <p:blipFill>
          <a:blip r:embed="rId3">
            <a:alphaModFix/>
          </a:blip>
          <a:stretch>
            <a:fillRect/>
          </a:stretch>
        </p:blipFill>
        <p:spPr>
          <a:xfrm>
            <a:off x="2103250" y="950375"/>
            <a:ext cx="4937500" cy="4013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1" name="Shape 481"/>
        <p:cNvGrpSpPr/>
        <p:nvPr/>
      </p:nvGrpSpPr>
      <p:grpSpPr>
        <a:xfrm>
          <a:off x="0" y="0"/>
          <a:ext cx="0" cy="0"/>
          <a:chOff x="0" y="0"/>
          <a:chExt cx="0" cy="0"/>
        </a:xfrm>
      </p:grpSpPr>
      <p:grpSp>
        <p:nvGrpSpPr>
          <p:cNvPr id="482" name="Google Shape;482;p73"/>
          <p:cNvGrpSpPr/>
          <p:nvPr/>
        </p:nvGrpSpPr>
        <p:grpSpPr>
          <a:xfrm>
            <a:off x="0" y="1611629"/>
            <a:ext cx="9144000" cy="1581150"/>
            <a:chOff x="0" y="2148839"/>
            <a:chExt cx="12192000" cy="2108200"/>
          </a:xfrm>
        </p:grpSpPr>
        <p:sp>
          <p:nvSpPr>
            <p:cNvPr id="483" name="Google Shape;483;p73"/>
            <p:cNvSpPr/>
            <p:nvPr/>
          </p:nvSpPr>
          <p:spPr>
            <a:xfrm>
              <a:off x="0" y="2148839"/>
              <a:ext cx="12192000" cy="2108200"/>
            </a:xfrm>
            <a:custGeom>
              <a:rect b="b" l="l" r="r" t="t"/>
              <a:pathLst>
                <a:path extrusionOk="0" h="2108200" w="12192000">
                  <a:moveTo>
                    <a:pt x="12192000" y="0"/>
                  </a:moveTo>
                  <a:lnTo>
                    <a:pt x="0" y="0"/>
                  </a:lnTo>
                  <a:lnTo>
                    <a:pt x="0" y="2107692"/>
                  </a:lnTo>
                  <a:lnTo>
                    <a:pt x="12192000" y="2107692"/>
                  </a:lnTo>
                  <a:lnTo>
                    <a:pt x="12192000" y="0"/>
                  </a:lnTo>
                  <a:close/>
                </a:path>
              </a:pathLst>
            </a:custGeom>
            <a:solidFill>
              <a:schemeClr val="accent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sp>
          <p:nvSpPr>
            <p:cNvPr id="484" name="Google Shape;484;p73"/>
            <p:cNvSpPr/>
            <p:nvPr/>
          </p:nvSpPr>
          <p:spPr>
            <a:xfrm>
              <a:off x="0" y="2148839"/>
              <a:ext cx="12192000" cy="2108200"/>
            </a:xfrm>
            <a:custGeom>
              <a:rect b="b" l="l" r="r" t="t"/>
              <a:pathLst>
                <a:path extrusionOk="0" h="2108200" w="12192000">
                  <a:moveTo>
                    <a:pt x="0" y="2107692"/>
                  </a:moveTo>
                  <a:lnTo>
                    <a:pt x="12192000" y="2107692"/>
                  </a:lnTo>
                  <a:lnTo>
                    <a:pt x="12192000" y="0"/>
                  </a:lnTo>
                  <a:lnTo>
                    <a:pt x="0" y="0"/>
                  </a:lnTo>
                  <a:lnTo>
                    <a:pt x="0" y="2107692"/>
                  </a:lnTo>
                  <a:close/>
                </a:path>
              </a:pathLst>
            </a:custGeom>
            <a:solidFill>
              <a:schemeClr val="accent1"/>
            </a:solidFill>
            <a:ln cap="flat" cmpd="sng" w="126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100"/>
            </a:p>
          </p:txBody>
        </p:sp>
      </p:grpSp>
      <p:sp>
        <p:nvSpPr>
          <p:cNvPr id="485" name="Google Shape;485;p73"/>
          <p:cNvSpPr txBox="1"/>
          <p:nvPr>
            <p:ph type="title"/>
          </p:nvPr>
        </p:nvSpPr>
        <p:spPr>
          <a:xfrm>
            <a:off x="959100" y="2144375"/>
            <a:ext cx="7329300" cy="6408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GB" sz="4100"/>
              <a:t>    </a:t>
            </a:r>
            <a:r>
              <a:rPr lang="en-GB" sz="4100">
                <a:solidFill>
                  <a:schemeClr val="dk1"/>
                </a:solidFill>
              </a:rPr>
              <a:t>Design of </a:t>
            </a:r>
            <a:r>
              <a:rPr lang="en-GB" sz="4100">
                <a:solidFill>
                  <a:schemeClr val="dk1"/>
                </a:solidFill>
              </a:rPr>
              <a:t>Shear Wall</a:t>
            </a:r>
            <a:endParaRPr sz="41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Shear Wall</a:t>
            </a:r>
            <a:endParaRPr/>
          </a:p>
        </p:txBody>
      </p:sp>
      <p:sp>
        <p:nvSpPr>
          <p:cNvPr id="491" name="Google Shape;491;p7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thickness of the shear wall assumed is 200mm.</a:t>
            </a:r>
            <a:endParaRPr/>
          </a:p>
          <a:p>
            <a:pPr indent="0" lvl="0" marL="0" rtl="0" algn="l">
              <a:spcBef>
                <a:spcPts val="1200"/>
              </a:spcBef>
              <a:spcAft>
                <a:spcPts val="0"/>
              </a:spcAft>
              <a:buNone/>
            </a:pPr>
            <a:r>
              <a:rPr b="1" lang="en-GB" sz="1400">
                <a:solidFill>
                  <a:srgbClr val="000000"/>
                </a:solidFill>
                <a:latin typeface="Arial"/>
                <a:ea typeface="Arial"/>
                <a:cs typeface="Arial"/>
                <a:sym typeface="Arial"/>
              </a:rPr>
              <a:t>Maximum Drift Calculation</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(After adding shear wall)</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From Staad:-</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Maximum deflection (δ) = 118.594 mm</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Height of building (h) = 73.6 m</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Maximum drift = δ/h</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		= 118.594/(73.6e3)</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		= 0.0016</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As per IS 1893 (Part 1) - 2016 Cl. 7.11.1.1, Maximum drift ≤ 0.004</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Therefore, the building is safe against deflection.</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Front </a:t>
            </a:r>
            <a:r>
              <a:rPr lang="en-GB"/>
              <a:t>View</a:t>
            </a:r>
            <a:endParaRPr/>
          </a:p>
        </p:txBody>
      </p:sp>
      <p:pic>
        <p:nvPicPr>
          <p:cNvPr id="115" name="Google Shape;115;p21"/>
          <p:cNvPicPr preferRelativeResize="0"/>
          <p:nvPr/>
        </p:nvPicPr>
        <p:blipFill>
          <a:blip r:embed="rId3">
            <a:alphaModFix/>
          </a:blip>
          <a:stretch>
            <a:fillRect/>
          </a:stretch>
        </p:blipFill>
        <p:spPr>
          <a:xfrm>
            <a:off x="4844875" y="409575"/>
            <a:ext cx="4162425" cy="4324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75"/>
          <p:cNvPicPr preferRelativeResize="0"/>
          <p:nvPr/>
        </p:nvPicPr>
        <p:blipFill>
          <a:blip r:embed="rId3">
            <a:alphaModFix/>
          </a:blip>
          <a:stretch>
            <a:fillRect/>
          </a:stretch>
        </p:blipFill>
        <p:spPr>
          <a:xfrm>
            <a:off x="762000" y="280988"/>
            <a:ext cx="7620000" cy="4581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76"/>
          <p:cNvPicPr preferRelativeResize="0"/>
          <p:nvPr/>
        </p:nvPicPr>
        <p:blipFill>
          <a:blip r:embed="rId3">
            <a:alphaModFix/>
          </a:blip>
          <a:stretch>
            <a:fillRect/>
          </a:stretch>
        </p:blipFill>
        <p:spPr>
          <a:xfrm>
            <a:off x="1041575" y="381389"/>
            <a:ext cx="7060849" cy="43807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7"/>
          <p:cNvSpPr txBox="1"/>
          <p:nvPr>
            <p:ph type="title"/>
          </p:nvPr>
        </p:nvSpPr>
        <p:spPr>
          <a:xfrm>
            <a:off x="0" y="0"/>
            <a:ext cx="9144000" cy="1017600"/>
          </a:xfrm>
          <a:prstGeom prst="rect">
            <a:avLst/>
          </a:prstGeom>
          <a:solidFill>
            <a:schemeClr val="accent1"/>
          </a:solidFill>
        </p:spPr>
        <p:txBody>
          <a:bodyPr anchorCtr="0" anchor="t" bIns="91425" lIns="91425" spcFirstLastPara="1" rIns="91425" wrap="square" tIns="91425">
            <a:normAutofit/>
          </a:bodyPr>
          <a:lstStyle/>
          <a:p>
            <a:pPr indent="0" lvl="0" marL="0" rtl="0" algn="l">
              <a:spcBef>
                <a:spcPts val="0"/>
              </a:spcBef>
              <a:spcAft>
                <a:spcPts val="0"/>
              </a:spcAft>
              <a:buNone/>
            </a:pPr>
            <a:r>
              <a:rPr b="0" lang="en-GB" sz="4507">
                <a:latin typeface="Lato"/>
                <a:ea typeface="Lato"/>
                <a:cs typeface="Lato"/>
                <a:sym typeface="Lato"/>
              </a:rPr>
              <a:t>Quality and Cost Estimation</a:t>
            </a:r>
            <a:endParaRPr/>
          </a:p>
        </p:txBody>
      </p:sp>
      <p:sp>
        <p:nvSpPr>
          <p:cNvPr id="507" name="Google Shape;507;p77"/>
          <p:cNvSpPr txBox="1"/>
          <p:nvPr>
            <p:ph idx="1" type="body"/>
          </p:nvPr>
        </p:nvSpPr>
        <p:spPr>
          <a:xfrm>
            <a:off x="244800" y="1226300"/>
            <a:ext cx="8654400" cy="338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707"/>
              <a:t>Concrete = 8371.3 cu. m</a:t>
            </a:r>
            <a:endParaRPr sz="5707"/>
          </a:p>
          <a:p>
            <a:pPr indent="0" lvl="0" marL="0" rtl="0" algn="l">
              <a:spcBef>
                <a:spcPts val="1200"/>
              </a:spcBef>
              <a:spcAft>
                <a:spcPts val="0"/>
              </a:spcAft>
              <a:buNone/>
            </a:pPr>
            <a:r>
              <a:rPr lang="en-GB" sz="5707"/>
              <a:t>Steel = 7609760 N</a:t>
            </a:r>
            <a:endParaRPr sz="5707"/>
          </a:p>
          <a:p>
            <a:pPr indent="0" lvl="0" marL="0" rtl="0" algn="l">
              <a:spcBef>
                <a:spcPts val="1200"/>
              </a:spcBef>
              <a:spcAft>
                <a:spcPts val="0"/>
              </a:spcAft>
              <a:buNone/>
            </a:pPr>
            <a:r>
              <a:rPr lang="en-GB" sz="5707"/>
              <a:t>Bricks = 37000</a:t>
            </a:r>
            <a:endParaRPr sz="5707"/>
          </a:p>
          <a:p>
            <a:pPr indent="0" lvl="0" marL="0" rtl="0" algn="l">
              <a:spcBef>
                <a:spcPts val="1200"/>
              </a:spcBef>
              <a:spcAft>
                <a:spcPts val="0"/>
              </a:spcAft>
              <a:buNone/>
            </a:pPr>
            <a:r>
              <a:rPr b="1" lang="en-GB" sz="5707"/>
              <a:t>Cost in Noida:-</a:t>
            </a:r>
            <a:endParaRPr b="1" sz="5707"/>
          </a:p>
          <a:p>
            <a:pPr indent="0" lvl="0" marL="0" rtl="0" algn="l">
              <a:spcBef>
                <a:spcPts val="1200"/>
              </a:spcBef>
              <a:spcAft>
                <a:spcPts val="0"/>
              </a:spcAft>
              <a:buNone/>
            </a:pPr>
            <a:r>
              <a:rPr lang="en-GB" sz="5707"/>
              <a:t>Concrete = Rs. 5000 / cu. m</a:t>
            </a:r>
            <a:endParaRPr sz="5707"/>
          </a:p>
          <a:p>
            <a:pPr indent="0" lvl="0" marL="0" rtl="0" algn="l">
              <a:spcBef>
                <a:spcPts val="1200"/>
              </a:spcBef>
              <a:spcAft>
                <a:spcPts val="0"/>
              </a:spcAft>
              <a:buNone/>
            </a:pPr>
            <a:r>
              <a:rPr lang="en-GB" sz="5707"/>
              <a:t>Steel = Rs. 6.12 / N</a:t>
            </a:r>
            <a:endParaRPr sz="5707"/>
          </a:p>
          <a:p>
            <a:pPr indent="0" lvl="0" marL="0" rtl="0" algn="l">
              <a:spcBef>
                <a:spcPts val="1200"/>
              </a:spcBef>
              <a:spcAft>
                <a:spcPts val="0"/>
              </a:spcAft>
              <a:buNone/>
            </a:pPr>
            <a:r>
              <a:rPr lang="en-GB" sz="5707"/>
              <a:t>Bricks = Rs. 6.6 / piece</a:t>
            </a:r>
            <a:endParaRPr sz="5707"/>
          </a:p>
          <a:p>
            <a:pPr indent="0" lvl="0" marL="0" rtl="0" algn="l">
              <a:spcBef>
                <a:spcPts val="1200"/>
              </a:spcBef>
              <a:spcAft>
                <a:spcPts val="0"/>
              </a:spcAft>
              <a:buNone/>
            </a:pPr>
            <a:r>
              <a:t/>
            </a:r>
            <a:endParaRPr sz="5707"/>
          </a:p>
          <a:p>
            <a:pPr indent="0" lvl="0" marL="0" rtl="0" algn="l">
              <a:spcBef>
                <a:spcPts val="1200"/>
              </a:spcBef>
              <a:spcAft>
                <a:spcPts val="0"/>
              </a:spcAft>
              <a:buNone/>
            </a:pPr>
            <a:r>
              <a:rPr b="1" lang="en-GB" sz="6507"/>
              <a:t>Total cost (rounded to nearest 50)= Rs. 8,86,72,450/-</a:t>
            </a:r>
            <a:endParaRPr b="1" sz="6507"/>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8"/>
          <p:cNvSpPr txBox="1"/>
          <p:nvPr>
            <p:ph type="title"/>
          </p:nvPr>
        </p:nvSpPr>
        <p:spPr>
          <a:xfrm>
            <a:off x="311700" y="372725"/>
            <a:ext cx="8520600" cy="645000"/>
          </a:xfrm>
          <a:prstGeom prst="rect">
            <a:avLst/>
          </a:prstGeom>
          <a:solidFill>
            <a:schemeClr val="accen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513" name="Google Shape;513;p78"/>
          <p:cNvSpPr txBox="1"/>
          <p:nvPr>
            <p:ph idx="1" type="body"/>
          </p:nvPr>
        </p:nvSpPr>
        <p:spPr>
          <a:xfrm>
            <a:off x="954625" y="2129125"/>
            <a:ext cx="8520600" cy="315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Model Building Bye-Law 2016</a:t>
            </a:r>
            <a:endParaRPr/>
          </a:p>
          <a:p>
            <a:pPr indent="-342900" lvl="0" marL="457200" rtl="0" algn="l">
              <a:lnSpc>
                <a:spcPct val="150000"/>
              </a:lnSpc>
              <a:spcBef>
                <a:spcPts val="0"/>
              </a:spcBef>
              <a:spcAft>
                <a:spcPts val="0"/>
              </a:spcAft>
              <a:buSzPts val="1800"/>
              <a:buChar char="●"/>
            </a:pPr>
            <a:r>
              <a:rPr lang="en-GB"/>
              <a:t>National Building Code of India 2016</a:t>
            </a:r>
            <a:endParaRPr/>
          </a:p>
          <a:p>
            <a:pPr indent="-342900" lvl="0" marL="457200" rtl="0" algn="l">
              <a:lnSpc>
                <a:spcPct val="150000"/>
              </a:lnSpc>
              <a:spcBef>
                <a:spcPts val="0"/>
              </a:spcBef>
              <a:spcAft>
                <a:spcPts val="0"/>
              </a:spcAft>
              <a:buSzPts val="1800"/>
              <a:buChar char="●"/>
            </a:pPr>
            <a:r>
              <a:rPr lang="en-GB"/>
              <a:t>IS 456-2000</a:t>
            </a:r>
            <a:endParaRPr/>
          </a:p>
          <a:p>
            <a:pPr indent="-342900" lvl="0" marL="457200" rtl="0" algn="l">
              <a:lnSpc>
                <a:spcPct val="150000"/>
              </a:lnSpc>
              <a:spcBef>
                <a:spcPts val="0"/>
              </a:spcBef>
              <a:spcAft>
                <a:spcPts val="0"/>
              </a:spcAft>
              <a:buSzPts val="1800"/>
              <a:buChar char="●"/>
            </a:pPr>
            <a:r>
              <a:rPr lang="en-GB"/>
              <a:t>IS 875 (Part 1, 2, 3)</a:t>
            </a:r>
            <a:endParaRPr/>
          </a:p>
          <a:p>
            <a:pPr indent="-342900" lvl="0" marL="457200" rtl="0" algn="l">
              <a:lnSpc>
                <a:spcPct val="150000"/>
              </a:lnSpc>
              <a:spcBef>
                <a:spcPts val="0"/>
              </a:spcBef>
              <a:spcAft>
                <a:spcPts val="0"/>
              </a:spcAft>
              <a:buSzPts val="1800"/>
              <a:buChar char="●"/>
            </a:pPr>
            <a:r>
              <a:rPr lang="en-GB"/>
              <a:t>IS 1893 - 2016</a:t>
            </a:r>
            <a:endParaRPr/>
          </a:p>
          <a:p>
            <a:pPr indent="-342900" lvl="0" marL="457200" rtl="0" algn="l">
              <a:lnSpc>
                <a:spcPct val="150000"/>
              </a:lnSpc>
              <a:spcBef>
                <a:spcPts val="0"/>
              </a:spcBef>
              <a:spcAft>
                <a:spcPts val="0"/>
              </a:spcAft>
              <a:buSzPts val="1800"/>
              <a:buChar char="●"/>
            </a:pPr>
            <a:r>
              <a:rPr lang="en-GB"/>
              <a:t>IS 13920 - 1993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Side View</a:t>
            </a:r>
            <a:endParaRPr/>
          </a:p>
        </p:txBody>
      </p:sp>
      <p:pic>
        <p:nvPicPr>
          <p:cNvPr id="121" name="Google Shape;121;p22"/>
          <p:cNvPicPr preferRelativeResize="0"/>
          <p:nvPr/>
        </p:nvPicPr>
        <p:blipFill>
          <a:blip r:embed="rId3">
            <a:alphaModFix/>
          </a:blip>
          <a:stretch>
            <a:fillRect/>
          </a:stretch>
        </p:blipFill>
        <p:spPr>
          <a:xfrm>
            <a:off x="4897900" y="338138"/>
            <a:ext cx="3990975" cy="446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Back View</a:t>
            </a:r>
            <a:endParaRPr/>
          </a:p>
        </p:txBody>
      </p:sp>
      <p:pic>
        <p:nvPicPr>
          <p:cNvPr id="127" name="Google Shape;127;p23"/>
          <p:cNvPicPr preferRelativeResize="0"/>
          <p:nvPr/>
        </p:nvPicPr>
        <p:blipFill>
          <a:blip r:embed="rId3">
            <a:alphaModFix/>
          </a:blip>
          <a:stretch>
            <a:fillRect/>
          </a:stretch>
        </p:blipFill>
        <p:spPr>
          <a:xfrm>
            <a:off x="4705350" y="247850"/>
            <a:ext cx="4438650" cy="441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75350" y="1687175"/>
            <a:ext cx="26598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980"/>
              <a:t>Floor Plan</a:t>
            </a:r>
            <a:endParaRPr sz="3980"/>
          </a:p>
        </p:txBody>
      </p:sp>
      <p:sp>
        <p:nvSpPr>
          <p:cNvPr id="133" name="Google Shape;133;p24"/>
          <p:cNvSpPr/>
          <p:nvPr/>
        </p:nvSpPr>
        <p:spPr>
          <a:xfrm>
            <a:off x="3151850" y="50"/>
            <a:ext cx="59922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34" name="Google Shape;134;p24"/>
          <p:cNvPicPr preferRelativeResize="0"/>
          <p:nvPr/>
        </p:nvPicPr>
        <p:blipFill>
          <a:blip r:embed="rId3">
            <a:alphaModFix/>
          </a:blip>
          <a:stretch>
            <a:fillRect/>
          </a:stretch>
        </p:blipFill>
        <p:spPr>
          <a:xfrm>
            <a:off x="3151850" y="723600"/>
            <a:ext cx="5992199" cy="3696328"/>
          </a:xfrm>
          <a:prstGeom prst="rect">
            <a:avLst/>
          </a:prstGeom>
          <a:noFill/>
          <a:ln>
            <a:noFill/>
          </a:ln>
        </p:spPr>
      </p:pic>
      <p:pic>
        <p:nvPicPr>
          <p:cNvPr id="135" name="Google Shape;135;p24"/>
          <p:cNvPicPr preferRelativeResize="0"/>
          <p:nvPr/>
        </p:nvPicPr>
        <p:blipFill>
          <a:blip r:embed="rId4">
            <a:alphaModFix/>
          </a:blip>
          <a:stretch>
            <a:fillRect/>
          </a:stretch>
        </p:blipFill>
        <p:spPr>
          <a:xfrm>
            <a:off x="7913550" y="3882650"/>
            <a:ext cx="999575" cy="99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