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unito"/>
      <p:regular r:id="rId46"/>
      <p:bold r:id="rId47"/>
      <p:italic r:id="rId48"/>
      <p:boldItalic r:id="rId49"/>
    </p:embeddedFont>
    <p:embeddedFont>
      <p:font typeface="Arial Black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uni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fcb3750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fcb3750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fcb3750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fcb3750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fcb3750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fcb3750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fcb375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4fcb375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fcb375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4fcb375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4fcb3750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4fcb3750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fcb3750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4fcb3750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4fcb3750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4fcb3750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4fcb3750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4fcb3750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4fcb3750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4fcb3750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fcb3750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fcb3750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4fcb375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4fcb375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4fcb3750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4fcb3750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4fcb3750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4fcb3750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4fcb3750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4fcb3750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4fcb3750b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4fcb3750b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4fcb3750b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4fcb3750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4fcb3750b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4fcb3750b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fcb3750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4fcb3750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4fcb3750b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4fcb3750b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4fcb3750b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4fcb3750b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fcb3750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fcb3750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4fcb3750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4fcb3750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4fcb375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4fcb375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4fcb3750b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4fcb3750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4fcb3750b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4fcb3750b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4fcb375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4fcb375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4fcb3750b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4fcb3750b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4fcb3750b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4fcb3750b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4fcb3750b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4fcb3750b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4fcb3750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4fcb3750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4fcb3750b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4fcb3750b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fcb3750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fcb3750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4fcb3750b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4fcb3750b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fcb3750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4fcb3750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4fcb3750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4fcb3750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fcb3750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fcb3750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fcb3750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fcb3750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4fcb375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4fcb375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 rot="5400000">
            <a:off x="6153150" y="1276350"/>
            <a:ext cx="36576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 rot="5400000">
            <a:off x="2038350" y="-666750"/>
            <a:ext cx="3657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914400" y="457200"/>
            <a:ext cx="807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914400" y="1451371"/>
            <a:ext cx="8077200" cy="26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914400" y="457200"/>
            <a:ext cx="807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 rot="5400000">
            <a:off x="3621300" y="-1255529"/>
            <a:ext cx="26634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914400" y="457200"/>
            <a:ext cx="807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14400" y="457200"/>
            <a:ext cx="807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914400" y="1451372"/>
            <a:ext cx="3962400" cy="26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029200" y="1451372"/>
            <a:ext cx="3962400" cy="26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19288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4400" y="457200"/>
            <a:ext cx="8077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  <a:defRPr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4400" y="1451371"/>
            <a:ext cx="8077200" cy="26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2819400" y="4683919"/>
            <a:ext cx="1447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  <a:defRPr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572000" y="4683919"/>
            <a:ext cx="2438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  <a:defRPr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39000" y="4683919"/>
            <a:ext cx="1447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swish.swi-prolog.org/#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Basic Prolog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Facts, Rules &amp; Queries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CS6033 - ArtificiaI Intelligence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Summer 2021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1433725" y="1719600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			</a:t>
            </a:r>
            <a:r>
              <a:rPr lang="en-GB" sz="2500">
                <a:solidFill>
                  <a:srgbClr val="FF0000"/>
                </a:solidFill>
              </a:rPr>
              <a:t>character</a:t>
            </a:r>
            <a:r>
              <a:rPr lang="en-GB" sz="2500"/>
              <a:t>(</a:t>
            </a:r>
            <a:r>
              <a:rPr lang="en-GB" sz="2500">
                <a:solidFill>
                  <a:srgbClr val="0000FF"/>
                </a:solidFill>
              </a:rPr>
              <a:t>ulysses</a:t>
            </a:r>
            <a:r>
              <a:rPr lang="en-GB" sz="2500"/>
              <a:t>,</a:t>
            </a:r>
            <a:r>
              <a:rPr lang="en-GB" sz="2500">
                <a:solidFill>
                  <a:srgbClr val="0000FF"/>
                </a:solidFill>
              </a:rPr>
              <a:t>iliad</a:t>
            </a:r>
            <a:r>
              <a:rPr lang="en-GB" sz="2500"/>
              <a:t>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393350" y="3775475"/>
            <a:ext cx="3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Any data in prolog is also called a term.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3336325" y="3688925"/>
            <a:ext cx="3225300" cy="57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5"/>
          <p:cNvCxnSpPr/>
          <p:nvPr/>
        </p:nvCxnSpPr>
        <p:spPr>
          <a:xfrm flipH="1" rot="10800000">
            <a:off x="4914225" y="2713275"/>
            <a:ext cx="5580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/>
          <p:nvPr/>
        </p:nvCxnSpPr>
        <p:spPr>
          <a:xfrm rot="10800000">
            <a:off x="5540850" y="2743575"/>
            <a:ext cx="22170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5"/>
          <p:cNvSpPr txBox="1"/>
          <p:nvPr/>
        </p:nvSpPr>
        <p:spPr>
          <a:xfrm>
            <a:off x="5586800" y="2269875"/>
            <a:ext cx="20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constants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p25"/>
          <p:cNvCxnSpPr/>
          <p:nvPr/>
        </p:nvCxnSpPr>
        <p:spPr>
          <a:xfrm flipH="1" rot="10800000">
            <a:off x="3614950" y="2568075"/>
            <a:ext cx="5808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/>
          <p:nvPr/>
        </p:nvCxnSpPr>
        <p:spPr>
          <a:xfrm>
            <a:off x="6488600" y="3378050"/>
            <a:ext cx="756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5"/>
          <p:cNvSpPr txBox="1"/>
          <p:nvPr/>
        </p:nvSpPr>
        <p:spPr>
          <a:xfrm>
            <a:off x="7252875" y="3072350"/>
            <a:ext cx="123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Entire clause is a compound term.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966525" y="2071150"/>
            <a:ext cx="11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functor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433725" y="1719600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			</a:t>
            </a:r>
            <a:r>
              <a:rPr lang="en-GB" sz="1500">
                <a:solidFill>
                  <a:srgbClr val="FF0000"/>
                </a:solidFill>
              </a:rPr>
              <a:t>character</a:t>
            </a:r>
            <a:r>
              <a:rPr lang="en-GB" sz="1500"/>
              <a:t>(</a:t>
            </a:r>
            <a:r>
              <a:rPr lang="en-GB" sz="1500">
                <a:solidFill>
                  <a:srgbClr val="0000FF"/>
                </a:solidFill>
              </a:rPr>
              <a:t>ulysses</a:t>
            </a:r>
            <a:r>
              <a:rPr lang="en-GB" sz="1500"/>
              <a:t>,</a:t>
            </a:r>
            <a:r>
              <a:rPr lang="en-GB" sz="1500">
                <a:solidFill>
                  <a:srgbClr val="0000FF"/>
                </a:solidFill>
              </a:rPr>
              <a:t>iliad, king(ithaca, achaean)</a:t>
            </a:r>
            <a:r>
              <a:rPr lang="en-GB" sz="1500"/>
              <a:t>)</a:t>
            </a:r>
            <a:r>
              <a:rPr lang="en-GB" sz="2500"/>
              <a:t>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393350" y="3775475"/>
            <a:ext cx="3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Any data in prolog is also called a term.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336325" y="3688925"/>
            <a:ext cx="3225300" cy="57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6"/>
          <p:cNvCxnSpPr/>
          <p:nvPr/>
        </p:nvCxnSpPr>
        <p:spPr>
          <a:xfrm flipH="1" rot="10800000">
            <a:off x="4386875" y="2713350"/>
            <a:ext cx="1085400" cy="5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6"/>
          <p:cNvCxnSpPr/>
          <p:nvPr/>
        </p:nvCxnSpPr>
        <p:spPr>
          <a:xfrm flipH="1" rot="10800000">
            <a:off x="5044150" y="2743675"/>
            <a:ext cx="4968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6"/>
          <p:cNvSpPr txBox="1"/>
          <p:nvPr/>
        </p:nvSpPr>
        <p:spPr>
          <a:xfrm>
            <a:off x="5586800" y="2269875"/>
            <a:ext cx="20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constants.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p26"/>
          <p:cNvCxnSpPr/>
          <p:nvPr/>
        </p:nvCxnSpPr>
        <p:spPr>
          <a:xfrm flipH="1" rot="10800000">
            <a:off x="3614950" y="2568075"/>
            <a:ext cx="5808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 flipH="1" rot="10800000">
            <a:off x="6863100" y="3385825"/>
            <a:ext cx="382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6"/>
          <p:cNvSpPr txBox="1"/>
          <p:nvPr/>
        </p:nvSpPr>
        <p:spPr>
          <a:xfrm>
            <a:off x="7252875" y="3072350"/>
            <a:ext cx="123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Entire clause is a compound term.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966525" y="2071150"/>
            <a:ext cx="111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Principal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functor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9" name="Google Shape;179;p26"/>
          <p:cNvCxnSpPr/>
          <p:nvPr/>
        </p:nvCxnSpPr>
        <p:spPr>
          <a:xfrm flipH="1" rot="10800000">
            <a:off x="5487425" y="2904350"/>
            <a:ext cx="9858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6"/>
          <p:cNvSpPr txBox="1"/>
          <p:nvPr/>
        </p:nvSpPr>
        <p:spPr>
          <a:xfrm>
            <a:off x="6672025" y="2522075"/>
            <a:ext cx="1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functor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1303800" y="1750175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			              </a:t>
            </a:r>
            <a:r>
              <a:rPr lang="en-GB" sz="2500">
                <a:solidFill>
                  <a:srgbClr val="FF0000"/>
                </a:solidFill>
              </a:rPr>
              <a:t>nil</a:t>
            </a:r>
            <a:r>
              <a:rPr lang="en-GB" sz="2500"/>
              <a:t>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3431550" y="3905400"/>
            <a:ext cx="34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nil/0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Predicate/arity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162875" y="2881275"/>
            <a:ext cx="20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Special case: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Querying</a:t>
            </a:r>
            <a:endParaRPr sz="3200"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1303800" y="1750175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Queries: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Retrieve information from database.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Usually true/false nature.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Other kinds of querying is possible - find a solution or findall solutions. 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Typed during interactive mode.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Querying</a:t>
            </a:r>
            <a:endParaRPr sz="3200"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303800" y="1727250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Queries: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2147575" y="253735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?- language(german)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2139950" y="2545000"/>
            <a:ext cx="1712100" cy="39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2147575" y="303412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true.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2147575" y="3477400"/>
            <a:ext cx="22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?- character(ulysses,iliad)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2155225" y="3485050"/>
            <a:ext cx="2277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2170500" y="4073525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true.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29"/>
          <p:cNvCxnSpPr/>
          <p:nvPr/>
        </p:nvCxnSpPr>
        <p:spPr>
          <a:xfrm>
            <a:off x="4532100" y="2636700"/>
            <a:ext cx="13605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9"/>
          <p:cNvCxnSpPr/>
          <p:nvPr/>
        </p:nvCxnSpPr>
        <p:spPr>
          <a:xfrm flipH="1" rot="10800000">
            <a:off x="4623800" y="2911750"/>
            <a:ext cx="12609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9"/>
          <p:cNvSpPr txBox="1"/>
          <p:nvPr/>
        </p:nvSpPr>
        <p:spPr>
          <a:xfrm>
            <a:off x="6045325" y="2598500"/>
            <a:ext cx="20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Queries typed by 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" name="Google Shape;210;p29"/>
          <p:cNvCxnSpPr/>
          <p:nvPr/>
        </p:nvCxnSpPr>
        <p:spPr>
          <a:xfrm>
            <a:off x="2820125" y="3209900"/>
            <a:ext cx="3118200" cy="5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9"/>
          <p:cNvCxnSpPr/>
          <p:nvPr/>
        </p:nvCxnSpPr>
        <p:spPr>
          <a:xfrm flipH="1" rot="10800000">
            <a:off x="2827775" y="3821350"/>
            <a:ext cx="3087600" cy="4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9"/>
          <p:cNvSpPr txBox="1"/>
          <p:nvPr/>
        </p:nvSpPr>
        <p:spPr>
          <a:xfrm>
            <a:off x="6037700" y="3561475"/>
            <a:ext cx="222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Answered on prolog console.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Querying</a:t>
            </a:r>
            <a:endParaRPr sz="3200"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1303800" y="1727250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Queries: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2147575" y="253735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?- language(german)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2139950" y="2545000"/>
            <a:ext cx="1712100" cy="39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2147575" y="303412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true.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2147575" y="3477400"/>
            <a:ext cx="22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?- character(ulysses,iliad)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2155225" y="3485050"/>
            <a:ext cx="2277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170500" y="4073525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true.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4532100" y="2636700"/>
            <a:ext cx="13605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0"/>
          <p:cNvCxnSpPr/>
          <p:nvPr/>
        </p:nvCxnSpPr>
        <p:spPr>
          <a:xfrm flipH="1" rot="10800000">
            <a:off x="4623800" y="2911750"/>
            <a:ext cx="12609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0"/>
          <p:cNvSpPr txBox="1"/>
          <p:nvPr/>
        </p:nvSpPr>
        <p:spPr>
          <a:xfrm>
            <a:off x="6045325" y="2598500"/>
            <a:ext cx="20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to prove for prolog engine.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Querying</a:t>
            </a:r>
            <a:endParaRPr sz="3200"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303800" y="1727250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Queries: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3179350" y="2629075"/>
            <a:ext cx="45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?- character(ulysses,iliad), king(ulysses,ithaca,achaean)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p31"/>
          <p:cNvCxnSpPr/>
          <p:nvPr/>
        </p:nvCxnSpPr>
        <p:spPr>
          <a:xfrm>
            <a:off x="5525625" y="3102925"/>
            <a:ext cx="481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1"/>
          <p:cNvSpPr txBox="1"/>
          <p:nvPr/>
        </p:nvSpPr>
        <p:spPr>
          <a:xfrm>
            <a:off x="6098625" y="3569100"/>
            <a:ext cx="20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prove multiple goals in “conjunction”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Querying</a:t>
            </a:r>
            <a:endParaRPr sz="3200"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1303800" y="1727250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Queries: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3179350" y="2629075"/>
            <a:ext cx="45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?- character(ulysses,iliad), king(ulysses,ithaca,achaean)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p32"/>
          <p:cNvCxnSpPr/>
          <p:nvPr/>
        </p:nvCxnSpPr>
        <p:spPr>
          <a:xfrm>
            <a:off x="5525625" y="3102925"/>
            <a:ext cx="481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2"/>
          <p:cNvSpPr txBox="1"/>
          <p:nvPr/>
        </p:nvSpPr>
        <p:spPr>
          <a:xfrm>
            <a:off x="6098625" y="3569100"/>
            <a:ext cx="20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prove multiple goals in “conjunction”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3958900" y="1994725"/>
            <a:ext cx="3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?- G1, G2, G3, ………. Gn.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Querying</a:t>
            </a:r>
            <a:endParaRPr sz="3200"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1303800" y="1727250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Queries: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3179350" y="2629075"/>
            <a:ext cx="45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?- character(ulysses,iliad), king(ulysses,ithaca,achaean)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33"/>
          <p:cNvCxnSpPr/>
          <p:nvPr/>
        </p:nvCxnSpPr>
        <p:spPr>
          <a:xfrm>
            <a:off x="5525625" y="3102925"/>
            <a:ext cx="481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3"/>
          <p:cNvSpPr txBox="1"/>
          <p:nvPr/>
        </p:nvSpPr>
        <p:spPr>
          <a:xfrm>
            <a:off x="6098625" y="3569100"/>
            <a:ext cx="20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Prolog proves whole query by proving 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Logical Variables: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Also prolog terms.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Begin with Uppercase letter or underscore eg., X, Ulysses, _ulysses.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Generally used to build knowledge-base (via rules) or in queries.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1303800" y="1543825"/>
            <a:ext cx="70305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 are basic statements(terms) in Prolog.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	Facts describe objects and/or relationship between objects.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eg.,</a:t>
            </a:r>
            <a:r>
              <a:rPr lang="en-GB" sz="1800"/>
              <a:t> German is a language.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	 John likes Baseball.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	 Ulysses is a character in Iliad.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Logical Variables: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In general: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character(X,Y).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</a:t>
            </a:r>
            <a:br>
              <a:rPr lang="en-GB" sz="2400"/>
            </a:br>
            <a:r>
              <a:rPr lang="en-GB" sz="2400"/>
              <a:t>			character(achilles,iliad).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character(ulysses,iliad).</a:t>
            </a:r>
            <a:endParaRPr sz="2400"/>
          </a:p>
        </p:txBody>
      </p:sp>
      <p:cxnSp>
        <p:nvCxnSpPr>
          <p:cNvPr id="268" name="Google Shape;268;p35"/>
          <p:cNvCxnSpPr/>
          <p:nvPr/>
        </p:nvCxnSpPr>
        <p:spPr>
          <a:xfrm>
            <a:off x="5449200" y="2514425"/>
            <a:ext cx="7797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5"/>
          <p:cNvCxnSpPr/>
          <p:nvPr/>
        </p:nvCxnSpPr>
        <p:spPr>
          <a:xfrm flipH="1" rot="10800000">
            <a:off x="5808400" y="2972975"/>
            <a:ext cx="3897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5"/>
          <p:cNvCxnSpPr/>
          <p:nvPr/>
        </p:nvCxnSpPr>
        <p:spPr>
          <a:xfrm flipH="1" rot="10800000">
            <a:off x="5793125" y="3049375"/>
            <a:ext cx="466200" cy="8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5"/>
          <p:cNvSpPr txBox="1"/>
          <p:nvPr/>
        </p:nvSpPr>
        <p:spPr>
          <a:xfrm>
            <a:off x="6435125" y="2453225"/>
            <a:ext cx="233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Unification by Substitution in prolog.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achilles, Y = iliad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ulysses, Y = iliad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Logical Variables: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In queries: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?- character(X,iliad).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      </a:t>
            </a:r>
            <a:r>
              <a:rPr lang="en-GB" sz="1800">
                <a:solidFill>
                  <a:srgbClr val="FF0000"/>
                </a:solidFill>
              </a:rPr>
              <a:t>Can X take any values where above is true?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Logical Variables: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In queries: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?- character(X,iliad).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</a:t>
            </a:r>
            <a:br>
              <a:rPr lang="en-GB" sz="2400"/>
            </a:br>
            <a:r>
              <a:rPr lang="en-GB" sz="2400"/>
              <a:t>			character(achilles,iliad).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character(ulysses,iliad).</a:t>
            </a:r>
            <a:endParaRPr sz="2400"/>
          </a:p>
        </p:txBody>
      </p:sp>
      <p:cxnSp>
        <p:nvCxnSpPr>
          <p:cNvPr id="284" name="Google Shape;284;p37"/>
          <p:cNvCxnSpPr/>
          <p:nvPr/>
        </p:nvCxnSpPr>
        <p:spPr>
          <a:xfrm>
            <a:off x="5449200" y="2514425"/>
            <a:ext cx="7797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7"/>
          <p:cNvCxnSpPr/>
          <p:nvPr/>
        </p:nvCxnSpPr>
        <p:spPr>
          <a:xfrm flipH="1" rot="10800000">
            <a:off x="5808400" y="2972975"/>
            <a:ext cx="3897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7"/>
          <p:cNvCxnSpPr/>
          <p:nvPr/>
        </p:nvCxnSpPr>
        <p:spPr>
          <a:xfrm flipH="1" rot="10800000">
            <a:off x="5793125" y="3049375"/>
            <a:ext cx="466200" cy="8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7"/>
          <p:cNvSpPr txBox="1"/>
          <p:nvPr/>
        </p:nvSpPr>
        <p:spPr>
          <a:xfrm>
            <a:off x="6335750" y="2776475"/>
            <a:ext cx="233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Prolog’s resolution algorithm arrives at Unification by Substitution.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achilles;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ulysses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Logical Variables: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In queries: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?- character(X,Y).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</a:t>
            </a:r>
            <a:br>
              <a:rPr lang="en-GB" sz="2400"/>
            </a:br>
            <a:r>
              <a:rPr lang="en-GB" sz="2400"/>
              <a:t>			character(achilles,iliad).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character(ulysses,iliad).</a:t>
            </a:r>
            <a:endParaRPr sz="2400"/>
          </a:p>
        </p:txBody>
      </p:sp>
      <p:cxnSp>
        <p:nvCxnSpPr>
          <p:cNvPr id="294" name="Google Shape;294;p38"/>
          <p:cNvCxnSpPr/>
          <p:nvPr/>
        </p:nvCxnSpPr>
        <p:spPr>
          <a:xfrm>
            <a:off x="5449200" y="2514425"/>
            <a:ext cx="7797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8"/>
          <p:cNvCxnSpPr/>
          <p:nvPr/>
        </p:nvCxnSpPr>
        <p:spPr>
          <a:xfrm flipH="1" rot="10800000">
            <a:off x="5808400" y="2972975"/>
            <a:ext cx="3897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8"/>
          <p:cNvCxnSpPr/>
          <p:nvPr/>
        </p:nvCxnSpPr>
        <p:spPr>
          <a:xfrm flipH="1" rot="10800000">
            <a:off x="5793125" y="3049375"/>
            <a:ext cx="466200" cy="8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8"/>
          <p:cNvSpPr txBox="1"/>
          <p:nvPr/>
        </p:nvSpPr>
        <p:spPr>
          <a:xfrm>
            <a:off x="6335750" y="2776475"/>
            <a:ext cx="233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Prolog’s resolution algorithm arrives at Unification by Substitution.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achilles, iliad;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ulysses, iliad;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Logical Variables: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In queries: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?- character(X,Y).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</a:t>
            </a:r>
            <a:br>
              <a:rPr lang="en-GB" sz="2400"/>
            </a:br>
            <a:r>
              <a:rPr lang="en-GB" sz="2400"/>
              <a:t>			character(achilles,iliad).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character(ulysses,iliad).</a:t>
            </a:r>
            <a:endParaRPr sz="2400"/>
          </a:p>
        </p:txBody>
      </p:sp>
      <p:cxnSp>
        <p:nvCxnSpPr>
          <p:cNvPr id="304" name="Google Shape;304;p39"/>
          <p:cNvCxnSpPr/>
          <p:nvPr/>
        </p:nvCxnSpPr>
        <p:spPr>
          <a:xfrm>
            <a:off x="5449200" y="2514425"/>
            <a:ext cx="7797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9"/>
          <p:cNvCxnSpPr/>
          <p:nvPr/>
        </p:nvCxnSpPr>
        <p:spPr>
          <a:xfrm flipH="1" rot="10800000">
            <a:off x="5808400" y="2972975"/>
            <a:ext cx="3897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9"/>
          <p:cNvCxnSpPr/>
          <p:nvPr/>
        </p:nvCxnSpPr>
        <p:spPr>
          <a:xfrm flipH="1" rot="10800000">
            <a:off x="5793125" y="3049375"/>
            <a:ext cx="466200" cy="8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9"/>
          <p:cNvSpPr txBox="1"/>
          <p:nvPr/>
        </p:nvSpPr>
        <p:spPr>
          <a:xfrm>
            <a:off x="6404525" y="2684750"/>
            <a:ext cx="233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multiple solutions are possible, prolog considers the first fact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achilles, Y = iliad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Logical Variables: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In queries: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?- character(X,Y).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</a:t>
            </a:r>
            <a:br>
              <a:rPr lang="en-GB" sz="2400"/>
            </a:br>
            <a:r>
              <a:rPr lang="en-GB" sz="2400"/>
              <a:t>			character(achilles,iliad).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character(ulysses,iliad).</a:t>
            </a:r>
            <a:endParaRPr sz="2400"/>
          </a:p>
        </p:txBody>
      </p:sp>
      <p:cxnSp>
        <p:nvCxnSpPr>
          <p:cNvPr id="314" name="Google Shape;314;p40"/>
          <p:cNvCxnSpPr/>
          <p:nvPr/>
        </p:nvCxnSpPr>
        <p:spPr>
          <a:xfrm>
            <a:off x="5449200" y="2514425"/>
            <a:ext cx="7797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0"/>
          <p:cNvCxnSpPr/>
          <p:nvPr/>
        </p:nvCxnSpPr>
        <p:spPr>
          <a:xfrm flipH="1" rot="10800000">
            <a:off x="5808400" y="2972975"/>
            <a:ext cx="3897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0"/>
          <p:cNvCxnSpPr/>
          <p:nvPr/>
        </p:nvCxnSpPr>
        <p:spPr>
          <a:xfrm flipH="1" rot="10800000">
            <a:off x="5793125" y="3049375"/>
            <a:ext cx="466200" cy="8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40"/>
          <p:cNvSpPr txBox="1"/>
          <p:nvPr/>
        </p:nvSpPr>
        <p:spPr>
          <a:xfrm>
            <a:off x="6404525" y="2684750"/>
            <a:ext cx="233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User can type “;” in console after first solution to obtain next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X = achilles, Y = iliad</a:t>
            </a: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X = ulysses, Y = iliad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Logical Variables: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In queries: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</a:t>
            </a:r>
            <a:r>
              <a:rPr lang="en-GB" sz="2000"/>
              <a:t>?- character(achilles,iliad,Z).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</a:t>
            </a:r>
            <a:br>
              <a:rPr lang="en-GB" sz="2400"/>
            </a:br>
            <a:r>
              <a:rPr lang="en-GB" sz="2400"/>
              <a:t>			</a:t>
            </a:r>
            <a:r>
              <a:rPr lang="en-GB" sz="1900"/>
              <a:t>character(achilles,iliad,</a:t>
            </a:r>
            <a:r>
              <a:rPr lang="en-GB" sz="1900"/>
              <a:t>greek(general)</a:t>
            </a:r>
            <a:r>
              <a:rPr lang="en-GB" sz="1900"/>
              <a:t>).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</a:t>
            </a:r>
            <a:endParaRPr sz="2400"/>
          </a:p>
        </p:txBody>
      </p:sp>
      <p:cxnSp>
        <p:nvCxnSpPr>
          <p:cNvPr id="324" name="Google Shape;324;p41"/>
          <p:cNvCxnSpPr/>
          <p:nvPr/>
        </p:nvCxnSpPr>
        <p:spPr>
          <a:xfrm>
            <a:off x="5869550" y="2460925"/>
            <a:ext cx="7797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1"/>
          <p:cNvCxnSpPr/>
          <p:nvPr/>
        </p:nvCxnSpPr>
        <p:spPr>
          <a:xfrm flipH="1" rot="10800000">
            <a:off x="6557625" y="2934825"/>
            <a:ext cx="122100" cy="5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1"/>
          <p:cNvSpPr txBox="1"/>
          <p:nvPr/>
        </p:nvSpPr>
        <p:spPr>
          <a:xfrm>
            <a:off x="6741050" y="2124800"/>
            <a:ext cx="23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6741050" y="2571750"/>
            <a:ext cx="18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unified with </a:t>
            </a: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</a:t>
            </a: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terms.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Shared</a:t>
            </a:r>
            <a:r>
              <a:rPr lang="en-GB" sz="2400"/>
              <a:t> Variables: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Can be seen in conjunctive queries.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Constraining different goals.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      ?- character(X,iliad),male(X).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       </a:t>
            </a:r>
            <a:r>
              <a:rPr lang="en-GB" sz="2400">
                <a:solidFill>
                  <a:srgbClr val="FF0000"/>
                </a:solidFill>
              </a:rPr>
              <a:t>Is there a male character in iliad 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Shared Variables: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Can be seen in conjunctive queries.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Constraining different goals.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      ?- character(X,iliad),male(X).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      </a:t>
            </a:r>
            <a:r>
              <a:rPr lang="en-GB" sz="2400">
                <a:solidFill>
                  <a:srgbClr val="000000"/>
                </a:solidFill>
              </a:rPr>
              <a:t> </a:t>
            </a:r>
            <a:r>
              <a:rPr lang="en-GB" sz="2400">
                <a:solidFill>
                  <a:srgbClr val="000000"/>
                </a:solidFill>
              </a:rPr>
              <a:t>X = achilles;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	   X = ulysses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Variables</a:t>
            </a:r>
            <a:endParaRPr sz="3200"/>
          </a:p>
        </p:txBody>
      </p:sp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1303800" y="1421525"/>
            <a:ext cx="70305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Shared Variables: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Can be seen in conjunctive queries.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Constraining different goals.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      ?- character(X,iliad),male(X).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       </a:t>
            </a:r>
            <a:r>
              <a:rPr lang="en-GB" sz="2400">
                <a:solidFill>
                  <a:srgbClr val="000000"/>
                </a:solidFill>
              </a:rPr>
              <a:t> X = achilles;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	   X = ulysses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6" name="Google Shape;346;p44"/>
          <p:cNvSpPr txBox="1"/>
          <p:nvPr/>
        </p:nvSpPr>
        <p:spPr>
          <a:xfrm>
            <a:off x="6045325" y="3225200"/>
            <a:ext cx="16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male(ulysses).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male(achilles).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303800" y="1750175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language(german).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likes(john,baseball).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character(ulysses,iliad).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Rules</a:t>
            </a:r>
            <a:endParaRPr sz="3200"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1303800" y="1551450"/>
            <a:ext cx="7030500" cy="29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Statements that derive facts/relationships from other facts.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e</a:t>
            </a:r>
            <a:r>
              <a:rPr lang="en-GB" sz="2300"/>
              <a:t>g., parent(george,mary).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	parent(george,will).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       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      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</a:t>
            </a:r>
            <a:endParaRPr sz="2500"/>
          </a:p>
        </p:txBody>
      </p:sp>
      <p:sp>
        <p:nvSpPr>
          <p:cNvPr id="353" name="Google Shape;353;p45"/>
          <p:cNvSpPr txBox="1"/>
          <p:nvPr/>
        </p:nvSpPr>
        <p:spPr>
          <a:xfrm>
            <a:off x="2476225" y="3851900"/>
            <a:ext cx="49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2736075" y="3828975"/>
            <a:ext cx="471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capture relationship between mary &amp; will using george?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Rules</a:t>
            </a:r>
            <a:endParaRPr sz="3200"/>
          </a:p>
        </p:txBody>
      </p:sp>
      <p:sp>
        <p:nvSpPr>
          <p:cNvPr id="360" name="Google Shape;360;p46"/>
          <p:cNvSpPr txBox="1"/>
          <p:nvPr>
            <p:ph idx="1" type="body"/>
          </p:nvPr>
        </p:nvSpPr>
        <p:spPr>
          <a:xfrm>
            <a:off x="1303800" y="1551450"/>
            <a:ext cx="7030500" cy="29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Writing a rule for sibling can achieve that.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eg., parent(george,mary).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	parent(george,will).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       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      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</a:t>
            </a:r>
            <a:endParaRPr sz="2500"/>
          </a:p>
        </p:txBody>
      </p:sp>
      <p:sp>
        <p:nvSpPr>
          <p:cNvPr id="361" name="Google Shape;361;p46"/>
          <p:cNvSpPr txBox="1"/>
          <p:nvPr/>
        </p:nvSpPr>
        <p:spPr>
          <a:xfrm>
            <a:off x="2476225" y="3851900"/>
            <a:ext cx="49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6"/>
          <p:cNvSpPr txBox="1"/>
          <p:nvPr/>
        </p:nvSpPr>
        <p:spPr>
          <a:xfrm>
            <a:off x="2590850" y="3653175"/>
            <a:ext cx="486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siblings(mary,will):-parent(george,mary),parent(george,will).</a:t>
            </a:r>
            <a:endParaRPr sz="17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Rules</a:t>
            </a:r>
            <a:endParaRPr sz="3200"/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1303800" y="1551450"/>
            <a:ext cx="7030500" cy="29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Writing a rule for sibling can achieve that (generalize!).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eg., parent(george,mary).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	parent(george,will).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       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      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      </a:t>
            </a:r>
            <a:endParaRPr sz="2500"/>
          </a:p>
        </p:txBody>
      </p:sp>
      <p:sp>
        <p:nvSpPr>
          <p:cNvPr id="369" name="Google Shape;369;p47"/>
          <p:cNvSpPr txBox="1"/>
          <p:nvPr/>
        </p:nvSpPr>
        <p:spPr>
          <a:xfrm>
            <a:off x="2476225" y="3851900"/>
            <a:ext cx="49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2674925" y="3951225"/>
            <a:ext cx="486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siblings(S1,S2):-parent(P,S1),parent(P,S2).</a:t>
            </a:r>
            <a:endParaRPr sz="17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endParaRPr/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1303800" y="1673750"/>
            <a:ext cx="70305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7" name="Google Shape;377;p48"/>
          <p:cNvSpPr txBox="1"/>
          <p:nvPr/>
        </p:nvSpPr>
        <p:spPr>
          <a:xfrm>
            <a:off x="5296350" y="1857175"/>
            <a:ext cx="24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2690200" y="2560275"/>
            <a:ext cx="474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grandparent(P1,P2) :-  parent(P1,C),parent(C,P2).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9" name="Google Shape;379;p48"/>
          <p:cNvCxnSpPr/>
          <p:nvPr/>
        </p:nvCxnSpPr>
        <p:spPr>
          <a:xfrm flipH="1">
            <a:off x="2544875" y="2973000"/>
            <a:ext cx="5886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48"/>
          <p:cNvSpPr txBox="1"/>
          <p:nvPr/>
        </p:nvSpPr>
        <p:spPr>
          <a:xfrm>
            <a:off x="2231650" y="3653175"/>
            <a:ext cx="9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predicate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1" name="Google Shape;381;p48"/>
          <p:cNvCxnSpPr/>
          <p:nvPr/>
        </p:nvCxnSpPr>
        <p:spPr>
          <a:xfrm>
            <a:off x="4639075" y="2965350"/>
            <a:ext cx="6345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8"/>
          <p:cNvCxnSpPr/>
          <p:nvPr/>
        </p:nvCxnSpPr>
        <p:spPr>
          <a:xfrm flipH="1">
            <a:off x="5372825" y="2973000"/>
            <a:ext cx="25980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8"/>
          <p:cNvSpPr txBox="1"/>
          <p:nvPr/>
        </p:nvSpPr>
        <p:spPr>
          <a:xfrm>
            <a:off x="4891300" y="3706675"/>
            <a:ext cx="139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Conjunction of clauses (useage of ,)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48"/>
          <p:cNvSpPr txBox="1"/>
          <p:nvPr/>
        </p:nvSpPr>
        <p:spPr>
          <a:xfrm>
            <a:off x="1864800" y="2017650"/>
            <a:ext cx="18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Rule clauses: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endParaRPr/>
          </a:p>
        </p:txBody>
      </p:sp>
      <p:sp>
        <p:nvSpPr>
          <p:cNvPr id="390" name="Google Shape;390;p49"/>
          <p:cNvSpPr txBox="1"/>
          <p:nvPr>
            <p:ph idx="1" type="body"/>
          </p:nvPr>
        </p:nvSpPr>
        <p:spPr>
          <a:xfrm>
            <a:off x="1303800" y="1673750"/>
            <a:ext cx="70305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1" name="Google Shape;391;p49"/>
          <p:cNvSpPr txBox="1"/>
          <p:nvPr/>
        </p:nvSpPr>
        <p:spPr>
          <a:xfrm>
            <a:off x="5296350" y="1857175"/>
            <a:ext cx="24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9"/>
          <p:cNvSpPr txBox="1"/>
          <p:nvPr/>
        </p:nvSpPr>
        <p:spPr>
          <a:xfrm>
            <a:off x="2690200" y="2560275"/>
            <a:ext cx="474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grandparent(P1,P2) :-  parent(P1,C),parent(C,P2).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" name="Google Shape;393;p49"/>
          <p:cNvCxnSpPr/>
          <p:nvPr/>
        </p:nvCxnSpPr>
        <p:spPr>
          <a:xfrm flipH="1">
            <a:off x="2544875" y="2973000"/>
            <a:ext cx="5886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49"/>
          <p:cNvSpPr txBox="1"/>
          <p:nvPr/>
        </p:nvSpPr>
        <p:spPr>
          <a:xfrm>
            <a:off x="2231650" y="3653175"/>
            <a:ext cx="94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Head of the clause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5" name="Google Shape;395;p49"/>
          <p:cNvCxnSpPr/>
          <p:nvPr/>
        </p:nvCxnSpPr>
        <p:spPr>
          <a:xfrm>
            <a:off x="4639075" y="2965350"/>
            <a:ext cx="6345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9"/>
          <p:cNvCxnSpPr/>
          <p:nvPr/>
        </p:nvCxnSpPr>
        <p:spPr>
          <a:xfrm flipH="1">
            <a:off x="5372825" y="2973000"/>
            <a:ext cx="25980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9"/>
          <p:cNvSpPr txBox="1"/>
          <p:nvPr/>
        </p:nvSpPr>
        <p:spPr>
          <a:xfrm>
            <a:off x="4891300" y="3706675"/>
            <a:ext cx="13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Body of the clause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2040575" y="2132300"/>
            <a:ext cx="17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Rule clauses: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endParaRPr/>
          </a:p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1303800" y="1673750"/>
            <a:ext cx="70305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5" name="Google Shape;405;p50"/>
          <p:cNvSpPr txBox="1"/>
          <p:nvPr/>
        </p:nvSpPr>
        <p:spPr>
          <a:xfrm>
            <a:off x="5296350" y="1857175"/>
            <a:ext cx="24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0"/>
          <p:cNvSpPr txBox="1"/>
          <p:nvPr/>
        </p:nvSpPr>
        <p:spPr>
          <a:xfrm>
            <a:off x="2690200" y="2560275"/>
            <a:ext cx="474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grandparent(P1,P2) :-  parent(P1,C),parent(C,P2).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50"/>
          <p:cNvCxnSpPr/>
          <p:nvPr/>
        </p:nvCxnSpPr>
        <p:spPr>
          <a:xfrm flipH="1">
            <a:off x="2544875" y="2973000"/>
            <a:ext cx="5886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0"/>
          <p:cNvSpPr txBox="1"/>
          <p:nvPr/>
        </p:nvSpPr>
        <p:spPr>
          <a:xfrm>
            <a:off x="2231650" y="3653175"/>
            <a:ext cx="12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9" name="Google Shape;409;p50"/>
          <p:cNvCxnSpPr/>
          <p:nvPr/>
        </p:nvCxnSpPr>
        <p:spPr>
          <a:xfrm>
            <a:off x="4639075" y="2965350"/>
            <a:ext cx="6345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50"/>
          <p:cNvCxnSpPr/>
          <p:nvPr/>
        </p:nvCxnSpPr>
        <p:spPr>
          <a:xfrm flipH="1">
            <a:off x="5372825" y="2973000"/>
            <a:ext cx="25980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50"/>
          <p:cNvSpPr txBox="1"/>
          <p:nvPr/>
        </p:nvSpPr>
        <p:spPr>
          <a:xfrm>
            <a:off x="4891300" y="3706675"/>
            <a:ext cx="13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antecedent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50"/>
          <p:cNvSpPr txBox="1"/>
          <p:nvPr/>
        </p:nvSpPr>
        <p:spPr>
          <a:xfrm>
            <a:off x="2040575" y="2132300"/>
            <a:ext cx="17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Rule clauses: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endParaRPr/>
          </a:p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1303800" y="1673750"/>
            <a:ext cx="70305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9" name="Google Shape;419;p51"/>
          <p:cNvSpPr txBox="1"/>
          <p:nvPr/>
        </p:nvSpPr>
        <p:spPr>
          <a:xfrm>
            <a:off x="5296350" y="1857175"/>
            <a:ext cx="24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1"/>
          <p:cNvSpPr txBox="1"/>
          <p:nvPr/>
        </p:nvSpPr>
        <p:spPr>
          <a:xfrm>
            <a:off x="2690200" y="2560275"/>
            <a:ext cx="474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grandparent(P1,P2) :-  parent(P1,C),parent(C,P2).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If Clause 1 AND Clause 2 are true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1" name="Google Shape;421;p51"/>
          <p:cNvCxnSpPr/>
          <p:nvPr/>
        </p:nvCxnSpPr>
        <p:spPr>
          <a:xfrm rot="10800000">
            <a:off x="4096625" y="3171700"/>
            <a:ext cx="2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51"/>
          <p:cNvSpPr txBox="1"/>
          <p:nvPr/>
        </p:nvSpPr>
        <p:spPr>
          <a:xfrm>
            <a:off x="2361575" y="2942425"/>
            <a:ext cx="160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Then head clause is true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51"/>
          <p:cNvSpPr txBox="1"/>
          <p:nvPr/>
        </p:nvSpPr>
        <p:spPr>
          <a:xfrm>
            <a:off x="2025300" y="2101725"/>
            <a:ext cx="16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Rule clauses:</a:t>
            </a:r>
            <a:endParaRPr/>
          </a:p>
        </p:txBody>
      </p:sp>
      <p:sp>
        <p:nvSpPr>
          <p:cNvPr id="424" name="Google Shape;424;p51"/>
          <p:cNvSpPr txBox="1"/>
          <p:nvPr/>
        </p:nvSpPr>
        <p:spPr>
          <a:xfrm>
            <a:off x="3981825" y="3660825"/>
            <a:ext cx="19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endParaRPr/>
          </a:p>
        </p:txBody>
      </p:sp>
      <p:sp>
        <p:nvSpPr>
          <p:cNvPr id="430" name="Google Shape;430;p52"/>
          <p:cNvSpPr txBox="1"/>
          <p:nvPr>
            <p:ph idx="1" type="body"/>
          </p:nvPr>
        </p:nvSpPr>
        <p:spPr>
          <a:xfrm>
            <a:off x="1303800" y="1673750"/>
            <a:ext cx="70305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1" name="Google Shape;431;p52"/>
          <p:cNvSpPr txBox="1"/>
          <p:nvPr/>
        </p:nvSpPr>
        <p:spPr>
          <a:xfrm>
            <a:off x="5296350" y="1857175"/>
            <a:ext cx="24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2"/>
          <p:cNvSpPr txBox="1"/>
          <p:nvPr/>
        </p:nvSpPr>
        <p:spPr>
          <a:xfrm>
            <a:off x="2025300" y="2101725"/>
            <a:ext cx="16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Rule clauses:</a:t>
            </a:r>
            <a:endParaRPr/>
          </a:p>
        </p:txBody>
      </p:sp>
      <p:sp>
        <p:nvSpPr>
          <p:cNvPr id="433" name="Google Shape;433;p52"/>
          <p:cNvSpPr txBox="1"/>
          <p:nvPr/>
        </p:nvSpPr>
        <p:spPr>
          <a:xfrm>
            <a:off x="5449250" y="3538525"/>
            <a:ext cx="19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; indicates logical 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4" name="Google Shape;434;p52"/>
          <p:cNvSpPr txBox="1"/>
          <p:nvPr/>
        </p:nvSpPr>
        <p:spPr>
          <a:xfrm>
            <a:off x="2751350" y="2797225"/>
            <a:ext cx="44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parent(X,Y) :- mother (X,Y); father(X,Y).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5" name="Google Shape;435;p52"/>
          <p:cNvCxnSpPr>
            <a:stCxn id="434" idx="2"/>
          </p:cNvCxnSpPr>
          <p:nvPr/>
        </p:nvCxnSpPr>
        <p:spPr>
          <a:xfrm>
            <a:off x="4998350" y="3197425"/>
            <a:ext cx="4509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endParaRPr/>
          </a:p>
        </p:txBody>
      </p:sp>
      <p:sp>
        <p:nvSpPr>
          <p:cNvPr id="441" name="Google Shape;441;p53"/>
          <p:cNvSpPr txBox="1"/>
          <p:nvPr>
            <p:ph idx="1" type="body"/>
          </p:nvPr>
        </p:nvSpPr>
        <p:spPr>
          <a:xfrm>
            <a:off x="1303800" y="1673750"/>
            <a:ext cx="70305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2" name="Google Shape;442;p53"/>
          <p:cNvSpPr txBox="1"/>
          <p:nvPr/>
        </p:nvSpPr>
        <p:spPr>
          <a:xfrm>
            <a:off x="5296350" y="1857175"/>
            <a:ext cx="24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3"/>
          <p:cNvSpPr txBox="1"/>
          <p:nvPr/>
        </p:nvSpPr>
        <p:spPr>
          <a:xfrm>
            <a:off x="2025300" y="2101725"/>
            <a:ext cx="16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Rule clauses:</a:t>
            </a:r>
            <a:endParaRPr/>
          </a:p>
        </p:txBody>
      </p:sp>
      <p:sp>
        <p:nvSpPr>
          <p:cNvPr id="444" name="Google Shape;444;p53"/>
          <p:cNvSpPr txBox="1"/>
          <p:nvPr/>
        </p:nvSpPr>
        <p:spPr>
          <a:xfrm>
            <a:off x="2751350" y="2797225"/>
            <a:ext cx="44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parent(X,Y) :- mother (X,Y); father(X,Y).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3057050" y="3355125"/>
            <a:ext cx="23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parent(X,Y) :- mother (X,Y)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parent(X,Y) :- father (X,Y)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endParaRPr/>
          </a:p>
        </p:txBody>
      </p:sp>
      <p:sp>
        <p:nvSpPr>
          <p:cNvPr id="451" name="Google Shape;451;p54"/>
          <p:cNvSpPr txBox="1"/>
          <p:nvPr>
            <p:ph idx="1" type="body"/>
          </p:nvPr>
        </p:nvSpPr>
        <p:spPr>
          <a:xfrm>
            <a:off x="1303800" y="1673750"/>
            <a:ext cx="70305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2" name="Google Shape;452;p54"/>
          <p:cNvSpPr txBox="1"/>
          <p:nvPr/>
        </p:nvSpPr>
        <p:spPr>
          <a:xfrm>
            <a:off x="5296350" y="1857175"/>
            <a:ext cx="24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4"/>
          <p:cNvSpPr txBox="1"/>
          <p:nvPr/>
        </p:nvSpPr>
        <p:spPr>
          <a:xfrm>
            <a:off x="2025300" y="2101725"/>
            <a:ext cx="16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Rule clauses:</a:t>
            </a:r>
            <a:endParaRPr/>
          </a:p>
        </p:txBody>
      </p:sp>
      <p:sp>
        <p:nvSpPr>
          <p:cNvPr id="454" name="Google Shape;454;p54"/>
          <p:cNvSpPr txBox="1"/>
          <p:nvPr/>
        </p:nvSpPr>
        <p:spPr>
          <a:xfrm>
            <a:off x="2224000" y="2667275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ancestor(X,Y) :- parent(X,Z), ancestor(Z,Y)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54"/>
          <p:cNvSpPr txBox="1"/>
          <p:nvPr/>
        </p:nvSpPr>
        <p:spPr>
          <a:xfrm>
            <a:off x="2850700" y="3477400"/>
            <a:ext cx="38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Recursion is quite common in prolog rules.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303800" y="1750175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			</a:t>
            </a:r>
            <a:r>
              <a:rPr lang="en-GB" sz="2500">
                <a:solidFill>
                  <a:srgbClr val="FF0000"/>
                </a:solidFill>
              </a:rPr>
              <a:t>character</a:t>
            </a:r>
            <a:r>
              <a:rPr lang="en-GB" sz="2500"/>
              <a:t>(</a:t>
            </a:r>
            <a:r>
              <a:rPr lang="en-GB" sz="2500">
                <a:solidFill>
                  <a:srgbClr val="0000FF"/>
                </a:solidFill>
              </a:rPr>
              <a:t>ulysses</a:t>
            </a:r>
            <a:r>
              <a:rPr lang="en-GB" sz="2500"/>
              <a:t>,</a:t>
            </a:r>
            <a:r>
              <a:rPr lang="en-GB" sz="2500">
                <a:solidFill>
                  <a:srgbClr val="0000FF"/>
                </a:solidFill>
              </a:rPr>
              <a:t>iliad</a:t>
            </a:r>
            <a:r>
              <a:rPr lang="en-GB" sz="2500"/>
              <a:t>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9"/>
          <p:cNvCxnSpPr/>
          <p:nvPr/>
        </p:nvCxnSpPr>
        <p:spPr>
          <a:xfrm flipH="1">
            <a:off x="3041900" y="3584400"/>
            <a:ext cx="4890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9"/>
          <p:cNvSpPr txBox="1"/>
          <p:nvPr/>
        </p:nvSpPr>
        <p:spPr>
          <a:xfrm>
            <a:off x="2522075" y="4004750"/>
            <a:ext cx="16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9"/>
          <p:cNvCxnSpPr/>
          <p:nvPr/>
        </p:nvCxnSpPr>
        <p:spPr>
          <a:xfrm>
            <a:off x="5005925" y="3561475"/>
            <a:ext cx="6648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9"/>
          <p:cNvCxnSpPr/>
          <p:nvPr/>
        </p:nvCxnSpPr>
        <p:spPr>
          <a:xfrm flipH="1">
            <a:off x="5732050" y="3561475"/>
            <a:ext cx="840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9"/>
          <p:cNvSpPr txBox="1"/>
          <p:nvPr/>
        </p:nvSpPr>
        <p:spPr>
          <a:xfrm>
            <a:off x="5747275" y="4012400"/>
            <a:ext cx="1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p19"/>
          <p:cNvCxnSpPr/>
          <p:nvPr/>
        </p:nvCxnSpPr>
        <p:spPr>
          <a:xfrm flipH="1" rot="10800000">
            <a:off x="6236400" y="2927125"/>
            <a:ext cx="2982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9"/>
          <p:cNvSpPr txBox="1"/>
          <p:nvPr/>
        </p:nvSpPr>
        <p:spPr>
          <a:xfrm>
            <a:off x="6549750" y="2644350"/>
            <a:ext cx="170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terminate with a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9"/>
          <p:cNvCxnSpPr/>
          <p:nvPr/>
        </p:nvCxnSpPr>
        <p:spPr>
          <a:xfrm rot="10800000">
            <a:off x="5151175" y="2881425"/>
            <a:ext cx="2904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9"/>
          <p:cNvSpPr txBox="1"/>
          <p:nvPr/>
        </p:nvSpPr>
        <p:spPr>
          <a:xfrm>
            <a:off x="4272250" y="2438000"/>
            <a:ext cx="17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Separator 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1303800" y="598575"/>
            <a:ext cx="70305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/>
              <a:t>Prolog</a:t>
            </a:r>
            <a:endParaRPr sz="3200"/>
          </a:p>
        </p:txBody>
      </p:sp>
      <p:sp>
        <p:nvSpPr>
          <p:cNvPr id="461" name="Google Shape;461;p55"/>
          <p:cNvSpPr txBox="1"/>
          <p:nvPr>
            <p:ph idx="1" type="body"/>
          </p:nvPr>
        </p:nvSpPr>
        <p:spPr>
          <a:xfrm>
            <a:off x="1303800" y="1192250"/>
            <a:ext cx="70305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Test out some sample queries on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https://swish.swi-prolog.org/#</a:t>
            </a:r>
            <a:r>
              <a:rPr lang="en-GB" sz="1400"/>
              <a:t>: </a:t>
            </a:r>
            <a:br>
              <a:rPr lang="en-GB" sz="1400"/>
            </a:br>
            <a:br>
              <a:rPr lang="en-GB" sz="1400"/>
            </a:br>
            <a:r>
              <a:rPr lang="en-GB" sz="1000"/>
              <a:t>speaks(michail, russian).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speaks(john, english).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speaks(mary, russian).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parent(george,mary).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parent(george,rose).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parent(george,will).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female(rose).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female(mary).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male(will).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understands(P1,P2) :- speaks(P1,L),speaks(P2,L).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siblings(S1,S2):-parent(P,S1),parent(P,S2).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sisters(S1,S2):-parent(P,S1),parent(P,S2),female(S1),female(S2).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  <p:sp>
        <p:nvSpPr>
          <p:cNvPr id="462" name="Google Shape;462;p55"/>
          <p:cNvSpPr txBox="1"/>
          <p:nvPr/>
        </p:nvSpPr>
        <p:spPr>
          <a:xfrm>
            <a:off x="5296350" y="1857175"/>
            <a:ext cx="24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303800" y="1750175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			</a:t>
            </a:r>
            <a:r>
              <a:rPr lang="en-GB" sz="2500">
                <a:solidFill>
                  <a:srgbClr val="FF0000"/>
                </a:solidFill>
              </a:rPr>
              <a:t>character</a:t>
            </a:r>
            <a:r>
              <a:rPr lang="en-GB" sz="2500"/>
              <a:t>(</a:t>
            </a:r>
            <a:r>
              <a:rPr lang="en-GB" sz="2500">
                <a:solidFill>
                  <a:srgbClr val="0000FF"/>
                </a:solidFill>
              </a:rPr>
              <a:t>ulysses</a:t>
            </a:r>
            <a:r>
              <a:rPr lang="en-GB" sz="2500"/>
              <a:t>,</a:t>
            </a:r>
            <a:r>
              <a:rPr lang="en-GB" sz="2500">
                <a:solidFill>
                  <a:srgbClr val="0000FF"/>
                </a:solidFill>
              </a:rPr>
              <a:t>iliad</a:t>
            </a:r>
            <a:r>
              <a:rPr lang="en-GB" sz="2500"/>
              <a:t>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20"/>
          <p:cNvCxnSpPr/>
          <p:nvPr/>
        </p:nvCxnSpPr>
        <p:spPr>
          <a:xfrm flipH="1">
            <a:off x="3041900" y="3584400"/>
            <a:ext cx="4890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0"/>
          <p:cNvSpPr txBox="1"/>
          <p:nvPr/>
        </p:nvSpPr>
        <p:spPr>
          <a:xfrm>
            <a:off x="2522075" y="4004750"/>
            <a:ext cx="16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Predicate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20"/>
          <p:cNvCxnSpPr/>
          <p:nvPr/>
        </p:nvCxnSpPr>
        <p:spPr>
          <a:xfrm>
            <a:off x="5005925" y="3561475"/>
            <a:ext cx="6648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/>
          <p:nvPr/>
        </p:nvCxnSpPr>
        <p:spPr>
          <a:xfrm flipH="1">
            <a:off x="5732050" y="3561475"/>
            <a:ext cx="840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20"/>
          <p:cNvSpPr txBox="1"/>
          <p:nvPr/>
        </p:nvSpPr>
        <p:spPr>
          <a:xfrm>
            <a:off x="5747275" y="4012400"/>
            <a:ext cx="1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Atoms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303800" y="1750175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			</a:t>
            </a:r>
            <a:r>
              <a:rPr lang="en-GB" sz="2500">
                <a:solidFill>
                  <a:srgbClr val="FF0000"/>
                </a:solidFill>
              </a:rPr>
              <a:t>character</a:t>
            </a:r>
            <a:r>
              <a:rPr lang="en-GB" sz="2500"/>
              <a:t>(</a:t>
            </a:r>
            <a:r>
              <a:rPr lang="en-GB" sz="2500">
                <a:solidFill>
                  <a:srgbClr val="0000FF"/>
                </a:solidFill>
              </a:rPr>
              <a:t>ulysses</a:t>
            </a:r>
            <a:r>
              <a:rPr lang="en-GB" sz="2500"/>
              <a:t>,</a:t>
            </a:r>
            <a:r>
              <a:rPr lang="en-GB" sz="2500">
                <a:solidFill>
                  <a:srgbClr val="0000FF"/>
                </a:solidFill>
              </a:rPr>
              <a:t>iliad</a:t>
            </a:r>
            <a:r>
              <a:rPr lang="en-GB" sz="2500"/>
              <a:t>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21"/>
          <p:cNvCxnSpPr/>
          <p:nvPr/>
        </p:nvCxnSpPr>
        <p:spPr>
          <a:xfrm flipH="1">
            <a:off x="3041900" y="3584400"/>
            <a:ext cx="4890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1"/>
          <p:cNvSpPr txBox="1"/>
          <p:nvPr/>
        </p:nvSpPr>
        <p:spPr>
          <a:xfrm>
            <a:off x="2522075" y="4004750"/>
            <a:ext cx="16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Predicate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" name="Google Shape;115;p21"/>
          <p:cNvCxnSpPr/>
          <p:nvPr/>
        </p:nvCxnSpPr>
        <p:spPr>
          <a:xfrm>
            <a:off x="5005925" y="3561475"/>
            <a:ext cx="6648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1"/>
          <p:cNvCxnSpPr/>
          <p:nvPr/>
        </p:nvCxnSpPr>
        <p:spPr>
          <a:xfrm flipH="1">
            <a:off x="5732050" y="3561475"/>
            <a:ext cx="840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1"/>
          <p:cNvSpPr txBox="1"/>
          <p:nvPr/>
        </p:nvSpPr>
        <p:spPr>
          <a:xfrm>
            <a:off x="5747275" y="4012400"/>
            <a:ext cx="1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Atoms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495050" y="1597325"/>
            <a:ext cx="292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Atoms could be string of letters, digits or underscore “_”.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Atoms begin with lowercase.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You can also have Uppercase - but within single quotes - ‘Ulysses’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5349850" y="1413900"/>
            <a:ext cx="3164100" cy="159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303800" y="1750175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			</a:t>
            </a:r>
            <a:r>
              <a:rPr lang="en-GB" sz="2500">
                <a:solidFill>
                  <a:srgbClr val="FF0000"/>
                </a:solidFill>
              </a:rPr>
              <a:t>character</a:t>
            </a:r>
            <a:r>
              <a:rPr lang="en-GB" sz="2500"/>
              <a:t>(</a:t>
            </a:r>
            <a:r>
              <a:rPr lang="en-GB" sz="2500">
                <a:solidFill>
                  <a:srgbClr val="0000FF"/>
                </a:solidFill>
              </a:rPr>
              <a:t>ulysses</a:t>
            </a:r>
            <a:r>
              <a:rPr lang="en-GB" sz="2500"/>
              <a:t>,</a:t>
            </a:r>
            <a:r>
              <a:rPr lang="en-GB" sz="2500">
                <a:solidFill>
                  <a:srgbClr val="0000FF"/>
                </a:solidFill>
              </a:rPr>
              <a:t>iliad</a:t>
            </a:r>
            <a:r>
              <a:rPr lang="en-GB" sz="2500"/>
              <a:t>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431550" y="3905400"/>
            <a:ext cx="3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character/2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303800" y="1750175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			</a:t>
            </a:r>
            <a:r>
              <a:rPr lang="en-GB" sz="2500">
                <a:solidFill>
                  <a:srgbClr val="FF0000"/>
                </a:solidFill>
              </a:rPr>
              <a:t>character</a:t>
            </a:r>
            <a:r>
              <a:rPr lang="en-GB" sz="2500"/>
              <a:t>(</a:t>
            </a:r>
            <a:r>
              <a:rPr lang="en-GB" sz="2500">
                <a:solidFill>
                  <a:srgbClr val="0000FF"/>
                </a:solidFill>
              </a:rPr>
              <a:t>ulysses</a:t>
            </a:r>
            <a:r>
              <a:rPr lang="en-GB" sz="2500"/>
              <a:t>,</a:t>
            </a:r>
            <a:r>
              <a:rPr lang="en-GB" sz="2500">
                <a:solidFill>
                  <a:srgbClr val="0000FF"/>
                </a:solidFill>
              </a:rPr>
              <a:t>iliad</a:t>
            </a:r>
            <a:r>
              <a:rPr lang="en-GB" sz="2500"/>
              <a:t>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431550" y="3905400"/>
            <a:ext cx="34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GB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character/2 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          Predicate/arity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Knowledge Base</a:t>
            </a:r>
            <a:endParaRPr sz="32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433725" y="1719600"/>
            <a:ext cx="70305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Facts: </a:t>
            </a:r>
            <a:b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500">
                <a:solidFill>
                  <a:srgbClr val="FF0000"/>
                </a:solidFill>
              </a:rPr>
              <a:t>In prolog: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			</a:t>
            </a:r>
            <a:r>
              <a:rPr lang="en-GB" sz="2500">
                <a:solidFill>
                  <a:srgbClr val="FF0000"/>
                </a:solidFill>
              </a:rPr>
              <a:t>character</a:t>
            </a:r>
            <a:r>
              <a:rPr lang="en-GB" sz="2500"/>
              <a:t>(</a:t>
            </a:r>
            <a:r>
              <a:rPr lang="en-GB" sz="2500">
                <a:solidFill>
                  <a:srgbClr val="0000FF"/>
                </a:solidFill>
              </a:rPr>
              <a:t>ulysses</a:t>
            </a:r>
            <a:r>
              <a:rPr lang="en-GB" sz="2500"/>
              <a:t>,</a:t>
            </a:r>
            <a:r>
              <a:rPr lang="en-GB" sz="2500">
                <a:solidFill>
                  <a:srgbClr val="0000FF"/>
                </a:solidFill>
              </a:rPr>
              <a:t>iliad</a:t>
            </a:r>
            <a:r>
              <a:rPr lang="en-GB" sz="2500"/>
              <a:t>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393350" y="3775475"/>
            <a:ext cx="3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Any data in prolog is also called a term.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3336325" y="3688925"/>
            <a:ext cx="3225300" cy="57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4"/>
          <p:cNvCxnSpPr/>
          <p:nvPr/>
        </p:nvCxnSpPr>
        <p:spPr>
          <a:xfrm flipH="1" rot="10800000">
            <a:off x="4914225" y="2713275"/>
            <a:ext cx="5580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4"/>
          <p:cNvCxnSpPr/>
          <p:nvPr/>
        </p:nvCxnSpPr>
        <p:spPr>
          <a:xfrm rot="10800000">
            <a:off x="5540850" y="2743575"/>
            <a:ext cx="22170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 txBox="1"/>
          <p:nvPr/>
        </p:nvSpPr>
        <p:spPr>
          <a:xfrm>
            <a:off x="5586800" y="2269875"/>
            <a:ext cx="200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Atoms are terms/subterms.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 flipH="1" rot="10800000">
            <a:off x="3844250" y="2751275"/>
            <a:ext cx="4968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4"/>
          <p:cNvCxnSpPr/>
          <p:nvPr/>
        </p:nvCxnSpPr>
        <p:spPr>
          <a:xfrm>
            <a:off x="6488600" y="3378050"/>
            <a:ext cx="756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4"/>
          <p:cNvSpPr txBox="1"/>
          <p:nvPr/>
        </p:nvSpPr>
        <p:spPr>
          <a:xfrm>
            <a:off x="7252875" y="3072350"/>
            <a:ext cx="123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Entire clause is a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compound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term.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004750" y="2407425"/>
            <a:ext cx="15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Predicate is a term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