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onsolas" panose="020B0609020204030204" pitchFamily="49" charset="0"/>
      <p:regular r:id="rId13"/>
      <p:bold r:id="rId14"/>
      <p:italic r:id="rId15"/>
      <p:boldItalic r:id="rId16"/>
    </p:embeddedFont>
    <p:embeddedFont>
      <p:font typeface="IBM Plex Sans Medium" panose="020B0603050203000203" pitchFamily="34" charset="0"/>
      <p:regular r:id="rId17"/>
    </p:embeddedFont>
    <p:embeddedFont>
      <p:font typeface="Roboto" panose="02000000000000000000" pitchFamily="2"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32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3054429"/>
            <a:ext cx="7556421" cy="1417558"/>
          </a:xfrm>
          <a:prstGeom prst="rect">
            <a:avLst/>
          </a:prstGeom>
          <a:noFill/>
          <a:ln/>
        </p:spPr>
        <p:txBody>
          <a:bodyPr wrap="square" lIns="0" tIns="0" rIns="0" bIns="0" rtlCol="0" anchor="t"/>
          <a:lstStyle/>
          <a:p>
            <a:pPr marL="0" indent="0" algn="ctr">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Heart Disease Prediction with IBM Watson ML</a:t>
            </a:r>
            <a:endParaRPr lang="en-US" sz="4450" dirty="0"/>
          </a:p>
        </p:txBody>
      </p:sp>
      <p:sp>
        <p:nvSpPr>
          <p:cNvPr id="4" name="Text 1"/>
          <p:cNvSpPr/>
          <p:nvPr/>
        </p:nvSpPr>
        <p:spPr>
          <a:xfrm>
            <a:off x="6280190" y="4812149"/>
            <a:ext cx="7556421" cy="362903"/>
          </a:xfrm>
          <a:prstGeom prst="rect">
            <a:avLst/>
          </a:prstGeom>
          <a:noFill/>
          <a:ln/>
        </p:spPr>
        <p:txBody>
          <a:bodyPr wrap="none" lIns="0" tIns="0" rIns="0" bIns="0" rtlCol="0" anchor="t"/>
          <a:lstStyle/>
          <a:p>
            <a:pPr marL="0" indent="0" algn="ctr">
              <a:lnSpc>
                <a:spcPts val="2850"/>
              </a:lnSpc>
              <a:buNone/>
            </a:pPr>
            <a:r>
              <a:rPr lang="en-US" sz="1750" dirty="0">
                <a:solidFill>
                  <a:srgbClr val="D4D4D1"/>
                </a:solidFill>
                <a:latin typeface="Roboto" pitchFamily="34" charset="0"/>
                <a:ea typeface="Roboto" pitchFamily="34" charset="-122"/>
                <a:cs typeface="Roboto" pitchFamily="34" charset="-120"/>
              </a:rPr>
              <a:t>Leveraging AI for proactive health insights</a:t>
            </a:r>
            <a:endParaRPr lang="en-US" sz="1750" dirty="0"/>
          </a:p>
        </p:txBody>
      </p:sp>
      <p:pic>
        <p:nvPicPr>
          <p:cNvPr id="6" name="Picture 5">
            <a:extLst>
              <a:ext uri="{FF2B5EF4-FFF2-40B4-BE49-F238E27FC236}">
                <a16:creationId xmlns:a16="http://schemas.microsoft.com/office/drawing/2014/main" id="{C041D911-B21D-339D-310F-2D8F34E88483}"/>
              </a:ext>
            </a:extLst>
          </p:cNvPr>
          <p:cNvPicPr>
            <a:picLocks noChangeAspect="1"/>
          </p:cNvPicPr>
          <p:nvPr/>
        </p:nvPicPr>
        <p:blipFill>
          <a:blip r:embed="rId4"/>
          <a:stretch>
            <a:fillRect/>
          </a:stretch>
        </p:blipFill>
        <p:spPr>
          <a:xfrm>
            <a:off x="12496502" y="7108249"/>
            <a:ext cx="2133898" cy="10383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4479846" y="4517469"/>
            <a:ext cx="5670590" cy="708779"/>
          </a:xfrm>
          <a:prstGeom prst="rect">
            <a:avLst/>
          </a:prstGeom>
          <a:noFill/>
          <a:ln/>
        </p:spPr>
        <p:txBody>
          <a:bodyPr wrap="none" lIns="0" tIns="0" rIns="0" bIns="0" rtlCol="0" anchor="t"/>
          <a:lstStyle/>
          <a:p>
            <a:pPr marL="0" indent="0" algn="ctr">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Thank You!</a:t>
            </a:r>
            <a:endParaRPr lang="en-US" sz="4450" dirty="0"/>
          </a:p>
        </p:txBody>
      </p:sp>
      <p:sp>
        <p:nvSpPr>
          <p:cNvPr id="4" name="Text 1"/>
          <p:cNvSpPr/>
          <p:nvPr/>
        </p:nvSpPr>
        <p:spPr>
          <a:xfrm>
            <a:off x="793730" y="6365914"/>
            <a:ext cx="13042821" cy="362903"/>
          </a:xfrm>
          <a:prstGeom prst="rect">
            <a:avLst/>
          </a:prstGeom>
          <a:noFill/>
          <a:ln/>
        </p:spPr>
        <p:txBody>
          <a:bodyPr wrap="none" lIns="0" tIns="0" rIns="0" bIns="0" rtlCol="0" anchor="t"/>
          <a:lstStyle/>
          <a:p>
            <a:pPr marL="0" indent="0" algn="ctr">
              <a:lnSpc>
                <a:spcPts val="2850"/>
              </a:lnSpc>
              <a:buNone/>
            </a:pPr>
            <a:r>
              <a:rPr lang="en-US" sz="3600" dirty="0">
                <a:solidFill>
                  <a:srgbClr val="D4D4D1"/>
                </a:solidFill>
                <a:latin typeface="Roboto" pitchFamily="34" charset="0"/>
                <a:ea typeface="Roboto" pitchFamily="34" charset="-122"/>
                <a:cs typeface="Roboto" pitchFamily="34" charset="-120"/>
              </a:rPr>
              <a:t>Rudra Singh Bhadauriya (2300100100320)</a:t>
            </a:r>
            <a:endParaRPr lang="en-US" sz="3600" dirty="0"/>
          </a:p>
        </p:txBody>
      </p:sp>
      <p:sp>
        <p:nvSpPr>
          <p:cNvPr id="5" name="Text 2"/>
          <p:cNvSpPr/>
          <p:nvPr/>
        </p:nvSpPr>
        <p:spPr>
          <a:xfrm>
            <a:off x="0" y="6031086"/>
            <a:ext cx="13042821" cy="362903"/>
          </a:xfrm>
          <a:prstGeom prst="rect">
            <a:avLst/>
          </a:prstGeom>
          <a:noFill/>
          <a:ln/>
        </p:spPr>
        <p:txBody>
          <a:bodyPr wrap="none" lIns="0" tIns="0" rIns="0" bIns="0" rtlCol="0" anchor="t"/>
          <a:lstStyle/>
          <a:p>
            <a:pPr marL="0" indent="0" algn="ctr">
              <a:lnSpc>
                <a:spcPts val="2850"/>
              </a:lnSpc>
              <a:buNone/>
            </a:pPr>
            <a:endParaRPr lang="en-US" sz="1750" dirty="0"/>
          </a:p>
        </p:txBody>
      </p:sp>
      <p:pic>
        <p:nvPicPr>
          <p:cNvPr id="7" name="Picture 6">
            <a:extLst>
              <a:ext uri="{FF2B5EF4-FFF2-40B4-BE49-F238E27FC236}">
                <a16:creationId xmlns:a16="http://schemas.microsoft.com/office/drawing/2014/main" id="{3A8E5CE8-6CBC-CB67-2CC3-BC513881137F}"/>
              </a:ext>
            </a:extLst>
          </p:cNvPr>
          <p:cNvPicPr>
            <a:picLocks noChangeAspect="1"/>
          </p:cNvPicPr>
          <p:nvPr/>
        </p:nvPicPr>
        <p:blipFill>
          <a:blip r:embed="rId4"/>
          <a:stretch>
            <a:fillRect/>
          </a:stretch>
        </p:blipFill>
        <p:spPr>
          <a:xfrm>
            <a:off x="12381422" y="7063645"/>
            <a:ext cx="2133898" cy="1038370"/>
          </a:xfrm>
          <a:prstGeom prst="rect">
            <a:avLst/>
          </a:prstGeom>
        </p:spPr>
      </p:pic>
      <p:sp>
        <p:nvSpPr>
          <p:cNvPr id="6" name="TextBox 5">
            <a:extLst>
              <a:ext uri="{FF2B5EF4-FFF2-40B4-BE49-F238E27FC236}">
                <a16:creationId xmlns:a16="http://schemas.microsoft.com/office/drawing/2014/main" id="{3A89E2A7-8B99-2DEE-BAF3-B5F15DEF08A9}"/>
              </a:ext>
            </a:extLst>
          </p:cNvPr>
          <p:cNvSpPr txBox="1"/>
          <p:nvPr/>
        </p:nvSpPr>
        <p:spPr>
          <a:xfrm>
            <a:off x="6021598" y="5474809"/>
            <a:ext cx="2587083" cy="738664"/>
          </a:xfrm>
          <a:prstGeom prst="rect">
            <a:avLst/>
          </a:prstGeom>
          <a:noFill/>
        </p:spPr>
        <p:txBody>
          <a:bodyPr wrap="square" rtlCol="0">
            <a:spAutoFit/>
          </a:bodyPr>
          <a:lstStyle/>
          <a:p>
            <a:r>
              <a:rPr lang="en-US" sz="2400" dirty="0">
                <a:solidFill>
                  <a:srgbClr val="D4D4D1"/>
                </a:solidFill>
                <a:latin typeface="Roboto" pitchFamily="34" charset="0"/>
                <a:ea typeface="Roboto" pitchFamily="34" charset="-122"/>
                <a:cs typeface="Roboto" pitchFamily="34" charset="-120"/>
              </a:rPr>
              <a:t>Presented by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897523" y="2099191"/>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Agenda</a:t>
            </a:r>
            <a:endParaRPr lang="en-US" sz="2200" dirty="0"/>
          </a:p>
        </p:txBody>
      </p:sp>
      <p:sp>
        <p:nvSpPr>
          <p:cNvPr id="3" name="Text 1"/>
          <p:cNvSpPr/>
          <p:nvPr/>
        </p:nvSpPr>
        <p:spPr>
          <a:xfrm>
            <a:off x="793790" y="2680335"/>
            <a:ext cx="7825502" cy="978218"/>
          </a:xfrm>
          <a:prstGeom prst="rect">
            <a:avLst/>
          </a:prstGeom>
          <a:noFill/>
          <a:ln/>
        </p:spPr>
        <p:txBody>
          <a:bodyPr wrap="none" lIns="0" tIns="0" rIns="0" bIns="0" rtlCol="0" anchor="t"/>
          <a:lstStyle/>
          <a:p>
            <a:pPr marL="0" indent="0" algn="l">
              <a:lnSpc>
                <a:spcPts val="7700"/>
              </a:lnSpc>
              <a:buNone/>
            </a:pPr>
            <a:r>
              <a:rPr lang="en-US" sz="6150" dirty="0">
                <a:solidFill>
                  <a:srgbClr val="F3F3F2"/>
                </a:solidFill>
                <a:latin typeface="IBM Plex Sans Medium" pitchFamily="34" charset="0"/>
                <a:ea typeface="IBM Plex Sans Medium" pitchFamily="34" charset="-122"/>
                <a:cs typeface="IBM Plex Sans Medium" pitchFamily="34" charset="-120"/>
              </a:rPr>
              <a:t>What We'll Cover</a:t>
            </a:r>
            <a:endParaRPr lang="en-US" sz="6150" dirty="0"/>
          </a:p>
        </p:txBody>
      </p:sp>
      <p:sp>
        <p:nvSpPr>
          <p:cNvPr id="4" name="Text 2"/>
          <p:cNvSpPr/>
          <p:nvPr/>
        </p:nvSpPr>
        <p:spPr>
          <a:xfrm>
            <a:off x="793790" y="399871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4D4D1"/>
                </a:solidFill>
                <a:latin typeface="Roboto" pitchFamily="34" charset="0"/>
                <a:ea typeface="Roboto" pitchFamily="34" charset="-122"/>
                <a:cs typeface="Roboto" pitchFamily="34" charset="-120"/>
              </a:rPr>
              <a:t>Introduction to Predictive Healthcare</a:t>
            </a:r>
            <a:endParaRPr lang="en-US" sz="1750" dirty="0"/>
          </a:p>
        </p:txBody>
      </p:sp>
      <p:sp>
        <p:nvSpPr>
          <p:cNvPr id="5" name="Text 3"/>
          <p:cNvSpPr/>
          <p:nvPr/>
        </p:nvSpPr>
        <p:spPr>
          <a:xfrm>
            <a:off x="793790" y="444091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4D4D1"/>
                </a:solidFill>
                <a:latin typeface="Roboto" pitchFamily="34" charset="0"/>
                <a:ea typeface="Roboto" pitchFamily="34" charset="-122"/>
                <a:cs typeface="Roboto" pitchFamily="34" charset="-120"/>
              </a:rPr>
              <a:t>IBM Watson Machine Learning API Overview</a:t>
            </a:r>
            <a:endParaRPr lang="en-US" sz="1750" dirty="0"/>
          </a:p>
        </p:txBody>
      </p:sp>
      <p:sp>
        <p:nvSpPr>
          <p:cNvPr id="6" name="Text 4"/>
          <p:cNvSpPr/>
          <p:nvPr/>
        </p:nvSpPr>
        <p:spPr>
          <a:xfrm>
            <a:off x="793790" y="488311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4D4D1"/>
                </a:solidFill>
                <a:latin typeface="Roboto" pitchFamily="34" charset="0"/>
                <a:ea typeface="Roboto" pitchFamily="34" charset="-122"/>
                <a:cs typeface="Roboto" pitchFamily="34" charset="-120"/>
              </a:rPr>
              <a:t>Authentication and Deployment</a:t>
            </a:r>
            <a:endParaRPr lang="en-US" sz="1750" dirty="0"/>
          </a:p>
        </p:txBody>
      </p:sp>
      <p:sp>
        <p:nvSpPr>
          <p:cNvPr id="7" name="Text 5"/>
          <p:cNvSpPr/>
          <p:nvPr/>
        </p:nvSpPr>
        <p:spPr>
          <a:xfrm>
            <a:off x="793790" y="532530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4D4D1"/>
                </a:solidFill>
                <a:latin typeface="Roboto" pitchFamily="34" charset="0"/>
                <a:ea typeface="Roboto" pitchFamily="34" charset="-122"/>
                <a:cs typeface="Roboto" pitchFamily="34" charset="-120"/>
              </a:rPr>
              <a:t>Constructing the Prediction Payload</a:t>
            </a:r>
            <a:endParaRPr lang="en-US" sz="1750" dirty="0"/>
          </a:p>
        </p:txBody>
      </p:sp>
      <p:sp>
        <p:nvSpPr>
          <p:cNvPr id="8" name="Text 6"/>
          <p:cNvSpPr/>
          <p:nvPr/>
        </p:nvSpPr>
        <p:spPr>
          <a:xfrm>
            <a:off x="793790" y="576750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4D4D1"/>
                </a:solidFill>
                <a:latin typeface="Roboto" pitchFamily="34" charset="0"/>
                <a:ea typeface="Roboto" pitchFamily="34" charset="-122"/>
                <a:cs typeface="Roboto" pitchFamily="34" charset="-120"/>
              </a:rPr>
              <a:t>Interpreting Results &amp; Next Steps</a:t>
            </a:r>
            <a:endParaRPr lang="en-US" sz="1750" dirty="0"/>
          </a:p>
        </p:txBody>
      </p:sp>
      <p:pic>
        <p:nvPicPr>
          <p:cNvPr id="10" name="Picture 9">
            <a:extLst>
              <a:ext uri="{FF2B5EF4-FFF2-40B4-BE49-F238E27FC236}">
                <a16:creationId xmlns:a16="http://schemas.microsoft.com/office/drawing/2014/main" id="{B235FE43-1D91-5B44-BFEA-4E042C2A64EA}"/>
              </a:ext>
            </a:extLst>
          </p:cNvPr>
          <p:cNvPicPr>
            <a:picLocks noChangeAspect="1"/>
          </p:cNvPicPr>
          <p:nvPr/>
        </p:nvPicPr>
        <p:blipFill>
          <a:blip r:embed="rId3"/>
          <a:stretch>
            <a:fillRect/>
          </a:stretch>
        </p:blipFill>
        <p:spPr>
          <a:xfrm>
            <a:off x="12392573" y="7108250"/>
            <a:ext cx="2133898" cy="10383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21638" y="566976"/>
            <a:ext cx="8289608" cy="644366"/>
          </a:xfrm>
          <a:prstGeom prst="rect">
            <a:avLst/>
          </a:prstGeom>
          <a:noFill/>
          <a:ln/>
        </p:spPr>
        <p:txBody>
          <a:bodyPr wrap="none" lIns="0" tIns="0" rIns="0" bIns="0" rtlCol="0" anchor="t"/>
          <a:lstStyle/>
          <a:p>
            <a:pPr marL="0" indent="0" algn="l">
              <a:lnSpc>
                <a:spcPts val="5050"/>
              </a:lnSpc>
              <a:buNone/>
            </a:pPr>
            <a:r>
              <a:rPr lang="en-US" sz="4050" dirty="0">
                <a:solidFill>
                  <a:srgbClr val="F3F3F2"/>
                </a:solidFill>
                <a:latin typeface="IBM Plex Sans Medium" pitchFamily="34" charset="0"/>
                <a:ea typeface="IBM Plex Sans Medium" pitchFamily="34" charset="-122"/>
                <a:cs typeface="IBM Plex Sans Medium" pitchFamily="34" charset="-120"/>
              </a:rPr>
              <a:t>The Power of Predictive Healthcare</a:t>
            </a:r>
            <a:endParaRPr lang="en-US" sz="4050" dirty="0"/>
          </a:p>
        </p:txBody>
      </p:sp>
      <p:sp>
        <p:nvSpPr>
          <p:cNvPr id="3" name="Text 1"/>
          <p:cNvSpPr/>
          <p:nvPr/>
        </p:nvSpPr>
        <p:spPr>
          <a:xfrm>
            <a:off x="721638" y="1706047"/>
            <a:ext cx="6342102" cy="1319689"/>
          </a:xfrm>
          <a:prstGeom prst="rect">
            <a:avLst/>
          </a:prstGeom>
          <a:noFill/>
          <a:ln/>
        </p:spPr>
        <p:txBody>
          <a:bodyPr wrap="square" lIns="0" tIns="0" rIns="0" bIns="0" rtlCol="0" anchor="t"/>
          <a:lstStyle/>
          <a:p>
            <a:pPr marL="0" indent="0" algn="l">
              <a:lnSpc>
                <a:spcPts val="2550"/>
              </a:lnSpc>
              <a:buNone/>
            </a:pPr>
            <a:r>
              <a:rPr lang="en-US" sz="1600" dirty="0">
                <a:solidFill>
                  <a:srgbClr val="D4D4D1"/>
                </a:solidFill>
                <a:latin typeface="Roboto" pitchFamily="34" charset="0"/>
                <a:ea typeface="Roboto" pitchFamily="34" charset="-122"/>
                <a:cs typeface="Roboto" pitchFamily="34" charset="-120"/>
              </a:rPr>
              <a:t>Early detection of heart disease is critical for effective intervention and improved patient outcomes. Machine learning models can analyze complex patient data to identify risk factors and predict the likelihood of disease.</a:t>
            </a:r>
            <a:endParaRPr lang="en-US" sz="1600" dirty="0"/>
          </a:p>
        </p:txBody>
      </p:sp>
      <p:sp>
        <p:nvSpPr>
          <p:cNvPr id="4" name="Text 2"/>
          <p:cNvSpPr/>
          <p:nvPr/>
        </p:nvSpPr>
        <p:spPr>
          <a:xfrm>
            <a:off x="721638" y="3211235"/>
            <a:ext cx="6342102" cy="989767"/>
          </a:xfrm>
          <a:prstGeom prst="rect">
            <a:avLst/>
          </a:prstGeom>
          <a:noFill/>
          <a:ln/>
        </p:spPr>
        <p:txBody>
          <a:bodyPr wrap="square" lIns="0" tIns="0" rIns="0" bIns="0" rtlCol="0" anchor="t"/>
          <a:lstStyle/>
          <a:p>
            <a:pPr marL="0" indent="0" algn="l">
              <a:lnSpc>
                <a:spcPts val="2550"/>
              </a:lnSpc>
              <a:buNone/>
            </a:pPr>
            <a:r>
              <a:rPr lang="en-US" sz="1600" dirty="0">
                <a:solidFill>
                  <a:srgbClr val="D4D4D1"/>
                </a:solidFill>
                <a:latin typeface="Roboto" pitchFamily="34" charset="0"/>
                <a:ea typeface="Roboto" pitchFamily="34" charset="-122"/>
                <a:cs typeface="Roboto" pitchFamily="34" charset="-120"/>
              </a:rPr>
              <a:t>This presentation explores how IBM Watson Machine Learning can empower developers and data scientists to build robust prediction systems.</a:t>
            </a:r>
            <a:endParaRPr lang="en-US" sz="1600" dirty="0"/>
          </a:p>
        </p:txBody>
      </p:sp>
      <p:pic>
        <p:nvPicPr>
          <p:cNvPr id="5" name="Image 0" descr="preencoded.png"/>
          <p:cNvPicPr>
            <a:picLocks noChangeAspect="1"/>
          </p:cNvPicPr>
          <p:nvPr/>
        </p:nvPicPr>
        <p:blipFill>
          <a:blip r:embed="rId3"/>
          <a:stretch>
            <a:fillRect/>
          </a:stretch>
        </p:blipFill>
        <p:spPr>
          <a:xfrm>
            <a:off x="7574280" y="1320522"/>
            <a:ext cx="6342102" cy="6342102"/>
          </a:xfrm>
          <a:prstGeom prst="rect">
            <a:avLst/>
          </a:prstGeom>
        </p:spPr>
      </p:pic>
      <p:pic>
        <p:nvPicPr>
          <p:cNvPr id="7" name="Picture 6">
            <a:extLst>
              <a:ext uri="{FF2B5EF4-FFF2-40B4-BE49-F238E27FC236}">
                <a16:creationId xmlns:a16="http://schemas.microsoft.com/office/drawing/2014/main" id="{7FBEB846-259D-40F2-BAC8-35D920DF77FF}"/>
              </a:ext>
            </a:extLst>
          </p:cNvPr>
          <p:cNvPicPr>
            <a:picLocks noChangeAspect="1"/>
          </p:cNvPicPr>
          <p:nvPr/>
        </p:nvPicPr>
        <p:blipFill>
          <a:blip r:embed="rId4"/>
          <a:stretch>
            <a:fillRect/>
          </a:stretch>
        </p:blipFill>
        <p:spPr>
          <a:xfrm>
            <a:off x="12381422" y="7796617"/>
            <a:ext cx="2133898" cy="43298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08490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Technical Foundation</a:t>
            </a:r>
            <a:endParaRPr lang="en-US" sz="2200" dirty="0"/>
          </a:p>
        </p:txBody>
      </p:sp>
      <p:sp>
        <p:nvSpPr>
          <p:cNvPr id="3" name="Text 1"/>
          <p:cNvSpPr/>
          <p:nvPr/>
        </p:nvSpPr>
        <p:spPr>
          <a:xfrm>
            <a:off x="793790" y="2666048"/>
            <a:ext cx="8954333" cy="708779"/>
          </a:xfrm>
          <a:prstGeom prst="rect">
            <a:avLst/>
          </a:prstGeom>
          <a:noFill/>
          <a:ln/>
        </p:spPr>
        <p:txBody>
          <a:bodyPr wrap="none" lIns="0" tIns="0" rIns="0" bIns="0" rtlCol="0" anchor="t"/>
          <a:lstStyle/>
          <a:p>
            <a:pPr marL="0" indent="0" algn="l">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IBM Watson Machine Learning API</a:t>
            </a:r>
            <a:endParaRPr lang="en-US" sz="4450" dirty="0"/>
          </a:p>
        </p:txBody>
      </p:sp>
      <p:pic>
        <p:nvPicPr>
          <p:cNvPr id="4" name="Image 0" descr="preencoded.png"/>
          <p:cNvPicPr>
            <a:picLocks noChangeAspect="1"/>
          </p:cNvPicPr>
          <p:nvPr/>
        </p:nvPicPr>
        <p:blipFill>
          <a:blip r:embed="rId3"/>
          <a:stretch>
            <a:fillRect/>
          </a:stretch>
        </p:blipFill>
        <p:spPr>
          <a:xfrm>
            <a:off x="793790" y="3714988"/>
            <a:ext cx="566976" cy="566976"/>
          </a:xfrm>
          <a:prstGeom prst="rect">
            <a:avLst/>
          </a:prstGeom>
        </p:spPr>
      </p:pic>
      <p:sp>
        <p:nvSpPr>
          <p:cNvPr id="5" name="Text 2"/>
          <p:cNvSpPr/>
          <p:nvPr/>
        </p:nvSpPr>
        <p:spPr>
          <a:xfrm>
            <a:off x="793790" y="45654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Cloud-Native</a:t>
            </a:r>
            <a:endParaRPr lang="en-US" sz="2200" dirty="0"/>
          </a:p>
        </p:txBody>
      </p:sp>
      <p:sp>
        <p:nvSpPr>
          <p:cNvPr id="6" name="Text 3"/>
          <p:cNvSpPr/>
          <p:nvPr/>
        </p:nvSpPr>
        <p:spPr>
          <a:xfrm>
            <a:off x="793790" y="5055870"/>
            <a:ext cx="4158615" cy="1088708"/>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Hosted on IBM Cloud, ensuring scalability, security, and global accessibility.</a:t>
            </a:r>
            <a:endParaRPr lang="en-US" sz="1750" dirty="0"/>
          </a:p>
        </p:txBody>
      </p:sp>
      <p:pic>
        <p:nvPicPr>
          <p:cNvPr id="7" name="Image 1" descr="preencoded.png"/>
          <p:cNvPicPr>
            <a:picLocks noChangeAspect="1"/>
          </p:cNvPicPr>
          <p:nvPr/>
        </p:nvPicPr>
        <p:blipFill>
          <a:blip r:embed="rId4"/>
          <a:stretch>
            <a:fillRect/>
          </a:stretch>
        </p:blipFill>
        <p:spPr>
          <a:xfrm>
            <a:off x="5235893" y="3714988"/>
            <a:ext cx="566976" cy="566976"/>
          </a:xfrm>
          <a:prstGeom prst="rect">
            <a:avLst/>
          </a:prstGeom>
        </p:spPr>
      </p:pic>
      <p:sp>
        <p:nvSpPr>
          <p:cNvPr id="8" name="Text 4"/>
          <p:cNvSpPr/>
          <p:nvPr/>
        </p:nvSpPr>
        <p:spPr>
          <a:xfrm>
            <a:off x="5235893" y="45654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Model Deployment</a:t>
            </a:r>
            <a:endParaRPr lang="en-US" sz="2200" dirty="0"/>
          </a:p>
        </p:txBody>
      </p:sp>
      <p:sp>
        <p:nvSpPr>
          <p:cNvPr id="9" name="Text 5"/>
          <p:cNvSpPr/>
          <p:nvPr/>
        </p:nvSpPr>
        <p:spPr>
          <a:xfrm>
            <a:off x="5235893" y="5055870"/>
            <a:ext cx="4158615" cy="1088708"/>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Provides endpoints for deployed machine learning models, allowing seamless integration into applications.</a:t>
            </a:r>
            <a:endParaRPr lang="en-US" sz="1750" dirty="0"/>
          </a:p>
        </p:txBody>
      </p:sp>
      <p:pic>
        <p:nvPicPr>
          <p:cNvPr id="10" name="Image 2" descr="preencoded.png"/>
          <p:cNvPicPr>
            <a:picLocks noChangeAspect="1"/>
          </p:cNvPicPr>
          <p:nvPr/>
        </p:nvPicPr>
        <p:blipFill>
          <a:blip r:embed="rId5"/>
          <a:stretch>
            <a:fillRect/>
          </a:stretch>
        </p:blipFill>
        <p:spPr>
          <a:xfrm>
            <a:off x="9677995" y="3714988"/>
            <a:ext cx="566976" cy="566976"/>
          </a:xfrm>
          <a:prstGeom prst="rect">
            <a:avLst/>
          </a:prstGeom>
        </p:spPr>
      </p:pic>
      <p:sp>
        <p:nvSpPr>
          <p:cNvPr id="11" name="Text 6"/>
          <p:cNvSpPr/>
          <p:nvPr/>
        </p:nvSpPr>
        <p:spPr>
          <a:xfrm>
            <a:off x="9677995" y="45654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Developer-Friendly</a:t>
            </a:r>
            <a:endParaRPr lang="en-US" sz="2200" dirty="0"/>
          </a:p>
        </p:txBody>
      </p:sp>
      <p:sp>
        <p:nvSpPr>
          <p:cNvPr id="12" name="Text 7"/>
          <p:cNvSpPr/>
          <p:nvPr/>
        </p:nvSpPr>
        <p:spPr>
          <a:xfrm>
            <a:off x="9677995" y="5055870"/>
            <a:ext cx="4158615" cy="1088708"/>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Accessible via REST APIs, simplifying integration with various programming languages and environments.</a:t>
            </a:r>
            <a:endParaRPr lang="en-US" sz="1750" dirty="0"/>
          </a:p>
        </p:txBody>
      </p:sp>
      <p:pic>
        <p:nvPicPr>
          <p:cNvPr id="14" name="Picture 13">
            <a:extLst>
              <a:ext uri="{FF2B5EF4-FFF2-40B4-BE49-F238E27FC236}">
                <a16:creationId xmlns:a16="http://schemas.microsoft.com/office/drawing/2014/main" id="{DB5BB076-063C-0332-07CE-3595BD3382AE}"/>
              </a:ext>
            </a:extLst>
          </p:cNvPr>
          <p:cNvPicPr>
            <a:picLocks noChangeAspect="1"/>
          </p:cNvPicPr>
          <p:nvPr/>
        </p:nvPicPr>
        <p:blipFill>
          <a:blip r:embed="rId6"/>
          <a:stretch>
            <a:fillRect/>
          </a:stretch>
        </p:blipFill>
        <p:spPr>
          <a:xfrm>
            <a:off x="12496502" y="7616282"/>
            <a:ext cx="2133898" cy="5191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41640" y="582692"/>
            <a:ext cx="6936581" cy="662226"/>
          </a:xfrm>
          <a:prstGeom prst="rect">
            <a:avLst/>
          </a:prstGeom>
          <a:noFill/>
          <a:ln/>
        </p:spPr>
        <p:txBody>
          <a:bodyPr wrap="none" lIns="0" tIns="0" rIns="0" bIns="0" rtlCol="0" anchor="t"/>
          <a:lstStyle/>
          <a:p>
            <a:pPr marL="0" indent="0" algn="l">
              <a:lnSpc>
                <a:spcPts val="5200"/>
              </a:lnSpc>
              <a:buNone/>
            </a:pPr>
            <a:r>
              <a:rPr lang="en-US" sz="4150" dirty="0">
                <a:solidFill>
                  <a:srgbClr val="F3F3F2"/>
                </a:solidFill>
                <a:latin typeface="IBM Plex Sans Medium" pitchFamily="34" charset="0"/>
                <a:ea typeface="IBM Plex Sans Medium" pitchFamily="34" charset="-122"/>
                <a:cs typeface="IBM Plex Sans Medium" pitchFamily="34" charset="-120"/>
              </a:rPr>
              <a:t>Authentication &amp; API Access</a:t>
            </a:r>
            <a:endParaRPr lang="en-US" sz="4150" dirty="0"/>
          </a:p>
        </p:txBody>
      </p:sp>
      <p:sp>
        <p:nvSpPr>
          <p:cNvPr id="3" name="Text 1"/>
          <p:cNvSpPr/>
          <p:nvPr/>
        </p:nvSpPr>
        <p:spPr>
          <a:xfrm>
            <a:off x="741640" y="1668661"/>
            <a:ext cx="13147119" cy="678180"/>
          </a:xfrm>
          <a:prstGeom prst="rect">
            <a:avLst/>
          </a:prstGeom>
          <a:noFill/>
          <a:ln/>
        </p:spPr>
        <p:txBody>
          <a:bodyPr wrap="square" lIns="0" tIns="0" rIns="0" bIns="0" rtlCol="0" anchor="t"/>
          <a:lstStyle/>
          <a:p>
            <a:pPr marL="0" indent="0" algn="l">
              <a:lnSpc>
                <a:spcPts val="2650"/>
              </a:lnSpc>
              <a:buNone/>
            </a:pPr>
            <a:r>
              <a:rPr lang="en-US" sz="1650" dirty="0">
                <a:solidFill>
                  <a:srgbClr val="D4D4D1"/>
                </a:solidFill>
                <a:latin typeface="Roboto" pitchFamily="34" charset="0"/>
                <a:ea typeface="Roboto" pitchFamily="34" charset="-122"/>
                <a:cs typeface="Roboto" pitchFamily="34" charset="-120"/>
              </a:rPr>
              <a:t>Secure access to IBM Watson Machine Learning APIs requires an IAM (Identity and Access Management) access token. This token is generated using your API key.</a:t>
            </a:r>
            <a:endParaRPr lang="en-US" sz="1650" dirty="0"/>
          </a:p>
        </p:txBody>
      </p:sp>
      <p:sp>
        <p:nvSpPr>
          <p:cNvPr id="4" name="Shape 2"/>
          <p:cNvSpPr/>
          <p:nvPr/>
        </p:nvSpPr>
        <p:spPr>
          <a:xfrm>
            <a:off x="741640" y="2585204"/>
            <a:ext cx="13147119" cy="5064919"/>
          </a:xfrm>
          <a:prstGeom prst="roundRect">
            <a:avLst>
              <a:gd name="adj" fmla="val 628"/>
            </a:avLst>
          </a:prstGeom>
          <a:solidFill>
            <a:srgbClr val="36393F"/>
          </a:solidFill>
          <a:ln/>
        </p:spPr>
      </p:sp>
      <p:sp>
        <p:nvSpPr>
          <p:cNvPr id="5" name="Shape 3"/>
          <p:cNvSpPr/>
          <p:nvPr/>
        </p:nvSpPr>
        <p:spPr>
          <a:xfrm>
            <a:off x="731163" y="2585204"/>
            <a:ext cx="13168074" cy="5064919"/>
          </a:xfrm>
          <a:prstGeom prst="roundRect">
            <a:avLst>
              <a:gd name="adj" fmla="val 628"/>
            </a:avLst>
          </a:prstGeom>
          <a:solidFill>
            <a:srgbClr val="36393F"/>
          </a:solidFill>
          <a:ln/>
        </p:spPr>
      </p:sp>
      <p:sp>
        <p:nvSpPr>
          <p:cNvPr id="6" name="Text 4"/>
          <p:cNvSpPr/>
          <p:nvPr/>
        </p:nvSpPr>
        <p:spPr>
          <a:xfrm>
            <a:off x="942975" y="2744033"/>
            <a:ext cx="12744450" cy="4747260"/>
          </a:xfrm>
          <a:prstGeom prst="rect">
            <a:avLst/>
          </a:prstGeom>
          <a:noFill/>
          <a:ln/>
        </p:spPr>
        <p:txBody>
          <a:bodyPr wrap="square" lIns="0" tIns="0" rIns="0" bIns="0" rtlCol="0" anchor="t"/>
          <a:lstStyle/>
          <a:p>
            <a:pPr marL="0" indent="0" algn="l">
              <a:lnSpc>
                <a:spcPts val="2650"/>
              </a:lnSpc>
              <a:buNone/>
            </a:pPr>
            <a:r>
              <a:rPr lang="en-US" sz="1650" dirty="0">
                <a:solidFill>
                  <a:srgbClr val="D4D4D1"/>
                </a:solidFill>
                <a:highlight>
                  <a:srgbClr val="36393F"/>
                </a:highlight>
                <a:latin typeface="Consolas" pitchFamily="34" charset="0"/>
                <a:ea typeface="Consolas" pitchFamily="34" charset="-122"/>
                <a:cs typeface="Consolas" pitchFamily="34" charset="-120"/>
              </a:rPr>
              <a:t> import requestsimport jsonAPI_KEY = "B_uTRrsl5vX14ZvVxR7KJE_JfyAk4erD3ED37GZYRnsD"token_response = requests.post( 'https://iam.cloud.ibm.com/identity/token', data={"apikey": API_KEY, "grant_type": 'urn:ibm:params:oauth:grant-type:apikey'}, headers={'Content-Type': 'application/x-www-form-urlencoded'})ml_token = token_response.json()["access_token"] </a:t>
            </a:r>
            <a:endParaRPr lang="en-US" sz="1650" dirty="0"/>
          </a:p>
        </p:txBody>
      </p:sp>
      <p:pic>
        <p:nvPicPr>
          <p:cNvPr id="8" name="Picture 7">
            <a:extLst>
              <a:ext uri="{FF2B5EF4-FFF2-40B4-BE49-F238E27FC236}">
                <a16:creationId xmlns:a16="http://schemas.microsoft.com/office/drawing/2014/main" id="{6FAA6722-EF31-A914-B78A-E34DF93237AC}"/>
              </a:ext>
            </a:extLst>
          </p:cNvPr>
          <p:cNvPicPr>
            <a:picLocks noChangeAspect="1"/>
          </p:cNvPicPr>
          <p:nvPr/>
        </p:nvPicPr>
        <p:blipFill>
          <a:blip r:embed="rId3"/>
          <a:stretch>
            <a:fillRect/>
          </a:stretch>
        </p:blipFill>
        <p:spPr>
          <a:xfrm>
            <a:off x="12496502" y="7808951"/>
            <a:ext cx="2133898" cy="3603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058585"/>
            <a:ext cx="9455468" cy="708779"/>
          </a:xfrm>
          <a:prstGeom prst="rect">
            <a:avLst/>
          </a:prstGeom>
          <a:noFill/>
          <a:ln/>
        </p:spPr>
        <p:txBody>
          <a:bodyPr wrap="none" lIns="0" tIns="0" rIns="0" bIns="0" rtlCol="0" anchor="t"/>
          <a:lstStyle/>
          <a:p>
            <a:pPr marL="0" indent="0" algn="l">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Interacting with the Deployed Model</a:t>
            </a:r>
            <a:endParaRPr lang="en-US" sz="4450" dirty="0"/>
          </a:p>
        </p:txBody>
      </p:sp>
      <p:sp>
        <p:nvSpPr>
          <p:cNvPr id="3" name="Text 1"/>
          <p:cNvSpPr/>
          <p:nvPr/>
        </p:nvSpPr>
        <p:spPr>
          <a:xfrm>
            <a:off x="793790" y="222099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Once authenticated, you can send patient data to your deployed model via a POST request. The `DEPLOYMENT_URL` directs your request to the specific model endpoint.</a:t>
            </a:r>
            <a:endParaRPr lang="en-US" sz="1750" dirty="0"/>
          </a:p>
        </p:txBody>
      </p:sp>
      <p:sp>
        <p:nvSpPr>
          <p:cNvPr id="4" name="Shape 2"/>
          <p:cNvSpPr/>
          <p:nvPr/>
        </p:nvSpPr>
        <p:spPr>
          <a:xfrm>
            <a:off x="793790" y="3201948"/>
            <a:ext cx="13042821" cy="3969067"/>
          </a:xfrm>
          <a:prstGeom prst="roundRect">
            <a:avLst>
              <a:gd name="adj" fmla="val 857"/>
            </a:avLst>
          </a:prstGeom>
          <a:solidFill>
            <a:srgbClr val="36393F"/>
          </a:solidFill>
          <a:ln/>
        </p:spPr>
      </p:sp>
      <p:sp>
        <p:nvSpPr>
          <p:cNvPr id="5" name="Shape 3"/>
          <p:cNvSpPr/>
          <p:nvPr/>
        </p:nvSpPr>
        <p:spPr>
          <a:xfrm>
            <a:off x="782479" y="3201948"/>
            <a:ext cx="13065443" cy="3969067"/>
          </a:xfrm>
          <a:prstGeom prst="roundRect">
            <a:avLst>
              <a:gd name="adj" fmla="val 857"/>
            </a:avLst>
          </a:prstGeom>
          <a:solidFill>
            <a:srgbClr val="36393F"/>
          </a:solidFill>
          <a:ln/>
        </p:spPr>
      </p:sp>
      <p:sp>
        <p:nvSpPr>
          <p:cNvPr id="6" name="Text 4"/>
          <p:cNvSpPr/>
          <p:nvPr/>
        </p:nvSpPr>
        <p:spPr>
          <a:xfrm>
            <a:off x="1009293" y="3371969"/>
            <a:ext cx="12611814" cy="3629025"/>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highlight>
                  <a:srgbClr val="36393F"/>
                </a:highlight>
                <a:latin typeface="Consolas" pitchFamily="34" charset="0"/>
                <a:ea typeface="Consolas" pitchFamily="34" charset="-122"/>
                <a:cs typeface="Consolas" pitchFamily="34" charset="-120"/>
              </a:rPr>
              <a:t> DEPLOYMENT_URL = "https://au-syd.ml.cloud.ibm.com/ml/v4/deployments/8ae9e318-0ba5-4b59-b575-caca7d798513/predictions?version=2021-05-01"headers = { 'Content-Type': 'application/json', 'Authorization': f'Bearer {ml_token}'} </a:t>
            </a:r>
            <a:endParaRPr lang="en-US" sz="1750" dirty="0"/>
          </a:p>
        </p:txBody>
      </p:sp>
      <p:pic>
        <p:nvPicPr>
          <p:cNvPr id="8" name="Picture 7">
            <a:extLst>
              <a:ext uri="{FF2B5EF4-FFF2-40B4-BE49-F238E27FC236}">
                <a16:creationId xmlns:a16="http://schemas.microsoft.com/office/drawing/2014/main" id="{4EC410D3-05D9-3487-5142-FAE1515B9B34}"/>
              </a:ext>
            </a:extLst>
          </p:cNvPr>
          <p:cNvPicPr>
            <a:picLocks noChangeAspect="1"/>
          </p:cNvPicPr>
          <p:nvPr/>
        </p:nvPicPr>
        <p:blipFill>
          <a:blip r:embed="rId3"/>
          <a:stretch>
            <a:fillRect/>
          </a:stretch>
        </p:blipFill>
        <p:spPr>
          <a:xfrm>
            <a:off x="12496502" y="7426165"/>
            <a:ext cx="2133898" cy="7832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30925" y="574238"/>
            <a:ext cx="8561903" cy="652582"/>
          </a:xfrm>
          <a:prstGeom prst="rect">
            <a:avLst/>
          </a:prstGeom>
          <a:noFill/>
          <a:ln/>
        </p:spPr>
        <p:txBody>
          <a:bodyPr wrap="none" lIns="0" tIns="0" rIns="0" bIns="0" rtlCol="0" anchor="t"/>
          <a:lstStyle/>
          <a:p>
            <a:pPr marL="0" indent="0" algn="l">
              <a:lnSpc>
                <a:spcPts val="5100"/>
              </a:lnSpc>
              <a:buNone/>
            </a:pPr>
            <a:r>
              <a:rPr lang="en-US" sz="4100" dirty="0">
                <a:solidFill>
                  <a:srgbClr val="F3F3F2"/>
                </a:solidFill>
                <a:latin typeface="IBM Plex Sans Medium" pitchFamily="34" charset="0"/>
                <a:ea typeface="IBM Plex Sans Medium" pitchFamily="34" charset="-122"/>
                <a:cs typeface="IBM Plex Sans Medium" pitchFamily="34" charset="-120"/>
              </a:rPr>
              <a:t>Constructing the Prediction Payload</a:t>
            </a:r>
            <a:endParaRPr lang="en-US" sz="4100" dirty="0"/>
          </a:p>
        </p:txBody>
      </p:sp>
      <p:sp>
        <p:nvSpPr>
          <p:cNvPr id="3" name="Text 1"/>
          <p:cNvSpPr/>
          <p:nvPr/>
        </p:nvSpPr>
        <p:spPr>
          <a:xfrm>
            <a:off x="730925" y="1644491"/>
            <a:ext cx="13168551" cy="334089"/>
          </a:xfrm>
          <a:prstGeom prst="rect">
            <a:avLst/>
          </a:prstGeom>
          <a:noFill/>
          <a:ln/>
        </p:spPr>
        <p:txBody>
          <a:bodyPr wrap="none" lIns="0" tIns="0" rIns="0" bIns="0" rtlCol="0" anchor="t"/>
          <a:lstStyle/>
          <a:p>
            <a:pPr marL="0" indent="0" algn="l">
              <a:lnSpc>
                <a:spcPts val="2600"/>
              </a:lnSpc>
              <a:buNone/>
            </a:pPr>
            <a:r>
              <a:rPr lang="en-US" sz="1600" dirty="0">
                <a:solidFill>
                  <a:srgbClr val="D4D4D1"/>
                </a:solidFill>
                <a:latin typeface="Roboto" pitchFamily="34" charset="0"/>
                <a:ea typeface="Roboto" pitchFamily="34" charset="-122"/>
                <a:cs typeface="Roboto" pitchFamily="34" charset="-120"/>
              </a:rPr>
              <a:t>The payload must conform to the model's expected input schema, specifying the fields and their corresponding values.</a:t>
            </a:r>
            <a:endParaRPr lang="en-US" sz="1600" dirty="0"/>
          </a:p>
        </p:txBody>
      </p:sp>
      <p:sp>
        <p:nvSpPr>
          <p:cNvPr id="4" name="Shape 2"/>
          <p:cNvSpPr/>
          <p:nvPr/>
        </p:nvSpPr>
        <p:spPr>
          <a:xfrm>
            <a:off x="730925" y="2213491"/>
            <a:ext cx="13168551" cy="4322207"/>
          </a:xfrm>
          <a:prstGeom prst="roundRect">
            <a:avLst>
              <a:gd name="adj" fmla="val 725"/>
            </a:avLst>
          </a:prstGeom>
          <a:solidFill>
            <a:srgbClr val="36393F"/>
          </a:solidFill>
          <a:ln/>
        </p:spPr>
      </p:sp>
      <p:sp>
        <p:nvSpPr>
          <p:cNvPr id="5" name="Shape 3"/>
          <p:cNvSpPr/>
          <p:nvPr/>
        </p:nvSpPr>
        <p:spPr>
          <a:xfrm>
            <a:off x="720566" y="2213491"/>
            <a:ext cx="13189268" cy="4322207"/>
          </a:xfrm>
          <a:prstGeom prst="roundRect">
            <a:avLst>
              <a:gd name="adj" fmla="val 725"/>
            </a:avLst>
          </a:prstGeom>
          <a:solidFill>
            <a:srgbClr val="36393F"/>
          </a:solidFill>
          <a:ln/>
        </p:spPr>
      </p:sp>
      <p:sp>
        <p:nvSpPr>
          <p:cNvPr id="6" name="Text 4"/>
          <p:cNvSpPr/>
          <p:nvPr/>
        </p:nvSpPr>
        <p:spPr>
          <a:xfrm>
            <a:off x="929402" y="2370058"/>
            <a:ext cx="12771596" cy="4009073"/>
          </a:xfrm>
          <a:prstGeom prst="rect">
            <a:avLst/>
          </a:prstGeom>
          <a:noFill/>
          <a:ln/>
        </p:spPr>
        <p:txBody>
          <a:bodyPr wrap="square" lIns="0" tIns="0" rIns="0" bIns="0" rtlCol="0" anchor="t"/>
          <a:lstStyle/>
          <a:p>
            <a:pPr marL="0" indent="0" algn="l">
              <a:lnSpc>
                <a:spcPts val="2600"/>
              </a:lnSpc>
              <a:buNone/>
            </a:pPr>
            <a:r>
              <a:rPr lang="en-US" sz="1600" dirty="0">
                <a:solidFill>
                  <a:srgbClr val="D4D4D1"/>
                </a:solidFill>
                <a:highlight>
                  <a:srgbClr val="36393F"/>
                </a:highlight>
                <a:latin typeface="Consolas" pitchFamily="34" charset="0"/>
                <a:ea typeface="Consolas" pitchFamily="34" charset="-122"/>
                <a:cs typeface="Consolas" pitchFamily="34" charset="-120"/>
              </a:rPr>
              <a:t>    payload = {    "input_data": [{        "fields": [            "age", "sex", "cp", "trestbps", "chol", "fbs", "restecg",             "thalach", "exang", "oldpeak", "slope", "ca", "thal"        ],        "values": [[63, 1, 3, 145, 233, 1, 0, 150, 0, 2.3, 0, 0, 1]]     }]}      </a:t>
            </a:r>
            <a:endParaRPr lang="en-US" sz="1600" dirty="0"/>
          </a:p>
        </p:txBody>
      </p:sp>
      <p:pic>
        <p:nvPicPr>
          <p:cNvPr id="8" name="Image 0" descr="preencoded.png"/>
          <p:cNvPicPr>
            <a:picLocks noChangeAspect="1"/>
          </p:cNvPicPr>
          <p:nvPr/>
        </p:nvPicPr>
        <p:blipFill>
          <a:blip r:embed="rId3"/>
          <a:stretch>
            <a:fillRect/>
          </a:stretch>
        </p:blipFill>
        <p:spPr>
          <a:xfrm>
            <a:off x="939760" y="7077432"/>
            <a:ext cx="260985" cy="208836"/>
          </a:xfrm>
          <a:prstGeom prst="rect">
            <a:avLst/>
          </a:prstGeom>
        </p:spPr>
      </p:pic>
      <p:sp>
        <p:nvSpPr>
          <p:cNvPr id="9" name="Text 6"/>
          <p:cNvSpPr/>
          <p:nvPr/>
        </p:nvSpPr>
        <p:spPr>
          <a:xfrm>
            <a:off x="1409581" y="7031593"/>
            <a:ext cx="12281059" cy="334089"/>
          </a:xfrm>
          <a:prstGeom prst="rect">
            <a:avLst/>
          </a:prstGeom>
          <a:noFill/>
          <a:ln/>
        </p:spPr>
        <p:txBody>
          <a:bodyPr wrap="none" lIns="0" tIns="0" rIns="0" bIns="0" rtlCol="0" anchor="t"/>
          <a:lstStyle/>
          <a:p>
            <a:pPr marL="0" indent="0" algn="l">
              <a:lnSpc>
                <a:spcPts val="2600"/>
              </a:lnSpc>
              <a:buNone/>
            </a:pPr>
            <a:r>
              <a:rPr lang="en-US" sz="1600" dirty="0">
                <a:solidFill>
                  <a:srgbClr val="FFFFFF"/>
                </a:solidFill>
                <a:latin typeface="Roboto" pitchFamily="34" charset="0"/>
                <a:ea typeface="Roboto" pitchFamily="34" charset="-122"/>
                <a:cs typeface="Roboto" pitchFamily="34" charset="-120"/>
              </a:rPr>
              <a:t>This example uses a single patient data row from the UCI Heart Disease Dataset.</a:t>
            </a:r>
            <a:endParaRPr lang="en-US" sz="1600" dirty="0"/>
          </a:p>
        </p:txBody>
      </p:sp>
      <p:pic>
        <p:nvPicPr>
          <p:cNvPr id="11" name="Picture 10">
            <a:extLst>
              <a:ext uri="{FF2B5EF4-FFF2-40B4-BE49-F238E27FC236}">
                <a16:creationId xmlns:a16="http://schemas.microsoft.com/office/drawing/2014/main" id="{7FCF3BBE-E17C-2207-881F-6E93B207A561}"/>
              </a:ext>
            </a:extLst>
          </p:cNvPr>
          <p:cNvPicPr>
            <a:picLocks noChangeAspect="1"/>
          </p:cNvPicPr>
          <p:nvPr/>
        </p:nvPicPr>
        <p:blipFill>
          <a:blip r:embed="rId4"/>
          <a:stretch>
            <a:fillRect/>
          </a:stretch>
        </p:blipFill>
        <p:spPr>
          <a:xfrm>
            <a:off x="12444234" y="7738946"/>
            <a:ext cx="2133898" cy="4069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656755"/>
            <a:ext cx="11322487" cy="708779"/>
          </a:xfrm>
          <a:prstGeom prst="rect">
            <a:avLst/>
          </a:prstGeom>
          <a:noFill/>
          <a:ln/>
        </p:spPr>
        <p:txBody>
          <a:bodyPr wrap="none" lIns="0" tIns="0" rIns="0" bIns="0" rtlCol="0" anchor="t"/>
          <a:lstStyle/>
          <a:p>
            <a:pPr marL="0" indent="0" algn="l">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Sending the Request &amp; Receiving Prediction</a:t>
            </a:r>
            <a:endParaRPr lang="en-US" sz="4450" dirty="0"/>
          </a:p>
        </p:txBody>
      </p:sp>
      <p:sp>
        <p:nvSpPr>
          <p:cNvPr id="3" name="Text 1"/>
          <p:cNvSpPr/>
          <p:nvPr/>
        </p:nvSpPr>
        <p:spPr>
          <a:xfrm>
            <a:off x="793790" y="281916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The `requests.post` function sends the JSON payload to the deployment endpoint, and the response contains the prediction.</a:t>
            </a:r>
            <a:endParaRPr lang="en-US" sz="1750" dirty="0"/>
          </a:p>
        </p:txBody>
      </p:sp>
      <p:sp>
        <p:nvSpPr>
          <p:cNvPr id="4" name="Shape 2"/>
          <p:cNvSpPr/>
          <p:nvPr/>
        </p:nvSpPr>
        <p:spPr>
          <a:xfrm>
            <a:off x="793790" y="3437215"/>
            <a:ext cx="13042821" cy="2517458"/>
          </a:xfrm>
          <a:prstGeom prst="roundRect">
            <a:avLst>
              <a:gd name="adj" fmla="val 1352"/>
            </a:avLst>
          </a:prstGeom>
          <a:solidFill>
            <a:srgbClr val="36393F"/>
          </a:solidFill>
          <a:ln/>
        </p:spPr>
      </p:sp>
      <p:sp>
        <p:nvSpPr>
          <p:cNvPr id="5" name="Shape 3"/>
          <p:cNvSpPr/>
          <p:nvPr/>
        </p:nvSpPr>
        <p:spPr>
          <a:xfrm>
            <a:off x="782479" y="3437215"/>
            <a:ext cx="13065443" cy="2517458"/>
          </a:xfrm>
          <a:prstGeom prst="roundRect">
            <a:avLst>
              <a:gd name="adj" fmla="val 1352"/>
            </a:avLst>
          </a:prstGeom>
          <a:solidFill>
            <a:srgbClr val="36393F"/>
          </a:solidFill>
          <a:ln/>
        </p:spPr>
      </p:sp>
      <p:sp>
        <p:nvSpPr>
          <p:cNvPr id="6" name="Text 4"/>
          <p:cNvSpPr/>
          <p:nvPr/>
        </p:nvSpPr>
        <p:spPr>
          <a:xfrm>
            <a:off x="1009293" y="3607237"/>
            <a:ext cx="12611814" cy="2177415"/>
          </a:xfrm>
          <a:prstGeom prst="rect">
            <a:avLst/>
          </a:prstGeom>
          <a:noFill/>
          <a:ln/>
        </p:spPr>
        <p:txBody>
          <a:bodyPr wrap="square" lIns="0" tIns="0" rIns="0" bIns="0" rtlCol="0" anchor="t"/>
          <a:lstStyle/>
          <a:p>
            <a:pPr marL="0" indent="0" algn="l">
              <a:lnSpc>
                <a:spcPts val="2850"/>
              </a:lnSpc>
              <a:buNone/>
            </a:pPr>
            <a:r>
              <a:rPr lang="en-US" sz="1750" dirty="0">
                <a:solidFill>
                  <a:srgbClr val="D4D4D1"/>
                </a:solidFill>
                <a:highlight>
                  <a:srgbClr val="36393F"/>
                </a:highlight>
                <a:latin typeface="Consolas" pitchFamily="34" charset="0"/>
                <a:ea typeface="Consolas" pitchFamily="34" charset="-122"/>
                <a:cs typeface="Consolas" pitchFamily="34" charset="-120"/>
              </a:rPr>
              <a:t>    response = requests.post(DEPLOYMENT_URL, headers=headers, json=payload)prediction = response.json()print("Prediction:", json.dumps(prediction, indent=2))      </a:t>
            </a:r>
            <a:endParaRPr lang="en-US" sz="1750" dirty="0"/>
          </a:p>
        </p:txBody>
      </p:sp>
      <p:sp>
        <p:nvSpPr>
          <p:cNvPr id="7" name="Text 5"/>
          <p:cNvSpPr/>
          <p:nvPr/>
        </p:nvSpPr>
        <p:spPr>
          <a:xfrm>
            <a:off x="793790" y="6209824"/>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D4D4D1"/>
                </a:solidFill>
                <a:latin typeface="Roboto" pitchFamily="34" charset="0"/>
                <a:ea typeface="Roboto" pitchFamily="34" charset="-122"/>
                <a:cs typeface="Roboto" pitchFamily="34" charset="-120"/>
              </a:rPr>
              <a:t>The model returns a prediction (e.g., 1.0 for disease) and a probability score, indicating the model's confidence.</a:t>
            </a:r>
            <a:endParaRPr lang="en-US" sz="1750" dirty="0"/>
          </a:p>
        </p:txBody>
      </p:sp>
      <p:pic>
        <p:nvPicPr>
          <p:cNvPr id="9" name="Picture 8">
            <a:extLst>
              <a:ext uri="{FF2B5EF4-FFF2-40B4-BE49-F238E27FC236}">
                <a16:creationId xmlns:a16="http://schemas.microsoft.com/office/drawing/2014/main" id="{F25343E0-D606-F9F2-5348-B588251EB0A4}"/>
              </a:ext>
            </a:extLst>
          </p:cNvPr>
          <p:cNvPicPr>
            <a:picLocks noChangeAspect="1"/>
          </p:cNvPicPr>
          <p:nvPr/>
        </p:nvPicPr>
        <p:blipFill>
          <a:blip r:embed="rId3"/>
          <a:stretch>
            <a:fillRect/>
          </a:stretch>
        </p:blipFill>
        <p:spPr>
          <a:xfrm>
            <a:off x="12414875" y="7191230"/>
            <a:ext cx="2133898" cy="10383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70334" y="605195"/>
            <a:ext cx="5904071" cy="687824"/>
          </a:xfrm>
          <a:prstGeom prst="rect">
            <a:avLst/>
          </a:prstGeom>
          <a:noFill/>
          <a:ln/>
        </p:spPr>
        <p:txBody>
          <a:bodyPr wrap="none" lIns="0" tIns="0" rIns="0" bIns="0" rtlCol="0" anchor="t"/>
          <a:lstStyle/>
          <a:p>
            <a:pPr marL="0" indent="0" algn="l">
              <a:lnSpc>
                <a:spcPts val="5400"/>
              </a:lnSpc>
              <a:buNone/>
            </a:pPr>
            <a:r>
              <a:rPr lang="en-US" sz="4300" dirty="0">
                <a:solidFill>
                  <a:srgbClr val="F3F3F2"/>
                </a:solidFill>
                <a:latin typeface="IBM Plex Sans Medium" pitchFamily="34" charset="0"/>
                <a:ea typeface="IBM Plex Sans Medium" pitchFamily="34" charset="-122"/>
                <a:cs typeface="IBM Plex Sans Medium" pitchFamily="34" charset="-120"/>
              </a:rPr>
              <a:t>Interpreting the Output</a:t>
            </a:r>
            <a:endParaRPr lang="en-US" sz="4300" dirty="0"/>
          </a:p>
        </p:txBody>
      </p:sp>
      <p:sp>
        <p:nvSpPr>
          <p:cNvPr id="3" name="Shape 1"/>
          <p:cNvSpPr/>
          <p:nvPr/>
        </p:nvSpPr>
        <p:spPr>
          <a:xfrm>
            <a:off x="770334" y="1870591"/>
            <a:ext cx="7639050" cy="4908471"/>
          </a:xfrm>
          <a:prstGeom prst="roundRect">
            <a:avLst>
              <a:gd name="adj" fmla="val 673"/>
            </a:avLst>
          </a:prstGeom>
          <a:solidFill>
            <a:srgbClr val="36393F"/>
          </a:solidFill>
          <a:ln/>
        </p:spPr>
      </p:sp>
      <p:sp>
        <p:nvSpPr>
          <p:cNvPr id="4" name="Shape 2"/>
          <p:cNvSpPr/>
          <p:nvPr/>
        </p:nvSpPr>
        <p:spPr>
          <a:xfrm>
            <a:off x="759381" y="1870591"/>
            <a:ext cx="7660958" cy="4908471"/>
          </a:xfrm>
          <a:prstGeom prst="roundRect">
            <a:avLst>
              <a:gd name="adj" fmla="val 673"/>
            </a:avLst>
          </a:prstGeom>
          <a:solidFill>
            <a:srgbClr val="36393F"/>
          </a:solidFill>
          <a:ln/>
        </p:spPr>
      </p:sp>
      <p:sp>
        <p:nvSpPr>
          <p:cNvPr id="5" name="Text 3"/>
          <p:cNvSpPr/>
          <p:nvPr/>
        </p:nvSpPr>
        <p:spPr>
          <a:xfrm>
            <a:off x="979408" y="2035612"/>
            <a:ext cx="7220903" cy="4578429"/>
          </a:xfrm>
          <a:prstGeom prst="rect">
            <a:avLst/>
          </a:prstGeom>
          <a:noFill/>
          <a:ln/>
        </p:spPr>
        <p:txBody>
          <a:bodyPr wrap="square" lIns="0" tIns="0" rIns="0" bIns="0" rtlCol="0" anchor="t"/>
          <a:lstStyle/>
          <a:p>
            <a:pPr marL="0" indent="0" algn="l">
              <a:lnSpc>
                <a:spcPts val="2750"/>
              </a:lnSpc>
              <a:buNone/>
            </a:pPr>
            <a:r>
              <a:rPr lang="en-US" sz="1700" dirty="0">
                <a:solidFill>
                  <a:srgbClr val="D4D4D1"/>
                </a:solidFill>
                <a:highlight>
                  <a:srgbClr val="36393F"/>
                </a:highlight>
                <a:latin typeface="Consolas" pitchFamily="34" charset="0"/>
                <a:ea typeface="Consolas" pitchFamily="34" charset="-122"/>
                <a:cs typeface="Consolas" pitchFamily="34" charset="-120"/>
              </a:rPr>
              <a:t>        {  "predictions": [    {      "fields": [ "prediction", "probability" ],      "values": [        [ 1.0, [ 0.31185349902342063, 0.6881465009765794 ] ]      ]    }  ]}              </a:t>
            </a:r>
            <a:endParaRPr lang="en-US" sz="1700" dirty="0"/>
          </a:p>
        </p:txBody>
      </p:sp>
      <p:sp>
        <p:nvSpPr>
          <p:cNvPr id="6" name="Text 4"/>
          <p:cNvSpPr/>
          <p:nvPr/>
        </p:nvSpPr>
        <p:spPr>
          <a:xfrm>
            <a:off x="8953976" y="1843087"/>
            <a:ext cx="2751177" cy="343853"/>
          </a:xfrm>
          <a:prstGeom prst="rect">
            <a:avLst/>
          </a:prstGeom>
          <a:noFill/>
          <a:ln/>
        </p:spPr>
        <p:txBody>
          <a:bodyPr wrap="none" lIns="0" tIns="0" rIns="0" bIns="0" rtlCol="0" anchor="t"/>
          <a:lstStyle/>
          <a:p>
            <a:pPr marL="0" indent="0" algn="l">
              <a:lnSpc>
                <a:spcPts val="2700"/>
              </a:lnSpc>
              <a:buNone/>
            </a:pPr>
            <a:r>
              <a:rPr lang="en-US" sz="2150" dirty="0">
                <a:solidFill>
                  <a:srgbClr val="F3F3F2"/>
                </a:solidFill>
                <a:latin typeface="IBM Plex Sans Medium" pitchFamily="34" charset="0"/>
                <a:ea typeface="IBM Plex Sans Medium" pitchFamily="34" charset="-122"/>
                <a:cs typeface="IBM Plex Sans Medium" pitchFamily="34" charset="-120"/>
              </a:rPr>
              <a:t>Key Elements:</a:t>
            </a:r>
            <a:endParaRPr lang="en-US" sz="2150" dirty="0"/>
          </a:p>
        </p:txBody>
      </p:sp>
      <p:sp>
        <p:nvSpPr>
          <p:cNvPr id="7" name="Text 5"/>
          <p:cNvSpPr/>
          <p:nvPr/>
        </p:nvSpPr>
        <p:spPr>
          <a:xfrm>
            <a:off x="8953976" y="2406968"/>
            <a:ext cx="4913709" cy="1056561"/>
          </a:xfrm>
          <a:prstGeom prst="rect">
            <a:avLst/>
          </a:prstGeom>
          <a:noFill/>
          <a:ln/>
        </p:spPr>
        <p:txBody>
          <a:bodyPr wrap="square" lIns="0" tIns="0" rIns="0" bIns="0" rtlCol="0" anchor="t"/>
          <a:lstStyle/>
          <a:p>
            <a:pPr marL="342900" indent="-342900" algn="l">
              <a:lnSpc>
                <a:spcPts val="2750"/>
              </a:lnSpc>
              <a:buSzPct val="100000"/>
              <a:buChar char="•"/>
            </a:pPr>
            <a:r>
              <a:rPr lang="en-US" sz="1700" b="1" dirty="0">
                <a:solidFill>
                  <a:srgbClr val="D4D4D1"/>
                </a:solidFill>
                <a:latin typeface="Roboto" pitchFamily="34" charset="0"/>
                <a:ea typeface="Roboto" pitchFamily="34" charset="-122"/>
                <a:cs typeface="Roboto" pitchFamily="34" charset="-120"/>
              </a:rPr>
              <a:t>Prediction:</a:t>
            </a:r>
            <a:r>
              <a:rPr lang="en-US" sz="1700" dirty="0">
                <a:solidFill>
                  <a:srgbClr val="D4D4D1"/>
                </a:solidFill>
                <a:latin typeface="Roboto" pitchFamily="34" charset="0"/>
                <a:ea typeface="Roboto" pitchFamily="34" charset="-122"/>
                <a:cs typeface="Roboto" pitchFamily="34" charset="-120"/>
              </a:rPr>
              <a:t> The predicted class (e.g., 1.0 typically indicates the presence of heart disease).</a:t>
            </a:r>
            <a:endParaRPr lang="en-US" sz="1700" dirty="0"/>
          </a:p>
        </p:txBody>
      </p:sp>
      <p:sp>
        <p:nvSpPr>
          <p:cNvPr id="8" name="Text 6"/>
          <p:cNvSpPr/>
          <p:nvPr/>
        </p:nvSpPr>
        <p:spPr>
          <a:xfrm>
            <a:off x="8953976" y="3540562"/>
            <a:ext cx="4913709" cy="1056561"/>
          </a:xfrm>
          <a:prstGeom prst="rect">
            <a:avLst/>
          </a:prstGeom>
          <a:noFill/>
          <a:ln/>
        </p:spPr>
        <p:txBody>
          <a:bodyPr wrap="square" lIns="0" tIns="0" rIns="0" bIns="0" rtlCol="0" anchor="t"/>
          <a:lstStyle/>
          <a:p>
            <a:pPr marL="342900" indent="-342900" algn="l">
              <a:lnSpc>
                <a:spcPts val="2750"/>
              </a:lnSpc>
              <a:buSzPct val="100000"/>
              <a:buChar char="•"/>
            </a:pPr>
            <a:r>
              <a:rPr lang="en-US" sz="1700" b="1" dirty="0">
                <a:solidFill>
                  <a:srgbClr val="D4D4D1"/>
                </a:solidFill>
                <a:latin typeface="Roboto" pitchFamily="34" charset="0"/>
                <a:ea typeface="Roboto" pitchFamily="34" charset="-122"/>
                <a:cs typeface="Roboto" pitchFamily="34" charset="-120"/>
              </a:rPr>
              <a:t>Probability:</a:t>
            </a:r>
            <a:r>
              <a:rPr lang="en-US" sz="1700" dirty="0">
                <a:solidFill>
                  <a:srgbClr val="D4D4D1"/>
                </a:solidFill>
                <a:latin typeface="Roboto" pitchFamily="34" charset="0"/>
                <a:ea typeface="Roboto" pitchFamily="34" charset="-122"/>
                <a:cs typeface="Roboto" pitchFamily="34" charset="-120"/>
              </a:rPr>
              <a:t> A list of probabilities for each class. In this case, 0.688 indicates a 68.8% probability of heart disease.</a:t>
            </a:r>
            <a:endParaRPr lang="en-US" sz="1700" dirty="0"/>
          </a:p>
        </p:txBody>
      </p:sp>
      <p:sp>
        <p:nvSpPr>
          <p:cNvPr id="9" name="Text 7"/>
          <p:cNvSpPr/>
          <p:nvPr/>
        </p:nvSpPr>
        <p:spPr>
          <a:xfrm>
            <a:off x="770334" y="7274123"/>
            <a:ext cx="13089731" cy="352187"/>
          </a:xfrm>
          <a:prstGeom prst="rect">
            <a:avLst/>
          </a:prstGeom>
          <a:noFill/>
          <a:ln/>
        </p:spPr>
        <p:txBody>
          <a:bodyPr wrap="none" lIns="0" tIns="0" rIns="0" bIns="0" rtlCol="0" anchor="t"/>
          <a:lstStyle/>
          <a:p>
            <a:pPr marL="0" indent="0" algn="l">
              <a:lnSpc>
                <a:spcPts val="2750"/>
              </a:lnSpc>
              <a:buNone/>
            </a:pPr>
            <a:r>
              <a:rPr lang="en-US" sz="1700" dirty="0">
                <a:solidFill>
                  <a:srgbClr val="D4D4D1"/>
                </a:solidFill>
                <a:latin typeface="Roboto" pitchFamily="34" charset="0"/>
                <a:ea typeface="Roboto" pitchFamily="34" charset="-122"/>
                <a:cs typeface="Roboto" pitchFamily="34" charset="-120"/>
              </a:rPr>
              <a:t>This structured output allows for programmatic interpretation and integration into clinical decision support systems.</a:t>
            </a:r>
            <a:endParaRPr lang="en-US" sz="1700" dirty="0"/>
          </a:p>
        </p:txBody>
      </p:sp>
      <p:pic>
        <p:nvPicPr>
          <p:cNvPr id="11" name="Picture 10">
            <a:extLst>
              <a:ext uri="{FF2B5EF4-FFF2-40B4-BE49-F238E27FC236}">
                <a16:creationId xmlns:a16="http://schemas.microsoft.com/office/drawing/2014/main" id="{DCD8D27F-6577-34B5-05FB-16CBE460102C}"/>
              </a:ext>
            </a:extLst>
          </p:cNvPr>
          <p:cNvPicPr>
            <a:picLocks noChangeAspect="1"/>
          </p:cNvPicPr>
          <p:nvPr/>
        </p:nvPicPr>
        <p:blipFill>
          <a:blip r:embed="rId3"/>
          <a:stretch>
            <a:fillRect/>
          </a:stretch>
        </p:blipFill>
        <p:spPr>
          <a:xfrm>
            <a:off x="12392573" y="7107125"/>
            <a:ext cx="2133898" cy="10383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688</Words>
  <Application>Microsoft Office PowerPoint</Application>
  <PresentationFormat>Custom</PresentationFormat>
  <Paragraphs>53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IBM Plex Sans Medium</vt:lpstr>
      <vt:lpstr>Roboto</vt:lpstr>
      <vt:lpstr>Consolas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ayushman15.07.2000@outlook.com</cp:lastModifiedBy>
  <cp:revision>4</cp:revision>
  <dcterms:created xsi:type="dcterms:W3CDTF">2025-08-02T15:46:30Z</dcterms:created>
  <dcterms:modified xsi:type="dcterms:W3CDTF">2025-08-02T15:55:55Z</dcterms:modified>
</cp:coreProperties>
</file>