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aba14e421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aba14e421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aba14e421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1aba14e421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1aba14e421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1aba14e421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aba14e42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aba14e42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aba14e421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aba14e421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aba14e421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aba14e421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aba14e421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1aba14e421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1aba14e421_2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1aba14e421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aba14e421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1aba14e421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f4e8235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1f4e8235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1aba14e42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1aba14e42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1aba14e42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1aba14e42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1aba14e421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1aba14e421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aba14e421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aba14e42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1aba14e42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1aba14e42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aba14e42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aba14e42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aba14e421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aba14e421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aba14e42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aba14e42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jpg"/><Relationship Id="rId4" Type="http://schemas.openxmlformats.org/officeDocument/2006/relationships/image" Target="../media/image16.png"/><Relationship Id="rId5"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jp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214950" y="829100"/>
            <a:ext cx="8617200" cy="1627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sz="4000"/>
              <a:t>FACEMAS</a:t>
            </a:r>
            <a:r>
              <a:rPr b="1" lang="en-GB" sz="4000">
                <a:solidFill>
                  <a:schemeClr val="lt1"/>
                </a:solidFill>
              </a:rPr>
              <a:t>K DETECTION USING</a:t>
            </a:r>
            <a:r>
              <a:rPr b="1" lang="en-GB" sz="4000">
                <a:solidFill>
                  <a:srgbClr val="A2C4C9"/>
                </a:solidFill>
              </a:rPr>
              <a:t> </a:t>
            </a:r>
            <a:r>
              <a:rPr b="1" lang="en-GB" sz="4000"/>
              <a:t>TRAN</a:t>
            </a:r>
            <a:r>
              <a:rPr b="1" lang="en-GB" sz="4000">
                <a:solidFill>
                  <a:schemeClr val="lt1"/>
                </a:solidFill>
              </a:rPr>
              <a:t>SFER LEARNING </a:t>
            </a:r>
            <a:endParaRPr b="1">
              <a:solidFill>
                <a:srgbClr val="A2C4C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1" name="Shape 111"/>
        <p:cNvGrpSpPr/>
        <p:nvPr/>
      </p:nvGrpSpPr>
      <p:grpSpPr>
        <a:xfrm>
          <a:off x="0" y="0"/>
          <a:ext cx="0" cy="0"/>
          <a:chOff x="0" y="0"/>
          <a:chExt cx="0" cy="0"/>
        </a:xfrm>
      </p:grpSpPr>
      <p:sp>
        <p:nvSpPr>
          <p:cNvPr id="112" name="Google Shape;112;p22"/>
          <p:cNvSpPr txBox="1"/>
          <p:nvPr>
            <p:ph type="ctrTitle"/>
          </p:nvPr>
        </p:nvSpPr>
        <p:spPr>
          <a:xfrm>
            <a:off x="311700" y="424575"/>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GB" sz="4380"/>
              <a:t>MOBILENETV3</a:t>
            </a:r>
            <a:endParaRPr sz="4380"/>
          </a:p>
        </p:txBody>
      </p:sp>
      <p:sp>
        <p:nvSpPr>
          <p:cNvPr id="113" name="Google Shape;113;p22"/>
          <p:cNvSpPr txBox="1"/>
          <p:nvPr>
            <p:ph idx="1" type="subTitle"/>
          </p:nvPr>
        </p:nvSpPr>
        <p:spPr>
          <a:xfrm>
            <a:off x="133450" y="982600"/>
            <a:ext cx="4961400" cy="372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200">
                <a:solidFill>
                  <a:schemeClr val="dk1"/>
                </a:solidFill>
                <a:latin typeface="Verdana"/>
                <a:ea typeface="Verdana"/>
                <a:cs typeface="Verdana"/>
                <a:sym typeface="Verdana"/>
              </a:rPr>
              <a:t>MobileNetV3 Small is the third version of the convolutional neural network architecture that supports image analysis developed by Google. It targets low resource expenditure and is 6.6 percent more accurate as compared to a MobileNetV2 model. It is tuned to work efficiently with mobile phone CPUs through a  mixture of hardware aware NAS complemented by the NetAdapt algorithm  that automatically adapts a pre-trained deep neural network to a mobile platform and then sequentially enhanced through numerous enhancements. We used MobileNetV3Small model as it is faster than its counterparts in  predicting if an individual is wearing or not wearing a mask.We removed the last layer of the model replaced it with an average pooling layer ,a system with a network of 128 layers, an activation function ‘relu’ and a dropout of 0.5 followed by another system with 2 layers that signifies the two classes that we used as labels.</a:t>
            </a:r>
            <a:endParaRPr b="1" sz="1200">
              <a:solidFill>
                <a:schemeClr val="dk1"/>
              </a:solidFill>
              <a:latin typeface="Verdana"/>
              <a:ea typeface="Verdana"/>
              <a:cs typeface="Verdana"/>
              <a:sym typeface="Verdana"/>
            </a:endParaRPr>
          </a:p>
          <a:p>
            <a:pPr indent="0" lvl="0" marL="0" rtl="0" algn="ctr">
              <a:spcBef>
                <a:spcPts val="0"/>
              </a:spcBef>
              <a:spcAft>
                <a:spcPts val="0"/>
              </a:spcAft>
              <a:buNone/>
            </a:pPr>
            <a:r>
              <a:t/>
            </a:r>
            <a:endParaRPr sz="2700">
              <a:latin typeface="Verdana"/>
              <a:ea typeface="Verdana"/>
              <a:cs typeface="Verdana"/>
              <a:sym typeface="Verdana"/>
            </a:endParaRPr>
          </a:p>
        </p:txBody>
      </p:sp>
      <p:pic>
        <p:nvPicPr>
          <p:cNvPr id="114" name="Google Shape;114;p22"/>
          <p:cNvPicPr preferRelativeResize="0"/>
          <p:nvPr/>
        </p:nvPicPr>
        <p:blipFill>
          <a:blip r:embed="rId4">
            <a:alphaModFix/>
          </a:blip>
          <a:stretch>
            <a:fillRect/>
          </a:stretch>
        </p:blipFill>
        <p:spPr>
          <a:xfrm>
            <a:off x="5204150" y="1183575"/>
            <a:ext cx="3787449" cy="3280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8" name="Shape 118"/>
        <p:cNvGrpSpPr/>
        <p:nvPr/>
      </p:nvGrpSpPr>
      <p:grpSpPr>
        <a:xfrm>
          <a:off x="0" y="0"/>
          <a:ext cx="0" cy="0"/>
          <a:chOff x="0" y="0"/>
          <a:chExt cx="0" cy="0"/>
        </a:xfrm>
      </p:grpSpPr>
      <p:sp>
        <p:nvSpPr>
          <p:cNvPr id="119" name="Google Shape;119;p23"/>
          <p:cNvSpPr txBox="1"/>
          <p:nvPr>
            <p:ph type="ctrTitle"/>
          </p:nvPr>
        </p:nvSpPr>
        <p:spPr>
          <a:xfrm>
            <a:off x="311700" y="320000"/>
            <a:ext cx="85206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GB" sz="4380"/>
              <a:t>PROCEDURE/METHODOLOGY</a:t>
            </a:r>
            <a:endParaRPr sz="4380"/>
          </a:p>
        </p:txBody>
      </p:sp>
      <p:sp>
        <p:nvSpPr>
          <p:cNvPr id="120" name="Google Shape;120;p23"/>
          <p:cNvSpPr txBox="1"/>
          <p:nvPr>
            <p:ph idx="1" type="subTitle"/>
          </p:nvPr>
        </p:nvSpPr>
        <p:spPr>
          <a:xfrm>
            <a:off x="311700" y="1613400"/>
            <a:ext cx="4116000" cy="2972100"/>
          </a:xfrm>
          <a:prstGeom prst="rect">
            <a:avLst/>
          </a:prstGeom>
        </p:spPr>
        <p:txBody>
          <a:bodyPr anchorCtr="0" anchor="t" bIns="91425" lIns="91425" spcFirstLastPara="1" rIns="91425" wrap="square" tIns="91425">
            <a:normAutofit/>
          </a:bodyPr>
          <a:lstStyle/>
          <a:p>
            <a:pPr indent="-349250" lvl="0" marL="457200" rtl="0" algn="just">
              <a:lnSpc>
                <a:spcPct val="115000"/>
              </a:lnSpc>
              <a:spcBef>
                <a:spcPts val="0"/>
              </a:spcBef>
              <a:spcAft>
                <a:spcPts val="0"/>
              </a:spcAft>
              <a:buClr>
                <a:schemeClr val="dk1"/>
              </a:buClr>
              <a:buSzPts val="1900"/>
              <a:buFont typeface="Verdana"/>
              <a:buChar char="➔"/>
            </a:pPr>
            <a:r>
              <a:rPr b="1" lang="en-GB" sz="1900">
                <a:solidFill>
                  <a:schemeClr val="dk1"/>
                </a:solidFill>
                <a:latin typeface="Verdana"/>
                <a:ea typeface="Verdana"/>
                <a:cs typeface="Verdana"/>
                <a:sym typeface="Verdana"/>
              </a:rPr>
              <a:t>Data collecting</a:t>
            </a:r>
            <a:endParaRPr b="1" sz="1900">
              <a:solidFill>
                <a:schemeClr val="dk1"/>
              </a:solidFill>
              <a:latin typeface="Verdana"/>
              <a:ea typeface="Verdana"/>
              <a:cs typeface="Verdana"/>
              <a:sym typeface="Verdana"/>
            </a:endParaRPr>
          </a:p>
          <a:p>
            <a:pPr indent="-349250" lvl="0" marL="457200" rtl="0" algn="just">
              <a:lnSpc>
                <a:spcPct val="115000"/>
              </a:lnSpc>
              <a:spcBef>
                <a:spcPts val="0"/>
              </a:spcBef>
              <a:spcAft>
                <a:spcPts val="0"/>
              </a:spcAft>
              <a:buClr>
                <a:schemeClr val="dk1"/>
              </a:buClr>
              <a:buSzPts val="1900"/>
              <a:buFont typeface="Verdana"/>
              <a:buChar char="➔"/>
            </a:pPr>
            <a:r>
              <a:rPr b="1" lang="en-GB" sz="1900">
                <a:solidFill>
                  <a:schemeClr val="dk1"/>
                </a:solidFill>
                <a:latin typeface="Verdana"/>
                <a:ea typeface="Verdana"/>
                <a:cs typeface="Verdana"/>
                <a:sym typeface="Verdana"/>
              </a:rPr>
              <a:t>Data pre-processing</a:t>
            </a:r>
            <a:endParaRPr b="1" sz="1900">
              <a:solidFill>
                <a:schemeClr val="dk1"/>
              </a:solidFill>
              <a:latin typeface="Verdana"/>
              <a:ea typeface="Verdana"/>
              <a:cs typeface="Verdana"/>
              <a:sym typeface="Verdana"/>
            </a:endParaRPr>
          </a:p>
          <a:p>
            <a:pPr indent="-349250" lvl="0" marL="457200" rtl="0" algn="just">
              <a:lnSpc>
                <a:spcPct val="115000"/>
              </a:lnSpc>
              <a:spcBef>
                <a:spcPts val="0"/>
              </a:spcBef>
              <a:spcAft>
                <a:spcPts val="0"/>
              </a:spcAft>
              <a:buClr>
                <a:schemeClr val="dk1"/>
              </a:buClr>
              <a:buSzPts val="1900"/>
              <a:buFont typeface="Verdana"/>
              <a:buChar char="➔"/>
            </a:pPr>
            <a:r>
              <a:rPr b="1" lang="en-GB" sz="1900">
                <a:solidFill>
                  <a:schemeClr val="dk1"/>
                </a:solidFill>
                <a:latin typeface="Verdana"/>
                <a:ea typeface="Verdana"/>
                <a:cs typeface="Verdana"/>
                <a:sym typeface="Verdana"/>
              </a:rPr>
              <a:t>Splitting the data</a:t>
            </a:r>
            <a:endParaRPr b="1" sz="1900">
              <a:solidFill>
                <a:schemeClr val="dk1"/>
              </a:solidFill>
              <a:latin typeface="Verdana"/>
              <a:ea typeface="Verdana"/>
              <a:cs typeface="Verdana"/>
              <a:sym typeface="Verdana"/>
            </a:endParaRPr>
          </a:p>
          <a:p>
            <a:pPr indent="-349250" lvl="0" marL="457200" rtl="0" algn="just">
              <a:lnSpc>
                <a:spcPct val="115000"/>
              </a:lnSpc>
              <a:spcBef>
                <a:spcPts val="0"/>
              </a:spcBef>
              <a:spcAft>
                <a:spcPts val="0"/>
              </a:spcAft>
              <a:buClr>
                <a:schemeClr val="dk1"/>
              </a:buClr>
              <a:buSzPts val="1900"/>
              <a:buFont typeface="Verdana"/>
              <a:buChar char="➔"/>
            </a:pPr>
            <a:r>
              <a:rPr b="1" lang="en-GB" sz="1900">
                <a:solidFill>
                  <a:schemeClr val="dk1"/>
                </a:solidFill>
                <a:latin typeface="Verdana"/>
                <a:ea typeface="Verdana"/>
                <a:cs typeface="Verdana"/>
                <a:sym typeface="Verdana"/>
              </a:rPr>
              <a:t>Building the model</a:t>
            </a:r>
            <a:endParaRPr b="1" sz="1900">
              <a:solidFill>
                <a:schemeClr val="dk1"/>
              </a:solidFill>
              <a:latin typeface="Verdana"/>
              <a:ea typeface="Verdana"/>
              <a:cs typeface="Verdana"/>
              <a:sym typeface="Verdana"/>
            </a:endParaRPr>
          </a:p>
          <a:p>
            <a:pPr indent="-349250" lvl="0" marL="457200" rtl="0" algn="just">
              <a:lnSpc>
                <a:spcPct val="115000"/>
              </a:lnSpc>
              <a:spcBef>
                <a:spcPts val="0"/>
              </a:spcBef>
              <a:spcAft>
                <a:spcPts val="0"/>
              </a:spcAft>
              <a:buClr>
                <a:schemeClr val="dk1"/>
              </a:buClr>
              <a:buSzPts val="1900"/>
              <a:buFont typeface="Verdana"/>
              <a:buChar char="➔"/>
            </a:pPr>
            <a:r>
              <a:rPr b="1" lang="en-GB" sz="1900">
                <a:solidFill>
                  <a:schemeClr val="dk1"/>
                </a:solidFill>
                <a:latin typeface="Verdana"/>
                <a:ea typeface="Verdana"/>
                <a:cs typeface="Verdana"/>
                <a:sym typeface="Verdana"/>
              </a:rPr>
              <a:t>Testing the model</a:t>
            </a:r>
            <a:endParaRPr b="1" sz="1900">
              <a:solidFill>
                <a:schemeClr val="dk1"/>
              </a:solidFill>
              <a:latin typeface="Verdana"/>
              <a:ea typeface="Verdana"/>
              <a:cs typeface="Verdana"/>
              <a:sym typeface="Verdana"/>
            </a:endParaRPr>
          </a:p>
          <a:p>
            <a:pPr indent="-349250" lvl="0" marL="457200" rtl="0" algn="just">
              <a:lnSpc>
                <a:spcPct val="115000"/>
              </a:lnSpc>
              <a:spcBef>
                <a:spcPts val="0"/>
              </a:spcBef>
              <a:spcAft>
                <a:spcPts val="0"/>
              </a:spcAft>
              <a:buClr>
                <a:schemeClr val="dk1"/>
              </a:buClr>
              <a:buSzPts val="1900"/>
              <a:buFont typeface="Verdana"/>
              <a:buChar char="➔"/>
            </a:pPr>
            <a:r>
              <a:rPr b="1" lang="en-GB" sz="1900">
                <a:solidFill>
                  <a:schemeClr val="dk1"/>
                </a:solidFill>
                <a:latin typeface="Verdana"/>
                <a:ea typeface="Verdana"/>
                <a:cs typeface="Verdana"/>
                <a:sym typeface="Verdana"/>
              </a:rPr>
              <a:t>Deploying the model.</a:t>
            </a:r>
            <a:endParaRPr b="1" sz="1900">
              <a:solidFill>
                <a:schemeClr val="dk1"/>
              </a:solidFill>
              <a:latin typeface="Verdana"/>
              <a:ea typeface="Verdana"/>
              <a:cs typeface="Verdana"/>
              <a:sym typeface="Verdana"/>
            </a:endParaRPr>
          </a:p>
          <a:p>
            <a:pPr indent="0" lvl="0" marL="0" rtl="0" algn="ctr">
              <a:spcBef>
                <a:spcPts val="0"/>
              </a:spcBef>
              <a:spcAft>
                <a:spcPts val="0"/>
              </a:spcAft>
              <a:buNone/>
            </a:pPr>
            <a:r>
              <a:t/>
            </a:r>
            <a:endParaRPr/>
          </a:p>
        </p:txBody>
      </p:sp>
      <p:pic>
        <p:nvPicPr>
          <p:cNvPr id="121" name="Google Shape;121;p23"/>
          <p:cNvPicPr preferRelativeResize="0"/>
          <p:nvPr/>
        </p:nvPicPr>
        <p:blipFill>
          <a:blip r:embed="rId4">
            <a:alphaModFix/>
          </a:blip>
          <a:stretch>
            <a:fillRect/>
          </a:stretch>
        </p:blipFill>
        <p:spPr>
          <a:xfrm>
            <a:off x="5325477" y="1112612"/>
            <a:ext cx="3598499" cy="39172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5" name="Shape 125"/>
        <p:cNvGrpSpPr/>
        <p:nvPr/>
      </p:nvGrpSpPr>
      <p:grpSpPr>
        <a:xfrm>
          <a:off x="0" y="0"/>
          <a:ext cx="0" cy="0"/>
          <a:chOff x="0" y="0"/>
          <a:chExt cx="0" cy="0"/>
        </a:xfrm>
      </p:grpSpPr>
      <p:sp>
        <p:nvSpPr>
          <p:cNvPr id="126" name="Google Shape;126;p24"/>
          <p:cNvSpPr txBox="1"/>
          <p:nvPr>
            <p:ph type="ctrTitle"/>
          </p:nvPr>
        </p:nvSpPr>
        <p:spPr>
          <a:xfrm>
            <a:off x="311700" y="230475"/>
            <a:ext cx="5972100" cy="103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RESULTS</a:t>
            </a:r>
            <a:endParaRPr/>
          </a:p>
        </p:txBody>
      </p:sp>
      <p:pic>
        <p:nvPicPr>
          <p:cNvPr id="127" name="Google Shape;127;p24"/>
          <p:cNvPicPr preferRelativeResize="0"/>
          <p:nvPr/>
        </p:nvPicPr>
        <p:blipFill>
          <a:blip r:embed="rId4">
            <a:alphaModFix/>
          </a:blip>
          <a:stretch>
            <a:fillRect/>
          </a:stretch>
        </p:blipFill>
        <p:spPr>
          <a:xfrm>
            <a:off x="152400" y="1414275"/>
            <a:ext cx="4549648" cy="2006651"/>
          </a:xfrm>
          <a:prstGeom prst="rect">
            <a:avLst/>
          </a:prstGeom>
          <a:noFill/>
          <a:ln>
            <a:noFill/>
          </a:ln>
        </p:spPr>
      </p:pic>
      <p:pic>
        <p:nvPicPr>
          <p:cNvPr id="128" name="Google Shape;128;p24"/>
          <p:cNvPicPr preferRelativeResize="0"/>
          <p:nvPr/>
        </p:nvPicPr>
        <p:blipFill>
          <a:blip r:embed="rId5">
            <a:alphaModFix/>
          </a:blip>
          <a:stretch>
            <a:fillRect/>
          </a:stretch>
        </p:blipFill>
        <p:spPr>
          <a:xfrm>
            <a:off x="152400" y="3420926"/>
            <a:ext cx="4549651" cy="1567623"/>
          </a:xfrm>
          <a:prstGeom prst="rect">
            <a:avLst/>
          </a:prstGeom>
          <a:noFill/>
          <a:ln>
            <a:noFill/>
          </a:ln>
        </p:spPr>
      </p:pic>
      <p:pic>
        <p:nvPicPr>
          <p:cNvPr id="129" name="Google Shape;129;p24"/>
          <p:cNvPicPr preferRelativeResize="0"/>
          <p:nvPr/>
        </p:nvPicPr>
        <p:blipFill>
          <a:blip r:embed="rId6">
            <a:alphaModFix/>
          </a:blip>
          <a:stretch>
            <a:fillRect/>
          </a:stretch>
        </p:blipFill>
        <p:spPr>
          <a:xfrm>
            <a:off x="4478803" y="2027475"/>
            <a:ext cx="4665198" cy="1963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ctrTitle"/>
          </p:nvPr>
        </p:nvSpPr>
        <p:spPr>
          <a:xfrm>
            <a:off x="311700" y="465550"/>
            <a:ext cx="8520600" cy="917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GRAPHS</a:t>
            </a:r>
            <a:endParaRPr/>
          </a:p>
        </p:txBody>
      </p:sp>
      <p:pic>
        <p:nvPicPr>
          <p:cNvPr id="135" name="Google Shape;135;p25"/>
          <p:cNvPicPr preferRelativeResize="0"/>
          <p:nvPr/>
        </p:nvPicPr>
        <p:blipFill>
          <a:blip r:embed="rId3">
            <a:alphaModFix/>
          </a:blip>
          <a:stretch>
            <a:fillRect/>
          </a:stretch>
        </p:blipFill>
        <p:spPr>
          <a:xfrm>
            <a:off x="152400" y="1535350"/>
            <a:ext cx="4419600" cy="2759605"/>
          </a:xfrm>
          <a:prstGeom prst="rect">
            <a:avLst/>
          </a:prstGeom>
          <a:noFill/>
          <a:ln>
            <a:noFill/>
          </a:ln>
        </p:spPr>
      </p:pic>
      <p:pic>
        <p:nvPicPr>
          <p:cNvPr id="136" name="Google Shape;136;p25"/>
          <p:cNvPicPr preferRelativeResize="0"/>
          <p:nvPr/>
        </p:nvPicPr>
        <p:blipFill>
          <a:blip r:embed="rId4">
            <a:alphaModFix/>
          </a:blip>
          <a:stretch>
            <a:fillRect/>
          </a:stretch>
        </p:blipFill>
        <p:spPr>
          <a:xfrm>
            <a:off x="4663725" y="1550588"/>
            <a:ext cx="4267202" cy="2729133"/>
          </a:xfrm>
          <a:prstGeom prst="rect">
            <a:avLst/>
          </a:prstGeom>
          <a:noFill/>
          <a:ln>
            <a:noFill/>
          </a:ln>
        </p:spPr>
      </p:pic>
      <p:sp>
        <p:nvSpPr>
          <p:cNvPr id="137" name="Google Shape;137;p25"/>
          <p:cNvSpPr txBox="1"/>
          <p:nvPr/>
        </p:nvSpPr>
        <p:spPr>
          <a:xfrm>
            <a:off x="1370800" y="4488425"/>
            <a:ext cx="7023600" cy="69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300">
                <a:solidFill>
                  <a:schemeClr val="dk1"/>
                </a:solidFill>
              </a:rPr>
              <a:t>FIGURE :Model accuracy and loss graph during </a:t>
            </a:r>
            <a:r>
              <a:rPr b="1" lang="en-GB" sz="1300">
                <a:solidFill>
                  <a:schemeClr val="dk1"/>
                </a:solidFill>
              </a:rPr>
              <a:t>training</a:t>
            </a:r>
            <a:r>
              <a:rPr b="1" lang="en-GB" sz="1300">
                <a:solidFill>
                  <a:schemeClr val="dk1"/>
                </a:solidFill>
              </a:rPr>
              <a:t> phase.</a:t>
            </a:r>
            <a:endParaRPr b="1" sz="1300">
              <a:solidFill>
                <a:schemeClr val="dk1"/>
              </a:solidFill>
            </a:endParaRPr>
          </a:p>
          <a:p>
            <a:pPr indent="0" lvl="0" marL="0" rtl="0" algn="l">
              <a:spcBef>
                <a:spcPts val="0"/>
              </a:spcBef>
              <a:spcAft>
                <a:spcPts val="0"/>
              </a:spcAft>
              <a:buNone/>
            </a:pPr>
            <a:r>
              <a:t/>
            </a:r>
            <a:endParaRPr b="1" sz="18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1" name="Shape 141"/>
        <p:cNvGrpSpPr/>
        <p:nvPr/>
      </p:nvGrpSpPr>
      <p:grpSpPr>
        <a:xfrm>
          <a:off x="0" y="0"/>
          <a:ext cx="0" cy="0"/>
          <a:chOff x="0" y="0"/>
          <a:chExt cx="0" cy="0"/>
        </a:xfrm>
      </p:grpSpPr>
      <p:sp>
        <p:nvSpPr>
          <p:cNvPr id="142" name="Google Shape;142;p26"/>
          <p:cNvSpPr txBox="1"/>
          <p:nvPr>
            <p:ph type="ctrTitle"/>
          </p:nvPr>
        </p:nvSpPr>
        <p:spPr>
          <a:xfrm>
            <a:off x="311700" y="832850"/>
            <a:ext cx="8520600" cy="79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sz="4800"/>
              <a:t>IMAGE TESTING</a:t>
            </a:r>
            <a:endParaRPr sz="4800"/>
          </a:p>
          <a:p>
            <a:pPr indent="0" lvl="0" marL="0" rtl="0" algn="ctr">
              <a:spcBef>
                <a:spcPts val="0"/>
              </a:spcBef>
              <a:spcAft>
                <a:spcPts val="0"/>
              </a:spcAft>
              <a:buNone/>
            </a:pPr>
            <a:r>
              <a:t/>
            </a:r>
            <a:endParaRPr/>
          </a:p>
        </p:txBody>
      </p:sp>
      <p:sp>
        <p:nvSpPr>
          <p:cNvPr id="143" name="Google Shape;143;p26"/>
          <p:cNvSpPr txBox="1"/>
          <p:nvPr>
            <p:ph idx="1" type="subTitle"/>
          </p:nvPr>
        </p:nvSpPr>
        <p:spPr>
          <a:xfrm>
            <a:off x="311700" y="1419325"/>
            <a:ext cx="8604600" cy="2959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GB" sz="1300">
                <a:solidFill>
                  <a:schemeClr val="dk1"/>
                </a:solidFill>
                <a:latin typeface="Verdana"/>
                <a:ea typeface="Verdana"/>
                <a:cs typeface="Verdana"/>
                <a:sym typeface="Verdana"/>
              </a:rPr>
              <a:t>The trained model is deployed and the caffemodel is used. CaffeModel was created by Caffe and is a machine learning model that is used for image classification or image segmentation and has been trained using Caffe (convolutional architecture for fast feature embedding) and is implemented as well as created  using prototxt files.A image containing human faces with or without mask is given as an input and it is sent to the face detector module for the detection of human faces. This is done by resizing the image and by detecting the binary large object in it. Then the binary object is sent to the default face detecting model which segments the image and gives output as the cropped face of a person.</a:t>
            </a:r>
            <a:endParaRPr b="1" sz="1300">
              <a:solidFill>
                <a:schemeClr val="dk1"/>
              </a:solidFill>
              <a:latin typeface="Verdana"/>
              <a:ea typeface="Verdana"/>
              <a:cs typeface="Verdana"/>
              <a:sym typeface="Verdana"/>
            </a:endParaRPr>
          </a:p>
          <a:p>
            <a:pPr indent="0" lvl="0" marL="0" rtl="0" algn="just">
              <a:lnSpc>
                <a:spcPct val="115000"/>
              </a:lnSpc>
              <a:spcBef>
                <a:spcPts val="0"/>
              </a:spcBef>
              <a:spcAft>
                <a:spcPts val="0"/>
              </a:spcAft>
              <a:buNone/>
            </a:pPr>
            <a:r>
              <a:rPr b="1" lang="en-GB" sz="1300">
                <a:solidFill>
                  <a:schemeClr val="dk1"/>
                </a:solidFill>
                <a:latin typeface="Verdana"/>
                <a:ea typeface="Verdana"/>
                <a:cs typeface="Verdana"/>
                <a:sym typeface="Verdana"/>
              </a:rPr>
              <a:t>In the next phase input data is predicted from the saved model and the output of the model is given to the pre-trained model of MobileNetV3 which determines whether the individual in the picture  is wearing a facemask or not. </a:t>
            </a:r>
            <a:endParaRPr b="1" sz="1300">
              <a:solidFill>
                <a:schemeClr val="dk1"/>
              </a:solidFill>
              <a:latin typeface="Verdana"/>
              <a:ea typeface="Verdana"/>
              <a:cs typeface="Verdana"/>
              <a:sym typeface="Verdana"/>
            </a:endParaRPr>
          </a:p>
          <a:p>
            <a:pPr indent="0" lvl="0" marL="0" rtl="0" algn="ct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7" name="Shape 147"/>
        <p:cNvGrpSpPr/>
        <p:nvPr/>
      </p:nvGrpSpPr>
      <p:grpSpPr>
        <a:xfrm>
          <a:off x="0" y="0"/>
          <a:ext cx="0" cy="0"/>
          <a:chOff x="0" y="0"/>
          <a:chExt cx="0" cy="0"/>
        </a:xfrm>
      </p:grpSpPr>
      <p:sp>
        <p:nvSpPr>
          <p:cNvPr id="148" name="Google Shape;148;p27"/>
          <p:cNvSpPr txBox="1"/>
          <p:nvPr>
            <p:ph type="ctrTitle"/>
          </p:nvPr>
        </p:nvSpPr>
        <p:spPr>
          <a:xfrm>
            <a:off x="384475" y="379050"/>
            <a:ext cx="8520600" cy="79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RESULTS</a:t>
            </a:r>
            <a:endParaRPr/>
          </a:p>
        </p:txBody>
      </p:sp>
      <p:pic>
        <p:nvPicPr>
          <p:cNvPr id="149" name="Google Shape;149;p27"/>
          <p:cNvPicPr preferRelativeResize="0"/>
          <p:nvPr/>
        </p:nvPicPr>
        <p:blipFill>
          <a:blip r:embed="rId4">
            <a:alphaModFix/>
          </a:blip>
          <a:stretch>
            <a:fillRect/>
          </a:stretch>
        </p:blipFill>
        <p:spPr>
          <a:xfrm>
            <a:off x="133450" y="1404950"/>
            <a:ext cx="4685950" cy="2690800"/>
          </a:xfrm>
          <a:prstGeom prst="rect">
            <a:avLst/>
          </a:prstGeom>
          <a:noFill/>
          <a:ln>
            <a:noFill/>
          </a:ln>
        </p:spPr>
      </p:pic>
      <p:pic>
        <p:nvPicPr>
          <p:cNvPr id="150" name="Google Shape;150;p27"/>
          <p:cNvPicPr preferRelativeResize="0"/>
          <p:nvPr/>
        </p:nvPicPr>
        <p:blipFill>
          <a:blip r:embed="rId5">
            <a:alphaModFix/>
          </a:blip>
          <a:stretch>
            <a:fillRect/>
          </a:stretch>
        </p:blipFill>
        <p:spPr>
          <a:xfrm>
            <a:off x="4971800" y="1324050"/>
            <a:ext cx="4019800" cy="308285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28"/>
          <p:cNvSpPr txBox="1"/>
          <p:nvPr>
            <p:ph type="ctrTitle"/>
          </p:nvPr>
        </p:nvSpPr>
        <p:spPr>
          <a:xfrm>
            <a:off x="192300" y="291150"/>
            <a:ext cx="8759400" cy="1014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VIDEO</a:t>
            </a:r>
            <a:endParaRPr/>
          </a:p>
        </p:txBody>
      </p:sp>
      <p:sp>
        <p:nvSpPr>
          <p:cNvPr id="156" name="Google Shape;156;p28"/>
          <p:cNvSpPr txBox="1"/>
          <p:nvPr>
            <p:ph idx="1" type="subTitle"/>
          </p:nvPr>
        </p:nvSpPr>
        <p:spPr>
          <a:xfrm>
            <a:off x="533750" y="1637675"/>
            <a:ext cx="7545600" cy="3129900"/>
          </a:xfrm>
          <a:prstGeom prst="rect">
            <a:avLst/>
          </a:prstGeom>
        </p:spPr>
        <p:txBody>
          <a:bodyPr anchorCtr="0" anchor="t" bIns="91425" lIns="91425" spcFirstLastPara="1" rIns="91425" wrap="square" tIns="91425">
            <a:normAutofit fontScale="47500" lnSpcReduction="20000"/>
          </a:bodyPr>
          <a:lstStyle/>
          <a:p>
            <a:pPr indent="0" lvl="0" marL="0" rtl="0" algn="just">
              <a:lnSpc>
                <a:spcPct val="115000"/>
              </a:lnSpc>
              <a:spcBef>
                <a:spcPts val="0"/>
              </a:spcBef>
              <a:spcAft>
                <a:spcPts val="0"/>
              </a:spcAft>
              <a:buNone/>
            </a:pPr>
            <a:r>
              <a:rPr b="1" lang="en-GB" sz="3592">
                <a:solidFill>
                  <a:schemeClr val="dk1"/>
                </a:solidFill>
                <a:latin typeface="Verdana"/>
                <a:ea typeface="Verdana"/>
                <a:cs typeface="Verdana"/>
                <a:sym typeface="Verdana"/>
              </a:rPr>
              <a:t>Finally the model is implemented in the video by using OpenCV,caffemodel and our pre-trained and saved MobileNetV3Small model. When an input video is given to the CV2 model,from frame to frame , then the face detection algorithm works. and detects facemask masks on the individuals. In the next phase input data is predicted from the saved model and a bounding circle is drawn around the face of the person that predicts whether the person is wearing a mask or not. . The video frame will also classify whether the person is wearing a mask or not.</a:t>
            </a:r>
            <a:endParaRPr b="1" sz="3592">
              <a:solidFill>
                <a:schemeClr val="dk1"/>
              </a:solidFill>
              <a:latin typeface="Verdana"/>
              <a:ea typeface="Verdana"/>
              <a:cs typeface="Verdana"/>
              <a:sym typeface="Verdana"/>
            </a:endParaRPr>
          </a:p>
          <a:p>
            <a:pPr indent="0" lvl="0" marL="0" rtl="0" algn="ctr">
              <a:spcBef>
                <a:spcPts val="20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29"/>
          <p:cNvSpPr txBox="1"/>
          <p:nvPr>
            <p:ph type="ctrTitle"/>
          </p:nvPr>
        </p:nvSpPr>
        <p:spPr>
          <a:xfrm>
            <a:off x="311700" y="744575"/>
            <a:ext cx="8520600" cy="966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CONCLUSION</a:t>
            </a:r>
            <a:endParaRPr/>
          </a:p>
        </p:txBody>
      </p:sp>
      <p:sp>
        <p:nvSpPr>
          <p:cNvPr id="162" name="Google Shape;162;p29"/>
          <p:cNvSpPr txBox="1"/>
          <p:nvPr>
            <p:ph idx="1" type="subTitle"/>
          </p:nvPr>
        </p:nvSpPr>
        <p:spPr>
          <a:xfrm>
            <a:off x="311700" y="1916675"/>
            <a:ext cx="8520600" cy="2850900"/>
          </a:xfrm>
          <a:prstGeom prst="rect">
            <a:avLst/>
          </a:prstGeom>
        </p:spPr>
        <p:txBody>
          <a:bodyPr anchorCtr="0" anchor="t" bIns="91425" lIns="91425" spcFirstLastPara="1" rIns="91425" wrap="square" tIns="91425">
            <a:normAutofit fontScale="47500"/>
          </a:bodyPr>
          <a:lstStyle/>
          <a:p>
            <a:pPr indent="0" lvl="0" marL="0" rtl="0" algn="l">
              <a:lnSpc>
                <a:spcPct val="115000"/>
              </a:lnSpc>
              <a:spcBef>
                <a:spcPts val="0"/>
              </a:spcBef>
              <a:spcAft>
                <a:spcPts val="0"/>
              </a:spcAft>
              <a:buNone/>
            </a:pPr>
            <a:r>
              <a:rPr b="1" lang="en-GB" sz="2449">
                <a:solidFill>
                  <a:schemeClr val="dk1"/>
                </a:solidFill>
                <a:latin typeface="Verdana"/>
                <a:ea typeface="Verdana"/>
                <a:cs typeface="Verdana"/>
                <a:sym typeface="Verdana"/>
              </a:rPr>
              <a:t>With the help of this project we explained the facemask prediction system using MObileNet V3Small and we studied the functioning of various model like ResNet 101, VGG16 and MobileNetV2 but we implemented our project using MobileNetV3Small image classifier  with an accuracy of 98.39 percent with the help of libraries like tensorflow, keras, opencv, numpy, imutils and matplotlib.</a:t>
            </a:r>
            <a:endParaRPr b="1" sz="2449">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rPr b="1" lang="en-GB" sz="2449">
                <a:solidFill>
                  <a:schemeClr val="dk1"/>
                </a:solidFill>
                <a:latin typeface="Verdana"/>
                <a:ea typeface="Verdana"/>
                <a:cs typeface="Verdana"/>
                <a:sym typeface="Verdana"/>
              </a:rPr>
              <a:t>The implemented  model will contribute enormously to the public health care system by predicting the presence of masks on the faces of the individuals and will restrict the spread of the deadly virus. It will act as an human alternative for detecting masks on human faces thus making the lives more convenient. It will also inform about the person who is not wearing a facial mask that is a precautionary measure of in the outset of COVID-19 to encourage people to wear their mask and make it an habitual activity. </a:t>
            </a:r>
            <a:endParaRPr b="1" sz="2449">
              <a:solidFill>
                <a:schemeClr val="dk1"/>
              </a:solidFill>
              <a:latin typeface="Verdana"/>
              <a:ea typeface="Verdana"/>
              <a:cs typeface="Verdana"/>
              <a:sym typeface="Verdana"/>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30"/>
          <p:cNvSpPr txBox="1"/>
          <p:nvPr>
            <p:ph type="ctrTitle"/>
          </p:nvPr>
        </p:nvSpPr>
        <p:spPr>
          <a:xfrm>
            <a:off x="311700" y="744575"/>
            <a:ext cx="8520600" cy="79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FUTURE OUTLOOK</a:t>
            </a:r>
            <a:endParaRPr/>
          </a:p>
        </p:txBody>
      </p:sp>
      <p:sp>
        <p:nvSpPr>
          <p:cNvPr id="168" name="Google Shape;168;p30"/>
          <p:cNvSpPr txBox="1"/>
          <p:nvPr>
            <p:ph idx="1" type="subTitle"/>
          </p:nvPr>
        </p:nvSpPr>
        <p:spPr>
          <a:xfrm>
            <a:off x="311700" y="1856025"/>
            <a:ext cx="8520600" cy="27294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chemeClr val="dk1"/>
              </a:buClr>
              <a:buSzPts val="1200"/>
              <a:buFont typeface="Verdana"/>
              <a:buAutoNum type="arabicPeriod"/>
            </a:pPr>
            <a:r>
              <a:rPr b="1" lang="en-GB" sz="1200">
                <a:solidFill>
                  <a:schemeClr val="dk1"/>
                </a:solidFill>
                <a:latin typeface="Verdana"/>
                <a:ea typeface="Verdana"/>
                <a:cs typeface="Verdana"/>
                <a:sym typeface="Verdana"/>
              </a:rPr>
              <a:t>In the future we propose a system in which the violators will get a notification for not wearing facemask and the rules to be followed through SMS or email. This would work in a way such that cameras would detect a person’s face and generate a case identification number to identify that person with incorporation of IoT devices which will also help in the notification alerts , and rest of the action is taken care by the government personnels. </a:t>
            </a:r>
            <a:endParaRPr b="1" sz="1200">
              <a:solidFill>
                <a:schemeClr val="dk1"/>
              </a:solidFill>
              <a:latin typeface="Verdana"/>
              <a:ea typeface="Verdana"/>
              <a:cs typeface="Verdana"/>
              <a:sym typeface="Verdana"/>
            </a:endParaRPr>
          </a:p>
          <a:p>
            <a:pPr indent="-304800" lvl="0" marL="457200" rtl="0" algn="l">
              <a:lnSpc>
                <a:spcPct val="115000"/>
              </a:lnSpc>
              <a:spcBef>
                <a:spcPts val="0"/>
              </a:spcBef>
              <a:spcAft>
                <a:spcPts val="0"/>
              </a:spcAft>
              <a:buClr>
                <a:schemeClr val="dk1"/>
              </a:buClr>
              <a:buSzPts val="1200"/>
              <a:buFont typeface="Verdana"/>
              <a:buAutoNum type="arabicPeriod"/>
            </a:pPr>
            <a:r>
              <a:rPr b="1" lang="en-GB" sz="1200">
                <a:solidFill>
                  <a:schemeClr val="dk1"/>
                </a:solidFill>
                <a:latin typeface="Verdana"/>
                <a:ea typeface="Verdana"/>
                <a:cs typeface="Verdana"/>
                <a:sym typeface="Verdana"/>
              </a:rPr>
              <a:t>This model can further be used in organisations and enterprises to ensure that employees are wearing their masks and also to identify their presence for the day. For an individual without a mask the system would light up an LED to alert guards about the issue.</a:t>
            </a:r>
            <a:endParaRPr b="1" sz="1200">
              <a:solidFill>
                <a:schemeClr val="dk1"/>
              </a:solidFill>
              <a:latin typeface="Verdana"/>
              <a:ea typeface="Verdana"/>
              <a:cs typeface="Verdana"/>
              <a:sym typeface="Verdana"/>
            </a:endParaRPr>
          </a:p>
          <a:p>
            <a:pPr indent="-304800" lvl="0" marL="457200" rtl="0" algn="l">
              <a:lnSpc>
                <a:spcPct val="115000"/>
              </a:lnSpc>
              <a:spcBef>
                <a:spcPts val="0"/>
              </a:spcBef>
              <a:spcAft>
                <a:spcPts val="0"/>
              </a:spcAft>
              <a:buClr>
                <a:schemeClr val="dk1"/>
              </a:buClr>
              <a:buSzPts val="1200"/>
              <a:buFont typeface="Verdana"/>
              <a:buAutoNum type="arabicPeriod"/>
            </a:pPr>
            <a:r>
              <a:rPr b="1" lang="en-GB" sz="1200">
                <a:solidFill>
                  <a:schemeClr val="dk1"/>
                </a:solidFill>
                <a:latin typeface="Verdana"/>
                <a:ea typeface="Verdana"/>
                <a:cs typeface="Verdana"/>
                <a:sym typeface="Verdana"/>
              </a:rPr>
              <a:t>Some other scope of implementation of this project lies within Hospitals where masks are mandatory.</a:t>
            </a:r>
            <a:endParaRPr b="1" sz="1200">
              <a:solidFill>
                <a:schemeClr val="dk1"/>
              </a:solidFill>
              <a:latin typeface="Verdana"/>
              <a:ea typeface="Verdana"/>
              <a:cs typeface="Verdana"/>
              <a:sym typeface="Verdana"/>
            </a:endParaRPr>
          </a:p>
          <a:p>
            <a:pPr indent="0" lvl="0" marL="0" rtl="0" algn="ctr">
              <a:spcBef>
                <a:spcPts val="24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2" name="Shape 172"/>
        <p:cNvGrpSpPr/>
        <p:nvPr/>
      </p:nvGrpSpPr>
      <p:grpSpPr>
        <a:xfrm>
          <a:off x="0" y="0"/>
          <a:ext cx="0" cy="0"/>
          <a:chOff x="0" y="0"/>
          <a:chExt cx="0" cy="0"/>
        </a:xfrm>
      </p:grpSpPr>
      <p:pic>
        <p:nvPicPr>
          <p:cNvPr id="173" name="Google Shape;173;p31"/>
          <p:cNvPicPr preferRelativeResize="0"/>
          <p:nvPr/>
        </p:nvPicPr>
        <p:blipFill>
          <a:blip r:embed="rId4">
            <a:alphaModFix/>
          </a:blip>
          <a:stretch>
            <a:fillRect/>
          </a:stretch>
        </p:blipFill>
        <p:spPr>
          <a:xfrm>
            <a:off x="1831775" y="836150"/>
            <a:ext cx="5216275" cy="3471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311700" y="552725"/>
            <a:ext cx="8520600" cy="79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TEAM MEMBERS</a:t>
            </a:r>
            <a:endParaRPr/>
          </a:p>
        </p:txBody>
      </p:sp>
      <p:sp>
        <p:nvSpPr>
          <p:cNvPr id="60" name="Google Shape;60;p14"/>
          <p:cNvSpPr txBox="1"/>
          <p:nvPr>
            <p:ph idx="1" type="subTitle"/>
          </p:nvPr>
        </p:nvSpPr>
        <p:spPr>
          <a:xfrm>
            <a:off x="783050" y="1781025"/>
            <a:ext cx="7692300" cy="2149500"/>
          </a:xfrm>
          <a:prstGeom prst="rect">
            <a:avLst/>
          </a:prstGeom>
        </p:spPr>
        <p:txBody>
          <a:bodyPr anchorCtr="0" anchor="t" bIns="91425" lIns="91425" spcFirstLastPara="1" rIns="91425" wrap="square" tIns="91425">
            <a:normAutofit fontScale="92500" lnSpcReduction="20000"/>
          </a:bodyPr>
          <a:lstStyle/>
          <a:p>
            <a:pPr indent="0" lvl="0" marL="457200" rtl="0" algn="l">
              <a:spcBef>
                <a:spcPts val="0"/>
              </a:spcBef>
              <a:spcAft>
                <a:spcPts val="0"/>
              </a:spcAft>
              <a:buNone/>
            </a:pPr>
            <a:r>
              <a:rPr lang="en-GB"/>
              <a:t>          NAME                                  ROLL NO              </a:t>
            </a:r>
            <a:endParaRPr/>
          </a:p>
          <a:p>
            <a:pPr indent="0" lvl="0" marL="457200" rtl="0" algn="l">
              <a:spcBef>
                <a:spcPts val="0"/>
              </a:spcBef>
              <a:spcAft>
                <a:spcPts val="0"/>
              </a:spcAft>
              <a:buNone/>
            </a:pPr>
            <a:r>
              <a:t/>
            </a:r>
            <a:endParaRPr/>
          </a:p>
          <a:p>
            <a:pPr indent="-393065" lvl="0" marL="457200" rtl="0" algn="l">
              <a:spcBef>
                <a:spcPts val="0"/>
              </a:spcBef>
              <a:spcAft>
                <a:spcPts val="0"/>
              </a:spcAft>
              <a:buSzPct val="100000"/>
              <a:buAutoNum type="arabicPeriod"/>
            </a:pPr>
            <a:r>
              <a:rPr lang="en-GB"/>
              <a:t>RUDRASISH MISHRA                  1906649</a:t>
            </a:r>
            <a:endParaRPr/>
          </a:p>
          <a:p>
            <a:pPr indent="-393065" lvl="0" marL="457200" rtl="0" algn="l">
              <a:spcBef>
                <a:spcPts val="0"/>
              </a:spcBef>
              <a:spcAft>
                <a:spcPts val="0"/>
              </a:spcAft>
              <a:buSzPct val="100000"/>
              <a:buAutoNum type="arabicPeriod"/>
            </a:pPr>
            <a:r>
              <a:rPr lang="en-GB"/>
              <a:t>ANSHUMAN SAHU                       1906678</a:t>
            </a:r>
            <a:endParaRPr/>
          </a:p>
          <a:p>
            <a:pPr indent="-393065" lvl="0" marL="457200" rtl="0" algn="l">
              <a:spcBef>
                <a:spcPts val="0"/>
              </a:spcBef>
              <a:spcAft>
                <a:spcPts val="0"/>
              </a:spcAft>
              <a:buSzPct val="100000"/>
              <a:buAutoNum type="arabicPeriod"/>
            </a:pPr>
            <a:r>
              <a:rPr lang="en-GB"/>
              <a:t>ANTARIKSH CHOUDHARY          1906014</a:t>
            </a:r>
            <a:endParaRPr/>
          </a:p>
          <a:p>
            <a:pPr indent="-393065" lvl="0" marL="457200" rtl="0" algn="l">
              <a:spcBef>
                <a:spcPts val="0"/>
              </a:spcBef>
              <a:spcAft>
                <a:spcPts val="0"/>
              </a:spcAft>
              <a:buSzPct val="100000"/>
              <a:buAutoNum type="arabicPeriod"/>
            </a:pPr>
            <a:r>
              <a:rPr lang="en-GB"/>
              <a:t>ABHISHEK KUSHWAHA               1906674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4" name="Shape 64"/>
        <p:cNvGrpSpPr/>
        <p:nvPr/>
      </p:nvGrpSpPr>
      <p:grpSpPr>
        <a:xfrm>
          <a:off x="0" y="0"/>
          <a:ext cx="0" cy="0"/>
          <a:chOff x="0" y="0"/>
          <a:chExt cx="0" cy="0"/>
        </a:xfrm>
      </p:grpSpPr>
      <p:sp>
        <p:nvSpPr>
          <p:cNvPr id="65" name="Google Shape;65;p15"/>
          <p:cNvSpPr txBox="1"/>
          <p:nvPr>
            <p:ph type="ctrTitle"/>
          </p:nvPr>
        </p:nvSpPr>
        <p:spPr>
          <a:xfrm>
            <a:off x="311700" y="230475"/>
            <a:ext cx="8520600" cy="1006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ABSTRACT</a:t>
            </a:r>
            <a:endParaRPr/>
          </a:p>
        </p:txBody>
      </p:sp>
      <p:sp>
        <p:nvSpPr>
          <p:cNvPr id="66" name="Google Shape;66;p15"/>
          <p:cNvSpPr txBox="1"/>
          <p:nvPr>
            <p:ph idx="1" type="subTitle"/>
          </p:nvPr>
        </p:nvSpPr>
        <p:spPr>
          <a:xfrm>
            <a:off x="311700" y="1358650"/>
            <a:ext cx="8520600" cy="34572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None/>
            </a:pPr>
            <a:r>
              <a:rPr b="1" lang="en-GB" sz="1700">
                <a:solidFill>
                  <a:schemeClr val="dk1"/>
                </a:solidFill>
                <a:latin typeface="Verdana"/>
                <a:ea typeface="Verdana"/>
                <a:cs typeface="Verdana"/>
                <a:sym typeface="Verdana"/>
              </a:rPr>
              <a:t>The outspread of the corona virus types has caused  pandemic across the globe.The virus is known for severe acute respiratory issues. The ailment it causes is called coronavirus disease 2019 or (COVID-19) affecting our day-to-day life disrupting world trade and movements. Wearing a mask is one of the effective methods to prevent us from being affected by the vicious COVID virus.This project titled Face Mask Detection has been developed using a machine learning technique known as  transfer learning and by using image classification method of MobileNetV3small .Steps followed while building the model are data collection, data preprocessing , data splitting , model-rectification ,model testing and model implementation.</a:t>
            </a:r>
            <a:endParaRPr b="1" sz="1700">
              <a:solidFill>
                <a:schemeClr val="dk1"/>
              </a:solidFill>
              <a:latin typeface="Verdana"/>
              <a:ea typeface="Verdana"/>
              <a:cs typeface="Verdana"/>
              <a:sym typeface="Verdana"/>
            </a:endParaRPr>
          </a:p>
          <a:p>
            <a:pPr indent="0" lvl="0" marL="0" rtl="0" algn="just">
              <a:lnSpc>
                <a:spcPct val="105000"/>
              </a:lnSpc>
              <a:spcBef>
                <a:spcPts val="0"/>
              </a:spcBef>
              <a:spcAft>
                <a:spcPts val="0"/>
              </a:spcAft>
              <a:buNone/>
            </a:pPr>
            <a:r>
              <a:t/>
            </a:r>
            <a:endParaRPr b="1" sz="1700">
              <a:solidFill>
                <a:schemeClr val="dk1"/>
              </a:solidFill>
              <a:latin typeface="Verdana"/>
              <a:ea typeface="Verdana"/>
              <a:cs typeface="Verdana"/>
              <a:sym typeface="Verdana"/>
            </a:endParaRPr>
          </a:p>
          <a:p>
            <a:pPr indent="0" lvl="0" marL="0" rtl="0" algn="ctr">
              <a:lnSpc>
                <a:spcPct val="90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0" name="Shape 70"/>
        <p:cNvGrpSpPr/>
        <p:nvPr/>
      </p:nvGrpSpPr>
      <p:grpSpPr>
        <a:xfrm>
          <a:off x="0" y="0"/>
          <a:ext cx="0" cy="0"/>
          <a:chOff x="0" y="0"/>
          <a:chExt cx="0" cy="0"/>
        </a:xfrm>
      </p:grpSpPr>
      <p:sp>
        <p:nvSpPr>
          <p:cNvPr id="71" name="Google Shape;71;p16"/>
          <p:cNvSpPr txBox="1"/>
          <p:nvPr>
            <p:ph type="ctrTitle"/>
          </p:nvPr>
        </p:nvSpPr>
        <p:spPr>
          <a:xfrm>
            <a:off x="311700" y="222975"/>
            <a:ext cx="8520600" cy="844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INTRODUCTION</a:t>
            </a:r>
            <a:endParaRPr/>
          </a:p>
        </p:txBody>
      </p:sp>
      <p:sp>
        <p:nvSpPr>
          <p:cNvPr id="72" name="Google Shape;72;p16"/>
          <p:cNvSpPr txBox="1"/>
          <p:nvPr>
            <p:ph idx="1" type="subTitle"/>
          </p:nvPr>
        </p:nvSpPr>
        <p:spPr>
          <a:xfrm>
            <a:off x="311700" y="1310125"/>
            <a:ext cx="8520600" cy="35907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1018"/>
              <a:buNone/>
            </a:pPr>
            <a:r>
              <a:rPr b="1" lang="en-GB" sz="1302">
                <a:solidFill>
                  <a:schemeClr val="dk1"/>
                </a:solidFill>
                <a:latin typeface="Verdana"/>
                <a:ea typeface="Verdana"/>
                <a:cs typeface="Verdana"/>
                <a:sym typeface="Verdana"/>
              </a:rPr>
              <a:t>This project introduces facemask detection in three phases, training, testing and finally the deployment of the model.In the training phase trained dataset using two classes with-mask and without-mask using transfer learning, tensorflow and OpenCV with the help of an image classification method : MobileNetV3Small  which is the third version of the architecture empowering image analysis developed by google.In the testing phase the developed model is tested using an image to examine the accuracy finally model is mounted to detect mask on human face using embedded devices that could reduce the cost of manufacturing in such face mask detection systems hence we chose this architecture. </a:t>
            </a:r>
            <a:endParaRPr b="1" sz="1302">
              <a:solidFill>
                <a:schemeClr val="dk1"/>
              </a:solidFill>
              <a:latin typeface="Verdana"/>
              <a:ea typeface="Verdana"/>
              <a:cs typeface="Verdana"/>
              <a:sym typeface="Verdana"/>
            </a:endParaRPr>
          </a:p>
          <a:p>
            <a:pPr indent="0" lvl="0" marL="0" rtl="0" algn="just">
              <a:lnSpc>
                <a:spcPct val="95000"/>
              </a:lnSpc>
              <a:spcBef>
                <a:spcPts val="0"/>
              </a:spcBef>
              <a:spcAft>
                <a:spcPts val="0"/>
              </a:spcAft>
              <a:buSzPts val="1018"/>
              <a:buNone/>
            </a:pPr>
            <a:r>
              <a:rPr b="1" lang="en-GB" sz="1302">
                <a:solidFill>
                  <a:schemeClr val="dk1"/>
                </a:solidFill>
                <a:latin typeface="Verdana"/>
                <a:ea typeface="Verdana"/>
                <a:cs typeface="Verdana"/>
                <a:sym typeface="Verdana"/>
              </a:rPr>
              <a:t>There is no proper structured face mask detection system, hence that increases the demand for an efficient system to predict face masks on human faces at various locations like, densely populated areas, Enterprises ,residential localities to ensure public safety. The built model can be directly implemented on CCTV surveillance cameras to impede the spread of the fatal COVID-19 virus by predicting if the individuals are wearing or not wearing a facemask. This system can help the authorities to keep a check on the localities that require more attention as well as maintain law and order and take initiatives in order to prevent the transmission of the lethal virus.</a:t>
            </a:r>
            <a:endParaRPr b="1" sz="1302">
              <a:solidFill>
                <a:schemeClr val="dk1"/>
              </a:solidFill>
              <a:latin typeface="Verdana"/>
              <a:ea typeface="Verdana"/>
              <a:cs typeface="Verdana"/>
              <a:sym typeface="Verdana"/>
            </a:endParaRPr>
          </a:p>
          <a:p>
            <a:pPr indent="0" lvl="0" marL="0" rtl="0" algn="ctr">
              <a:lnSpc>
                <a:spcPct val="80000"/>
              </a:lnSpc>
              <a:spcBef>
                <a:spcPts val="0"/>
              </a:spcBef>
              <a:spcAft>
                <a:spcPts val="0"/>
              </a:spcAft>
              <a:buSzPts val="1018"/>
              <a:buNone/>
            </a:pPr>
            <a:r>
              <a:t/>
            </a:r>
            <a:endParaRPr b="1" sz="3060">
              <a:solidFill>
                <a:schemeClr val="dk1"/>
              </a:solidFill>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6" name="Shape 76"/>
        <p:cNvGrpSpPr/>
        <p:nvPr/>
      </p:nvGrpSpPr>
      <p:grpSpPr>
        <a:xfrm>
          <a:off x="0" y="0"/>
          <a:ext cx="0" cy="0"/>
          <a:chOff x="0" y="0"/>
          <a:chExt cx="0" cy="0"/>
        </a:xfrm>
      </p:grpSpPr>
      <p:sp>
        <p:nvSpPr>
          <p:cNvPr id="77" name="Google Shape;77;p17"/>
          <p:cNvSpPr txBox="1"/>
          <p:nvPr>
            <p:ph type="ctrTitle"/>
          </p:nvPr>
        </p:nvSpPr>
        <p:spPr>
          <a:xfrm>
            <a:off x="311700" y="320000"/>
            <a:ext cx="8520600" cy="975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solidFill>
                  <a:schemeClr val="lt1"/>
                </a:solidFill>
              </a:rPr>
              <a:t>NEURON</a:t>
            </a:r>
            <a:endParaRPr>
              <a:solidFill>
                <a:schemeClr val="lt1"/>
              </a:solidFill>
            </a:endParaRPr>
          </a:p>
        </p:txBody>
      </p:sp>
      <p:pic>
        <p:nvPicPr>
          <p:cNvPr id="78" name="Google Shape;78;p17"/>
          <p:cNvPicPr preferRelativeResize="0"/>
          <p:nvPr/>
        </p:nvPicPr>
        <p:blipFill>
          <a:blip r:embed="rId3">
            <a:alphaModFix/>
          </a:blip>
          <a:stretch>
            <a:fillRect/>
          </a:stretch>
        </p:blipFill>
        <p:spPr>
          <a:xfrm>
            <a:off x="193674" y="1220075"/>
            <a:ext cx="4440975" cy="2467699"/>
          </a:xfrm>
          <a:prstGeom prst="rect">
            <a:avLst/>
          </a:prstGeom>
          <a:noFill/>
          <a:ln cap="flat" cmpd="sng" w="9525">
            <a:solidFill>
              <a:schemeClr val="dk1"/>
            </a:solidFill>
            <a:prstDash val="solid"/>
            <a:round/>
            <a:headEnd len="sm" w="sm" type="none"/>
            <a:tailEnd len="sm" w="sm" type="none"/>
          </a:ln>
        </p:spPr>
      </p:pic>
      <p:sp>
        <p:nvSpPr>
          <p:cNvPr id="79" name="Google Shape;79;p17"/>
          <p:cNvSpPr txBox="1"/>
          <p:nvPr/>
        </p:nvSpPr>
        <p:spPr>
          <a:xfrm>
            <a:off x="485200" y="3687775"/>
            <a:ext cx="42093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450">
                <a:solidFill>
                  <a:srgbClr val="202122"/>
                </a:solidFill>
                <a:highlight>
                  <a:srgbClr val="FFFFFF"/>
                </a:highlight>
              </a:rPr>
              <a:t>Artificial neurons are designed to mimic aspects of their biological counterparts.</a:t>
            </a:r>
            <a:r>
              <a:rPr lang="en-GB" sz="1650">
                <a:solidFill>
                  <a:srgbClr val="202122"/>
                </a:solidFill>
                <a:highlight>
                  <a:srgbClr val="FFFFFF"/>
                </a:highlight>
              </a:rPr>
              <a:t>  </a:t>
            </a:r>
            <a:r>
              <a:rPr lang="en-GB" sz="1250">
                <a:solidFill>
                  <a:srgbClr val="202122"/>
                </a:solidFill>
                <a:highlight>
                  <a:srgbClr val="FFFFFF"/>
                </a:highlight>
              </a:rPr>
              <a:t>                  </a:t>
            </a:r>
            <a:endParaRPr sz="1050">
              <a:solidFill>
                <a:srgbClr val="202122"/>
              </a:solidFill>
              <a:highlight>
                <a:srgbClr val="FFFFFF"/>
              </a:highlight>
            </a:endParaRPr>
          </a:p>
        </p:txBody>
      </p:sp>
      <p:pic>
        <p:nvPicPr>
          <p:cNvPr id="80" name="Google Shape;80;p17"/>
          <p:cNvPicPr preferRelativeResize="0"/>
          <p:nvPr/>
        </p:nvPicPr>
        <p:blipFill>
          <a:blip r:embed="rId4">
            <a:alphaModFix/>
          </a:blip>
          <a:stretch>
            <a:fillRect/>
          </a:stretch>
        </p:blipFill>
        <p:spPr>
          <a:xfrm>
            <a:off x="5272300" y="3750250"/>
            <a:ext cx="3162300" cy="1085850"/>
          </a:xfrm>
          <a:prstGeom prst="rect">
            <a:avLst/>
          </a:prstGeom>
          <a:noFill/>
          <a:ln>
            <a:noFill/>
          </a:ln>
        </p:spPr>
      </p:pic>
      <p:pic>
        <p:nvPicPr>
          <p:cNvPr id="81" name="Google Shape;81;p17"/>
          <p:cNvPicPr preferRelativeResize="0"/>
          <p:nvPr/>
        </p:nvPicPr>
        <p:blipFill>
          <a:blip r:embed="rId5">
            <a:alphaModFix/>
          </a:blip>
          <a:stretch>
            <a:fillRect/>
          </a:stretch>
        </p:blipFill>
        <p:spPr>
          <a:xfrm>
            <a:off x="4920475" y="1478638"/>
            <a:ext cx="3971818" cy="2087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ctrTitle"/>
          </p:nvPr>
        </p:nvSpPr>
        <p:spPr>
          <a:xfrm>
            <a:off x="311700" y="744575"/>
            <a:ext cx="8520600" cy="905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NEURAL NETWORKS</a:t>
            </a:r>
            <a:endParaRPr/>
          </a:p>
        </p:txBody>
      </p:sp>
      <p:sp>
        <p:nvSpPr>
          <p:cNvPr id="87" name="Google Shape;87;p18"/>
          <p:cNvSpPr txBox="1"/>
          <p:nvPr>
            <p:ph idx="1" type="subTitle"/>
          </p:nvPr>
        </p:nvSpPr>
        <p:spPr>
          <a:xfrm>
            <a:off x="311700" y="1783250"/>
            <a:ext cx="8520600" cy="2462700"/>
          </a:xfrm>
          <a:prstGeom prst="rect">
            <a:avLst/>
          </a:prstGeom>
        </p:spPr>
        <p:txBody>
          <a:bodyPr anchorCtr="0" anchor="t" bIns="91425" lIns="91425" spcFirstLastPara="1" rIns="91425" wrap="square" tIns="91425">
            <a:noAutofit/>
          </a:bodyPr>
          <a:lstStyle/>
          <a:p>
            <a:pPr indent="-353695" lvl="0" marL="457200" rtl="0" algn="l">
              <a:lnSpc>
                <a:spcPct val="80000"/>
              </a:lnSpc>
              <a:spcBef>
                <a:spcPts val="1200"/>
              </a:spcBef>
              <a:spcAft>
                <a:spcPts val="0"/>
              </a:spcAft>
              <a:buClr>
                <a:schemeClr val="dk1"/>
              </a:buClr>
              <a:buSzPts val="1970"/>
              <a:buChar char="●"/>
            </a:pPr>
            <a:r>
              <a:rPr b="1" lang="en-GB" sz="1970">
                <a:solidFill>
                  <a:schemeClr val="dk1"/>
                </a:solidFill>
              </a:rPr>
              <a:t>Perceptron</a:t>
            </a:r>
            <a:endParaRPr b="1" sz="1970">
              <a:solidFill>
                <a:schemeClr val="dk1"/>
              </a:solidFill>
            </a:endParaRPr>
          </a:p>
          <a:p>
            <a:pPr indent="-353695" lvl="0" marL="457200" rtl="0" algn="l">
              <a:lnSpc>
                <a:spcPct val="80000"/>
              </a:lnSpc>
              <a:spcBef>
                <a:spcPts val="0"/>
              </a:spcBef>
              <a:spcAft>
                <a:spcPts val="0"/>
              </a:spcAft>
              <a:buClr>
                <a:schemeClr val="dk1"/>
              </a:buClr>
              <a:buSzPts val="1970"/>
              <a:buChar char="●"/>
            </a:pPr>
            <a:r>
              <a:rPr b="1" lang="en-GB" sz="1970">
                <a:solidFill>
                  <a:schemeClr val="dk1"/>
                </a:solidFill>
              </a:rPr>
              <a:t>Feed Forward Neural Network </a:t>
            </a:r>
            <a:endParaRPr b="1" sz="1970">
              <a:solidFill>
                <a:schemeClr val="dk1"/>
              </a:solidFill>
            </a:endParaRPr>
          </a:p>
          <a:p>
            <a:pPr indent="-353695" lvl="0" marL="457200" rtl="0" algn="l">
              <a:lnSpc>
                <a:spcPct val="80000"/>
              </a:lnSpc>
              <a:spcBef>
                <a:spcPts val="0"/>
              </a:spcBef>
              <a:spcAft>
                <a:spcPts val="0"/>
              </a:spcAft>
              <a:buClr>
                <a:schemeClr val="dk1"/>
              </a:buClr>
              <a:buSzPts val="1970"/>
              <a:buChar char="●"/>
            </a:pPr>
            <a:r>
              <a:rPr b="1" lang="en-GB" sz="1970">
                <a:solidFill>
                  <a:schemeClr val="dk1"/>
                </a:solidFill>
              </a:rPr>
              <a:t>Multilayer Perceptron</a:t>
            </a:r>
            <a:endParaRPr b="1" sz="1970">
              <a:solidFill>
                <a:schemeClr val="dk1"/>
              </a:solidFill>
            </a:endParaRPr>
          </a:p>
          <a:p>
            <a:pPr indent="-353695" lvl="0" marL="457200" rtl="0" algn="l">
              <a:lnSpc>
                <a:spcPct val="80000"/>
              </a:lnSpc>
              <a:spcBef>
                <a:spcPts val="0"/>
              </a:spcBef>
              <a:spcAft>
                <a:spcPts val="0"/>
              </a:spcAft>
              <a:buClr>
                <a:schemeClr val="dk1"/>
              </a:buClr>
              <a:buSzPts val="1970"/>
              <a:buChar char="●"/>
            </a:pPr>
            <a:r>
              <a:rPr b="1" lang="en-GB" sz="1970">
                <a:solidFill>
                  <a:schemeClr val="dk1"/>
                </a:solidFill>
              </a:rPr>
              <a:t>Convolutional Neural Network</a:t>
            </a:r>
            <a:endParaRPr b="1" sz="1970">
              <a:solidFill>
                <a:schemeClr val="dk1"/>
              </a:solidFill>
            </a:endParaRPr>
          </a:p>
          <a:p>
            <a:pPr indent="-353695" lvl="0" marL="457200" rtl="0" algn="l">
              <a:lnSpc>
                <a:spcPct val="80000"/>
              </a:lnSpc>
              <a:spcBef>
                <a:spcPts val="0"/>
              </a:spcBef>
              <a:spcAft>
                <a:spcPts val="0"/>
              </a:spcAft>
              <a:buClr>
                <a:schemeClr val="dk1"/>
              </a:buClr>
              <a:buSzPts val="1970"/>
              <a:buChar char="●"/>
            </a:pPr>
            <a:r>
              <a:rPr b="1" lang="en-GB" sz="1970">
                <a:solidFill>
                  <a:schemeClr val="dk1"/>
                </a:solidFill>
              </a:rPr>
              <a:t>Radial Basis Function Neural Network </a:t>
            </a:r>
            <a:endParaRPr b="1" sz="1970">
              <a:solidFill>
                <a:schemeClr val="dk1"/>
              </a:solidFill>
            </a:endParaRPr>
          </a:p>
          <a:p>
            <a:pPr indent="-353695" lvl="0" marL="457200" rtl="0" algn="l">
              <a:lnSpc>
                <a:spcPct val="80000"/>
              </a:lnSpc>
              <a:spcBef>
                <a:spcPts val="0"/>
              </a:spcBef>
              <a:spcAft>
                <a:spcPts val="0"/>
              </a:spcAft>
              <a:buClr>
                <a:schemeClr val="dk1"/>
              </a:buClr>
              <a:buSzPts val="1970"/>
              <a:buChar char="●"/>
            </a:pPr>
            <a:r>
              <a:rPr b="1" lang="en-GB" sz="1970">
                <a:solidFill>
                  <a:schemeClr val="dk1"/>
                </a:solidFill>
              </a:rPr>
              <a:t>Recurrent Neural Network</a:t>
            </a:r>
            <a:endParaRPr b="1" sz="1970">
              <a:solidFill>
                <a:schemeClr val="dk1"/>
              </a:solidFill>
            </a:endParaRPr>
          </a:p>
          <a:p>
            <a:pPr indent="-353695" lvl="0" marL="457200" rtl="0" algn="l">
              <a:lnSpc>
                <a:spcPct val="80000"/>
              </a:lnSpc>
              <a:spcBef>
                <a:spcPts val="0"/>
              </a:spcBef>
              <a:spcAft>
                <a:spcPts val="0"/>
              </a:spcAft>
              <a:buClr>
                <a:schemeClr val="dk1"/>
              </a:buClr>
              <a:buSzPts val="1970"/>
              <a:buChar char="●"/>
            </a:pPr>
            <a:r>
              <a:rPr b="1" lang="en-GB" sz="1970">
                <a:solidFill>
                  <a:schemeClr val="dk1"/>
                </a:solidFill>
              </a:rPr>
              <a:t>LSTM</a:t>
            </a:r>
            <a:r>
              <a:rPr lang="en-GB" sz="1970">
                <a:solidFill>
                  <a:schemeClr val="dk1"/>
                </a:solidFill>
              </a:rPr>
              <a:t> –</a:t>
            </a:r>
            <a:r>
              <a:rPr b="1" lang="en-GB" sz="1970">
                <a:solidFill>
                  <a:schemeClr val="dk1"/>
                </a:solidFill>
              </a:rPr>
              <a:t>Long Short-Term Memory</a:t>
            </a:r>
            <a:endParaRPr b="1" sz="1970">
              <a:solidFill>
                <a:schemeClr val="dk1"/>
              </a:solidFill>
            </a:endParaRPr>
          </a:p>
          <a:p>
            <a:pPr indent="-353695" lvl="0" marL="457200" rtl="0" algn="l">
              <a:lnSpc>
                <a:spcPct val="80000"/>
              </a:lnSpc>
              <a:spcBef>
                <a:spcPts val="0"/>
              </a:spcBef>
              <a:spcAft>
                <a:spcPts val="0"/>
              </a:spcAft>
              <a:buClr>
                <a:schemeClr val="dk1"/>
              </a:buClr>
              <a:buSzPts val="1970"/>
              <a:buChar char="●"/>
            </a:pPr>
            <a:r>
              <a:rPr b="1" lang="en-GB" sz="1970">
                <a:solidFill>
                  <a:schemeClr val="dk1"/>
                </a:solidFill>
              </a:rPr>
              <a:t>Sequence to Sequence models</a:t>
            </a:r>
            <a:endParaRPr b="1" sz="1970">
              <a:solidFill>
                <a:schemeClr val="dk1"/>
              </a:solidFill>
            </a:endParaRPr>
          </a:p>
          <a:p>
            <a:pPr indent="-353695" lvl="0" marL="457200" rtl="0" algn="l">
              <a:lnSpc>
                <a:spcPct val="80000"/>
              </a:lnSpc>
              <a:spcBef>
                <a:spcPts val="0"/>
              </a:spcBef>
              <a:spcAft>
                <a:spcPts val="0"/>
              </a:spcAft>
              <a:buClr>
                <a:schemeClr val="dk1"/>
              </a:buClr>
              <a:buSzPts val="1970"/>
              <a:buChar char="●"/>
            </a:pPr>
            <a:r>
              <a:rPr b="1" lang="en-GB" sz="1970">
                <a:solidFill>
                  <a:schemeClr val="dk1"/>
                </a:solidFill>
              </a:rPr>
              <a:t>Modular Neural Network</a:t>
            </a:r>
            <a:endParaRPr b="1" sz="1970">
              <a:solidFill>
                <a:schemeClr val="dk1"/>
              </a:solidFill>
            </a:endParaRPr>
          </a:p>
          <a:p>
            <a:pPr indent="0" lvl="0" marL="0" rtl="0" algn="ctr">
              <a:lnSpc>
                <a:spcPct val="80000"/>
              </a:lnSpc>
              <a:spcBef>
                <a:spcPts val="0"/>
              </a:spcBef>
              <a:spcAft>
                <a:spcPts val="0"/>
              </a:spcAft>
              <a:buSzPts val="523"/>
              <a:buNone/>
            </a:pPr>
            <a:r>
              <a:t/>
            </a:r>
            <a:endParaRPr sz="133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ctrTitle"/>
          </p:nvPr>
        </p:nvSpPr>
        <p:spPr>
          <a:xfrm>
            <a:off x="311700" y="473100"/>
            <a:ext cx="8520600" cy="921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CNN</a:t>
            </a:r>
            <a:endParaRPr/>
          </a:p>
        </p:txBody>
      </p:sp>
      <p:sp>
        <p:nvSpPr>
          <p:cNvPr id="93" name="Google Shape;93;p19"/>
          <p:cNvSpPr txBox="1"/>
          <p:nvPr>
            <p:ph idx="1" type="subTitle"/>
          </p:nvPr>
        </p:nvSpPr>
        <p:spPr>
          <a:xfrm>
            <a:off x="141875" y="1470975"/>
            <a:ext cx="3829800" cy="3223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500">
                <a:solidFill>
                  <a:schemeClr val="dk1"/>
                </a:solidFill>
              </a:rPr>
              <a:t>A CNN architecture is formed by a stack of distinct layers that transform the input volume into an output volume </a:t>
            </a:r>
            <a:r>
              <a:rPr lang="en-GB" sz="1500">
                <a:solidFill>
                  <a:schemeClr val="dk1"/>
                </a:solidFill>
              </a:rPr>
              <a:t>through a </a:t>
            </a:r>
            <a:r>
              <a:rPr lang="en-GB" sz="1500">
                <a:solidFill>
                  <a:schemeClr val="dk1"/>
                </a:solidFill>
              </a:rPr>
              <a:t>differentiable function. A few distinct types of layers are commonly used. </a:t>
            </a:r>
            <a:endParaRPr sz="1500">
              <a:solidFill>
                <a:schemeClr val="dk1"/>
              </a:solidFill>
            </a:endParaRPr>
          </a:p>
          <a:p>
            <a:pPr indent="0" lvl="0" marL="0" rtl="0" algn="just">
              <a:spcBef>
                <a:spcPts val="0"/>
              </a:spcBef>
              <a:spcAft>
                <a:spcPts val="0"/>
              </a:spcAft>
              <a:buNone/>
            </a:pPr>
            <a:r>
              <a:rPr lang="en-GB" sz="1500">
                <a:solidFill>
                  <a:schemeClr val="dk1"/>
                </a:solidFill>
                <a:latin typeface="Verdana"/>
                <a:ea typeface="Verdana"/>
                <a:cs typeface="Verdana"/>
                <a:sym typeface="Verdana"/>
              </a:rPr>
              <a:t>1.Convolutional layer</a:t>
            </a:r>
            <a:endParaRPr sz="1500">
              <a:solidFill>
                <a:schemeClr val="dk1"/>
              </a:solidFill>
              <a:latin typeface="Verdana"/>
              <a:ea typeface="Verdana"/>
              <a:cs typeface="Verdana"/>
              <a:sym typeface="Verdana"/>
            </a:endParaRPr>
          </a:p>
          <a:p>
            <a:pPr indent="0" lvl="0" marL="0" rtl="0" algn="just">
              <a:spcBef>
                <a:spcPts val="0"/>
              </a:spcBef>
              <a:spcAft>
                <a:spcPts val="0"/>
              </a:spcAft>
              <a:buNone/>
            </a:pPr>
            <a:r>
              <a:rPr lang="en-GB" sz="1500">
                <a:solidFill>
                  <a:schemeClr val="dk1"/>
                </a:solidFill>
                <a:latin typeface="Verdana"/>
                <a:ea typeface="Verdana"/>
                <a:cs typeface="Verdana"/>
                <a:sym typeface="Verdana"/>
              </a:rPr>
              <a:t>2.Pooling Layer</a:t>
            </a:r>
            <a:endParaRPr sz="1500">
              <a:solidFill>
                <a:schemeClr val="dk1"/>
              </a:solidFill>
              <a:latin typeface="Verdana"/>
              <a:ea typeface="Verdana"/>
              <a:cs typeface="Verdana"/>
              <a:sym typeface="Verdana"/>
            </a:endParaRPr>
          </a:p>
          <a:p>
            <a:pPr indent="0" lvl="0" marL="0" rtl="0" algn="just">
              <a:spcBef>
                <a:spcPts val="0"/>
              </a:spcBef>
              <a:spcAft>
                <a:spcPts val="0"/>
              </a:spcAft>
              <a:buNone/>
            </a:pPr>
            <a:r>
              <a:rPr lang="en-GB" sz="1500">
                <a:solidFill>
                  <a:schemeClr val="dk1"/>
                </a:solidFill>
                <a:latin typeface="Verdana"/>
                <a:ea typeface="Verdana"/>
                <a:cs typeface="Verdana"/>
                <a:sym typeface="Verdana"/>
              </a:rPr>
              <a:t>3.ReLU layer</a:t>
            </a:r>
            <a:endParaRPr sz="1500">
              <a:solidFill>
                <a:schemeClr val="dk1"/>
              </a:solidFill>
              <a:latin typeface="Verdana"/>
              <a:ea typeface="Verdana"/>
              <a:cs typeface="Verdana"/>
              <a:sym typeface="Verdana"/>
            </a:endParaRPr>
          </a:p>
          <a:p>
            <a:pPr indent="0" lvl="0" marL="0" rtl="0" algn="just">
              <a:spcBef>
                <a:spcPts val="0"/>
              </a:spcBef>
              <a:spcAft>
                <a:spcPts val="0"/>
              </a:spcAft>
              <a:buNone/>
            </a:pPr>
            <a:r>
              <a:rPr lang="en-GB" sz="1500">
                <a:solidFill>
                  <a:schemeClr val="dk1"/>
                </a:solidFill>
                <a:latin typeface="Verdana"/>
                <a:ea typeface="Verdana"/>
                <a:cs typeface="Verdana"/>
                <a:sym typeface="Verdana"/>
              </a:rPr>
              <a:t>4.Fully connected layer</a:t>
            </a:r>
            <a:endParaRPr sz="1500">
              <a:solidFill>
                <a:schemeClr val="dk1"/>
              </a:solidFill>
              <a:latin typeface="Verdana"/>
              <a:ea typeface="Verdana"/>
              <a:cs typeface="Verdana"/>
              <a:sym typeface="Verdana"/>
            </a:endParaRPr>
          </a:p>
          <a:p>
            <a:pPr indent="0" lvl="0" marL="0" rtl="0" algn="just">
              <a:spcBef>
                <a:spcPts val="0"/>
              </a:spcBef>
              <a:spcAft>
                <a:spcPts val="0"/>
              </a:spcAft>
              <a:buNone/>
            </a:pPr>
            <a:r>
              <a:rPr lang="en-GB" sz="1500">
                <a:solidFill>
                  <a:schemeClr val="dk1"/>
                </a:solidFill>
                <a:latin typeface="Verdana"/>
                <a:ea typeface="Verdana"/>
                <a:cs typeface="Verdana"/>
                <a:sym typeface="Verdana"/>
              </a:rPr>
              <a:t>5.Loss layer</a:t>
            </a:r>
            <a:endParaRPr sz="1500">
              <a:solidFill>
                <a:schemeClr val="dk1"/>
              </a:solidFill>
              <a:latin typeface="Verdana"/>
              <a:ea typeface="Verdana"/>
              <a:cs typeface="Verdana"/>
              <a:sym typeface="Verdana"/>
            </a:endParaRPr>
          </a:p>
          <a:p>
            <a:pPr indent="0" lvl="0" marL="0" rtl="0" algn="just">
              <a:spcBef>
                <a:spcPts val="0"/>
              </a:spcBef>
              <a:spcAft>
                <a:spcPts val="0"/>
              </a:spcAft>
              <a:buNone/>
            </a:pPr>
            <a:r>
              <a:t/>
            </a:r>
            <a:endParaRPr sz="1500">
              <a:solidFill>
                <a:schemeClr val="dk1"/>
              </a:solidFill>
              <a:latin typeface="Verdana"/>
              <a:ea typeface="Verdana"/>
              <a:cs typeface="Verdana"/>
              <a:sym typeface="Verdana"/>
            </a:endParaRPr>
          </a:p>
          <a:p>
            <a:pPr indent="0" lvl="0" marL="0" rtl="0" algn="just">
              <a:spcBef>
                <a:spcPts val="0"/>
              </a:spcBef>
              <a:spcAft>
                <a:spcPts val="0"/>
              </a:spcAft>
              <a:buNone/>
            </a:pPr>
            <a:r>
              <a:t/>
            </a:r>
            <a:endParaRPr sz="1050">
              <a:solidFill>
                <a:schemeClr val="dk1"/>
              </a:solidFill>
            </a:endParaRPr>
          </a:p>
        </p:txBody>
      </p:sp>
      <p:pic>
        <p:nvPicPr>
          <p:cNvPr id="94" name="Google Shape;94;p19"/>
          <p:cNvPicPr preferRelativeResize="0"/>
          <p:nvPr/>
        </p:nvPicPr>
        <p:blipFill>
          <a:blip r:embed="rId3">
            <a:alphaModFix/>
          </a:blip>
          <a:stretch>
            <a:fillRect/>
          </a:stretch>
        </p:blipFill>
        <p:spPr>
          <a:xfrm>
            <a:off x="4141426" y="1470975"/>
            <a:ext cx="5002577" cy="26777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20"/>
          <p:cNvSpPr txBox="1"/>
          <p:nvPr>
            <p:ph type="ctrTitle"/>
          </p:nvPr>
        </p:nvSpPr>
        <p:spPr>
          <a:xfrm>
            <a:off x="311700" y="485225"/>
            <a:ext cx="8520600" cy="970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TRANSFER LEARNING</a:t>
            </a:r>
            <a:endParaRPr/>
          </a:p>
        </p:txBody>
      </p:sp>
      <p:sp>
        <p:nvSpPr>
          <p:cNvPr id="100" name="Google Shape;100;p20"/>
          <p:cNvSpPr txBox="1"/>
          <p:nvPr>
            <p:ph idx="1" type="subTitle"/>
          </p:nvPr>
        </p:nvSpPr>
        <p:spPr>
          <a:xfrm>
            <a:off x="311700" y="1686200"/>
            <a:ext cx="4540800" cy="3165600"/>
          </a:xfrm>
          <a:prstGeom prst="rect">
            <a:avLst/>
          </a:prstGeom>
        </p:spPr>
        <p:txBody>
          <a:bodyPr anchorCtr="0" anchor="t" bIns="91425" lIns="91425" spcFirstLastPara="1" rIns="91425" wrap="square" tIns="91425">
            <a:noAutofit/>
          </a:bodyPr>
          <a:lstStyle/>
          <a:p>
            <a:pPr indent="-320595" lvl="0" marL="457200" rtl="0" algn="just">
              <a:lnSpc>
                <a:spcPct val="100000"/>
              </a:lnSpc>
              <a:spcBef>
                <a:spcPts val="600"/>
              </a:spcBef>
              <a:spcAft>
                <a:spcPts val="0"/>
              </a:spcAft>
              <a:buClr>
                <a:schemeClr val="dk1"/>
              </a:buClr>
              <a:buSzPts val="1449"/>
              <a:buAutoNum type="arabicPeriod"/>
            </a:pPr>
            <a:r>
              <a:rPr lang="en-GB" sz="1448">
                <a:solidFill>
                  <a:schemeClr val="dk1"/>
                </a:solidFill>
              </a:rPr>
              <a:t>Transfer Learning is a machine learning method where we reuse a pre-trained model as the starting point for a model on a new task. </a:t>
            </a:r>
            <a:endParaRPr sz="1448">
              <a:solidFill>
                <a:schemeClr val="dk1"/>
              </a:solidFill>
            </a:endParaRPr>
          </a:p>
          <a:p>
            <a:pPr indent="-320595" lvl="0" marL="457200" rtl="0" algn="just">
              <a:lnSpc>
                <a:spcPct val="100000"/>
              </a:lnSpc>
              <a:spcBef>
                <a:spcPts val="0"/>
              </a:spcBef>
              <a:spcAft>
                <a:spcPts val="0"/>
              </a:spcAft>
              <a:buClr>
                <a:schemeClr val="dk1"/>
              </a:buClr>
              <a:buSzPts val="1449"/>
              <a:buAutoNum type="arabicPeriod"/>
            </a:pPr>
            <a:r>
              <a:rPr lang="en-GB" sz="1448">
                <a:solidFill>
                  <a:schemeClr val="dk1"/>
                </a:solidFill>
              </a:rPr>
              <a:t>To put it simple as a model trained on one task is repurposed on a second, related task as an optimization that allows rapid progress when modeling the second task.</a:t>
            </a:r>
            <a:endParaRPr sz="1448">
              <a:solidFill>
                <a:schemeClr val="dk1"/>
              </a:solidFill>
            </a:endParaRPr>
          </a:p>
          <a:p>
            <a:pPr indent="-320595" lvl="0" marL="457200" rtl="0" algn="just">
              <a:lnSpc>
                <a:spcPct val="100000"/>
              </a:lnSpc>
              <a:spcBef>
                <a:spcPts val="0"/>
              </a:spcBef>
              <a:spcAft>
                <a:spcPts val="0"/>
              </a:spcAft>
              <a:buClr>
                <a:schemeClr val="dk1"/>
              </a:buClr>
              <a:buSzPts val="1449"/>
              <a:buAutoNum type="arabicPeriod"/>
            </a:pPr>
            <a:r>
              <a:rPr lang="en-GB" sz="1448">
                <a:solidFill>
                  <a:schemeClr val="dk1"/>
                </a:solidFill>
              </a:rPr>
              <a:t>By applying transfer learning to a new task, one can achieve significantly higher performance than training with only a small amount of data.</a:t>
            </a:r>
            <a:endParaRPr sz="1448">
              <a:solidFill>
                <a:schemeClr val="dk1"/>
              </a:solidFill>
            </a:endParaRPr>
          </a:p>
          <a:p>
            <a:pPr indent="-320595" lvl="0" marL="457200" rtl="0" algn="just">
              <a:lnSpc>
                <a:spcPct val="100000"/>
              </a:lnSpc>
              <a:spcBef>
                <a:spcPts val="0"/>
              </a:spcBef>
              <a:spcAft>
                <a:spcPts val="0"/>
              </a:spcAft>
              <a:buClr>
                <a:schemeClr val="dk1"/>
              </a:buClr>
              <a:buSzPts val="1449"/>
              <a:buAutoNum type="arabicPeriod"/>
            </a:pPr>
            <a:r>
              <a:rPr lang="en-GB" sz="1448">
                <a:solidFill>
                  <a:schemeClr val="dk1"/>
                </a:solidFill>
              </a:rPr>
              <a:t>Transfer learning is so common that it is rare to train a model for an image or natural language processing-related tasks from scratch.</a:t>
            </a:r>
            <a:endParaRPr sz="1448">
              <a:solidFill>
                <a:schemeClr val="dk1"/>
              </a:solidFill>
            </a:endParaRPr>
          </a:p>
          <a:p>
            <a:pPr indent="0" lvl="0" marL="0" rtl="0" algn="ctr">
              <a:lnSpc>
                <a:spcPct val="100000"/>
              </a:lnSpc>
              <a:spcBef>
                <a:spcPts val="600"/>
              </a:spcBef>
              <a:spcAft>
                <a:spcPts val="0"/>
              </a:spcAft>
              <a:buSzPts val="1018"/>
              <a:buNone/>
            </a:pPr>
            <a:r>
              <a:t/>
            </a:r>
            <a:endParaRPr sz="2790">
              <a:solidFill>
                <a:schemeClr val="dk1"/>
              </a:solidFill>
            </a:endParaRPr>
          </a:p>
        </p:txBody>
      </p:sp>
      <p:pic>
        <p:nvPicPr>
          <p:cNvPr id="101" name="Google Shape;101;p20"/>
          <p:cNvPicPr preferRelativeResize="0"/>
          <p:nvPr/>
        </p:nvPicPr>
        <p:blipFill>
          <a:blip r:embed="rId4">
            <a:alphaModFix/>
          </a:blip>
          <a:stretch>
            <a:fillRect/>
          </a:stretch>
        </p:blipFill>
        <p:spPr>
          <a:xfrm>
            <a:off x="5004900" y="1734726"/>
            <a:ext cx="3986700" cy="2589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p21"/>
          <p:cNvSpPr txBox="1"/>
          <p:nvPr>
            <p:ph type="ctrTitle"/>
          </p:nvPr>
        </p:nvSpPr>
        <p:spPr>
          <a:xfrm>
            <a:off x="311700" y="388200"/>
            <a:ext cx="8520600" cy="1124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LIBRARIES USED</a:t>
            </a:r>
            <a:endParaRPr/>
          </a:p>
        </p:txBody>
      </p:sp>
      <p:sp>
        <p:nvSpPr>
          <p:cNvPr id="107" name="Google Shape;107;p21"/>
          <p:cNvSpPr txBox="1"/>
          <p:nvPr>
            <p:ph idx="1" type="subTitle"/>
          </p:nvPr>
        </p:nvSpPr>
        <p:spPr>
          <a:xfrm>
            <a:off x="311700" y="1512300"/>
            <a:ext cx="8520600" cy="313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rPr>
              <a:t>1.Tensorflow</a:t>
            </a:r>
            <a:endParaRPr>
              <a:solidFill>
                <a:schemeClr val="dk1"/>
              </a:solidFill>
            </a:endParaRPr>
          </a:p>
          <a:p>
            <a:pPr indent="0" lvl="0" marL="0" rtl="0" algn="l">
              <a:spcBef>
                <a:spcPts val="0"/>
              </a:spcBef>
              <a:spcAft>
                <a:spcPts val="0"/>
              </a:spcAft>
              <a:buNone/>
            </a:pPr>
            <a:r>
              <a:rPr lang="en-GB">
                <a:solidFill>
                  <a:schemeClr val="dk1"/>
                </a:solidFill>
              </a:rPr>
              <a:t>2.Keras</a:t>
            </a:r>
            <a:endParaRPr>
              <a:solidFill>
                <a:schemeClr val="dk1"/>
              </a:solidFill>
            </a:endParaRPr>
          </a:p>
          <a:p>
            <a:pPr indent="0" lvl="0" marL="0" rtl="0" algn="l">
              <a:spcBef>
                <a:spcPts val="0"/>
              </a:spcBef>
              <a:spcAft>
                <a:spcPts val="0"/>
              </a:spcAft>
              <a:buNone/>
            </a:pPr>
            <a:r>
              <a:rPr lang="en-GB">
                <a:solidFill>
                  <a:schemeClr val="dk1"/>
                </a:solidFill>
              </a:rPr>
              <a:t>3.Numpy</a:t>
            </a:r>
            <a:endParaRPr>
              <a:solidFill>
                <a:schemeClr val="dk1"/>
              </a:solidFill>
            </a:endParaRPr>
          </a:p>
          <a:p>
            <a:pPr indent="0" lvl="0" marL="0" rtl="0" algn="l">
              <a:spcBef>
                <a:spcPts val="0"/>
              </a:spcBef>
              <a:spcAft>
                <a:spcPts val="0"/>
              </a:spcAft>
              <a:buNone/>
            </a:pPr>
            <a:r>
              <a:rPr lang="en-GB">
                <a:solidFill>
                  <a:schemeClr val="dk1"/>
                </a:solidFill>
              </a:rPr>
              <a:t>4.Matplotlib</a:t>
            </a:r>
            <a:endParaRPr>
              <a:solidFill>
                <a:schemeClr val="dk1"/>
              </a:solidFill>
            </a:endParaRPr>
          </a:p>
          <a:p>
            <a:pPr indent="0" lvl="0" marL="0" rtl="0" algn="l">
              <a:spcBef>
                <a:spcPts val="0"/>
              </a:spcBef>
              <a:spcAft>
                <a:spcPts val="0"/>
              </a:spcAft>
              <a:buNone/>
            </a:pPr>
            <a:r>
              <a:rPr lang="en-GB">
                <a:solidFill>
                  <a:schemeClr val="dk1"/>
                </a:solidFill>
              </a:rPr>
              <a:t>5.SciKit Learn</a:t>
            </a:r>
            <a:endParaRPr>
              <a:solidFill>
                <a:schemeClr val="dk1"/>
              </a:solidFill>
            </a:endParaRPr>
          </a:p>
          <a:p>
            <a:pPr indent="0" lvl="0" marL="0" rtl="0" algn="l">
              <a:spcBef>
                <a:spcPts val="0"/>
              </a:spcBef>
              <a:spcAft>
                <a:spcPts val="0"/>
              </a:spcAft>
              <a:buNone/>
            </a:pPr>
            <a:r>
              <a:rPr lang="en-GB">
                <a:solidFill>
                  <a:schemeClr val="dk1"/>
                </a:solidFill>
              </a:rPr>
              <a:t>6.OpenCV</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