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552D0-DF29-4A88-B00F-8E15C60C62F2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39906-8403-45F7-A1FA-4409CF104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27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39906-8403-45F7-A1FA-4409CF10413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7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027D-47CE-D33F-0403-D3B03DCAB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ACDAB-31DB-2298-7751-98858572E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77A4-2857-6355-1EAB-7A3FF9B5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58DC-61B4-4A34-8749-DC14781545A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521A-1E66-E12B-CBBA-DD9C4301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48C7-5757-21CD-5EAD-3AD2674E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02C7-38F5-43A3-96F4-DE5626315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99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8783-BE40-997A-9B5A-F3E649CA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F831D-8866-E1FE-E441-651ACA281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E21B9-577D-6A41-052C-7782DA7A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58DC-61B4-4A34-8749-DC14781545A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6AF0-394D-3979-CA12-88C0969B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2C8-1C81-8EFA-EE82-0DC4CF81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02C7-38F5-43A3-96F4-DE5626315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6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B2F59-E666-55E1-8AE6-F7FEC9FA0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E5F46-7092-F52D-043A-DD8EE9E33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4639B-9E88-A545-ECC1-BE6AAA86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58DC-61B4-4A34-8749-DC14781545A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BF2B-E866-24D3-402E-859E77C8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E7AD-3AB7-53AD-9F4C-3D882C60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02C7-38F5-43A3-96F4-DE5626315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3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7C5F-8999-3A04-9A96-BA5A05B7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7936-3231-22C7-DE44-0F3550DD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D77A-456D-5685-A557-59088111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58DC-61B4-4A34-8749-DC14781545A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7AF9-8A12-7A10-2788-F871873C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F03A-0AC5-B27A-2D42-1DC11C0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02C7-38F5-43A3-96F4-DE5626315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8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8FF4-ECD2-A572-6991-64B1D300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8A74-BC1F-0E5F-34AD-EBBF4174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10AC-C63D-1300-05E6-FAA81448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58DC-61B4-4A34-8749-DC14781545A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44A1-BEDC-0BEA-8892-1F25D922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491F7-DD45-35F9-C7E4-44BAEF16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02C7-38F5-43A3-96F4-DE5626315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5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99DF-01A0-A815-309B-147D99F1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2F81-880D-FC48-A197-07F0079DF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5E5BE-A0F5-66F7-44CC-BBCA9FA9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A9F7-8C2E-C298-7A17-E8BA5873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58DC-61B4-4A34-8749-DC14781545A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87113-66C6-0721-03E1-5CC63682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3912-AD03-6087-09E4-0CA18679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02C7-38F5-43A3-96F4-DE5626315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08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2D1-7FCA-1282-7F0A-240CB632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31A8D-65B8-BD28-36E9-B688CE86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12167-3456-CC57-2AC3-ADE04C95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CEFCF-4553-8B2D-5A02-70037B232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A9FFC-2525-6453-323F-784BA23AD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0C6D1-E294-CE70-9059-E0FAAC9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58DC-61B4-4A34-8749-DC14781545A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81FDD-E842-770C-46D0-8016291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2E379-278F-8A0E-EF35-C7362EA2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02C7-38F5-43A3-96F4-DE5626315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7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D3A9-6513-FA49-80D6-A7CCAF45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375B0-C933-1E3E-3793-290FBC57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58DC-61B4-4A34-8749-DC14781545A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B1B36-012D-940D-E15E-7E5D199F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4D3C8-179F-C32F-BEEA-BBCF7D70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02C7-38F5-43A3-96F4-DE5626315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4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5771C-17BE-DE44-41F9-853629C0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58DC-61B4-4A34-8749-DC14781545A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8B173-4D61-6D54-0961-082DF481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C931B-712A-4182-E745-D5BC2646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02C7-38F5-43A3-96F4-DE5626315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37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7F9-072E-5D8A-DFF1-AD70CBE3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378D-5C8A-7BCD-6B28-FC0C5E99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B1C71-4F62-6654-84CE-ADC16894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193C-3583-6FC1-7271-EFE2DD24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58DC-61B4-4A34-8749-DC14781545A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565F-8E32-CC15-DE90-1A4B08B9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B91F2-D7B0-5E46-8AA5-03CAB1B6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02C7-38F5-43A3-96F4-DE5626315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4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39E2-9F43-F4EF-FECA-B92EA506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4FB09-C34F-94FA-4D3A-82F56ACAD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CA63C-F0AD-E2B3-6E65-9AA92B7DB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0FC09-B755-4E30-9433-7449A7A8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58DC-61B4-4A34-8749-DC14781545A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D6D0D-1C2E-FDD7-13B8-6784371D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3D8FC-F514-EEEB-9800-BB98AC4E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02C7-38F5-43A3-96F4-DE5626315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5C7E9-F7A5-A6A1-AFAE-7F28FD83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54B90-C43E-6ADD-42F1-CEEBB5DB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8457-8AAC-D9D0-74E1-226A15613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58DC-61B4-4A34-8749-DC14781545A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1596A-F304-8A80-5DD6-7EF6E86E5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22A5-0584-82C5-9B5D-7BB6CADEB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02C7-38F5-43A3-96F4-DE5626315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D33A7E-C370-FC51-E5D6-F75032F5D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276682"/>
            <a:ext cx="8418274" cy="4736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7D8C4A-8F6D-B9EF-6F97-860E5FFE0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94" y="2927685"/>
            <a:ext cx="6361657" cy="3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6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110B33-79F7-DB10-B50E-8A1E6642BBB9}"/>
              </a:ext>
            </a:extLst>
          </p:cNvPr>
          <p:cNvSpPr txBox="1"/>
          <p:nvPr/>
        </p:nvSpPr>
        <p:spPr>
          <a:xfrm>
            <a:off x="8606588" y="1433434"/>
            <a:ext cx="34337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KPI -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Average OT% and  IF% are noticeably </a:t>
            </a:r>
          </a:p>
          <a:p>
            <a:r>
              <a:rPr lang="en-US" sz="1400" dirty="0"/>
              <a:t>lower than the Targeted levels.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If we Look at OTIF % it’s in the Same situation like IF% and OT% and it’s not what we are expecting.</a:t>
            </a:r>
            <a:br>
              <a:rPr lang="en-US" sz="1400" dirty="0"/>
            </a:br>
            <a:r>
              <a:rPr lang="en-US" sz="1400" dirty="0"/>
              <a:t>It’s not even meeting the half of Target.</a:t>
            </a:r>
            <a:br>
              <a:rPr lang="en-US" sz="1400" dirty="0"/>
            </a:br>
            <a:endParaRPr lang="en-IN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2B7E5-5EE3-9055-A056-557FC18E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7" y="438176"/>
            <a:ext cx="8070279" cy="4008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846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B8E5A-E003-0380-B626-617D1A27B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0" y="3015916"/>
            <a:ext cx="5980509" cy="3506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381B9-6D83-B86F-AA40-414E3B8C8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6" y="335898"/>
            <a:ext cx="5470359" cy="3239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89492E-7E9F-DE9F-A1C6-8EF40B701FE7}"/>
              </a:ext>
            </a:extLst>
          </p:cNvPr>
          <p:cNvSpPr txBox="1"/>
          <p:nvPr/>
        </p:nvSpPr>
        <p:spPr>
          <a:xfrm>
            <a:off x="7210926" y="465221"/>
            <a:ext cx="440355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MAY’22 and AUG’22 are the two months where IF% and OTIF % </a:t>
            </a:r>
          </a:p>
          <a:p>
            <a:r>
              <a:rPr lang="en-US" sz="1400" dirty="0"/>
              <a:t>have shown slight improvement compare to past month, still they are </a:t>
            </a:r>
          </a:p>
          <a:p>
            <a:r>
              <a:rPr lang="en-US" sz="1400" dirty="0"/>
              <a:t>far away from Target levels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2. In Daily Trend for OT% Graphs for Order even </a:t>
            </a:r>
          </a:p>
          <a:p>
            <a:r>
              <a:rPr lang="en-US" sz="1400" dirty="0"/>
              <a:t>Daily level of OT% too are significantly lower than </a:t>
            </a:r>
          </a:p>
          <a:p>
            <a:r>
              <a:rPr lang="en-US" sz="1400" dirty="0"/>
              <a:t>Targeted OT%</a:t>
            </a:r>
          </a:p>
          <a:p>
            <a:endParaRPr lang="en-US" sz="1400" dirty="0"/>
          </a:p>
          <a:p>
            <a:r>
              <a:rPr lang="en-US" sz="1400" dirty="0"/>
              <a:t>As we see in above slide only 59.03% of total </a:t>
            </a:r>
          </a:p>
          <a:p>
            <a:r>
              <a:rPr lang="en-US" sz="1400" dirty="0"/>
              <a:t>orders are delivered on time</a:t>
            </a:r>
          </a:p>
          <a:p>
            <a:endParaRPr lang="en-US" sz="1400" dirty="0"/>
          </a:p>
          <a:p>
            <a:r>
              <a:rPr lang="en-US" sz="1400" dirty="0"/>
              <a:t>3. Even Daily trends of IF% and OTIF % chart </a:t>
            </a:r>
          </a:p>
          <a:p>
            <a:r>
              <a:rPr lang="en-US" sz="1400" dirty="0"/>
              <a:t>shows that not a single day they are able to </a:t>
            </a:r>
          </a:p>
          <a:p>
            <a:r>
              <a:rPr lang="en-US" sz="1400" dirty="0"/>
              <a:t>touch the Target lines for respective matrices.</a:t>
            </a:r>
          </a:p>
          <a:p>
            <a:endParaRPr lang="en-US" sz="1400" dirty="0"/>
          </a:p>
          <a:p>
            <a:r>
              <a:rPr lang="en-US" sz="1400" dirty="0"/>
              <a:t>Especially OTIF% performance is quite </a:t>
            </a:r>
          </a:p>
          <a:p>
            <a:r>
              <a:rPr lang="en-US" sz="1400" dirty="0"/>
              <a:t>disappointing.</a:t>
            </a:r>
          </a:p>
          <a:p>
            <a:endParaRPr lang="en-US" sz="1400" dirty="0"/>
          </a:p>
          <a:p>
            <a:r>
              <a:rPr lang="en-US" sz="1400" dirty="0"/>
              <a:t>The average OTIF% is significantly lower than the </a:t>
            </a:r>
          </a:p>
          <a:p>
            <a:r>
              <a:rPr lang="en-US" sz="1400" dirty="0"/>
              <a:t>Targeted OTIF % Which shows poor delivering </a:t>
            </a:r>
          </a:p>
          <a:p>
            <a:r>
              <a:rPr lang="en-US" sz="1400" dirty="0"/>
              <a:t>capabilities.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3898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B7D47D-7846-C8CF-0F44-F8A47FFA6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5" y="312821"/>
            <a:ext cx="6082630" cy="4358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61F44-7E07-5C29-A8A6-32CA1509CFCC}"/>
              </a:ext>
            </a:extLst>
          </p:cNvPr>
          <p:cNvSpPr txBox="1"/>
          <p:nvPr/>
        </p:nvSpPr>
        <p:spPr>
          <a:xfrm>
            <a:off x="7210926" y="465221"/>
            <a:ext cx="4403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Level </a:t>
            </a:r>
          </a:p>
          <a:p>
            <a:r>
              <a:rPr lang="en-US" sz="1200" dirty="0"/>
              <a:t>Diary products orders are almost double than the </a:t>
            </a:r>
          </a:p>
          <a:p>
            <a:r>
              <a:rPr lang="en-US" sz="1200" dirty="0"/>
              <a:t>Food and Beverages Category.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Products </a:t>
            </a:r>
            <a:br>
              <a:rPr lang="en-US" sz="1200" dirty="0"/>
            </a:br>
            <a:r>
              <a:rPr lang="en-US" sz="1200" dirty="0"/>
              <a:t>- AM Milk 100 </a:t>
            </a:r>
          </a:p>
          <a:p>
            <a:r>
              <a:rPr lang="en-US" sz="1200" dirty="0"/>
              <a:t>- AM Milk 250</a:t>
            </a:r>
            <a:br>
              <a:rPr lang="en-US" sz="1200" dirty="0"/>
            </a:br>
            <a:r>
              <a:rPr lang="en-US" sz="1200" dirty="0"/>
              <a:t>- AM Milk 500</a:t>
            </a:r>
            <a:br>
              <a:rPr lang="en-US" sz="1200" dirty="0"/>
            </a:br>
            <a:r>
              <a:rPr lang="en-US" sz="1200" dirty="0"/>
              <a:t>- AM Curd 50</a:t>
            </a:r>
          </a:p>
          <a:p>
            <a:r>
              <a:rPr lang="en-US" sz="1200" dirty="0"/>
              <a:t>- AM Curd 100</a:t>
            </a:r>
          </a:p>
          <a:p>
            <a:r>
              <a:rPr lang="en-US" sz="1200" dirty="0"/>
              <a:t>- AM Curd 250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9EDF2-B9BC-E95B-E057-FEAB36EC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07" y="3368842"/>
            <a:ext cx="5896687" cy="3319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E2F02-E314-BD28-960E-D8C37E5D411C}"/>
              </a:ext>
            </a:extLst>
          </p:cNvPr>
          <p:cNvSpPr txBox="1"/>
          <p:nvPr/>
        </p:nvSpPr>
        <p:spPr>
          <a:xfrm>
            <a:off x="778042" y="5117413"/>
            <a:ext cx="44035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Level </a:t>
            </a:r>
          </a:p>
          <a:p>
            <a:br>
              <a:rPr lang="en-US" sz="1200" dirty="0"/>
            </a:br>
            <a:r>
              <a:rPr lang="en-US" sz="1200" dirty="0"/>
              <a:t>3 First 6 Customers Acclaimed Stores , Lotus Mart, Vijay Stores, Rel Fresh, Cool Blue &amp; Propel Mart is constituting 53% of Total orders &amp; seems to be key customers 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br>
              <a:rPr lang="en-US" sz="1200" dirty="0"/>
            </a:br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962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892678-C910-7C9C-1A22-8482B7745F0F}"/>
              </a:ext>
            </a:extLst>
          </p:cNvPr>
          <p:cNvSpPr txBox="1"/>
          <p:nvPr/>
        </p:nvSpPr>
        <p:spPr>
          <a:xfrm>
            <a:off x="7660105" y="492839"/>
            <a:ext cx="428186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Order Line -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1. Initial analysis of Order Line overview shows that there are certain customers who has </a:t>
            </a:r>
          </a:p>
          <a:p>
            <a:r>
              <a:rPr lang="en-US" sz="1200" dirty="0"/>
              <a:t>LIFR % noticeably lower than Average LIFR%.</a:t>
            </a:r>
          </a:p>
          <a:p>
            <a:endParaRPr lang="en-US" sz="1200" dirty="0"/>
          </a:p>
          <a:p>
            <a:r>
              <a:rPr lang="en-US" sz="1200" dirty="0"/>
              <a:t>- Acclaimed Stores , Cool Blue, Elite Mart, Info Stores, Lotus Mart,   </a:t>
            </a:r>
            <a:r>
              <a:rPr lang="en-US" sz="1200" dirty="0" err="1"/>
              <a:t>Sorefoz</a:t>
            </a:r>
            <a:r>
              <a:rPr lang="en-US" sz="1200" dirty="0"/>
              <a:t> Mart &amp; Vijay Stores</a:t>
            </a:r>
          </a:p>
          <a:p>
            <a:endParaRPr lang="en-US" sz="1200" dirty="0"/>
          </a:p>
          <a:p>
            <a:r>
              <a:rPr lang="en-US" sz="1200" dirty="0"/>
              <a:t>- Out of That Acclaimed Stores , Lotus Mart &amp; Vijay Stores are the customers who have larger no. of order lines amongst all</a:t>
            </a:r>
          </a:p>
          <a:p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2. Further detailed analysis of Line lead time analysis combined with delayed days analysis reveals some interesting facts</a:t>
            </a:r>
          </a:p>
          <a:p>
            <a:r>
              <a:rPr lang="en-US" sz="1200" dirty="0"/>
              <a:t>  - </a:t>
            </a:r>
          </a:p>
          <a:p>
            <a:r>
              <a:rPr lang="en-US" sz="1200" dirty="0"/>
              <a:t>For Acclaimed Stores , Cool Blue &amp; Lotus Mart more than 75% of times lines are </a:t>
            </a:r>
          </a:p>
          <a:p>
            <a:r>
              <a:rPr lang="en-US" sz="1200" dirty="0"/>
              <a:t>being delivered late. Moreover, out of that 75% delayed deliveries, 66% of them are late by 2 or 3 days.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Mostly orders which are getting delay are from the Dairy Product</a:t>
            </a:r>
            <a:br>
              <a:rPr lang="en-US" sz="1200" dirty="0"/>
            </a:br>
            <a:r>
              <a:rPr lang="en-US" sz="1200" dirty="0"/>
              <a:t>- demand can be high and we are not able  to supply on the time </a:t>
            </a:r>
          </a:p>
          <a:p>
            <a:endParaRPr lang="en-I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51C97-4994-D3FB-5E6B-E39FE9161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3" y="822804"/>
            <a:ext cx="7289764" cy="4262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227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5F676-139C-FF15-8082-A64AF8AAA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219367"/>
            <a:ext cx="5658164" cy="3505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51219-114F-6BEB-2B10-3F0037071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7" y="3429000"/>
            <a:ext cx="5414210" cy="3202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7383A-5734-B0DD-BD71-75B324FBB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658" y="219366"/>
            <a:ext cx="5595374" cy="3505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219129-4AAC-3F26-53A5-E91D3233EDCB}"/>
              </a:ext>
            </a:extLst>
          </p:cNvPr>
          <p:cNvSpPr txBox="1"/>
          <p:nvPr/>
        </p:nvSpPr>
        <p:spPr>
          <a:xfrm>
            <a:off x="6697578" y="4326118"/>
            <a:ext cx="4852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  Matrices-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Look at the chart in all these three Stores </a:t>
            </a:r>
            <a:br>
              <a:rPr lang="en-US" sz="1400" dirty="0"/>
            </a:br>
            <a:r>
              <a:rPr lang="en-US" sz="1400" dirty="0"/>
              <a:t>Acclaimed Stores , Cool Blue &amp; Lotus Mart, VOFR % is good but </a:t>
            </a:r>
            <a:br>
              <a:rPr lang="en-US" sz="1400" dirty="0"/>
            </a:br>
            <a:r>
              <a:rPr lang="en-US" sz="1400" dirty="0"/>
              <a:t>we Are not able to complete the delivery Qty and the ratio is in front of you, it’s lower then the Ordered QTY.</a:t>
            </a:r>
          </a:p>
          <a:p>
            <a:endParaRPr lang="en-US" sz="1400" dirty="0"/>
          </a:p>
          <a:p>
            <a:br>
              <a:rPr lang="en-US" sz="1400" dirty="0"/>
            </a:br>
            <a:br>
              <a:rPr lang="en-US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9990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EBD978E0-FFCC-CA12-E31A-76527423D7AB}"/>
              </a:ext>
            </a:extLst>
          </p:cNvPr>
          <p:cNvSpPr/>
          <p:nvPr/>
        </p:nvSpPr>
        <p:spPr>
          <a:xfrm>
            <a:off x="834196" y="1235241"/>
            <a:ext cx="5261804" cy="356134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0B954-1C38-1E7E-C172-5786DE676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3132">
            <a:off x="1519158" y="1730784"/>
            <a:ext cx="3662020" cy="2517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AEEE8165-662E-DE2A-7143-5D878B9284D9}"/>
              </a:ext>
            </a:extLst>
          </p:cNvPr>
          <p:cNvSpPr/>
          <p:nvPr/>
        </p:nvSpPr>
        <p:spPr>
          <a:xfrm rot="20103034">
            <a:off x="3371695" y="2633958"/>
            <a:ext cx="4028620" cy="253064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CD7F0-778C-D693-7F54-EA7F52C2F635}"/>
              </a:ext>
            </a:extLst>
          </p:cNvPr>
          <p:cNvSpPr txBox="1"/>
          <p:nvPr/>
        </p:nvSpPr>
        <p:spPr>
          <a:xfrm rot="13663523">
            <a:off x="7037432" y="284867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542AA-73FF-E7A2-D3F5-C5A684D33EE7}"/>
              </a:ext>
            </a:extLst>
          </p:cNvPr>
          <p:cNvSpPr txBox="1"/>
          <p:nvPr/>
        </p:nvSpPr>
        <p:spPr>
          <a:xfrm>
            <a:off x="7132723" y="3033338"/>
            <a:ext cx="40666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Unfortunately ,The Answer is </a:t>
            </a:r>
            <a:r>
              <a:rPr lang="en-IN" b="1" dirty="0"/>
              <a:t>YES</a:t>
            </a:r>
            <a:r>
              <a:rPr lang="en-IN" dirty="0"/>
              <a:t>!!</a:t>
            </a:r>
          </a:p>
          <a:p>
            <a:br>
              <a:rPr lang="en-IN" dirty="0"/>
            </a:b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And probably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Acclaimed Stores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Cool Blue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&amp;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Lotus Mart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are the Key customers who would certainly not willing to renew the contract.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2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529</Words>
  <Application>Microsoft Office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Rudraksha Patidar</dc:creator>
  <cp:lastModifiedBy>Rudraksha Patidar</cp:lastModifiedBy>
  <cp:revision>7</cp:revision>
  <dcterms:created xsi:type="dcterms:W3CDTF">2024-09-25T07:01:56Z</dcterms:created>
  <dcterms:modified xsi:type="dcterms:W3CDTF">2024-10-01T10:53:02Z</dcterms:modified>
</cp:coreProperties>
</file>