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4" r:id="rId8"/>
    <p:sldId id="265" r:id="rId9"/>
    <p:sldId id="267" r:id="rId10"/>
    <p:sldId id="268"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5" autoAdjust="0"/>
    <p:restoredTop sz="94660"/>
  </p:normalViewPr>
  <p:slideViewPr>
    <p:cSldViewPr snapToGrid="0">
      <p:cViewPr>
        <p:scale>
          <a:sx n="100" d="100"/>
          <a:sy n="100" d="100"/>
        </p:scale>
        <p:origin x="994"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KPMG%20Internship\Task-2\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KPMG%20Internship\Task-2\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KPMG%20Internship\Task-2\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KPMG%20Internship\Task-2\KPMG_VI_New_raw_data_update_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[KPMG_VI_New_raw_data_update_final.xlsx]Bike purchase!PivotTable4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t>Bike Related Purchase Based on Industry</a:t>
            </a:r>
          </a:p>
        </c:rich>
      </c:tx>
      <c:layout>
        <c:manualLayout>
          <c:xMode val="edge"/>
          <c:yMode val="edge"/>
          <c:x val="0.11881140967568114"/>
          <c:y val="3.044321242210912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4041994750656171E-2"/>
          <c:y val="0.25407188684747739"/>
          <c:w val="0.76997156605424322"/>
          <c:h val="0.3225200495771362"/>
        </c:manualLayout>
      </c:layout>
      <c:barChart>
        <c:barDir val="col"/>
        <c:grouping val="clustered"/>
        <c:varyColors val="0"/>
        <c:ser>
          <c:idx val="0"/>
          <c:order val="0"/>
          <c:tx>
            <c:strRef>
              <c:f>'Bike purchase'!$B$3</c:f>
              <c:strCache>
                <c:ptCount val="1"/>
                <c:pt idx="0">
                  <c:v>Total</c:v>
                </c:pt>
              </c:strCache>
            </c:strRef>
          </c:tx>
          <c:spPr>
            <a:solidFill>
              <a:schemeClr val="accent1"/>
            </a:solidFill>
            <a:ln>
              <a:noFill/>
            </a:ln>
            <a:effectLst/>
          </c:spPr>
          <c:invertIfNegative val="0"/>
          <c:cat>
            <c:strRef>
              <c:f>'Bike purchase'!$A$4:$A$13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'Bike purchase'!$B$4:$B$13</c:f>
              <c:numCache>
                <c:formatCode>General</c:formatCode>
                <c:ptCount val="9"/>
                <c:pt idx="0">
                  <c:v>51</c:v>
                </c:pt>
                <c:pt idx="1">
                  <c:v>80</c:v>
                </c:pt>
                <c:pt idx="2">
                  <c:v>293</c:v>
                </c:pt>
                <c:pt idx="3">
                  <c:v>264</c:v>
                </c:pt>
                <c:pt idx="4">
                  <c:v>105</c:v>
                </c:pt>
                <c:pt idx="5">
                  <c:v>373</c:v>
                </c:pt>
                <c:pt idx="6">
                  <c:v>100</c:v>
                </c:pt>
                <c:pt idx="7">
                  <c:v>165</c:v>
                </c:pt>
                <c:pt idx="8">
                  <c:v>28</c:v>
                </c:pt>
              </c:numCache>
            </c:numRef>
          </c:val>
          <c:extLst>
            <c:ext xmlns:c16="http://schemas.microsoft.com/office/drawing/2014/chart" uri="{C3380CC4-5D6E-409C-BE32-E72D297353CC}">
              <c16:uniqueId val="{00000000-61E5-4ABA-8F1F-1E4604C51737}"/>
            </c:ext>
          </c:extLst>
        </c:ser>
        <c:dLbls>
          <c:showLegendKey val="0"/>
          <c:showVal val="0"/>
          <c:showCatName val="0"/>
          <c:showSerName val="0"/>
          <c:showPercent val="0"/>
          <c:showBubbleSize val="0"/>
        </c:dLbls>
        <c:gapWidth val="219"/>
        <c:overlap val="-27"/>
        <c:axId val="1016947151"/>
        <c:axId val="1097210799"/>
      </c:barChart>
      <c:catAx>
        <c:axId val="1016947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7210799"/>
        <c:crosses val="autoZero"/>
        <c:auto val="1"/>
        <c:lblAlgn val="ctr"/>
        <c:lblOffset val="100"/>
        <c:noMultiLvlLbl val="0"/>
      </c:catAx>
      <c:valAx>
        <c:axId val="1097210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69471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[KPMG_VI_New_raw_data_update_final.xlsx]Profile Based oon Industry!PivotTable5</c:name>
    <c:fmtId val="6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 Based</a:t>
            </a:r>
            <a:r>
              <a:rPr lang="en-US" baseline="0"/>
              <a:t> on Industry Sector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circle"/>
          <c:size val="5"/>
          <c:spPr>
            <a:solidFill>
              <a:schemeClr val="accent5"/>
            </a:solidFill>
            <a:ln w="9525">
              <a:solidFill>
                <a:schemeClr val="accent5"/>
              </a:solidFill>
            </a:ln>
            <a:effectLst/>
          </c:spPr>
        </c:marker>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608408253105036"/>
          <c:y val="0.16099755485424466"/>
          <c:w val="0.66122548567383121"/>
          <c:h val="0.49384253795102895"/>
        </c:manualLayout>
      </c:layout>
      <c:barChart>
        <c:barDir val="col"/>
        <c:grouping val="clustered"/>
        <c:varyColors val="0"/>
        <c:ser>
          <c:idx val="0"/>
          <c:order val="0"/>
          <c:tx>
            <c:strRef>
              <c:f>'Profile Based oon Industry'!$B$3</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'Profile Based oon Industry'!$A$4:$A$13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'Profile Based oon Industry'!$B$4:$B$13</c:f>
              <c:numCache>
                <c:formatCode>[$$-1009]#,##0.00</c:formatCode>
                <c:ptCount val="9"/>
                <c:pt idx="0">
                  <c:v>28405.68</c:v>
                </c:pt>
                <c:pt idx="1">
                  <c:v>38259.82</c:v>
                </c:pt>
                <c:pt idx="2">
                  <c:v>161857.56999999998</c:v>
                </c:pt>
                <c:pt idx="3">
                  <c:v>142952.79999999993</c:v>
                </c:pt>
                <c:pt idx="4">
                  <c:v>63298.82</c:v>
                </c:pt>
                <c:pt idx="5">
                  <c:v>220205.82999999973</c:v>
                </c:pt>
                <c:pt idx="6">
                  <c:v>49296.350000000006</c:v>
                </c:pt>
                <c:pt idx="7">
                  <c:v>86028.169999999984</c:v>
                </c:pt>
                <c:pt idx="8">
                  <c:v>18716.399999999998</c:v>
                </c:pt>
              </c:numCache>
            </c:numRef>
          </c:val>
          <c:extLst>
            <c:ext xmlns:c16="http://schemas.microsoft.com/office/drawing/2014/chart" uri="{C3380CC4-5D6E-409C-BE32-E72D297353CC}">
              <c16:uniqueId val="{00000000-5F88-4984-B345-F5F84AFD34CC}"/>
            </c:ext>
          </c:extLst>
        </c:ser>
        <c:dLbls>
          <c:dLblPos val="outEnd"/>
          <c:showLegendKey val="0"/>
          <c:showVal val="1"/>
          <c:showCatName val="0"/>
          <c:showSerName val="0"/>
          <c:showPercent val="0"/>
          <c:showBubbleSize val="0"/>
        </c:dLbls>
        <c:gapWidth val="219"/>
        <c:overlap val="-27"/>
        <c:axId val="899863311"/>
        <c:axId val="1821834415"/>
      </c:barChart>
      <c:catAx>
        <c:axId val="899863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1834415"/>
        <c:crosses val="autoZero"/>
        <c:auto val="1"/>
        <c:lblAlgn val="ctr"/>
        <c:lblOffset val="100"/>
        <c:noMultiLvlLbl val="0"/>
      </c:catAx>
      <c:valAx>
        <c:axId val="1821834415"/>
        <c:scaling>
          <c:orientation val="minMax"/>
        </c:scaling>
        <c:delete val="0"/>
        <c:axPos val="l"/>
        <c:majorGridlines>
          <c:spPr>
            <a:ln w="9525" cap="flat" cmpd="sng" algn="ctr">
              <a:solidFill>
                <a:schemeClr val="tx1">
                  <a:lumMod val="15000"/>
                  <a:lumOff val="85000"/>
                </a:schemeClr>
              </a:solidFill>
              <a:round/>
            </a:ln>
            <a:effectLst/>
          </c:spPr>
        </c:majorGridlines>
        <c:numFmt formatCode="[$$-10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8633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[KPMG_VI_New_raw_data_update_final.xlsx]Age Cluster Profile!PivotTable4</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Age Cluster Profile</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88340416118974"/>
          <c:y val="0.1931716082659479"/>
          <c:w val="0.59929597536126455"/>
          <c:h val="0.71257861635220132"/>
        </c:manualLayout>
      </c:layout>
      <c:barChart>
        <c:barDir val="col"/>
        <c:grouping val="clustered"/>
        <c:varyColors val="0"/>
        <c:ser>
          <c:idx val="0"/>
          <c:order val="0"/>
          <c:tx>
            <c:strRef>
              <c:f>'Age Cluster Profile'!$C$3:$C$4</c:f>
              <c:strCache>
                <c:ptCount val="1"/>
                <c:pt idx="0">
                  <c:v>Affluent Customer</c:v>
                </c:pt>
              </c:strCache>
            </c:strRef>
          </c:tx>
          <c:spPr>
            <a:solidFill>
              <a:schemeClr val="accent1"/>
            </a:solidFill>
            <a:ln>
              <a:noFill/>
            </a:ln>
            <a:effectLst/>
          </c:spPr>
          <c:invertIfNegative val="0"/>
          <c:cat>
            <c:strRef>
              <c:f>'Age Cluster Profile'!$B$5:$B$13</c:f>
              <c:strCache>
                <c:ptCount val="8"/>
                <c:pt idx="0">
                  <c:v>0-10</c:v>
                </c:pt>
                <c:pt idx="1">
                  <c:v>20-30</c:v>
                </c:pt>
                <c:pt idx="2">
                  <c:v>30-40</c:v>
                </c:pt>
                <c:pt idx="3">
                  <c:v>40-50</c:v>
                </c:pt>
                <c:pt idx="4">
                  <c:v>50-60</c:v>
                </c:pt>
                <c:pt idx="5">
                  <c:v>60-70</c:v>
                </c:pt>
                <c:pt idx="6">
                  <c:v>70-80</c:v>
                </c:pt>
                <c:pt idx="7">
                  <c:v>90-99</c:v>
                </c:pt>
              </c:strCache>
            </c:strRef>
          </c:cat>
          <c:val>
            <c:numRef>
              <c:f>'Age Cluster Profile'!$C$5:$C$13</c:f>
              <c:numCache>
                <c:formatCode>[$$-45C]#,##0.00</c:formatCode>
                <c:ptCount val="8"/>
                <c:pt idx="0">
                  <c:v>39706.250000000015</c:v>
                </c:pt>
                <c:pt idx="1">
                  <c:v>34929.550000000003</c:v>
                </c:pt>
                <c:pt idx="2">
                  <c:v>30327.579999999998</c:v>
                </c:pt>
                <c:pt idx="3">
                  <c:v>53374.219999999965</c:v>
                </c:pt>
                <c:pt idx="4">
                  <c:v>24456.730000000003</c:v>
                </c:pt>
                <c:pt idx="5">
                  <c:v>18120.689999999999</c:v>
                </c:pt>
                <c:pt idx="7">
                  <c:v>217.51</c:v>
                </c:pt>
              </c:numCache>
            </c:numRef>
          </c:val>
          <c:extLst>
            <c:ext xmlns:c16="http://schemas.microsoft.com/office/drawing/2014/chart" uri="{C3380CC4-5D6E-409C-BE32-E72D297353CC}">
              <c16:uniqueId val="{00000000-81B0-4303-A728-72218A03D62C}"/>
            </c:ext>
          </c:extLst>
        </c:ser>
        <c:ser>
          <c:idx val="1"/>
          <c:order val="1"/>
          <c:tx>
            <c:strRef>
              <c:f>'Age Cluster Profile'!$D$3:$D$4</c:f>
              <c:strCache>
                <c:ptCount val="1"/>
                <c:pt idx="0">
                  <c:v>High Net Worth</c:v>
                </c:pt>
              </c:strCache>
            </c:strRef>
          </c:tx>
          <c:spPr>
            <a:solidFill>
              <a:schemeClr val="accent2"/>
            </a:solidFill>
            <a:ln>
              <a:noFill/>
            </a:ln>
            <a:effectLst/>
          </c:spPr>
          <c:invertIfNegative val="0"/>
          <c:cat>
            <c:strRef>
              <c:f>'Age Cluster Profile'!$B$5:$B$13</c:f>
              <c:strCache>
                <c:ptCount val="8"/>
                <c:pt idx="0">
                  <c:v>0-10</c:v>
                </c:pt>
                <c:pt idx="1">
                  <c:v>20-30</c:v>
                </c:pt>
                <c:pt idx="2">
                  <c:v>30-40</c:v>
                </c:pt>
                <c:pt idx="3">
                  <c:v>40-50</c:v>
                </c:pt>
                <c:pt idx="4">
                  <c:v>50-60</c:v>
                </c:pt>
                <c:pt idx="5">
                  <c:v>60-70</c:v>
                </c:pt>
                <c:pt idx="6">
                  <c:v>70-80</c:v>
                </c:pt>
                <c:pt idx="7">
                  <c:v>90-99</c:v>
                </c:pt>
              </c:strCache>
            </c:strRef>
          </c:cat>
          <c:val>
            <c:numRef>
              <c:f>'Age Cluster Profile'!$D$5:$D$13</c:f>
              <c:numCache>
                <c:formatCode>[$$-45C]#,##0.00</c:formatCode>
                <c:ptCount val="8"/>
                <c:pt idx="0">
                  <c:v>43350.819999999978</c:v>
                </c:pt>
                <c:pt idx="1">
                  <c:v>17950.000000000004</c:v>
                </c:pt>
                <c:pt idx="2">
                  <c:v>37313.99</c:v>
                </c:pt>
                <c:pt idx="3">
                  <c:v>60658.48000000001</c:v>
                </c:pt>
                <c:pt idx="4">
                  <c:v>27693.129999999994</c:v>
                </c:pt>
                <c:pt idx="5">
                  <c:v>28873.969999999994</c:v>
                </c:pt>
                <c:pt idx="6">
                  <c:v>72.599999999999966</c:v>
                </c:pt>
              </c:numCache>
            </c:numRef>
          </c:val>
          <c:extLst>
            <c:ext xmlns:c16="http://schemas.microsoft.com/office/drawing/2014/chart" uri="{C3380CC4-5D6E-409C-BE32-E72D297353CC}">
              <c16:uniqueId val="{00000001-81B0-4303-A728-72218A03D62C}"/>
            </c:ext>
          </c:extLst>
        </c:ser>
        <c:ser>
          <c:idx val="2"/>
          <c:order val="2"/>
          <c:tx>
            <c:strRef>
              <c:f>'Age Cluster Profile'!$E$3:$E$4</c:f>
              <c:strCache>
                <c:ptCount val="1"/>
                <c:pt idx="0">
                  <c:v>Mass Customer</c:v>
                </c:pt>
              </c:strCache>
            </c:strRef>
          </c:tx>
          <c:spPr>
            <a:solidFill>
              <a:schemeClr val="accent3"/>
            </a:solidFill>
            <a:ln>
              <a:noFill/>
            </a:ln>
            <a:effectLst/>
          </c:spPr>
          <c:invertIfNegative val="0"/>
          <c:cat>
            <c:strRef>
              <c:f>'Age Cluster Profile'!$B$5:$B$13</c:f>
              <c:strCache>
                <c:ptCount val="8"/>
                <c:pt idx="0">
                  <c:v>0-10</c:v>
                </c:pt>
                <c:pt idx="1">
                  <c:v>20-30</c:v>
                </c:pt>
                <c:pt idx="2">
                  <c:v>30-40</c:v>
                </c:pt>
                <c:pt idx="3">
                  <c:v>40-50</c:v>
                </c:pt>
                <c:pt idx="4">
                  <c:v>50-60</c:v>
                </c:pt>
                <c:pt idx="5">
                  <c:v>60-70</c:v>
                </c:pt>
                <c:pt idx="6">
                  <c:v>70-80</c:v>
                </c:pt>
                <c:pt idx="7">
                  <c:v>90-99</c:v>
                </c:pt>
              </c:strCache>
            </c:strRef>
          </c:cat>
          <c:val>
            <c:numRef>
              <c:f>'Age Cluster Profile'!$E$5:$E$13</c:f>
              <c:numCache>
                <c:formatCode>[$$-45C]#,##0.00</c:formatCode>
                <c:ptCount val="8"/>
                <c:pt idx="0">
                  <c:v>107208.20000000004</c:v>
                </c:pt>
                <c:pt idx="1">
                  <c:v>56469.570000000007</c:v>
                </c:pt>
                <c:pt idx="2">
                  <c:v>43689.44000000001</c:v>
                </c:pt>
                <c:pt idx="3">
                  <c:v>128324.69000000006</c:v>
                </c:pt>
                <c:pt idx="4">
                  <c:v>48702.509999999995</c:v>
                </c:pt>
                <c:pt idx="5">
                  <c:v>55427.860000000022</c:v>
                </c:pt>
              </c:numCache>
            </c:numRef>
          </c:val>
          <c:extLst>
            <c:ext xmlns:c16="http://schemas.microsoft.com/office/drawing/2014/chart" uri="{C3380CC4-5D6E-409C-BE32-E72D297353CC}">
              <c16:uniqueId val="{00000002-81B0-4303-A728-72218A03D62C}"/>
            </c:ext>
          </c:extLst>
        </c:ser>
        <c:dLbls>
          <c:showLegendKey val="0"/>
          <c:showVal val="0"/>
          <c:showCatName val="0"/>
          <c:showSerName val="0"/>
          <c:showPercent val="0"/>
          <c:showBubbleSize val="0"/>
        </c:dLbls>
        <c:gapWidth val="219"/>
        <c:overlap val="-27"/>
        <c:axId val="889776351"/>
        <c:axId val="1057449343"/>
      </c:barChart>
      <c:catAx>
        <c:axId val="889776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7449343"/>
        <c:crosses val="autoZero"/>
        <c:auto val="1"/>
        <c:lblAlgn val="ctr"/>
        <c:lblOffset val="100"/>
        <c:noMultiLvlLbl val="0"/>
      </c:catAx>
      <c:valAx>
        <c:axId val="1057449343"/>
        <c:scaling>
          <c:orientation val="minMax"/>
        </c:scaling>
        <c:delete val="0"/>
        <c:axPos val="l"/>
        <c:majorGridlines>
          <c:spPr>
            <a:ln w="9525" cap="flat" cmpd="sng" algn="ctr">
              <a:solidFill>
                <a:schemeClr val="tx1">
                  <a:lumMod val="15000"/>
                  <a:lumOff val="85000"/>
                </a:schemeClr>
              </a:solidFill>
              <a:round/>
            </a:ln>
            <a:effectLst/>
          </c:spPr>
        </c:majorGridlines>
        <c:numFmt formatCode="[$$-45C]#,##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9776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[KPMG_VI_New_raw_data_update_final.xlsx]No of Cars!PivotTable1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a:t>No. of Cars in Each State</a:t>
            </a:r>
          </a:p>
        </c:rich>
      </c:tx>
      <c:layout>
        <c:manualLayout>
          <c:xMode val="edge"/>
          <c:yMode val="edge"/>
          <c:x val="0.40698321215002764"/>
          <c:y val="4.41115361256433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1264216972878389E-2"/>
          <c:y val="0.14249781277340332"/>
          <c:w val="0.73840718363812785"/>
          <c:h val="0.66417104111986003"/>
        </c:manualLayout>
      </c:layout>
      <c:barChart>
        <c:barDir val="col"/>
        <c:grouping val="clustered"/>
        <c:varyColors val="0"/>
        <c:ser>
          <c:idx val="0"/>
          <c:order val="0"/>
          <c:tx>
            <c:strRef>
              <c:f>'No of Cars'!$B$3:$B$4</c:f>
              <c:strCache>
                <c:ptCount val="1"/>
                <c:pt idx="0">
                  <c:v>No</c:v>
                </c:pt>
              </c:strCache>
            </c:strRef>
          </c:tx>
          <c:spPr>
            <a:solidFill>
              <a:schemeClr val="accent1"/>
            </a:solidFill>
            <a:ln>
              <a:noFill/>
            </a:ln>
            <a:effectLst/>
          </c:spPr>
          <c:invertIfNegative val="0"/>
          <c:cat>
            <c:strRef>
              <c:f>'No of Cars'!$A$5:$A$8</c:f>
              <c:strCache>
                <c:ptCount val="3"/>
                <c:pt idx="0">
                  <c:v>NSW</c:v>
                </c:pt>
                <c:pt idx="1">
                  <c:v>QLD</c:v>
                </c:pt>
                <c:pt idx="2">
                  <c:v>VIC</c:v>
                </c:pt>
              </c:strCache>
            </c:strRef>
          </c:cat>
          <c:val>
            <c:numRef>
              <c:f>'No of Cars'!$B$5:$B$8</c:f>
              <c:numCache>
                <c:formatCode>General</c:formatCode>
                <c:ptCount val="3"/>
                <c:pt idx="0">
                  <c:v>428</c:v>
                </c:pt>
                <c:pt idx="1">
                  <c:v>192</c:v>
                </c:pt>
                <c:pt idx="2">
                  <c:v>218</c:v>
                </c:pt>
              </c:numCache>
            </c:numRef>
          </c:val>
          <c:extLst>
            <c:ext xmlns:c16="http://schemas.microsoft.com/office/drawing/2014/chart" uri="{C3380CC4-5D6E-409C-BE32-E72D297353CC}">
              <c16:uniqueId val="{00000000-1EFF-44F8-B9BB-AE0864A805D9}"/>
            </c:ext>
          </c:extLst>
        </c:ser>
        <c:ser>
          <c:idx val="1"/>
          <c:order val="1"/>
          <c:tx>
            <c:strRef>
              <c:f>'No of Cars'!$C$3:$C$4</c:f>
              <c:strCache>
                <c:ptCount val="1"/>
                <c:pt idx="0">
                  <c:v>Yes</c:v>
                </c:pt>
              </c:strCache>
            </c:strRef>
          </c:tx>
          <c:spPr>
            <a:solidFill>
              <a:schemeClr val="accent2"/>
            </a:solidFill>
            <a:ln>
              <a:noFill/>
            </a:ln>
            <a:effectLst/>
          </c:spPr>
          <c:invertIfNegative val="0"/>
          <c:cat>
            <c:strRef>
              <c:f>'No of Cars'!$A$5:$A$8</c:f>
              <c:strCache>
                <c:ptCount val="3"/>
                <c:pt idx="0">
                  <c:v>NSW</c:v>
                </c:pt>
                <c:pt idx="1">
                  <c:v>QLD</c:v>
                </c:pt>
                <c:pt idx="2">
                  <c:v>VIC</c:v>
                </c:pt>
              </c:strCache>
            </c:strRef>
          </c:cat>
          <c:val>
            <c:numRef>
              <c:f>'No of Cars'!$C$5:$C$8</c:f>
              <c:numCache>
                <c:formatCode>General</c:formatCode>
                <c:ptCount val="3"/>
                <c:pt idx="0">
                  <c:v>468</c:v>
                </c:pt>
                <c:pt idx="1">
                  <c:v>200</c:v>
                </c:pt>
                <c:pt idx="2">
                  <c:v>242</c:v>
                </c:pt>
              </c:numCache>
            </c:numRef>
          </c:val>
          <c:extLst>
            <c:ext xmlns:c16="http://schemas.microsoft.com/office/drawing/2014/chart" uri="{C3380CC4-5D6E-409C-BE32-E72D297353CC}">
              <c16:uniqueId val="{00000001-1EFF-44F8-B9BB-AE0864A805D9}"/>
            </c:ext>
          </c:extLst>
        </c:ser>
        <c:dLbls>
          <c:showLegendKey val="0"/>
          <c:showVal val="0"/>
          <c:showCatName val="0"/>
          <c:showSerName val="0"/>
          <c:showPercent val="0"/>
          <c:showBubbleSize val="0"/>
        </c:dLbls>
        <c:gapWidth val="219"/>
        <c:overlap val="-27"/>
        <c:axId val="905044015"/>
        <c:axId val="1014088591"/>
      </c:barChart>
      <c:catAx>
        <c:axId val="905044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4088591"/>
        <c:crosses val="autoZero"/>
        <c:auto val="1"/>
        <c:lblAlgn val="ctr"/>
        <c:lblOffset val="100"/>
        <c:noMultiLvlLbl val="0"/>
      </c:catAx>
      <c:valAx>
        <c:axId val="1014088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50440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9201" y="-450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43648" y="1156010"/>
            <a:ext cx="5841912" cy="166196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sz="4800" dirty="0">
                <a:latin typeface="Times New Roman" panose="02020603050405020304" pitchFamily="18" charset="0"/>
                <a:cs typeface="Times New Roman" panose="02020603050405020304" pitchFamily="18" charset="0"/>
              </a:rPr>
              <a:t>Sprocket Central P</a:t>
            </a:r>
            <a:r>
              <a:rPr lang="en-IN" sz="4800" dirty="0">
                <a:latin typeface="Times New Roman" panose="02020603050405020304" pitchFamily="18" charset="0"/>
                <a:cs typeface="Times New Roman" panose="02020603050405020304" pitchFamily="18" charset="0"/>
              </a:rPr>
              <a:t>ty</a:t>
            </a:r>
            <a:r>
              <a:rPr sz="4800" dirty="0">
                <a:latin typeface="Times New Roman" panose="02020603050405020304" pitchFamily="18" charset="0"/>
                <a:cs typeface="Times New Roman" panose="02020603050405020304" pitchFamily="18" charset="0"/>
              </a:rPr>
              <a:t> Ltd</a:t>
            </a:r>
          </a:p>
        </p:txBody>
      </p:sp>
      <p:sp>
        <p:nvSpPr>
          <p:cNvPr id="111" name="Shape 56"/>
          <p:cNvSpPr/>
          <p:nvPr/>
        </p:nvSpPr>
        <p:spPr>
          <a:xfrm>
            <a:off x="537899" y="3084885"/>
            <a:ext cx="5550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sz="2400" b="1" dirty="0">
                <a:latin typeface="Times New Roman" panose="02020603050405020304" pitchFamily="18" charset="0"/>
                <a:cs typeface="Times New Roman" panose="02020603050405020304" pitchFamily="18" charset="0"/>
              </a:rPr>
              <a:t>Data analytics approach</a:t>
            </a:r>
          </a:p>
        </p:txBody>
      </p:sp>
      <p:pic>
        <p:nvPicPr>
          <p:cNvPr id="112" name="Shape 57" descr="Shape 57"/>
          <p:cNvPicPr>
            <a:picLocks noChangeAspect="1"/>
          </p:cNvPicPr>
          <p:nvPr/>
        </p:nvPicPr>
        <p:blipFill>
          <a:blip r:embed="rId2"/>
          <a:stretch>
            <a:fillRect/>
          </a:stretch>
        </p:blipFill>
        <p:spPr>
          <a:xfrm>
            <a:off x="537899" y="650395"/>
            <a:ext cx="1982300" cy="238701"/>
          </a:xfrm>
          <a:prstGeom prst="rect">
            <a:avLst/>
          </a:prstGeom>
          <a:ln w="12700">
            <a:miter lim="400000"/>
          </a:ln>
        </p:spPr>
      </p:pic>
      <p:sp>
        <p:nvSpPr>
          <p:cNvPr id="113" name="Shape 58"/>
          <p:cNvSpPr/>
          <p:nvPr/>
        </p:nvSpPr>
        <p:spPr>
          <a:xfrm>
            <a:off x="537899" y="3698726"/>
            <a:ext cx="6249600" cy="4616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sz="1800" b="1" dirty="0">
                <a:latin typeface="Times New Roman" panose="02020603050405020304" pitchFamily="18" charset="0"/>
                <a:cs typeface="Times New Roman" panose="02020603050405020304" pitchFamily="18" charset="0"/>
              </a:rPr>
              <a:t>Rudresh Patidar</a:t>
            </a:r>
            <a:r>
              <a:rPr lang="en-IN" sz="1600" b="1" dirty="0">
                <a:latin typeface="Times New Roman" panose="02020603050405020304" pitchFamily="18" charset="0"/>
                <a:cs typeface="Times New Roman" panose="02020603050405020304" pitchFamily="18" charset="0"/>
              </a:rPr>
              <a:t> </a:t>
            </a:r>
            <a:endParaRPr sz="1400" b="1"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Interpretation</a:t>
            </a:r>
            <a:endParaRPr dirty="0"/>
          </a:p>
        </p:txBody>
      </p:sp>
      <p:sp>
        <p:nvSpPr>
          <p:cNvPr id="2" name="TextBox 1">
            <a:extLst>
              <a:ext uri="{FF2B5EF4-FFF2-40B4-BE49-F238E27FC236}">
                <a16:creationId xmlns:a16="http://schemas.microsoft.com/office/drawing/2014/main" id="{6F12F9B3-A213-20AB-EA80-052D085CD57B}"/>
              </a:ext>
            </a:extLst>
          </p:cNvPr>
          <p:cNvSpPr txBox="1"/>
          <p:nvPr/>
        </p:nvSpPr>
        <p:spPr>
          <a:xfrm>
            <a:off x="266700" y="1022716"/>
            <a:ext cx="781050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200" b="0" i="0" u="none" strike="noStrike" cap="none" spc="0" normalizeH="0" baseline="0" dirty="0">
                <a:ln>
                  <a:noFill/>
                </a:ln>
                <a:solidFill>
                  <a:srgbClr val="000000"/>
                </a:solidFill>
                <a:effectLst/>
                <a:uFillTx/>
                <a:latin typeface="+mn-lt"/>
                <a:ea typeface="+mn-ea"/>
                <a:cs typeface="+mn-cs"/>
                <a:sym typeface="Arial"/>
              </a:rPr>
              <a:t>Here is a snapshot of a few customer that will come under the high value customer classification</a:t>
            </a:r>
          </a:p>
        </p:txBody>
      </p:sp>
      <p:graphicFrame>
        <p:nvGraphicFramePr>
          <p:cNvPr id="3" name="Table 2">
            <a:extLst>
              <a:ext uri="{FF2B5EF4-FFF2-40B4-BE49-F238E27FC236}">
                <a16:creationId xmlns:a16="http://schemas.microsoft.com/office/drawing/2014/main" id="{50007C49-0163-9456-2B6F-FA3AA3E9E060}"/>
              </a:ext>
            </a:extLst>
          </p:cNvPr>
          <p:cNvGraphicFramePr>
            <a:graphicFrameLocks noGrp="1"/>
          </p:cNvGraphicFramePr>
          <p:nvPr>
            <p:extLst>
              <p:ext uri="{D42A27DB-BD31-4B8C-83A1-F6EECF244321}">
                <p14:modId xmlns:p14="http://schemas.microsoft.com/office/powerpoint/2010/main" val="1903009876"/>
              </p:ext>
            </p:extLst>
          </p:nvPr>
        </p:nvGraphicFramePr>
        <p:xfrm>
          <a:off x="617220" y="1676400"/>
          <a:ext cx="8054340" cy="2823324"/>
        </p:xfrm>
        <a:graphic>
          <a:graphicData uri="http://schemas.openxmlformats.org/drawingml/2006/table">
            <a:tbl>
              <a:tblPr firstRow="1" bandRow="1">
                <a:tableStyleId>{284E427A-3D55-4303-BF80-6455036E1DE7}</a:tableStyleId>
              </a:tblPr>
              <a:tblGrid>
                <a:gridCol w="868680">
                  <a:extLst>
                    <a:ext uri="{9D8B030D-6E8A-4147-A177-3AD203B41FA5}">
                      <a16:colId xmlns:a16="http://schemas.microsoft.com/office/drawing/2014/main" val="1678755042"/>
                    </a:ext>
                  </a:extLst>
                </a:gridCol>
                <a:gridCol w="1981200">
                  <a:extLst>
                    <a:ext uri="{9D8B030D-6E8A-4147-A177-3AD203B41FA5}">
                      <a16:colId xmlns:a16="http://schemas.microsoft.com/office/drawing/2014/main" val="1804908477"/>
                    </a:ext>
                  </a:extLst>
                </a:gridCol>
                <a:gridCol w="563880">
                  <a:extLst>
                    <a:ext uri="{9D8B030D-6E8A-4147-A177-3AD203B41FA5}">
                      <a16:colId xmlns:a16="http://schemas.microsoft.com/office/drawing/2014/main" val="2409615410"/>
                    </a:ext>
                  </a:extLst>
                </a:gridCol>
                <a:gridCol w="1341120">
                  <a:extLst>
                    <a:ext uri="{9D8B030D-6E8A-4147-A177-3AD203B41FA5}">
                      <a16:colId xmlns:a16="http://schemas.microsoft.com/office/drawing/2014/main" val="2625470674"/>
                    </a:ext>
                  </a:extLst>
                </a:gridCol>
                <a:gridCol w="1363980">
                  <a:extLst>
                    <a:ext uri="{9D8B030D-6E8A-4147-A177-3AD203B41FA5}">
                      <a16:colId xmlns:a16="http://schemas.microsoft.com/office/drawing/2014/main" val="2856127092"/>
                    </a:ext>
                  </a:extLst>
                </a:gridCol>
                <a:gridCol w="784860">
                  <a:extLst>
                    <a:ext uri="{9D8B030D-6E8A-4147-A177-3AD203B41FA5}">
                      <a16:colId xmlns:a16="http://schemas.microsoft.com/office/drawing/2014/main" val="3650283422"/>
                    </a:ext>
                  </a:extLst>
                </a:gridCol>
                <a:gridCol w="1150620">
                  <a:extLst>
                    <a:ext uri="{9D8B030D-6E8A-4147-A177-3AD203B41FA5}">
                      <a16:colId xmlns:a16="http://schemas.microsoft.com/office/drawing/2014/main" val="1585468762"/>
                    </a:ext>
                  </a:extLst>
                </a:gridCol>
              </a:tblGrid>
              <a:tr h="449580">
                <a:tc>
                  <a:txBody>
                    <a:bodyPr/>
                    <a:lstStyle/>
                    <a:p>
                      <a:r>
                        <a:rPr lang="en-US" dirty="0"/>
                        <a:t>First Name</a:t>
                      </a:r>
                      <a:endParaRPr lang="en-IN" dirty="0"/>
                    </a:p>
                  </a:txBody>
                  <a:tcPr/>
                </a:tc>
                <a:tc>
                  <a:txBody>
                    <a:bodyPr/>
                    <a:lstStyle/>
                    <a:p>
                      <a:r>
                        <a:rPr lang="en-US" dirty="0"/>
                        <a:t>Bike Related Purchase for the last 3 Year</a:t>
                      </a:r>
                      <a:endParaRPr lang="en-IN" dirty="0"/>
                    </a:p>
                  </a:txBody>
                  <a:tcPr/>
                </a:tc>
                <a:tc>
                  <a:txBody>
                    <a:bodyPr/>
                    <a:lstStyle/>
                    <a:p>
                      <a:r>
                        <a:rPr lang="en-IN" dirty="0"/>
                        <a:t>Age</a:t>
                      </a:r>
                    </a:p>
                  </a:txBody>
                  <a:tcPr/>
                </a:tc>
                <a:tc>
                  <a:txBody>
                    <a:bodyPr/>
                    <a:lstStyle/>
                    <a:p>
                      <a:r>
                        <a:rPr lang="en-IN" dirty="0"/>
                        <a:t>Job Industry</a:t>
                      </a:r>
                    </a:p>
                  </a:txBody>
                  <a:tcPr/>
                </a:tc>
                <a:tc>
                  <a:txBody>
                    <a:bodyPr/>
                    <a:lstStyle/>
                    <a:p>
                      <a:r>
                        <a:rPr lang="en-IN" dirty="0"/>
                        <a:t>Wealth Segment</a:t>
                      </a:r>
                    </a:p>
                  </a:txBody>
                  <a:tcPr/>
                </a:tc>
                <a:tc>
                  <a:txBody>
                    <a:bodyPr/>
                    <a:lstStyle/>
                    <a:p>
                      <a:r>
                        <a:rPr lang="en-IN" dirty="0"/>
                        <a:t>Own Cars</a:t>
                      </a:r>
                    </a:p>
                  </a:txBody>
                  <a:tcPr/>
                </a:tc>
                <a:tc>
                  <a:txBody>
                    <a:bodyPr/>
                    <a:lstStyle/>
                    <a:p>
                      <a:r>
                        <a:rPr lang="en-IN" dirty="0"/>
                        <a:t>State</a:t>
                      </a:r>
                    </a:p>
                  </a:txBody>
                  <a:tcPr/>
                </a:tc>
                <a:extLst>
                  <a:ext uri="{0D108BD9-81ED-4DB2-BD59-A6C34878D82A}">
                    <a16:rowId xmlns:a16="http://schemas.microsoft.com/office/drawing/2014/main" val="659610014"/>
                  </a:ext>
                </a:extLst>
              </a:tr>
              <a:tr h="270415">
                <a:tc>
                  <a:txBody>
                    <a:bodyPr/>
                    <a:lstStyle/>
                    <a:p>
                      <a:r>
                        <a:rPr lang="en-IN" dirty="0"/>
                        <a:t>Melba</a:t>
                      </a:r>
                    </a:p>
                  </a:txBody>
                  <a:tcPr/>
                </a:tc>
                <a:tc>
                  <a:txBody>
                    <a:bodyPr/>
                    <a:lstStyle/>
                    <a:p>
                      <a:pPr algn="ctr"/>
                      <a:r>
                        <a:rPr lang="en-IN" dirty="0"/>
                        <a:t>38</a:t>
                      </a:r>
                    </a:p>
                  </a:txBody>
                  <a:tcPr/>
                </a:tc>
                <a:tc>
                  <a:txBody>
                    <a:bodyPr/>
                    <a:lstStyle/>
                    <a:p>
                      <a:r>
                        <a:rPr lang="en-IN" dirty="0"/>
                        <a:t>44</a:t>
                      </a:r>
                    </a:p>
                  </a:txBody>
                  <a:tcPr/>
                </a:tc>
                <a:tc>
                  <a:txBody>
                    <a:bodyPr/>
                    <a:lstStyle/>
                    <a:p>
                      <a:r>
                        <a:rPr lang="en-IN" dirty="0"/>
                        <a:t>Health</a:t>
                      </a:r>
                    </a:p>
                  </a:txBody>
                  <a:tcPr/>
                </a:tc>
                <a:tc>
                  <a:txBody>
                    <a:bodyPr/>
                    <a:lstStyle/>
                    <a:p>
                      <a:r>
                        <a:rPr lang="en-IN" dirty="0"/>
                        <a:t>Mass Computer</a:t>
                      </a:r>
                    </a:p>
                  </a:txBody>
                  <a:tcPr/>
                </a:tc>
                <a:tc>
                  <a:txBody>
                    <a:bodyPr/>
                    <a:lstStyle/>
                    <a:p>
                      <a:r>
                        <a:rPr lang="en-IN" dirty="0"/>
                        <a:t>No</a:t>
                      </a:r>
                    </a:p>
                  </a:txBody>
                  <a:tcPr/>
                </a:tc>
                <a:tc>
                  <a:txBody>
                    <a:bodyPr/>
                    <a:lstStyle/>
                    <a:p>
                      <a:r>
                        <a:rPr lang="en-IN" dirty="0"/>
                        <a:t>NSW</a:t>
                      </a:r>
                    </a:p>
                  </a:txBody>
                  <a:tcPr/>
                </a:tc>
                <a:extLst>
                  <a:ext uri="{0D108BD9-81ED-4DB2-BD59-A6C34878D82A}">
                    <a16:rowId xmlns:a16="http://schemas.microsoft.com/office/drawing/2014/main" val="2526164600"/>
                  </a:ext>
                </a:extLst>
              </a:tr>
              <a:tr h="285667">
                <a:tc>
                  <a:txBody>
                    <a:bodyPr/>
                    <a:lstStyle/>
                    <a:p>
                      <a:r>
                        <a:rPr lang="en-IN" dirty="0"/>
                        <a:t>Winnifred</a:t>
                      </a:r>
                    </a:p>
                  </a:txBody>
                  <a:tcPr/>
                </a:tc>
                <a:tc>
                  <a:txBody>
                    <a:bodyPr/>
                    <a:lstStyle/>
                    <a:p>
                      <a:pPr algn="ctr"/>
                      <a:r>
                        <a:rPr lang="en-IN" dirty="0"/>
                        <a:t>83</a:t>
                      </a:r>
                    </a:p>
                  </a:txBody>
                  <a:tcPr/>
                </a:tc>
                <a:tc>
                  <a:txBody>
                    <a:bodyPr/>
                    <a:lstStyle/>
                    <a:p>
                      <a:r>
                        <a:rPr lang="en-IN" dirty="0"/>
                        <a:t>44</a:t>
                      </a:r>
                    </a:p>
                  </a:txBody>
                  <a:tcPr/>
                </a:tc>
                <a:tc>
                  <a:txBody>
                    <a:bodyPr/>
                    <a:lstStyle/>
                    <a:p>
                      <a:r>
                        <a:rPr lang="en-IN" dirty="0"/>
                        <a:t>Financial Services</a:t>
                      </a:r>
                    </a:p>
                  </a:txBody>
                  <a:tcPr/>
                </a:tc>
                <a:tc>
                  <a:txBody>
                    <a:bodyPr/>
                    <a:lstStyle/>
                    <a:p>
                      <a:r>
                        <a:rPr lang="en-IN" dirty="0"/>
                        <a:t>Mass Computer</a:t>
                      </a:r>
                    </a:p>
                  </a:txBody>
                  <a:tcPr/>
                </a:tc>
                <a:tc>
                  <a:txBody>
                    <a:bodyPr/>
                    <a:lstStyle/>
                    <a:p>
                      <a:r>
                        <a:rPr lang="en-IN" dirty="0"/>
                        <a:t>No</a:t>
                      </a:r>
                    </a:p>
                  </a:txBody>
                  <a:tcPr/>
                </a:tc>
                <a:tc>
                  <a:txBody>
                    <a:bodyPr/>
                    <a:lstStyle/>
                    <a:p>
                      <a:r>
                        <a:rPr lang="en-IN" dirty="0"/>
                        <a:t>VIC</a:t>
                      </a:r>
                    </a:p>
                  </a:txBody>
                  <a:tcPr/>
                </a:tc>
                <a:extLst>
                  <a:ext uri="{0D108BD9-81ED-4DB2-BD59-A6C34878D82A}">
                    <a16:rowId xmlns:a16="http://schemas.microsoft.com/office/drawing/2014/main" val="3357268219"/>
                  </a:ext>
                </a:extLst>
              </a:tr>
              <a:tr h="284023">
                <a:tc>
                  <a:txBody>
                    <a:bodyPr/>
                    <a:lstStyle/>
                    <a:p>
                      <a:r>
                        <a:rPr lang="en-IN" dirty="0"/>
                        <a:t>Gale</a:t>
                      </a:r>
                    </a:p>
                  </a:txBody>
                  <a:tcPr/>
                </a:tc>
                <a:tc>
                  <a:txBody>
                    <a:bodyPr/>
                    <a:lstStyle/>
                    <a:p>
                      <a:pPr algn="ctr"/>
                      <a:r>
                        <a:rPr lang="en-IN" dirty="0"/>
                        <a:t>59</a:t>
                      </a:r>
                    </a:p>
                  </a:txBody>
                  <a:tcPr/>
                </a:tc>
                <a:tc>
                  <a:txBody>
                    <a:bodyPr/>
                    <a:lstStyle/>
                    <a:p>
                      <a:r>
                        <a:rPr lang="en-IN" dirty="0"/>
                        <a:t>43</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Financial Services</a:t>
                      </a:r>
                    </a:p>
                  </a:txBody>
                  <a:tcPr/>
                </a:tc>
                <a:tc>
                  <a:txBody>
                    <a:bodyPr/>
                    <a:lstStyle/>
                    <a:p>
                      <a:r>
                        <a:rPr lang="en-IN" dirty="0"/>
                        <a:t>Mass Computer</a:t>
                      </a:r>
                    </a:p>
                  </a:txBody>
                  <a:tcPr/>
                </a:tc>
                <a:tc>
                  <a:txBody>
                    <a:bodyPr/>
                    <a:lstStyle/>
                    <a:p>
                      <a:r>
                        <a:rPr lang="en-IN" dirty="0"/>
                        <a:t>Yes</a:t>
                      </a:r>
                    </a:p>
                  </a:txBody>
                  <a:tcPr/>
                </a:tc>
                <a:tc>
                  <a:txBody>
                    <a:bodyPr/>
                    <a:lstStyle/>
                    <a:p>
                      <a:r>
                        <a:rPr lang="en-IN" dirty="0"/>
                        <a:t>VIC</a:t>
                      </a:r>
                    </a:p>
                  </a:txBody>
                  <a:tcPr/>
                </a:tc>
                <a:extLst>
                  <a:ext uri="{0D108BD9-81ED-4DB2-BD59-A6C34878D82A}">
                    <a16:rowId xmlns:a16="http://schemas.microsoft.com/office/drawing/2014/main" val="3429467404"/>
                  </a:ext>
                </a:extLst>
              </a:tr>
              <a:tr h="282379">
                <a:tc>
                  <a:txBody>
                    <a:bodyPr/>
                    <a:lstStyle/>
                    <a:p>
                      <a:r>
                        <a:rPr lang="en-IN" dirty="0"/>
                        <a:t>Martelle</a:t>
                      </a:r>
                    </a:p>
                  </a:txBody>
                  <a:tcPr/>
                </a:tc>
                <a:tc>
                  <a:txBody>
                    <a:bodyPr/>
                    <a:lstStyle/>
                    <a:p>
                      <a:pPr algn="ctr"/>
                      <a:r>
                        <a:rPr lang="en-IN" dirty="0"/>
                        <a:t>52</a:t>
                      </a:r>
                    </a:p>
                  </a:txBody>
                  <a:tcPr/>
                </a:tc>
                <a:tc>
                  <a:txBody>
                    <a:bodyPr/>
                    <a:lstStyle/>
                    <a:p>
                      <a:r>
                        <a:rPr lang="en-IN" dirty="0"/>
                        <a:t>39</a:t>
                      </a:r>
                    </a:p>
                  </a:txBody>
                  <a:tcPr/>
                </a:tc>
                <a:tc>
                  <a:txBody>
                    <a:bodyPr/>
                    <a:lstStyle/>
                    <a:p>
                      <a:r>
                        <a:rPr lang="en-IN" dirty="0"/>
                        <a:t>Manufacturing</a:t>
                      </a:r>
                    </a:p>
                  </a:txBody>
                  <a:tcPr/>
                </a:tc>
                <a:tc>
                  <a:txBody>
                    <a:bodyPr/>
                    <a:lstStyle/>
                    <a:p>
                      <a:r>
                        <a:rPr lang="en-IN" dirty="0"/>
                        <a:t>Mass Computer</a:t>
                      </a:r>
                    </a:p>
                  </a:txBody>
                  <a:tcPr/>
                </a:tc>
                <a:tc>
                  <a:txBody>
                    <a:bodyPr/>
                    <a:lstStyle/>
                    <a:p>
                      <a:r>
                        <a:rPr lang="en-IN" dirty="0"/>
                        <a:t>No</a:t>
                      </a:r>
                    </a:p>
                  </a:txBody>
                  <a:tcPr/>
                </a:tc>
                <a:tc>
                  <a:txBody>
                    <a:bodyPr/>
                    <a:lstStyle/>
                    <a:p>
                      <a:r>
                        <a:rPr lang="en-IN" dirty="0"/>
                        <a:t>NSW</a:t>
                      </a:r>
                    </a:p>
                  </a:txBody>
                  <a:tcPr/>
                </a:tc>
                <a:extLst>
                  <a:ext uri="{0D108BD9-81ED-4DB2-BD59-A6C34878D82A}">
                    <a16:rowId xmlns:a16="http://schemas.microsoft.com/office/drawing/2014/main" val="2240972876"/>
                  </a:ext>
                </a:extLst>
              </a:tr>
              <a:tr h="306078">
                <a:tc>
                  <a:txBody>
                    <a:bodyPr/>
                    <a:lstStyle/>
                    <a:p>
                      <a:r>
                        <a:rPr lang="en-IN" dirty="0"/>
                        <a:t>Patricia</a:t>
                      </a:r>
                    </a:p>
                  </a:txBody>
                  <a:tcPr/>
                </a:tc>
                <a:tc>
                  <a:txBody>
                    <a:bodyPr/>
                    <a:lstStyle/>
                    <a:p>
                      <a:pPr algn="ctr"/>
                      <a:r>
                        <a:rPr lang="en-IN" dirty="0"/>
                        <a:t>34</a:t>
                      </a:r>
                    </a:p>
                  </a:txBody>
                  <a:tcPr/>
                </a:tc>
                <a:tc>
                  <a:txBody>
                    <a:bodyPr/>
                    <a:lstStyle/>
                    <a:p>
                      <a:r>
                        <a:rPr lang="en-IN" dirty="0"/>
                        <a:t>42</a:t>
                      </a:r>
                    </a:p>
                  </a:txBody>
                  <a:tcPr/>
                </a:tc>
                <a:tc>
                  <a:txBody>
                    <a:bodyPr/>
                    <a:lstStyle/>
                    <a:p>
                      <a:r>
                        <a:rPr lang="en-IN" dirty="0"/>
                        <a:t>Health</a:t>
                      </a:r>
                    </a:p>
                  </a:txBody>
                  <a:tcPr/>
                </a:tc>
                <a:tc>
                  <a:txBody>
                    <a:bodyPr/>
                    <a:lstStyle/>
                    <a:p>
                      <a:r>
                        <a:rPr lang="en-IN" dirty="0"/>
                        <a:t>Mass Computer</a:t>
                      </a:r>
                    </a:p>
                  </a:txBody>
                  <a:tcPr/>
                </a:tc>
                <a:tc>
                  <a:txBody>
                    <a:bodyPr/>
                    <a:lstStyle/>
                    <a:p>
                      <a:r>
                        <a:rPr lang="en-IN" dirty="0"/>
                        <a:t>No</a:t>
                      </a:r>
                    </a:p>
                  </a:txBody>
                  <a:tcPr/>
                </a:tc>
                <a:tc>
                  <a:txBody>
                    <a:bodyPr/>
                    <a:lstStyle/>
                    <a:p>
                      <a:r>
                        <a:rPr lang="en-IN" dirty="0"/>
                        <a:t>NSW</a:t>
                      </a:r>
                    </a:p>
                  </a:txBody>
                  <a:tcPr/>
                </a:tc>
                <a:extLst>
                  <a:ext uri="{0D108BD9-81ED-4DB2-BD59-A6C34878D82A}">
                    <a16:rowId xmlns:a16="http://schemas.microsoft.com/office/drawing/2014/main" val="3421032174"/>
                  </a:ext>
                </a:extLst>
              </a:tr>
              <a:tr h="346674">
                <a:tc>
                  <a:txBody>
                    <a:bodyPr/>
                    <a:lstStyle/>
                    <a:p>
                      <a:r>
                        <a:rPr lang="en-IN" dirty="0"/>
                        <a:t>Daryl</a:t>
                      </a:r>
                    </a:p>
                  </a:txBody>
                  <a:tcPr/>
                </a:tc>
                <a:tc>
                  <a:txBody>
                    <a:bodyPr/>
                    <a:lstStyle/>
                    <a:p>
                      <a:pPr algn="ctr"/>
                      <a:r>
                        <a:rPr lang="en-IN" dirty="0"/>
                        <a:t>12</a:t>
                      </a:r>
                    </a:p>
                  </a:txBody>
                  <a:tcPr/>
                </a:tc>
                <a:tc>
                  <a:txBody>
                    <a:bodyPr/>
                    <a:lstStyle/>
                    <a:p>
                      <a:r>
                        <a:rPr lang="en-IN" dirty="0"/>
                        <a:t>41</a:t>
                      </a:r>
                    </a:p>
                  </a:txBody>
                  <a:tcPr/>
                </a:tc>
                <a:tc>
                  <a:txBody>
                    <a:bodyPr/>
                    <a:lstStyle/>
                    <a:p>
                      <a:r>
                        <a:rPr lang="en-IN" dirty="0"/>
                        <a:t>Financial Services</a:t>
                      </a:r>
                    </a:p>
                  </a:txBody>
                  <a:tcPr/>
                </a:tc>
                <a:tc>
                  <a:txBody>
                    <a:bodyPr/>
                    <a:lstStyle/>
                    <a:p>
                      <a:r>
                        <a:rPr lang="en-IN" dirty="0"/>
                        <a:t>Mass Computer</a:t>
                      </a:r>
                    </a:p>
                  </a:txBody>
                  <a:tcPr/>
                </a:tc>
                <a:tc>
                  <a:txBody>
                    <a:bodyPr/>
                    <a:lstStyle/>
                    <a:p>
                      <a:r>
                        <a:rPr lang="en-IN" dirty="0"/>
                        <a:t>Yes</a:t>
                      </a:r>
                    </a:p>
                  </a:txBody>
                  <a:tcPr/>
                </a:tc>
                <a:tc>
                  <a:txBody>
                    <a:bodyPr/>
                    <a:lstStyle/>
                    <a:p>
                      <a:r>
                        <a:rPr lang="en-IN" dirty="0"/>
                        <a:t>NSW</a:t>
                      </a:r>
                    </a:p>
                  </a:txBody>
                  <a:tcPr/>
                </a:tc>
                <a:extLst>
                  <a:ext uri="{0D108BD9-81ED-4DB2-BD59-A6C34878D82A}">
                    <a16:rowId xmlns:a16="http://schemas.microsoft.com/office/drawing/2014/main" val="3118534648"/>
                  </a:ext>
                </a:extLst>
              </a:tr>
              <a:tr h="319686">
                <a:tc>
                  <a:txBody>
                    <a:bodyPr/>
                    <a:lstStyle/>
                    <a:p>
                      <a:r>
                        <a:rPr lang="en-IN" dirty="0"/>
                        <a:t>Sunny</a:t>
                      </a:r>
                    </a:p>
                  </a:txBody>
                  <a:tcPr/>
                </a:tc>
                <a:tc>
                  <a:txBody>
                    <a:bodyPr/>
                    <a:lstStyle/>
                    <a:p>
                      <a:pPr algn="ctr"/>
                      <a:r>
                        <a:rPr lang="en-IN" dirty="0"/>
                        <a:t>90</a:t>
                      </a:r>
                    </a:p>
                  </a:txBody>
                  <a:tcPr/>
                </a:tc>
                <a:tc>
                  <a:txBody>
                    <a:bodyPr/>
                    <a:lstStyle/>
                    <a:p>
                      <a:r>
                        <a:rPr lang="en-IN" dirty="0"/>
                        <a:t>45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Financial Services</a:t>
                      </a:r>
                    </a:p>
                  </a:txBody>
                  <a:tcPr/>
                </a:tc>
                <a:tc>
                  <a:txBody>
                    <a:bodyPr/>
                    <a:lstStyle/>
                    <a:p>
                      <a:r>
                        <a:rPr lang="en-IN" dirty="0"/>
                        <a:t>Mass Computer</a:t>
                      </a:r>
                    </a:p>
                  </a:txBody>
                  <a:tcPr/>
                </a:tc>
                <a:tc>
                  <a:txBody>
                    <a:bodyPr/>
                    <a:lstStyle/>
                    <a:p>
                      <a:r>
                        <a:rPr lang="en-IN" dirty="0"/>
                        <a:t>No</a:t>
                      </a:r>
                    </a:p>
                  </a:txBody>
                  <a:tcPr/>
                </a:tc>
                <a:tc>
                  <a:txBody>
                    <a:bodyPr/>
                    <a:lstStyle/>
                    <a:p>
                      <a:r>
                        <a:rPr lang="en-IN" dirty="0"/>
                        <a:t>NSW</a:t>
                      </a:r>
                    </a:p>
                  </a:txBody>
                  <a:tcPr/>
                </a:tc>
                <a:extLst>
                  <a:ext uri="{0D108BD9-81ED-4DB2-BD59-A6C34878D82A}">
                    <a16:rowId xmlns:a16="http://schemas.microsoft.com/office/drawing/2014/main" val="4221835806"/>
                  </a:ext>
                </a:extLst>
              </a:tr>
              <a:tr h="278822">
                <a:tc>
                  <a:txBody>
                    <a:bodyPr/>
                    <a:lstStyle/>
                    <a:p>
                      <a:r>
                        <a:rPr lang="en-IN" dirty="0"/>
                        <a:t>Antonietta</a:t>
                      </a:r>
                    </a:p>
                  </a:txBody>
                  <a:tcPr/>
                </a:tc>
                <a:tc>
                  <a:txBody>
                    <a:bodyPr/>
                    <a:lstStyle/>
                    <a:p>
                      <a:pPr algn="ctr"/>
                      <a:r>
                        <a:rPr lang="en-IN" dirty="0"/>
                        <a:t>82</a:t>
                      </a:r>
                    </a:p>
                  </a:txBody>
                  <a:tcPr/>
                </a:tc>
                <a:tc>
                  <a:txBody>
                    <a:bodyPr/>
                    <a:lstStyle/>
                    <a:p>
                      <a:r>
                        <a:rPr lang="en-IN" dirty="0"/>
                        <a:t>47</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Financial Services</a:t>
                      </a:r>
                    </a:p>
                  </a:txBody>
                  <a:tcPr/>
                </a:tc>
                <a:tc>
                  <a:txBody>
                    <a:bodyPr/>
                    <a:lstStyle/>
                    <a:p>
                      <a:r>
                        <a:rPr lang="en-IN" dirty="0"/>
                        <a:t>Mass Computer</a:t>
                      </a:r>
                    </a:p>
                  </a:txBody>
                  <a:tcPr/>
                </a:tc>
                <a:tc>
                  <a:txBody>
                    <a:bodyPr/>
                    <a:lstStyle/>
                    <a:p>
                      <a:r>
                        <a:rPr lang="en-IN" dirty="0"/>
                        <a:t>No</a:t>
                      </a:r>
                    </a:p>
                  </a:txBody>
                  <a:tcPr/>
                </a:tc>
                <a:tc>
                  <a:txBody>
                    <a:bodyPr/>
                    <a:lstStyle/>
                    <a:p>
                      <a:r>
                        <a:rPr lang="en-IN" dirty="0"/>
                        <a:t>VIC</a:t>
                      </a:r>
                    </a:p>
                  </a:txBody>
                  <a:tcPr/>
                </a:tc>
                <a:extLst>
                  <a:ext uri="{0D108BD9-81ED-4DB2-BD59-A6C34878D82A}">
                    <a16:rowId xmlns:a16="http://schemas.microsoft.com/office/drawing/2014/main" val="1064576443"/>
                  </a:ext>
                </a:extLst>
              </a:tr>
            </a:tbl>
          </a:graphicData>
        </a:graphic>
      </p:graphicFrame>
    </p:spTree>
    <p:extLst>
      <p:ext uri="{BB962C8B-B14F-4D97-AF65-F5344CB8AC3E}">
        <p14:creationId xmlns:p14="http://schemas.microsoft.com/office/powerpoint/2010/main" val="110555433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 </a:t>
            </a:r>
            <a:endParaRPr dirty="0"/>
          </a:p>
        </p:txBody>
      </p:sp>
      <p:pic>
        <p:nvPicPr>
          <p:cNvPr id="3" name="Graphic 2" descr="Handshake">
            <a:extLst>
              <a:ext uri="{FF2B5EF4-FFF2-40B4-BE49-F238E27FC236}">
                <a16:creationId xmlns:a16="http://schemas.microsoft.com/office/drawing/2014/main" id="{0A3BD2C9-DD3B-7F9E-7F3D-EC3DCCA11F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61359" y="1895175"/>
            <a:ext cx="899161" cy="91440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255303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200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Introduction</a:t>
            </a:r>
          </a:p>
          <a:p>
            <a:pPr marL="457200" indent="-355600">
              <a:lnSpc>
                <a:spcPct val="200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Data Exploration</a:t>
            </a:r>
          </a:p>
          <a:p>
            <a:pPr marL="457200" indent="-355600">
              <a:lnSpc>
                <a:spcPct val="200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Model Development</a:t>
            </a:r>
          </a:p>
          <a:p>
            <a:pPr marL="457200" indent="-355600">
              <a:lnSpc>
                <a:spcPct val="200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788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Identify &amp; Recommending High Value Customers</a:t>
            </a:r>
            <a:endParaRPr dirty="0"/>
          </a:p>
        </p:txBody>
      </p:sp>
      <p:sp>
        <p:nvSpPr>
          <p:cNvPr id="124" name="Shape 73"/>
          <p:cNvSpPr/>
          <p:nvPr/>
        </p:nvSpPr>
        <p:spPr>
          <a:xfrm>
            <a:off x="205025" y="1727872"/>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u="sng" dirty="0"/>
              <a:t>Outline of Problem</a:t>
            </a:r>
            <a:endParaRPr u="sng" dirty="0"/>
          </a:p>
        </p:txBody>
      </p:sp>
      <p:sp>
        <p:nvSpPr>
          <p:cNvPr id="2" name="Shape 73">
            <a:extLst>
              <a:ext uri="{FF2B5EF4-FFF2-40B4-BE49-F238E27FC236}">
                <a16:creationId xmlns:a16="http://schemas.microsoft.com/office/drawing/2014/main" id="{2697DE4A-471E-2061-E5EA-64B0D9CB45B0}"/>
              </a:ext>
            </a:extLst>
          </p:cNvPr>
          <p:cNvSpPr/>
          <p:nvPr/>
        </p:nvSpPr>
        <p:spPr>
          <a:xfrm>
            <a:off x="4955929" y="1727871"/>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u="sng" dirty="0"/>
              <a:t>Approach for Data Analysis</a:t>
            </a:r>
            <a:endParaRPr u="sng" dirty="0"/>
          </a:p>
        </p:txBody>
      </p:sp>
      <p:sp>
        <p:nvSpPr>
          <p:cNvPr id="3" name="TextBox 2">
            <a:extLst>
              <a:ext uri="{FF2B5EF4-FFF2-40B4-BE49-F238E27FC236}">
                <a16:creationId xmlns:a16="http://schemas.microsoft.com/office/drawing/2014/main" id="{F99E9AF8-1855-9AD5-0087-21B974AB4105}"/>
              </a:ext>
            </a:extLst>
          </p:cNvPr>
          <p:cNvSpPr txBox="1"/>
          <p:nvPr/>
        </p:nvSpPr>
        <p:spPr>
          <a:xfrm>
            <a:off x="205025" y="2164722"/>
            <a:ext cx="3983047" cy="22082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250000"/>
              </a:lnSpc>
              <a:spcBef>
                <a:spcPts val="0"/>
              </a:spcBef>
              <a:spcAft>
                <a:spcPts val="0"/>
              </a:spcAft>
              <a:buClrTx/>
              <a:buSzTx/>
              <a:buFont typeface="Arial" panose="020B0604020202020204" pitchFamily="34" charset="0"/>
              <a:buChar char="•"/>
              <a:tabLst/>
            </a:pPr>
            <a:r>
              <a:rPr kumimoji="0" lang="en-IN" sz="1100" b="0" i="0" u="none" strike="noStrike" cap="none" spc="0" normalizeH="0" baseline="0" dirty="0">
                <a:ln>
                  <a:noFill/>
                </a:ln>
                <a:solidFill>
                  <a:srgbClr val="000000"/>
                </a:solidFill>
                <a:effectLst/>
                <a:uFillTx/>
                <a:latin typeface="+mn-lt"/>
                <a:ea typeface="+mn-ea"/>
                <a:cs typeface="+mn-cs"/>
                <a:sym typeface="Arial"/>
              </a:rPr>
              <a:t>Sprocket Central is a Company that specializes in high-quality bike and accessories.</a:t>
            </a:r>
          </a:p>
          <a:p>
            <a:pPr marL="285750" marR="0" indent="-285750" algn="l" defTabSz="914400" rtl="0" fontAlgn="auto" latinLnBrk="0" hangingPunct="0">
              <a:lnSpc>
                <a:spcPct val="250000"/>
              </a:lnSpc>
              <a:spcBef>
                <a:spcPts val="0"/>
              </a:spcBef>
              <a:spcAft>
                <a:spcPts val="0"/>
              </a:spcAft>
              <a:buClrTx/>
              <a:buSzTx/>
              <a:buFont typeface="Arial" panose="020B0604020202020204" pitchFamily="34" charset="0"/>
              <a:buChar char="•"/>
              <a:tabLst/>
            </a:pPr>
            <a:r>
              <a:rPr lang="en-IN" sz="1100" dirty="0"/>
              <a:t>The Marketing team is looking to boost sales.</a:t>
            </a:r>
          </a:p>
          <a:p>
            <a:pPr marL="285750" marR="0" indent="-285750" algn="l" defTabSz="914400" rtl="0" fontAlgn="auto" latinLnBrk="0" hangingPunct="0">
              <a:lnSpc>
                <a:spcPct val="250000"/>
              </a:lnSpc>
              <a:spcBef>
                <a:spcPts val="0"/>
              </a:spcBef>
              <a:spcAft>
                <a:spcPts val="0"/>
              </a:spcAft>
              <a:buClrTx/>
              <a:buSzTx/>
              <a:buFont typeface="Arial" panose="020B0604020202020204" pitchFamily="34" charset="0"/>
              <a:buChar char="•"/>
              <a:tabLst/>
            </a:pPr>
            <a:r>
              <a:rPr kumimoji="0" lang="en-IN" sz="1100" b="0" i="0" u="none" strike="noStrike" cap="none" spc="0" normalizeH="0" baseline="0" dirty="0">
                <a:ln>
                  <a:noFill/>
                </a:ln>
                <a:solidFill>
                  <a:srgbClr val="000000"/>
                </a:solidFill>
                <a:effectLst/>
                <a:uFillTx/>
                <a:latin typeface="+mn-lt"/>
                <a:ea typeface="+mn-ea"/>
                <a:cs typeface="+mn-cs"/>
                <a:sym typeface="Arial"/>
              </a:rPr>
              <a:t>To Target 100 new customer that will bring the highest value to the business.</a:t>
            </a:r>
          </a:p>
        </p:txBody>
      </p:sp>
      <p:sp>
        <p:nvSpPr>
          <p:cNvPr id="5" name="TextBox 4">
            <a:extLst>
              <a:ext uri="{FF2B5EF4-FFF2-40B4-BE49-F238E27FC236}">
                <a16:creationId xmlns:a16="http://schemas.microsoft.com/office/drawing/2014/main" id="{D8A83F41-D5E8-D06B-C2A9-C7283204A700}"/>
              </a:ext>
            </a:extLst>
          </p:cNvPr>
          <p:cNvSpPr txBox="1"/>
          <p:nvPr/>
        </p:nvSpPr>
        <p:spPr>
          <a:xfrm>
            <a:off x="4955929" y="2164722"/>
            <a:ext cx="3814696" cy="2616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200000"/>
              </a:lnSpc>
              <a:spcBef>
                <a:spcPts val="0"/>
              </a:spcBef>
              <a:spcAft>
                <a:spcPts val="0"/>
              </a:spcAft>
              <a:buClrTx/>
              <a:buSzTx/>
              <a:buFont typeface="Arial" panose="020B0604020202020204" pitchFamily="34" charset="0"/>
              <a:buChar char="•"/>
              <a:tabLst/>
            </a:pPr>
            <a:r>
              <a:rPr kumimoji="0" lang="en-IN" sz="1100" b="0" i="0" u="none" strike="noStrike" cap="none" spc="0" normalizeH="0" baseline="0" dirty="0">
                <a:ln>
                  <a:noFill/>
                </a:ln>
                <a:solidFill>
                  <a:srgbClr val="000000"/>
                </a:solidFill>
                <a:effectLst/>
                <a:uFillTx/>
                <a:latin typeface="+mn-lt"/>
                <a:ea typeface="+mn-ea"/>
                <a:cs typeface="+mn-cs"/>
                <a:sym typeface="Arial"/>
              </a:rPr>
              <a:t>Bike Related Purchase for the last 3 years based on Gender.</a:t>
            </a:r>
          </a:p>
          <a:p>
            <a:pPr marL="285750" marR="0" indent="-285750" algn="l" defTabSz="914400" rtl="0" fontAlgn="auto" latinLnBrk="0" hangingPunct="0">
              <a:lnSpc>
                <a:spcPct val="200000"/>
              </a:lnSpc>
              <a:spcBef>
                <a:spcPts val="0"/>
              </a:spcBef>
              <a:spcAft>
                <a:spcPts val="0"/>
              </a:spcAft>
              <a:buClrTx/>
              <a:buSzTx/>
              <a:buFont typeface="Arial" panose="020B0604020202020204" pitchFamily="34" charset="0"/>
              <a:buChar char="•"/>
              <a:tabLst/>
            </a:pPr>
            <a:r>
              <a:rPr lang="en-IN" sz="1100" dirty="0"/>
              <a:t>Top Industries contributing the maximum profit and bike</a:t>
            </a:r>
            <a:r>
              <a:rPr lang="en-IN" sz="1200" dirty="0"/>
              <a:t> related sales.</a:t>
            </a:r>
          </a:p>
          <a:p>
            <a:pPr marL="285750" marR="0" indent="-285750" algn="l" defTabSz="914400" rtl="0" fontAlgn="auto" latinLnBrk="0" hangingPunct="0">
              <a:lnSpc>
                <a:spcPct val="200000"/>
              </a:lnSpc>
              <a:spcBef>
                <a:spcPts val="0"/>
              </a:spcBef>
              <a:spcAft>
                <a:spcPts val="0"/>
              </a:spcAft>
              <a:buClrTx/>
              <a:buSzTx/>
              <a:buFont typeface="Arial" panose="020B0604020202020204" pitchFamily="34" charset="0"/>
              <a:buChar char="•"/>
              <a:tabLst/>
            </a:pPr>
            <a:r>
              <a:rPr lang="en-IN" sz="1200" dirty="0"/>
              <a:t>Wealth Segment by Age Category.</a:t>
            </a:r>
          </a:p>
          <a:p>
            <a:pPr marL="285750" marR="0" indent="-285750" algn="l" defTabSz="914400" rtl="0" fontAlgn="auto" latinLnBrk="0" hangingPunct="0">
              <a:lnSpc>
                <a:spcPct val="200000"/>
              </a:lnSpc>
              <a:spcBef>
                <a:spcPts val="0"/>
              </a:spcBef>
              <a:spcAft>
                <a:spcPts val="0"/>
              </a:spcAft>
              <a:buClrTx/>
              <a:buSzTx/>
              <a:buFont typeface="Arial" panose="020B0604020202020204" pitchFamily="34" charset="0"/>
              <a:buChar char="•"/>
              <a:tabLst/>
            </a:pPr>
            <a:r>
              <a:rPr lang="en-IN" sz="1200" dirty="0"/>
              <a:t>Number of Cars owned in each state.</a:t>
            </a:r>
          </a:p>
          <a:p>
            <a:pPr marL="285750" marR="0" indent="-285750" algn="l" defTabSz="914400" rtl="0" fontAlgn="auto" latinLnBrk="0" hangingPunct="0">
              <a:lnSpc>
                <a:spcPct val="200000"/>
              </a:lnSpc>
              <a:spcBef>
                <a:spcPts val="0"/>
              </a:spcBef>
              <a:spcAft>
                <a:spcPts val="0"/>
              </a:spcAft>
              <a:buClrTx/>
              <a:buSzTx/>
              <a:buFont typeface="Arial" panose="020B0604020202020204" pitchFamily="34" charset="0"/>
              <a:buChar char="•"/>
              <a:tabLst/>
            </a:pPr>
            <a:r>
              <a:rPr lang="en-IN" sz="1200" dirty="0"/>
              <a:t>Customer Classification.</a:t>
            </a:r>
            <a:endParaRPr lang="en-IN" sz="11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189785" y="885179"/>
            <a:ext cx="8565600" cy="4831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t>Data Quality Assessment</a:t>
            </a:r>
            <a:endParaRPr sz="1800" dirty="0"/>
          </a:p>
        </p:txBody>
      </p:sp>
      <p:sp>
        <p:nvSpPr>
          <p:cNvPr id="133" name="Shape 82"/>
          <p:cNvSpPr/>
          <p:nvPr/>
        </p:nvSpPr>
        <p:spPr>
          <a:xfrm>
            <a:off x="189785" y="1458059"/>
            <a:ext cx="4366975"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sz="1400" dirty="0"/>
              <a:t>Key issue dealt with for the data quality issue:</a:t>
            </a:r>
            <a:endParaRPr sz="1400" dirty="0"/>
          </a:p>
        </p:txBody>
      </p:sp>
      <p:graphicFrame>
        <p:nvGraphicFramePr>
          <p:cNvPr id="2" name="Table 1">
            <a:extLst>
              <a:ext uri="{FF2B5EF4-FFF2-40B4-BE49-F238E27FC236}">
                <a16:creationId xmlns:a16="http://schemas.microsoft.com/office/drawing/2014/main" id="{2E069633-AB0F-B5D5-3E09-CFE726ECA021}"/>
              </a:ext>
            </a:extLst>
          </p:cNvPr>
          <p:cNvGraphicFramePr>
            <a:graphicFrameLocks noGrp="1"/>
          </p:cNvGraphicFramePr>
          <p:nvPr>
            <p:extLst>
              <p:ext uri="{D42A27DB-BD31-4B8C-83A1-F6EECF244321}">
                <p14:modId xmlns:p14="http://schemas.microsoft.com/office/powerpoint/2010/main" val="218787312"/>
              </p:ext>
            </p:extLst>
          </p:nvPr>
        </p:nvGraphicFramePr>
        <p:xfrm>
          <a:off x="533400" y="2221037"/>
          <a:ext cx="8183881" cy="2611129"/>
        </p:xfrm>
        <a:graphic>
          <a:graphicData uri="http://schemas.openxmlformats.org/drawingml/2006/table">
            <a:tbl>
              <a:tblPr firstRow="1" bandRow="1">
                <a:tableStyleId>{284E427A-3D55-4303-BF80-6455036E1DE7}</a:tableStyleId>
              </a:tblPr>
              <a:tblGrid>
                <a:gridCol w="1157240">
                  <a:extLst>
                    <a:ext uri="{9D8B030D-6E8A-4147-A177-3AD203B41FA5}">
                      <a16:colId xmlns:a16="http://schemas.microsoft.com/office/drawing/2014/main" val="1618700320"/>
                    </a:ext>
                  </a:extLst>
                </a:gridCol>
                <a:gridCol w="1181011">
                  <a:extLst>
                    <a:ext uri="{9D8B030D-6E8A-4147-A177-3AD203B41FA5}">
                      <a16:colId xmlns:a16="http://schemas.microsoft.com/office/drawing/2014/main" val="2574835103"/>
                    </a:ext>
                  </a:extLst>
                </a:gridCol>
                <a:gridCol w="1169126">
                  <a:extLst>
                    <a:ext uri="{9D8B030D-6E8A-4147-A177-3AD203B41FA5}">
                      <a16:colId xmlns:a16="http://schemas.microsoft.com/office/drawing/2014/main" val="2857497381"/>
                    </a:ext>
                  </a:extLst>
                </a:gridCol>
                <a:gridCol w="1169126">
                  <a:extLst>
                    <a:ext uri="{9D8B030D-6E8A-4147-A177-3AD203B41FA5}">
                      <a16:colId xmlns:a16="http://schemas.microsoft.com/office/drawing/2014/main" val="868229608"/>
                    </a:ext>
                  </a:extLst>
                </a:gridCol>
                <a:gridCol w="1169126">
                  <a:extLst>
                    <a:ext uri="{9D8B030D-6E8A-4147-A177-3AD203B41FA5}">
                      <a16:colId xmlns:a16="http://schemas.microsoft.com/office/drawing/2014/main" val="3606483875"/>
                    </a:ext>
                  </a:extLst>
                </a:gridCol>
                <a:gridCol w="1169126">
                  <a:extLst>
                    <a:ext uri="{9D8B030D-6E8A-4147-A177-3AD203B41FA5}">
                      <a16:colId xmlns:a16="http://schemas.microsoft.com/office/drawing/2014/main" val="3513361770"/>
                    </a:ext>
                  </a:extLst>
                </a:gridCol>
                <a:gridCol w="1169126">
                  <a:extLst>
                    <a:ext uri="{9D8B030D-6E8A-4147-A177-3AD203B41FA5}">
                      <a16:colId xmlns:a16="http://schemas.microsoft.com/office/drawing/2014/main" val="3394471594"/>
                    </a:ext>
                  </a:extLst>
                </a:gridCol>
              </a:tblGrid>
              <a:tr h="508009">
                <a:tc>
                  <a:txBody>
                    <a:bodyPr/>
                    <a:lstStyle/>
                    <a:p>
                      <a:endParaRPr lang="en-IN" dirty="0">
                        <a:solidFill>
                          <a:schemeClr val="bg1"/>
                        </a:solidFill>
                      </a:endParaRPr>
                    </a:p>
                  </a:txBody>
                  <a:tcPr/>
                </a:tc>
                <a:tc>
                  <a:txBody>
                    <a:bodyPr/>
                    <a:lstStyle/>
                    <a:p>
                      <a:r>
                        <a:rPr lang="en-IN" dirty="0">
                          <a:solidFill>
                            <a:schemeClr val="bg1"/>
                          </a:solidFill>
                        </a:rPr>
                        <a:t>Accuracy</a:t>
                      </a:r>
                    </a:p>
                  </a:txBody>
                  <a:tcPr/>
                </a:tc>
                <a:tc>
                  <a:txBody>
                    <a:bodyPr/>
                    <a:lstStyle/>
                    <a:p>
                      <a:r>
                        <a:rPr lang="en-IN" dirty="0">
                          <a:solidFill>
                            <a:schemeClr val="bg1"/>
                          </a:solidFill>
                        </a:rPr>
                        <a:t>Completeness</a:t>
                      </a:r>
                    </a:p>
                  </a:txBody>
                  <a:tcPr/>
                </a:tc>
                <a:tc>
                  <a:txBody>
                    <a:bodyPr/>
                    <a:lstStyle/>
                    <a:p>
                      <a:r>
                        <a:rPr lang="en-IN" dirty="0">
                          <a:solidFill>
                            <a:schemeClr val="bg1"/>
                          </a:solidFill>
                        </a:rPr>
                        <a:t>Consistency</a:t>
                      </a:r>
                    </a:p>
                  </a:txBody>
                  <a:tcPr/>
                </a:tc>
                <a:tc>
                  <a:txBody>
                    <a:bodyPr/>
                    <a:lstStyle/>
                    <a:p>
                      <a:r>
                        <a:rPr lang="en-IN" dirty="0">
                          <a:solidFill>
                            <a:schemeClr val="bg1"/>
                          </a:solidFill>
                        </a:rPr>
                        <a:t>Currency</a:t>
                      </a:r>
                    </a:p>
                  </a:txBody>
                  <a:tcPr/>
                </a:tc>
                <a:tc>
                  <a:txBody>
                    <a:bodyPr/>
                    <a:lstStyle/>
                    <a:p>
                      <a:r>
                        <a:rPr lang="en-IN" dirty="0">
                          <a:solidFill>
                            <a:schemeClr val="bg1"/>
                          </a:solidFill>
                        </a:rPr>
                        <a:t>Relevancy</a:t>
                      </a:r>
                    </a:p>
                  </a:txBody>
                  <a:tcPr/>
                </a:tc>
                <a:tc>
                  <a:txBody>
                    <a:bodyPr/>
                    <a:lstStyle/>
                    <a:p>
                      <a:r>
                        <a:rPr lang="en-IN" dirty="0">
                          <a:solidFill>
                            <a:schemeClr val="bg1"/>
                          </a:solidFill>
                        </a:rPr>
                        <a:t>Validity</a:t>
                      </a:r>
                    </a:p>
                  </a:txBody>
                  <a:tcPr/>
                </a:tc>
                <a:extLst>
                  <a:ext uri="{0D108BD9-81ED-4DB2-BD59-A6C34878D82A}">
                    <a16:rowId xmlns:a16="http://schemas.microsoft.com/office/drawing/2014/main" val="475323419"/>
                  </a:ext>
                </a:extLst>
              </a:tr>
              <a:tr h="508009">
                <a:tc>
                  <a:txBody>
                    <a:bodyPr/>
                    <a:lstStyle/>
                    <a:p>
                      <a:r>
                        <a:rPr lang="en-IN" b="1" dirty="0"/>
                        <a:t>Customer Demographic</a:t>
                      </a:r>
                    </a:p>
                  </a:txBody>
                  <a:tcPr/>
                </a:tc>
                <a:tc>
                  <a:txBody>
                    <a:bodyPr/>
                    <a:lstStyle/>
                    <a:p>
                      <a:r>
                        <a:rPr lang="en-IN" b="1" dirty="0"/>
                        <a:t>DOB : Inaccurate</a:t>
                      </a:r>
                    </a:p>
                    <a:p>
                      <a:r>
                        <a:rPr lang="en-IN" b="1" dirty="0"/>
                        <a:t>Age : Missing</a:t>
                      </a:r>
                    </a:p>
                  </a:txBody>
                  <a:tcPr/>
                </a:tc>
                <a:tc>
                  <a:txBody>
                    <a:bodyPr/>
                    <a:lstStyle/>
                    <a:p>
                      <a:r>
                        <a:rPr lang="en-IN" b="1" dirty="0"/>
                        <a:t>Job Title : Blanks</a:t>
                      </a:r>
                    </a:p>
                    <a:p>
                      <a:r>
                        <a:rPr lang="en-IN" b="1" dirty="0"/>
                        <a:t>Customer ID : Incomplete</a:t>
                      </a:r>
                    </a:p>
                  </a:txBody>
                  <a:tcPr/>
                </a:tc>
                <a:tc>
                  <a:txBody>
                    <a:bodyPr/>
                    <a:lstStyle/>
                    <a:p>
                      <a:r>
                        <a:rPr lang="en-IN" b="1" dirty="0"/>
                        <a:t>Gender : Inconsistent</a:t>
                      </a:r>
                    </a:p>
                  </a:txBody>
                  <a:tcPr/>
                </a:tc>
                <a:tc>
                  <a:txBody>
                    <a:bodyPr/>
                    <a:lstStyle/>
                    <a:p>
                      <a:r>
                        <a:rPr lang="en-IN" b="1" dirty="0"/>
                        <a:t>Deceased Customer : Filtered Out</a:t>
                      </a:r>
                    </a:p>
                  </a:txBody>
                  <a:tcPr/>
                </a:tc>
                <a:tc>
                  <a:txBody>
                    <a:bodyPr/>
                    <a:lstStyle/>
                    <a:p>
                      <a:r>
                        <a:rPr lang="en-IN" b="1" dirty="0"/>
                        <a:t>Default Column : Delete</a:t>
                      </a:r>
                    </a:p>
                  </a:txBody>
                  <a:tcPr/>
                </a:tc>
                <a:tc>
                  <a:txBody>
                    <a:bodyPr/>
                    <a:lstStyle/>
                    <a:p>
                      <a:endParaRPr lang="en-IN" b="1" dirty="0"/>
                    </a:p>
                  </a:txBody>
                  <a:tcPr/>
                </a:tc>
                <a:extLst>
                  <a:ext uri="{0D108BD9-81ED-4DB2-BD59-A6C34878D82A}">
                    <a16:rowId xmlns:a16="http://schemas.microsoft.com/office/drawing/2014/main" val="3570764646"/>
                  </a:ext>
                </a:extLst>
              </a:tr>
              <a:tr h="307189">
                <a:tc>
                  <a:txBody>
                    <a:bodyPr/>
                    <a:lstStyle/>
                    <a:p>
                      <a:r>
                        <a:rPr lang="en-IN" b="1" dirty="0"/>
                        <a:t>Customer Address</a:t>
                      </a:r>
                    </a:p>
                  </a:txBody>
                  <a:tcPr/>
                </a:tc>
                <a:tc>
                  <a:txBody>
                    <a:bodyPr/>
                    <a:lstStyle/>
                    <a:p>
                      <a:endParaRPr lang="en-IN" b="1"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b="1" dirty="0"/>
                        <a:t>Customer ID : Incomplete</a:t>
                      </a:r>
                    </a:p>
                    <a:p>
                      <a:endParaRPr lang="en-IN" b="1" dirty="0"/>
                    </a:p>
                  </a:txBody>
                  <a:tcPr/>
                </a:tc>
                <a:tc>
                  <a:txBody>
                    <a:bodyPr/>
                    <a:lstStyle/>
                    <a:p>
                      <a:r>
                        <a:rPr lang="en-IN" b="1" dirty="0"/>
                        <a:t>States : Inconsistent</a:t>
                      </a:r>
                    </a:p>
                  </a:txBody>
                  <a:tcPr/>
                </a:tc>
                <a:tc>
                  <a:txBody>
                    <a:bodyPr/>
                    <a:lstStyle/>
                    <a:p>
                      <a:endParaRPr lang="en-IN" b="1" dirty="0"/>
                    </a:p>
                  </a:txBody>
                  <a:tcPr/>
                </a:tc>
                <a:tc>
                  <a:txBody>
                    <a:bodyPr/>
                    <a:lstStyle/>
                    <a:p>
                      <a:endParaRPr lang="en-IN" b="1" dirty="0"/>
                    </a:p>
                  </a:txBody>
                  <a:tcPr/>
                </a:tc>
                <a:tc>
                  <a:txBody>
                    <a:bodyPr/>
                    <a:lstStyle/>
                    <a:p>
                      <a:endParaRPr lang="en-IN" b="1"/>
                    </a:p>
                  </a:txBody>
                  <a:tcPr/>
                </a:tc>
                <a:extLst>
                  <a:ext uri="{0D108BD9-81ED-4DB2-BD59-A6C34878D82A}">
                    <a16:rowId xmlns:a16="http://schemas.microsoft.com/office/drawing/2014/main" val="953597315"/>
                  </a:ext>
                </a:extLst>
              </a:tr>
              <a:tr h="508009">
                <a:tc>
                  <a:txBody>
                    <a:bodyPr/>
                    <a:lstStyle/>
                    <a:p>
                      <a:r>
                        <a:rPr lang="en-IN" b="1" dirty="0"/>
                        <a:t>Transaction</a:t>
                      </a:r>
                    </a:p>
                  </a:txBody>
                  <a:tcPr/>
                </a:tc>
                <a:tc>
                  <a:txBody>
                    <a:bodyPr/>
                    <a:lstStyle/>
                    <a:p>
                      <a:r>
                        <a:rPr lang="en-IN" b="1" dirty="0"/>
                        <a:t>Profile : Missing</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b="1" dirty="0"/>
                        <a:t>Customer ID : Incomplete</a:t>
                      </a:r>
                    </a:p>
                    <a:p>
                      <a:r>
                        <a:rPr lang="en-IN" b="1" dirty="0"/>
                        <a:t>Online Orders : Blanks</a:t>
                      </a:r>
                    </a:p>
                    <a:p>
                      <a:r>
                        <a:rPr lang="en-IN" b="1" dirty="0"/>
                        <a:t>Brands : Blanks</a:t>
                      </a:r>
                    </a:p>
                  </a:txBody>
                  <a:tcPr/>
                </a:tc>
                <a:tc>
                  <a:txBody>
                    <a:bodyPr/>
                    <a:lstStyle/>
                    <a:p>
                      <a:endParaRPr lang="en-IN" b="1" dirty="0"/>
                    </a:p>
                  </a:txBody>
                  <a:tcPr/>
                </a:tc>
                <a:tc>
                  <a:txBody>
                    <a:bodyPr/>
                    <a:lstStyle/>
                    <a:p>
                      <a:endParaRPr lang="en-IN" b="1" dirty="0"/>
                    </a:p>
                  </a:txBody>
                  <a:tcPr/>
                </a:tc>
                <a:tc>
                  <a:txBody>
                    <a:bodyPr/>
                    <a:lstStyle/>
                    <a:p>
                      <a:r>
                        <a:rPr lang="en-IN" b="1" dirty="0"/>
                        <a:t>Cancelled Status Order : Filtered Out</a:t>
                      </a:r>
                    </a:p>
                  </a:txBody>
                  <a:tcPr/>
                </a:tc>
                <a:tc>
                  <a:txBody>
                    <a:bodyPr/>
                    <a:lstStyle/>
                    <a:p>
                      <a:r>
                        <a:rPr lang="en-IN" b="1" dirty="0"/>
                        <a:t>List Price : Format </a:t>
                      </a:r>
                    </a:p>
                    <a:p>
                      <a:r>
                        <a:rPr lang="en-IN" b="1" dirty="0"/>
                        <a:t>Product Sold Date : Format </a:t>
                      </a:r>
                    </a:p>
                  </a:txBody>
                  <a:tcPr/>
                </a:tc>
                <a:extLst>
                  <a:ext uri="{0D108BD9-81ED-4DB2-BD59-A6C34878D82A}">
                    <a16:rowId xmlns:a16="http://schemas.microsoft.com/office/drawing/2014/main" val="3346318811"/>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Bike Related Purchase Over The Last 3 Years Based On Gender</a:t>
            </a:r>
            <a:endParaRPr dirty="0"/>
          </a:p>
        </p:txBody>
      </p:sp>
      <p:sp>
        <p:nvSpPr>
          <p:cNvPr id="142" name="Shape 91"/>
          <p:cNvSpPr/>
          <p:nvPr/>
        </p:nvSpPr>
        <p:spPr>
          <a:xfrm>
            <a:off x="205025" y="1760864"/>
            <a:ext cx="4134600" cy="313948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200000"/>
              </a:lnSpc>
              <a:buFont typeface="Arial" panose="020B0604020202020204" pitchFamily="34" charset="0"/>
              <a:buChar char="•"/>
            </a:pPr>
            <a:r>
              <a:rPr lang="en-US" sz="1400" dirty="0"/>
              <a:t>Data Shows, on average females have made bike related purchase in the last 3 year compared to males.</a:t>
            </a:r>
          </a:p>
          <a:p>
            <a:pPr marL="285750" indent="-285750">
              <a:lnSpc>
                <a:spcPct val="200000"/>
              </a:lnSpc>
              <a:buFont typeface="Arial" panose="020B0604020202020204" pitchFamily="34" charset="0"/>
              <a:buChar char="•"/>
            </a:pPr>
            <a:r>
              <a:rPr lang="en-US" sz="1400" dirty="0"/>
              <a:t>On Average Females have had 1% higher bike related purchase compared to men in the last 3 years</a:t>
            </a:r>
          </a:p>
          <a:p>
            <a:pPr marL="285750" indent="-285750">
              <a:lnSpc>
                <a:spcPct val="200000"/>
              </a:lnSpc>
              <a:buFont typeface="Arial" panose="020B0604020202020204" pitchFamily="34" charset="0"/>
              <a:buChar char="•"/>
            </a:pPr>
            <a:endParaRPr sz="1400" dirty="0"/>
          </a:p>
        </p:txBody>
      </p:sp>
      <p:sp>
        <p:nvSpPr>
          <p:cNvPr id="143" name="Rectangle"/>
          <p:cNvSpPr/>
          <p:nvPr/>
        </p:nvSpPr>
        <p:spPr>
          <a:xfrm>
            <a:off x="4969922" y="1987915"/>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2" name="Chart 1">
            <a:extLst>
              <a:ext uri="{FF2B5EF4-FFF2-40B4-BE49-F238E27FC236}">
                <a16:creationId xmlns:a16="http://schemas.microsoft.com/office/drawing/2014/main" id="{A770AA3B-2F02-4BBE-8D89-69BC3CAC40BC}"/>
              </a:ext>
            </a:extLst>
          </p:cNvPr>
          <p:cNvGraphicFramePr>
            <a:graphicFrameLocks/>
          </p:cNvGraphicFramePr>
          <p:nvPr>
            <p:extLst>
              <p:ext uri="{D42A27DB-BD31-4B8C-83A1-F6EECF244321}">
                <p14:modId xmlns:p14="http://schemas.microsoft.com/office/powerpoint/2010/main" val="1345841948"/>
              </p:ext>
            </p:extLst>
          </p:nvPr>
        </p:nvGraphicFramePr>
        <p:xfrm>
          <a:off x="4969921" y="2134198"/>
          <a:ext cx="3800704" cy="250302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5025" y="1900698"/>
            <a:ext cx="4134600" cy="264812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50000"/>
              </a:lnSpc>
              <a:buFont typeface="Arial" panose="020B0604020202020204" pitchFamily="34" charset="0"/>
              <a:buChar char="•"/>
            </a:pPr>
            <a:r>
              <a:rPr lang="en-IN" sz="1200" dirty="0"/>
              <a:t>The Top 3 Industry Sector Bringing in the Highest Profit are : Financial Services, Health &amp; Manufacturing.</a:t>
            </a:r>
          </a:p>
          <a:p>
            <a:pPr marL="285750" indent="-285750">
              <a:lnSpc>
                <a:spcPct val="150000"/>
              </a:lnSpc>
              <a:buFont typeface="Arial" panose="020B0604020202020204" pitchFamily="34" charset="0"/>
              <a:buChar char="•"/>
            </a:pPr>
            <a:r>
              <a:rPr lang="en-IN" sz="1200" dirty="0"/>
              <a:t>These can be obvious as most of these industry sectors are based within the city or on the outskirts of the city therefore consumers prefer bikes for commuting.</a:t>
            </a:r>
          </a:p>
          <a:p>
            <a:pPr marL="285750" indent="-285750">
              <a:lnSpc>
                <a:spcPct val="150000"/>
              </a:lnSpc>
              <a:buFont typeface="Arial" panose="020B0604020202020204" pitchFamily="34" charset="0"/>
              <a:buChar char="•"/>
            </a:pPr>
            <a:r>
              <a:rPr lang="en-IN" sz="1200" dirty="0"/>
              <a:t>Most of the Industry Sectors have returned less than $1,00,000 in profits.</a:t>
            </a:r>
            <a:endParaRPr sz="1200" dirty="0"/>
          </a:p>
        </p:txBody>
      </p:sp>
      <p:sp>
        <p:nvSpPr>
          <p:cNvPr id="152" name="Rectangle"/>
          <p:cNvSpPr/>
          <p:nvPr/>
        </p:nvSpPr>
        <p:spPr>
          <a:xfrm>
            <a:off x="4339625" y="1900698"/>
            <a:ext cx="4599349" cy="2913329"/>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2" name="TextBox 1">
            <a:extLst>
              <a:ext uri="{FF2B5EF4-FFF2-40B4-BE49-F238E27FC236}">
                <a16:creationId xmlns:a16="http://schemas.microsoft.com/office/drawing/2014/main" id="{1E463ED3-4BAC-08A6-6A76-5ACB189E2E81}"/>
              </a:ext>
            </a:extLst>
          </p:cNvPr>
          <p:cNvSpPr txBox="1"/>
          <p:nvPr/>
        </p:nvSpPr>
        <p:spPr>
          <a:xfrm>
            <a:off x="205025" y="960120"/>
            <a:ext cx="8649415"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1" i="0" u="none" strike="noStrike" cap="none" spc="0" normalizeH="0" baseline="0" dirty="0">
                <a:ln>
                  <a:noFill/>
                </a:ln>
                <a:solidFill>
                  <a:srgbClr val="000000"/>
                </a:solidFill>
                <a:effectLst/>
                <a:uFillTx/>
                <a:latin typeface="+mn-lt"/>
                <a:ea typeface="+mn-ea"/>
                <a:cs typeface="+mn-cs"/>
                <a:sym typeface="Arial"/>
              </a:rPr>
              <a:t>Top Job Industry Contributing to the Maxing Profit &amp; Bike Related Purchases</a:t>
            </a:r>
          </a:p>
        </p:txBody>
      </p:sp>
      <p:graphicFrame>
        <p:nvGraphicFramePr>
          <p:cNvPr id="3" name="Chart 2">
            <a:extLst>
              <a:ext uri="{FF2B5EF4-FFF2-40B4-BE49-F238E27FC236}">
                <a16:creationId xmlns:a16="http://schemas.microsoft.com/office/drawing/2014/main" id="{B91C544B-ABD3-4890-A16D-5F9317923B88}"/>
              </a:ext>
            </a:extLst>
          </p:cNvPr>
          <p:cNvGraphicFramePr>
            <a:graphicFrameLocks/>
          </p:cNvGraphicFramePr>
          <p:nvPr>
            <p:extLst>
              <p:ext uri="{D42A27DB-BD31-4B8C-83A1-F6EECF244321}">
                <p14:modId xmlns:p14="http://schemas.microsoft.com/office/powerpoint/2010/main" val="3569257298"/>
              </p:ext>
            </p:extLst>
          </p:nvPr>
        </p:nvGraphicFramePr>
        <p:xfrm>
          <a:off x="4339626" y="1963263"/>
          <a:ext cx="4599348" cy="284768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97">
            <a:extLst>
              <a:ext uri="{FF2B5EF4-FFF2-40B4-BE49-F238E27FC236}">
                <a16:creationId xmlns:a16="http://schemas.microsoft.com/office/drawing/2014/main" id="{5372D130-9417-85D8-1B35-5AD38E73A447}"/>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 name="Shape 98">
            <a:extLst>
              <a:ext uri="{FF2B5EF4-FFF2-40B4-BE49-F238E27FC236}">
                <a16:creationId xmlns:a16="http://schemas.microsoft.com/office/drawing/2014/main" id="{F9BD452C-6D4E-6FCE-F5D5-2B3132A0F3A9}"/>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3" name="Shape 99">
            <a:extLst>
              <a:ext uri="{FF2B5EF4-FFF2-40B4-BE49-F238E27FC236}">
                <a16:creationId xmlns:a16="http://schemas.microsoft.com/office/drawing/2014/main" id="{13A561FC-24B6-1E9D-4EDC-5735BFFE204D}"/>
              </a:ext>
            </a:extLst>
          </p:cNvPr>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 name="Shape 100">
            <a:extLst>
              <a:ext uri="{FF2B5EF4-FFF2-40B4-BE49-F238E27FC236}">
                <a16:creationId xmlns:a16="http://schemas.microsoft.com/office/drawing/2014/main" id="{42C9B850-F9C1-A427-85E9-419068D78BD5}"/>
              </a:ext>
            </a:extLst>
          </p:cNvPr>
          <p:cNvSpPr/>
          <p:nvPr/>
        </p:nvSpPr>
        <p:spPr>
          <a:xfrm>
            <a:off x="0" y="1900698"/>
            <a:ext cx="4134600" cy="269673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50000"/>
              </a:lnSpc>
              <a:buFont typeface="Arial" panose="020B0604020202020204" pitchFamily="34" charset="0"/>
              <a:buChar char="•"/>
            </a:pPr>
            <a:r>
              <a:rPr lang="en-IN" sz="1100" dirty="0"/>
              <a:t>Overall, the Mass customer segmentation makes the highest profit across the different age clusters.</a:t>
            </a:r>
          </a:p>
          <a:p>
            <a:pPr marL="285750" indent="-285750">
              <a:lnSpc>
                <a:spcPct val="150000"/>
              </a:lnSpc>
              <a:buFont typeface="Arial" panose="020B0604020202020204" pitchFamily="34" charset="0"/>
              <a:buChar char="•"/>
            </a:pPr>
            <a:endParaRPr lang="en-IN" sz="1100" dirty="0"/>
          </a:p>
          <a:p>
            <a:pPr marL="285750" indent="-285750">
              <a:lnSpc>
                <a:spcPct val="150000"/>
              </a:lnSpc>
              <a:buFont typeface="Arial" panose="020B0604020202020204" pitchFamily="34" charset="0"/>
              <a:buChar char="•"/>
            </a:pPr>
            <a:r>
              <a:rPr lang="en-IN" sz="1100" dirty="0"/>
              <a:t>Mass Customer Aged between 38 – 47 are likely to bring more profit for the company compared to other age clusters.</a:t>
            </a:r>
          </a:p>
          <a:p>
            <a:pPr>
              <a:lnSpc>
                <a:spcPct val="150000"/>
              </a:lnSpc>
            </a:pPr>
            <a:endParaRPr lang="en-IN" sz="1100" dirty="0"/>
          </a:p>
          <a:p>
            <a:pPr marL="285750" indent="-285750">
              <a:lnSpc>
                <a:spcPct val="150000"/>
              </a:lnSpc>
              <a:buFont typeface="Arial" panose="020B0604020202020204" pitchFamily="34" charset="0"/>
              <a:buChar char="•"/>
            </a:pPr>
            <a:r>
              <a:rPr lang="en-IN" sz="1100" dirty="0"/>
              <a:t>This is also indicates a trend of the buying power, as the buying power increases over time till 47 and then see’s a decline in buying power, thus leading to lower profits.</a:t>
            </a:r>
            <a:endParaRPr sz="1100" dirty="0"/>
          </a:p>
        </p:txBody>
      </p:sp>
      <p:sp>
        <p:nvSpPr>
          <p:cNvPr id="15" name="Rectangle">
            <a:extLst>
              <a:ext uri="{FF2B5EF4-FFF2-40B4-BE49-F238E27FC236}">
                <a16:creationId xmlns:a16="http://schemas.microsoft.com/office/drawing/2014/main" id="{83812111-ADB1-A101-45B9-523B972B9966}"/>
              </a:ext>
            </a:extLst>
          </p:cNvPr>
          <p:cNvSpPr/>
          <p:nvPr/>
        </p:nvSpPr>
        <p:spPr>
          <a:xfrm>
            <a:off x="4339625" y="1900698"/>
            <a:ext cx="4599349" cy="2913329"/>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6" name="TextBox 15">
            <a:extLst>
              <a:ext uri="{FF2B5EF4-FFF2-40B4-BE49-F238E27FC236}">
                <a16:creationId xmlns:a16="http://schemas.microsoft.com/office/drawing/2014/main" id="{E77B8B05-0ADF-BF41-2988-AD2DE9BE38BB}"/>
              </a:ext>
            </a:extLst>
          </p:cNvPr>
          <p:cNvSpPr txBox="1"/>
          <p:nvPr/>
        </p:nvSpPr>
        <p:spPr>
          <a:xfrm>
            <a:off x="205025" y="960120"/>
            <a:ext cx="864941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1" i="0" u="none" strike="noStrike" cap="none" spc="0" normalizeH="0" baseline="0" dirty="0">
                <a:ln>
                  <a:noFill/>
                </a:ln>
                <a:solidFill>
                  <a:srgbClr val="000000"/>
                </a:solidFill>
                <a:effectLst/>
                <a:uFillTx/>
                <a:latin typeface="+mn-lt"/>
                <a:ea typeface="+mn-ea"/>
                <a:cs typeface="+mn-cs"/>
                <a:sym typeface="Arial"/>
              </a:rPr>
              <a:t>Profit of Wealth Segment by Age Cluster</a:t>
            </a:r>
          </a:p>
        </p:txBody>
      </p:sp>
      <p:graphicFrame>
        <p:nvGraphicFramePr>
          <p:cNvPr id="18" name="Chart 17">
            <a:extLst>
              <a:ext uri="{FF2B5EF4-FFF2-40B4-BE49-F238E27FC236}">
                <a16:creationId xmlns:a16="http://schemas.microsoft.com/office/drawing/2014/main" id="{EC74D048-421E-4E99-A619-A23738AE9850}"/>
              </a:ext>
            </a:extLst>
          </p:cNvPr>
          <p:cNvGraphicFramePr>
            <a:graphicFrameLocks/>
          </p:cNvGraphicFramePr>
          <p:nvPr>
            <p:extLst>
              <p:ext uri="{D42A27DB-BD31-4B8C-83A1-F6EECF244321}">
                <p14:modId xmlns:p14="http://schemas.microsoft.com/office/powerpoint/2010/main" val="1364469711"/>
              </p:ext>
            </p:extLst>
          </p:nvPr>
        </p:nvGraphicFramePr>
        <p:xfrm>
          <a:off x="4444460" y="1900698"/>
          <a:ext cx="4494514" cy="28371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881177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7">
            <a:extLst>
              <a:ext uri="{FF2B5EF4-FFF2-40B4-BE49-F238E27FC236}">
                <a16:creationId xmlns:a16="http://schemas.microsoft.com/office/drawing/2014/main" id="{8652DFD1-05B9-1745-13C0-8DDDDE6870BE}"/>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5" name="Shape 98">
            <a:extLst>
              <a:ext uri="{FF2B5EF4-FFF2-40B4-BE49-F238E27FC236}">
                <a16:creationId xmlns:a16="http://schemas.microsoft.com/office/drawing/2014/main" id="{706E9AE4-0629-2F26-14E9-6F32FBC6D1AD}"/>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6" name="Shape 99">
            <a:extLst>
              <a:ext uri="{FF2B5EF4-FFF2-40B4-BE49-F238E27FC236}">
                <a16:creationId xmlns:a16="http://schemas.microsoft.com/office/drawing/2014/main" id="{46BB9EA9-8CF3-253E-F4BC-587282A27273}"/>
              </a:ext>
            </a:extLst>
          </p:cNvPr>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7" name="Shape 100">
            <a:extLst>
              <a:ext uri="{FF2B5EF4-FFF2-40B4-BE49-F238E27FC236}">
                <a16:creationId xmlns:a16="http://schemas.microsoft.com/office/drawing/2014/main" id="{5896BC80-F992-B87B-D5A2-74AF2EE3ED98}"/>
              </a:ext>
            </a:extLst>
          </p:cNvPr>
          <p:cNvSpPr/>
          <p:nvPr/>
        </p:nvSpPr>
        <p:spPr>
          <a:xfrm>
            <a:off x="0" y="1900698"/>
            <a:ext cx="4134600" cy="250629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200000"/>
              </a:lnSpc>
              <a:buFont typeface="Arial" panose="020B0604020202020204" pitchFamily="34" charset="0"/>
              <a:buChar char="•"/>
            </a:pPr>
            <a:r>
              <a:rPr lang="en-IN" sz="1100" dirty="0"/>
              <a:t>NSW, QLD &amp; VIC could be potential market opportunities for the company</a:t>
            </a:r>
          </a:p>
          <a:p>
            <a:pPr marL="285750" indent="-285750">
              <a:lnSpc>
                <a:spcPct val="200000"/>
              </a:lnSpc>
              <a:buFont typeface="Arial" panose="020B0604020202020204" pitchFamily="34" charset="0"/>
              <a:buChar char="•"/>
            </a:pPr>
            <a:endParaRPr lang="en-IN" sz="1100" dirty="0"/>
          </a:p>
          <a:p>
            <a:pPr marL="285750" indent="-285750">
              <a:lnSpc>
                <a:spcPct val="200000"/>
              </a:lnSpc>
              <a:buFont typeface="Arial" panose="020B0604020202020204" pitchFamily="34" charset="0"/>
              <a:buChar char="•"/>
            </a:pPr>
            <a:r>
              <a:rPr lang="en-IN" sz="1100" dirty="0"/>
              <a:t>NSW, has the highest potential as the number of people that own cars is almost equal to the people who don’t own cars which shows that there is opportunity to find value customers there.</a:t>
            </a:r>
            <a:endParaRPr sz="1100" dirty="0"/>
          </a:p>
        </p:txBody>
      </p:sp>
      <p:sp>
        <p:nvSpPr>
          <p:cNvPr id="8" name="Rectangle">
            <a:extLst>
              <a:ext uri="{FF2B5EF4-FFF2-40B4-BE49-F238E27FC236}">
                <a16:creationId xmlns:a16="http://schemas.microsoft.com/office/drawing/2014/main" id="{E03448FA-F9F5-5EB3-F1E7-044EA69505AF}"/>
              </a:ext>
            </a:extLst>
          </p:cNvPr>
          <p:cNvSpPr/>
          <p:nvPr/>
        </p:nvSpPr>
        <p:spPr>
          <a:xfrm>
            <a:off x="4339625" y="1900698"/>
            <a:ext cx="4599349" cy="2913329"/>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9" name="TextBox 8">
            <a:extLst>
              <a:ext uri="{FF2B5EF4-FFF2-40B4-BE49-F238E27FC236}">
                <a16:creationId xmlns:a16="http://schemas.microsoft.com/office/drawing/2014/main" id="{4798B000-003A-FF0B-3A95-1BA818FB735D}"/>
              </a:ext>
            </a:extLst>
          </p:cNvPr>
          <p:cNvSpPr txBox="1"/>
          <p:nvPr/>
        </p:nvSpPr>
        <p:spPr>
          <a:xfrm>
            <a:off x="205025" y="960120"/>
            <a:ext cx="864941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1" i="0" u="none" strike="noStrike" cap="none" spc="0" normalizeH="0" baseline="0" dirty="0">
                <a:ln>
                  <a:noFill/>
                </a:ln>
                <a:solidFill>
                  <a:srgbClr val="000000"/>
                </a:solidFill>
                <a:effectLst/>
                <a:uFillTx/>
                <a:latin typeface="+mn-lt"/>
                <a:ea typeface="+mn-ea"/>
                <a:cs typeface="+mn-cs"/>
                <a:sym typeface="Arial"/>
              </a:rPr>
              <a:t>Number of Cars Owned in each state</a:t>
            </a:r>
          </a:p>
        </p:txBody>
      </p:sp>
      <p:graphicFrame>
        <p:nvGraphicFramePr>
          <p:cNvPr id="11" name="Chart 10">
            <a:extLst>
              <a:ext uri="{FF2B5EF4-FFF2-40B4-BE49-F238E27FC236}">
                <a16:creationId xmlns:a16="http://schemas.microsoft.com/office/drawing/2014/main" id="{2D77984F-7CFB-4485-B5C6-7E0EA112EE89}"/>
              </a:ext>
            </a:extLst>
          </p:cNvPr>
          <p:cNvGraphicFramePr>
            <a:graphicFrameLocks/>
          </p:cNvGraphicFramePr>
          <p:nvPr>
            <p:extLst>
              <p:ext uri="{D42A27DB-BD31-4B8C-83A1-F6EECF244321}">
                <p14:modId xmlns:p14="http://schemas.microsoft.com/office/powerpoint/2010/main" val="1296618667"/>
              </p:ext>
            </p:extLst>
          </p:nvPr>
        </p:nvGraphicFramePr>
        <p:xfrm>
          <a:off x="4339625" y="1968320"/>
          <a:ext cx="4599349" cy="28457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296812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Model Development </a:t>
            </a:r>
            <a:endParaRPr dirty="0"/>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 Classification – Targeting High Value Customers</a:t>
            </a:r>
            <a:endParaRPr dirty="0"/>
          </a:p>
        </p:txBody>
      </p:sp>
      <p:sp>
        <p:nvSpPr>
          <p:cNvPr id="2" name="TextBox 1">
            <a:extLst>
              <a:ext uri="{FF2B5EF4-FFF2-40B4-BE49-F238E27FC236}">
                <a16:creationId xmlns:a16="http://schemas.microsoft.com/office/drawing/2014/main" id="{9577DA02-A45C-FC3F-37C7-D4997358E184}"/>
              </a:ext>
            </a:extLst>
          </p:cNvPr>
          <p:cNvSpPr txBox="1"/>
          <p:nvPr/>
        </p:nvSpPr>
        <p:spPr>
          <a:xfrm>
            <a:off x="449580" y="1874520"/>
            <a:ext cx="72390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400" b="0" i="0" u="none" strike="noStrike" cap="none" spc="0" normalizeH="0" baseline="0" dirty="0">
                <a:ln>
                  <a:noFill/>
                </a:ln>
                <a:solidFill>
                  <a:srgbClr val="000000"/>
                </a:solidFill>
                <a:effectLst/>
                <a:uFillTx/>
                <a:latin typeface="+mn-lt"/>
                <a:ea typeface="+mn-ea"/>
                <a:cs typeface="+mn-cs"/>
                <a:sym typeface="Arial"/>
              </a:rPr>
              <a:t>These are the high value customer that should be targeted from the new list:</a:t>
            </a:r>
          </a:p>
          <a:p>
            <a:pPr lvl="2"/>
            <a:r>
              <a:rPr lang="en-IN" dirty="0"/>
              <a:t> 	</a:t>
            </a:r>
            <a:endParaRPr kumimoji="0" lang="en-IN" b="0" i="0" u="none" strike="noStrike" cap="none" spc="0" normalizeH="0" baseline="0" dirty="0">
              <a:ln>
                <a:noFill/>
              </a:ln>
              <a:solidFill>
                <a:srgbClr val="000000"/>
              </a:solidFill>
              <a:effectLst/>
              <a:uFillTx/>
              <a:latin typeface="+mn-lt"/>
              <a:ea typeface="+mn-ea"/>
              <a:cs typeface="+mn-cs"/>
              <a:sym typeface="Arial"/>
            </a:endParaRPr>
          </a:p>
        </p:txBody>
      </p:sp>
      <p:sp>
        <p:nvSpPr>
          <p:cNvPr id="3" name="TextBox 2">
            <a:extLst>
              <a:ext uri="{FF2B5EF4-FFF2-40B4-BE49-F238E27FC236}">
                <a16:creationId xmlns:a16="http://schemas.microsoft.com/office/drawing/2014/main" id="{FEAC70E1-7BAE-648D-636D-1060461876F7}"/>
              </a:ext>
            </a:extLst>
          </p:cNvPr>
          <p:cNvSpPr txBox="1"/>
          <p:nvPr/>
        </p:nvSpPr>
        <p:spPr>
          <a:xfrm>
            <a:off x="1104900" y="2257134"/>
            <a:ext cx="6515100"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200000"/>
              </a:lnSpc>
              <a:spcBef>
                <a:spcPts val="0"/>
              </a:spcBef>
              <a:spcAft>
                <a:spcPts val="0"/>
              </a:spcAft>
              <a:buClrTx/>
              <a:buSzTx/>
              <a:buFont typeface="Arial" panose="020B0604020202020204" pitchFamily="34" charset="0"/>
              <a:buChar char="•"/>
              <a:tabLst/>
            </a:pPr>
            <a:r>
              <a:rPr kumimoji="0" lang="en-IN" sz="1200" b="0" i="0" u="none" strike="noStrike" cap="none" spc="0" normalizeH="0" baseline="0" dirty="0">
                <a:ln>
                  <a:noFill/>
                </a:ln>
                <a:solidFill>
                  <a:srgbClr val="000000"/>
                </a:solidFill>
                <a:effectLst/>
                <a:uFillTx/>
                <a:latin typeface="+mn-lt"/>
                <a:ea typeface="+mn-ea"/>
                <a:cs typeface="+mn-cs"/>
                <a:sym typeface="Arial"/>
              </a:rPr>
              <a:t>Most of the value customers will be female compared to male</a:t>
            </a:r>
          </a:p>
          <a:p>
            <a:pPr marL="285750" marR="0" indent="-285750" algn="l" defTabSz="914400" rtl="0" fontAlgn="auto" latinLnBrk="0" hangingPunct="0">
              <a:lnSpc>
                <a:spcPct val="200000"/>
              </a:lnSpc>
              <a:spcBef>
                <a:spcPts val="0"/>
              </a:spcBef>
              <a:spcAft>
                <a:spcPts val="0"/>
              </a:spcAft>
              <a:buClrTx/>
              <a:buSzTx/>
              <a:buFont typeface="Arial" panose="020B0604020202020204" pitchFamily="34" charset="0"/>
              <a:buChar char="•"/>
              <a:tabLst/>
            </a:pPr>
            <a:r>
              <a:rPr lang="en-IN" sz="1200" dirty="0"/>
              <a:t>Working in the financial services, health and manufacturing industry sector,</a:t>
            </a:r>
          </a:p>
          <a:p>
            <a:pPr marL="285750" marR="0" indent="-285750" algn="l" defTabSz="914400" rtl="0" fontAlgn="auto" latinLnBrk="0" hangingPunct="0">
              <a:lnSpc>
                <a:spcPct val="200000"/>
              </a:lnSpc>
              <a:spcBef>
                <a:spcPts val="0"/>
              </a:spcBef>
              <a:spcAft>
                <a:spcPts val="0"/>
              </a:spcAft>
              <a:buClrTx/>
              <a:buSzTx/>
              <a:buFont typeface="Arial" panose="020B0604020202020204" pitchFamily="34" charset="0"/>
              <a:buChar char="•"/>
              <a:tabLst/>
            </a:pPr>
            <a:r>
              <a:rPr kumimoji="0" lang="en-IN" sz="1200" b="0" i="0" u="none" strike="noStrike" cap="none" spc="0" normalizeH="0" baseline="0" dirty="0">
                <a:ln>
                  <a:noFill/>
                </a:ln>
                <a:solidFill>
                  <a:srgbClr val="000000"/>
                </a:solidFill>
                <a:effectLst/>
                <a:uFillTx/>
                <a:latin typeface="+mn-lt"/>
                <a:ea typeface="+mn-ea"/>
                <a:cs typeface="+mn-cs"/>
                <a:sym typeface="Arial"/>
              </a:rPr>
              <a:t>Aged between 38 – 47</a:t>
            </a:r>
          </a:p>
          <a:p>
            <a:pPr marL="285750" marR="0" indent="-285750" algn="l" defTabSz="914400" rtl="0" fontAlgn="auto" latinLnBrk="0" hangingPunct="0">
              <a:lnSpc>
                <a:spcPct val="200000"/>
              </a:lnSpc>
              <a:spcBef>
                <a:spcPts val="0"/>
              </a:spcBef>
              <a:spcAft>
                <a:spcPts val="0"/>
              </a:spcAft>
              <a:buClrTx/>
              <a:buSzTx/>
              <a:buFont typeface="Arial" panose="020B0604020202020204" pitchFamily="34" charset="0"/>
              <a:buChar char="•"/>
              <a:tabLst/>
            </a:pPr>
            <a:r>
              <a:rPr lang="en-IN" sz="1200" dirty="0"/>
              <a:t>Who are working living in NSW,VIC.</a:t>
            </a:r>
            <a:endParaRPr kumimoji="0" lang="en-IN" sz="12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0795093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149</TotalTime>
  <Words>655</Words>
  <Application>Microsoft Office PowerPoint</Application>
  <PresentationFormat>On-screen Show (16:9)</PresentationFormat>
  <Paragraphs>147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Rudraksha Patidar</cp:lastModifiedBy>
  <cp:revision>11</cp:revision>
  <dcterms:modified xsi:type="dcterms:W3CDTF">2024-01-07T17:21:10Z</dcterms:modified>
</cp:coreProperties>
</file>