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8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80600" y="1765080"/>
            <a:ext cx="8221320" cy="90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80600" y="1765080"/>
            <a:ext cx="8221320" cy="90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80600" y="1765080"/>
            <a:ext cx="8221320" cy="90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80600" y="1765080"/>
            <a:ext cx="8221320" cy="90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80600" y="1765080"/>
            <a:ext cx="8221320" cy="90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80600" y="1765080"/>
            <a:ext cx="8221320" cy="90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80600" y="1765080"/>
            <a:ext cx="8221320" cy="90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80600" y="1765080"/>
            <a:ext cx="8221320" cy="420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80600" y="1765080"/>
            <a:ext cx="8221320" cy="90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80600" y="1765080"/>
            <a:ext cx="8221320" cy="90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80600" y="1765080"/>
            <a:ext cx="8221320" cy="90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80600" y="1765080"/>
            <a:ext cx="8221320" cy="90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80600" y="1765080"/>
            <a:ext cx="8221320" cy="90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80600" y="1765080"/>
            <a:ext cx="8221320" cy="90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80600" y="1765080"/>
            <a:ext cx="8221320" cy="90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80600" y="1765080"/>
            <a:ext cx="8221320" cy="90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80600" y="1765080"/>
            <a:ext cx="8221320" cy="90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80600" y="1765080"/>
            <a:ext cx="8221320" cy="90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80600" y="1765080"/>
            <a:ext cx="8221320" cy="90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80600" y="1765080"/>
            <a:ext cx="8221320" cy="90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480600" y="1765080"/>
            <a:ext cx="8221320" cy="420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80600" y="1765080"/>
            <a:ext cx="8221320" cy="90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80600" y="1765080"/>
            <a:ext cx="8221320" cy="90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80600" y="1765080"/>
            <a:ext cx="8221320" cy="90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80600" y="1765080"/>
            <a:ext cx="8221320" cy="90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80600" y="1765080"/>
            <a:ext cx="8221320" cy="90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80600" y="1765080"/>
            <a:ext cx="8221320" cy="90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80600" y="1765080"/>
            <a:ext cx="8221320" cy="90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80600" y="1765080"/>
            <a:ext cx="8221320" cy="90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80600" y="1765080"/>
            <a:ext cx="8221320" cy="90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80600" y="1765080"/>
            <a:ext cx="8221320" cy="90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80600" y="1765080"/>
            <a:ext cx="8221320" cy="90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480600" y="1765080"/>
            <a:ext cx="8221320" cy="420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80600" y="1765080"/>
            <a:ext cx="8221320" cy="90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80600" y="1765080"/>
            <a:ext cx="8221320" cy="90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80600" y="1765080"/>
            <a:ext cx="8221320" cy="90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80600" y="1765080"/>
            <a:ext cx="8221320" cy="90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80600" y="1765080"/>
            <a:ext cx="8221320" cy="90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80600" y="1765080"/>
            <a:ext cx="8221320" cy="90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80600" y="1765080"/>
            <a:ext cx="8221320" cy="90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80600" y="1765080"/>
            <a:ext cx="8221320" cy="90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80600" y="1765080"/>
            <a:ext cx="8221320" cy="90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80600" y="1765080"/>
            <a:ext cx="8221320" cy="90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80600" y="1765080"/>
            <a:ext cx="8221320" cy="90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ubTitle"/>
          </p:nvPr>
        </p:nvSpPr>
        <p:spPr>
          <a:xfrm>
            <a:off x="480600" y="1765080"/>
            <a:ext cx="8221320" cy="420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80600" y="1765080"/>
            <a:ext cx="8221320" cy="90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80600" y="1765080"/>
            <a:ext cx="8221320" cy="90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80600" y="1765080"/>
            <a:ext cx="8221320" cy="90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80600" y="1765080"/>
            <a:ext cx="8221320" cy="90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80600" y="1765080"/>
            <a:ext cx="8221320" cy="90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5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80600" y="1765080"/>
            <a:ext cx="8221320" cy="420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80600" y="1765080"/>
            <a:ext cx="8221320" cy="90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80600" y="1765080"/>
            <a:ext cx="8221320" cy="90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80600" y="1765080"/>
            <a:ext cx="8221320" cy="90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80600" y="1765080"/>
            <a:ext cx="8221320" cy="90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524960" y="672480"/>
            <a:ext cx="1081080" cy="1124280"/>
          </a:xfrm>
          <a:custGeom>
            <a:avLst/>
            <a:gdLst/>
            <a:ahLst/>
            <a:rect l="l" t="t" r="r" b="b"/>
            <a:pathLst>
              <a:path w="43265" h="44998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440">
            <a:solidFill>
              <a:schemeClr val="accent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rot="10800000">
            <a:off x="8700480" y="5592600"/>
            <a:ext cx="1081080" cy="1124280"/>
          </a:xfrm>
          <a:custGeom>
            <a:avLst/>
            <a:gdLst/>
            <a:ahLst/>
            <a:rect l="l" t="t" r="r" b="b"/>
            <a:pathLst>
              <a:path w="43265" h="44998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440">
            <a:solidFill>
              <a:schemeClr val="accent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4359600" y="2817360"/>
            <a:ext cx="424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80600" y="1765080"/>
            <a:ext cx="8221320" cy="9068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</a:t>
            </a:r>
            <a:r>
              <a:rPr b="0" lang="en-US" sz="1800" spc="-1" strike="noStrike">
                <a:latin typeface="Arial"/>
              </a:rPr>
              <a:t>the title text </a:t>
            </a:r>
            <a:r>
              <a:rPr b="0" lang="en-US" sz="1800" spc="-1" strike="noStrike">
                <a:latin typeface="Arial"/>
              </a:rPr>
              <a:t>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80600" y="1765080"/>
            <a:ext cx="8221320" cy="9068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</a:t>
            </a:r>
            <a:r>
              <a:rPr b="0" lang="en-US" sz="1800" spc="-1" strike="noStrike">
                <a:latin typeface="Arial"/>
              </a:rPr>
              <a:t>the title text </a:t>
            </a:r>
            <a:r>
              <a:rPr b="0" lang="en-US" sz="1800" spc="-1" strike="noStrike">
                <a:latin typeface="Arial"/>
              </a:rPr>
              <a:t>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359600" y="2817360"/>
            <a:ext cx="424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://insideairbnb.com/get-the-data/" TargetMode="External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49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1680480" y="1189080"/>
            <a:ext cx="5782680" cy="145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Roboto Slab"/>
                <a:ea typeface="Roboto Slab"/>
              </a:rPr>
              <a:t>Case Study: AirBnB Price Prediction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1680480" y="3049560"/>
            <a:ext cx="5782680" cy="90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8bc34a"/>
                </a:solidFill>
                <a:latin typeface="Roboto Slab"/>
                <a:ea typeface="Roboto Slab"/>
              </a:rPr>
              <a:t>Submitted By: Rudri Jani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352800" y="72720"/>
            <a:ext cx="8367480" cy="68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Data distribution before outlier removal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227" name="Google Shape;130;p22" descr=""/>
          <p:cNvPicPr/>
          <p:nvPr/>
        </p:nvPicPr>
        <p:blipFill>
          <a:blip r:embed="rId1"/>
          <a:stretch/>
        </p:blipFill>
        <p:spPr>
          <a:xfrm>
            <a:off x="1215360" y="878040"/>
            <a:ext cx="6713280" cy="4100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135;p23" descr=""/>
          <p:cNvPicPr/>
          <p:nvPr/>
        </p:nvPicPr>
        <p:blipFill>
          <a:blip r:embed="rId1"/>
          <a:stretch/>
        </p:blipFill>
        <p:spPr>
          <a:xfrm>
            <a:off x="234360" y="965520"/>
            <a:ext cx="5773680" cy="3831480"/>
          </a:xfrm>
          <a:prstGeom prst="rect">
            <a:avLst/>
          </a:prstGeom>
          <a:ln>
            <a:noFill/>
          </a:ln>
        </p:spPr>
      </p:pic>
      <p:sp>
        <p:nvSpPr>
          <p:cNvPr id="229" name="CustomShape 1"/>
          <p:cNvSpPr/>
          <p:nvPr/>
        </p:nvSpPr>
        <p:spPr>
          <a:xfrm>
            <a:off x="352800" y="72720"/>
            <a:ext cx="8367480" cy="68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Data distribution before outlier removal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6230160" y="1512360"/>
            <a:ext cx="2673360" cy="273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After outliers are removed, it is seen that </a:t>
            </a:r>
            <a:r>
              <a:rPr b="0" lang="en-US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number_of_reviews,review_per_month, calculated_host_listings_count</a:t>
            </a:r>
            <a:r>
              <a:rPr b="0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 and </a:t>
            </a:r>
            <a:r>
              <a:rPr b="0" lang="en-US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number_of_reviews_ltm</a:t>
            </a:r>
            <a:r>
              <a:rPr b="0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 follows exponential distribution.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388080" y="457920"/>
            <a:ext cx="8367480" cy="68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Data Preprocessing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388080" y="1489680"/>
            <a:ext cx="8367480" cy="307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2940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1600" spc="-1" strike="noStrike">
                <a:solidFill>
                  <a:srgbClr val="ffffff"/>
                </a:solidFill>
                <a:latin typeface="Roboto"/>
                <a:ea typeface="Roboto"/>
              </a:rPr>
              <a:t>The </a:t>
            </a:r>
            <a:r>
              <a:rPr b="0" lang="en-US" sz="1600" spc="-1" strike="noStrike">
                <a:solidFill>
                  <a:srgbClr val="ffffff"/>
                </a:solidFill>
                <a:latin typeface="Courier New"/>
                <a:ea typeface="Courier New"/>
              </a:rPr>
              <a:t>neighbourhood_group</a:t>
            </a:r>
            <a:r>
              <a:rPr b="0" lang="en-US" sz="1600" spc="-1" strike="noStrike">
                <a:solidFill>
                  <a:srgbClr val="ffffff"/>
                </a:solidFill>
                <a:latin typeface="Roboto"/>
                <a:ea typeface="Roboto"/>
              </a:rPr>
              <a:t> column is dropped as it has all null values. </a:t>
            </a:r>
            <a:endParaRPr b="0" lang="en-US" sz="1600" spc="-1" strike="noStrike">
              <a:latin typeface="Arial"/>
            </a:endParaRPr>
          </a:p>
          <a:p>
            <a:pPr marL="457200" indent="-32940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1600" spc="-1" strike="noStrike">
                <a:solidFill>
                  <a:srgbClr val="ffffff"/>
                </a:solidFill>
                <a:latin typeface="Roboto"/>
                <a:ea typeface="Roboto"/>
              </a:rPr>
              <a:t>The columns with missing values are filled with values. </a:t>
            </a:r>
            <a:endParaRPr b="0" lang="en-US" sz="1600" spc="-1" strike="noStrike">
              <a:latin typeface="Arial"/>
            </a:endParaRPr>
          </a:p>
          <a:p>
            <a:pPr lvl="1" marL="914400" indent="-329400">
              <a:lnSpc>
                <a:spcPct val="115000"/>
              </a:lnSpc>
              <a:buClr>
                <a:srgbClr val="ffffff"/>
              </a:buClr>
              <a:buFont typeface="Roboto"/>
              <a:buChar char="○"/>
            </a:pPr>
            <a:r>
              <a:rPr b="0" lang="en-US" sz="1600" spc="-1" strike="noStrike">
                <a:solidFill>
                  <a:srgbClr val="ffffff"/>
                </a:solidFill>
                <a:latin typeface="Courier New"/>
                <a:ea typeface="Courier New"/>
              </a:rPr>
              <a:t>host_name</a:t>
            </a:r>
            <a:r>
              <a:rPr b="0" lang="en-US" sz="1600" spc="-1" strike="noStrike">
                <a:solidFill>
                  <a:srgbClr val="ffffff"/>
                </a:solidFill>
                <a:latin typeface="Roboto"/>
                <a:ea typeface="Roboto"/>
              </a:rPr>
              <a:t> and </a:t>
            </a:r>
            <a:r>
              <a:rPr b="0" lang="en-US" sz="1600" spc="-1" strike="noStrike">
                <a:solidFill>
                  <a:srgbClr val="ffffff"/>
                </a:solidFill>
                <a:latin typeface="Courier New"/>
                <a:ea typeface="Courier New"/>
              </a:rPr>
              <a:t>license</a:t>
            </a:r>
            <a:r>
              <a:rPr b="0" lang="en-US" sz="1600" spc="-1" strike="noStrike">
                <a:solidFill>
                  <a:srgbClr val="ffffff"/>
                </a:solidFill>
                <a:latin typeface="Roboto"/>
                <a:ea typeface="Roboto"/>
              </a:rPr>
              <a:t>: None</a:t>
            </a:r>
            <a:endParaRPr b="0" lang="en-US" sz="1600" spc="-1" strike="noStrike">
              <a:latin typeface="Arial"/>
            </a:endParaRPr>
          </a:p>
          <a:p>
            <a:pPr lvl="1" marL="914400" indent="-329400">
              <a:lnSpc>
                <a:spcPct val="115000"/>
              </a:lnSpc>
              <a:buClr>
                <a:srgbClr val="ffffff"/>
              </a:buClr>
              <a:buFont typeface="Roboto"/>
              <a:buChar char="○"/>
            </a:pPr>
            <a:r>
              <a:rPr b="0" lang="en-US" sz="1600" spc="-1" strike="noStrike">
                <a:solidFill>
                  <a:srgbClr val="ffffff"/>
                </a:solidFill>
                <a:latin typeface="Courier New"/>
                <a:ea typeface="Courier New"/>
              </a:rPr>
              <a:t>reviews_per_month</a:t>
            </a:r>
            <a:r>
              <a:rPr b="0" lang="en-US" sz="1600" spc="-1" strike="noStrike">
                <a:solidFill>
                  <a:srgbClr val="ffffff"/>
                </a:solidFill>
                <a:latin typeface="Roboto"/>
                <a:ea typeface="Roboto"/>
              </a:rPr>
              <a:t> and </a:t>
            </a:r>
            <a:r>
              <a:rPr b="0" lang="en-US" sz="1600" spc="-1" strike="noStrike">
                <a:solidFill>
                  <a:srgbClr val="ffffff"/>
                </a:solidFill>
                <a:latin typeface="Courier New"/>
                <a:ea typeface="Courier New"/>
              </a:rPr>
              <a:t>last_review</a:t>
            </a:r>
            <a:r>
              <a:rPr b="0" lang="en-US" sz="1600" spc="-1" strike="noStrike">
                <a:solidFill>
                  <a:srgbClr val="ffffff"/>
                </a:solidFill>
                <a:latin typeface="Roboto"/>
                <a:ea typeface="Roboto"/>
              </a:rPr>
              <a:t>: 0</a:t>
            </a:r>
            <a:endParaRPr b="0" lang="en-US" sz="1600" spc="-1" strike="noStrike">
              <a:latin typeface="Arial"/>
            </a:endParaRPr>
          </a:p>
          <a:p>
            <a:pPr marL="457200" indent="-32940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1600" spc="-1" strike="noStrike">
                <a:solidFill>
                  <a:srgbClr val="ffffff"/>
                </a:solidFill>
                <a:latin typeface="Roboto"/>
                <a:ea typeface="Roboto"/>
              </a:rPr>
              <a:t>The outliers are removed according to the interquartile range. After that the final data size is 1054 rows and 11 features.</a:t>
            </a:r>
            <a:endParaRPr b="0" lang="en-US" sz="1600" spc="-1" strike="noStrike">
              <a:latin typeface="Arial"/>
            </a:endParaRPr>
          </a:p>
          <a:p>
            <a:pPr marL="457200" indent="-32940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1600" spc="-1" strike="noStrike">
                <a:solidFill>
                  <a:srgbClr val="ffffff"/>
                </a:solidFill>
                <a:latin typeface="Roboto"/>
                <a:ea typeface="Roboto"/>
              </a:rPr>
              <a:t>The </a:t>
            </a:r>
            <a:r>
              <a:rPr b="0" lang="en-US" sz="1600" spc="-1" strike="noStrike">
                <a:solidFill>
                  <a:srgbClr val="ffffff"/>
                </a:solidFill>
                <a:latin typeface="Courier New"/>
                <a:ea typeface="Courier New"/>
              </a:rPr>
              <a:t>neighbourhood, room_type</a:t>
            </a:r>
            <a:r>
              <a:rPr b="0" lang="en-US" sz="1600" spc="-1" strike="noStrike">
                <a:solidFill>
                  <a:srgbClr val="ffffff"/>
                </a:solidFill>
                <a:latin typeface="Roboto"/>
                <a:ea typeface="Roboto"/>
              </a:rPr>
              <a:t> and </a:t>
            </a:r>
            <a:r>
              <a:rPr b="0" lang="en-US" sz="1600" spc="-1" strike="noStrike">
                <a:solidFill>
                  <a:srgbClr val="ffffff"/>
                </a:solidFill>
                <a:latin typeface="Courier New"/>
                <a:ea typeface="Courier New"/>
              </a:rPr>
              <a:t>license</a:t>
            </a:r>
            <a:r>
              <a:rPr b="0" lang="en-US" sz="1600" spc="-1" strike="noStrike">
                <a:solidFill>
                  <a:srgbClr val="ffffff"/>
                </a:solidFill>
                <a:latin typeface="Roboto"/>
                <a:ea typeface="Roboto"/>
              </a:rPr>
              <a:t> columns are encoded with LabelEncoder functionality of sklearn library. </a:t>
            </a:r>
            <a:endParaRPr b="0" lang="en-US" sz="1600" spc="-1" strike="noStrike">
              <a:latin typeface="Arial"/>
            </a:endParaRPr>
          </a:p>
          <a:p>
            <a:pPr marL="457200" indent="-32940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1600" spc="-1" strike="noStrike">
                <a:solidFill>
                  <a:srgbClr val="ffffff"/>
                </a:solidFill>
                <a:latin typeface="Roboto"/>
                <a:ea typeface="Roboto"/>
              </a:rPr>
              <a:t>After encoding, from the correlation values, it is seen that no features are highly correlated with price. 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388080" y="1266840"/>
            <a:ext cx="3663360" cy="268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0420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1200" spc="-1" strike="noStrike">
                <a:solidFill>
                  <a:srgbClr val="ffffff"/>
                </a:solidFill>
                <a:latin typeface="Roboto"/>
                <a:ea typeface="Roboto"/>
              </a:rPr>
              <a:t>XGBoost regressor is applied to obtain the important features using ensemble learning.</a:t>
            </a:r>
            <a:endParaRPr b="0" lang="en-US" sz="12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</a:pPr>
            <a:endParaRPr b="0" lang="en-US" sz="1200" spc="-1" strike="noStrike">
              <a:latin typeface="Arial"/>
            </a:endParaRPr>
          </a:p>
          <a:p>
            <a:pPr marL="457200" indent="-304200">
              <a:lnSpc>
                <a:spcPct val="115000"/>
              </a:lnSpc>
              <a:spcBef>
                <a:spcPts val="1199"/>
              </a:spcBef>
              <a:buClr>
                <a:srgbClr val="ffffff"/>
              </a:buClr>
              <a:buFont typeface="Roboto"/>
              <a:buChar char="●"/>
            </a:pPr>
            <a:r>
              <a:rPr b="0" lang="en-US" sz="1200" spc="-1" strike="noStrike">
                <a:solidFill>
                  <a:srgbClr val="ffffff"/>
                </a:solidFill>
                <a:latin typeface="Roboto"/>
                <a:ea typeface="Roboto"/>
              </a:rPr>
              <a:t>From the given graph, it is seen that </a:t>
            </a:r>
            <a:r>
              <a:rPr b="0" lang="en-US" sz="1200" spc="-1" strike="noStrike">
                <a:solidFill>
                  <a:srgbClr val="ffffff"/>
                </a:solidFill>
                <a:latin typeface="Courier New"/>
                <a:ea typeface="Courier New"/>
              </a:rPr>
              <a:t>room_type</a:t>
            </a:r>
            <a:r>
              <a:rPr b="0" lang="en-US" sz="1200" spc="-1" strike="noStrike">
                <a:solidFill>
                  <a:srgbClr val="ffffff"/>
                </a:solidFill>
                <a:latin typeface="Roboto"/>
                <a:ea typeface="Roboto"/>
              </a:rPr>
              <a:t> has the maximum contribution in predicting the price. </a:t>
            </a:r>
            <a:endParaRPr b="0" lang="en-US" sz="12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388080" y="259200"/>
            <a:ext cx="4002840" cy="7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US" sz="2700" spc="-1" strike="noStrike">
                <a:solidFill>
                  <a:srgbClr val="ffffff"/>
                </a:solidFill>
                <a:latin typeface="Roboto Slab"/>
                <a:ea typeface="Roboto Slab"/>
              </a:rPr>
              <a:t>Feature Importance</a:t>
            </a:r>
            <a:endParaRPr b="0" lang="en-US" sz="2700" spc="-1" strike="noStrike">
              <a:latin typeface="Arial"/>
            </a:endParaRPr>
          </a:p>
        </p:txBody>
      </p:sp>
      <p:pic>
        <p:nvPicPr>
          <p:cNvPr id="235" name="Google Shape;150;p25" descr=""/>
          <p:cNvPicPr/>
          <p:nvPr/>
        </p:nvPicPr>
        <p:blipFill>
          <a:blip r:embed="rId1"/>
          <a:stretch/>
        </p:blipFill>
        <p:spPr>
          <a:xfrm>
            <a:off x="4700160" y="1144800"/>
            <a:ext cx="4123080" cy="2853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480600" y="1765080"/>
            <a:ext cx="8221320" cy="90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Roboto Slab"/>
                <a:ea typeface="Roboto Slab"/>
              </a:rPr>
              <a:t>Model Building</a:t>
            </a:r>
            <a:endParaRPr b="0" lang="en-US" sz="4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388080" y="130680"/>
            <a:ext cx="8367480" cy="58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Linear Regression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238" name="Google Shape;161;p27" descr=""/>
          <p:cNvPicPr/>
          <p:nvPr/>
        </p:nvPicPr>
        <p:blipFill>
          <a:blip r:embed="rId1"/>
          <a:stretch/>
        </p:blipFill>
        <p:spPr>
          <a:xfrm>
            <a:off x="188280" y="2215440"/>
            <a:ext cx="4824720" cy="2452320"/>
          </a:xfrm>
          <a:prstGeom prst="rect">
            <a:avLst/>
          </a:prstGeom>
          <a:ln>
            <a:noFill/>
          </a:ln>
        </p:spPr>
      </p:pic>
      <p:pic>
        <p:nvPicPr>
          <p:cNvPr id="239" name="Google Shape;162;p27" descr=""/>
          <p:cNvPicPr/>
          <p:nvPr/>
        </p:nvPicPr>
        <p:blipFill>
          <a:blip r:embed="rId2"/>
          <a:stretch/>
        </p:blipFill>
        <p:spPr>
          <a:xfrm>
            <a:off x="5477760" y="2260080"/>
            <a:ext cx="3277800" cy="2452320"/>
          </a:xfrm>
          <a:prstGeom prst="rect">
            <a:avLst/>
          </a:prstGeom>
          <a:ln>
            <a:noFill/>
          </a:ln>
        </p:spPr>
      </p:pic>
      <p:sp>
        <p:nvSpPr>
          <p:cNvPr id="240" name="CustomShape 2"/>
          <p:cNvSpPr/>
          <p:nvPr/>
        </p:nvSpPr>
        <p:spPr>
          <a:xfrm>
            <a:off x="421200" y="4712760"/>
            <a:ext cx="4469760" cy="32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ffffff"/>
                </a:solidFill>
                <a:latin typeface="Roboto"/>
                <a:ea typeface="Roboto"/>
              </a:rPr>
              <a:t>Visualization of first 25 actual v/s predicted values 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388080" y="880200"/>
            <a:ext cx="7890120" cy="88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ffff"/>
                </a:solidFill>
                <a:latin typeface="Roboto"/>
                <a:ea typeface="Roboto"/>
              </a:rPr>
              <a:t>A linear regression model describes the relationship between a dependent variable,</a:t>
            </a: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n-US" sz="1500" spc="-1" strike="noStrike">
                <a:solidFill>
                  <a:srgbClr val="ffffff"/>
                </a:solidFill>
                <a:latin typeface="Courier New"/>
                <a:ea typeface="Courier New"/>
              </a:rPr>
              <a:t>price</a:t>
            </a: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Arial"/>
              </a:rPr>
              <a:t>, </a:t>
            </a:r>
            <a:r>
              <a:rPr b="0" lang="en-US" sz="1500" spc="-1" strike="noStrike">
                <a:solidFill>
                  <a:srgbClr val="ffffff"/>
                </a:solidFill>
                <a:latin typeface="Roboto"/>
                <a:ea typeface="Roboto"/>
              </a:rPr>
              <a:t>and one or more independent variables</a:t>
            </a: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Arial"/>
              </a:rPr>
              <a:t>, </a:t>
            </a:r>
            <a:r>
              <a:rPr b="0" lang="en-US" sz="1500" spc="-1" strike="noStrike">
                <a:solidFill>
                  <a:srgbClr val="ffffff"/>
                </a:solidFill>
                <a:latin typeface="Courier New"/>
                <a:ea typeface="Courier New"/>
              </a:rPr>
              <a:t>room_type</a:t>
            </a: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388080" y="260280"/>
            <a:ext cx="8367480" cy="68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Ridge Regression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243" name="Google Shape;170;p28" descr=""/>
          <p:cNvPicPr/>
          <p:nvPr/>
        </p:nvPicPr>
        <p:blipFill>
          <a:blip r:embed="rId1"/>
          <a:stretch/>
        </p:blipFill>
        <p:spPr>
          <a:xfrm>
            <a:off x="196920" y="2003760"/>
            <a:ext cx="4861080" cy="2418120"/>
          </a:xfrm>
          <a:prstGeom prst="rect">
            <a:avLst/>
          </a:prstGeom>
          <a:ln>
            <a:noFill/>
          </a:ln>
        </p:spPr>
      </p:pic>
      <p:pic>
        <p:nvPicPr>
          <p:cNvPr id="244" name="Google Shape;171;p28" descr=""/>
          <p:cNvPicPr/>
          <p:nvPr/>
        </p:nvPicPr>
        <p:blipFill>
          <a:blip r:embed="rId2"/>
          <a:stretch/>
        </p:blipFill>
        <p:spPr>
          <a:xfrm>
            <a:off x="5322240" y="1857960"/>
            <a:ext cx="3633120" cy="2862720"/>
          </a:xfrm>
          <a:prstGeom prst="rect">
            <a:avLst/>
          </a:prstGeom>
          <a:ln>
            <a:noFill/>
          </a:ln>
        </p:spPr>
      </p:pic>
      <p:sp>
        <p:nvSpPr>
          <p:cNvPr id="245" name="CustomShape 2"/>
          <p:cNvSpPr/>
          <p:nvPr/>
        </p:nvSpPr>
        <p:spPr>
          <a:xfrm>
            <a:off x="462960" y="1093680"/>
            <a:ext cx="8042760" cy="56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It is used to analyze the data that suffers from multicollinearity.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421200" y="4712760"/>
            <a:ext cx="4469760" cy="32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ffffff"/>
                </a:solidFill>
                <a:latin typeface="Roboto"/>
                <a:ea typeface="Roboto"/>
              </a:rPr>
              <a:t>Visualization of first 25 actual v/s predicted values </a:t>
            </a:r>
            <a:endParaRPr b="0" lang="en-US" sz="13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388080" y="297360"/>
            <a:ext cx="8367480" cy="68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Lasso Regression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248" name="Google Shape;179;p29" descr=""/>
          <p:cNvPicPr/>
          <p:nvPr/>
        </p:nvPicPr>
        <p:blipFill>
          <a:blip r:embed="rId1"/>
          <a:stretch/>
        </p:blipFill>
        <p:spPr>
          <a:xfrm>
            <a:off x="5518080" y="2074680"/>
            <a:ext cx="3522960" cy="2811960"/>
          </a:xfrm>
          <a:prstGeom prst="rect">
            <a:avLst/>
          </a:prstGeom>
          <a:ln>
            <a:noFill/>
          </a:ln>
        </p:spPr>
      </p:pic>
      <p:pic>
        <p:nvPicPr>
          <p:cNvPr id="249" name="Google Shape;180;p29" descr=""/>
          <p:cNvPicPr/>
          <p:nvPr/>
        </p:nvPicPr>
        <p:blipFill>
          <a:blip r:embed="rId2"/>
          <a:stretch/>
        </p:blipFill>
        <p:spPr>
          <a:xfrm>
            <a:off x="170640" y="2074680"/>
            <a:ext cx="5139720" cy="2473200"/>
          </a:xfrm>
          <a:prstGeom prst="rect">
            <a:avLst/>
          </a:prstGeom>
          <a:ln>
            <a:noFill/>
          </a:ln>
        </p:spPr>
      </p:pic>
      <p:sp>
        <p:nvSpPr>
          <p:cNvPr id="250" name="CustomShape 2"/>
          <p:cNvSpPr/>
          <p:nvPr/>
        </p:nvSpPr>
        <p:spPr>
          <a:xfrm>
            <a:off x="447840" y="1093680"/>
            <a:ext cx="8195400" cy="68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It performs both variable selection and regularization in order to enhance the prediction accuracy and interpretability of the resulting statistical model.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421200" y="4712760"/>
            <a:ext cx="4469760" cy="32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ffffff"/>
                </a:solidFill>
                <a:latin typeface="Roboto"/>
                <a:ea typeface="Roboto"/>
              </a:rPr>
              <a:t>Visualization of first 25 actual v/s predicted values </a:t>
            </a:r>
            <a:endParaRPr b="0" lang="en-US" sz="13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388080" y="186480"/>
            <a:ext cx="8367480" cy="68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Regression with XGBoost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253" name="Google Shape;188;p30" descr=""/>
          <p:cNvPicPr/>
          <p:nvPr/>
        </p:nvPicPr>
        <p:blipFill>
          <a:blip r:embed="rId1"/>
          <a:stretch/>
        </p:blipFill>
        <p:spPr>
          <a:xfrm>
            <a:off x="5339160" y="2142360"/>
            <a:ext cx="3617640" cy="2706480"/>
          </a:xfrm>
          <a:prstGeom prst="rect">
            <a:avLst/>
          </a:prstGeom>
          <a:ln>
            <a:noFill/>
          </a:ln>
        </p:spPr>
      </p:pic>
      <p:pic>
        <p:nvPicPr>
          <p:cNvPr id="254" name="Google Shape;189;p30" descr=""/>
          <p:cNvPicPr/>
          <p:nvPr/>
        </p:nvPicPr>
        <p:blipFill>
          <a:blip r:embed="rId2"/>
          <a:stretch/>
        </p:blipFill>
        <p:spPr>
          <a:xfrm>
            <a:off x="171000" y="2352240"/>
            <a:ext cx="4941000" cy="2064240"/>
          </a:xfrm>
          <a:prstGeom prst="rect">
            <a:avLst/>
          </a:prstGeom>
          <a:ln>
            <a:noFill/>
          </a:ln>
        </p:spPr>
      </p:pic>
      <p:sp>
        <p:nvSpPr>
          <p:cNvPr id="255" name="CustomShape 2"/>
          <p:cNvSpPr/>
          <p:nvPr/>
        </p:nvSpPr>
        <p:spPr>
          <a:xfrm>
            <a:off x="501480" y="1002600"/>
            <a:ext cx="7501320" cy="86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ffff"/>
                </a:solidFill>
                <a:latin typeface="Roboto"/>
                <a:ea typeface="Roboto"/>
              </a:rPr>
              <a:t>Gradient boosting refers to a class of ensemble machine learning algorithms that can be used for classification or regression predictive modeling problems.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421200" y="4712760"/>
            <a:ext cx="4469760" cy="32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ffffff"/>
                </a:solidFill>
                <a:latin typeface="Roboto"/>
                <a:ea typeface="Roboto"/>
              </a:rPr>
              <a:t>Visualization of first 25 actual v/s predicted values </a:t>
            </a:r>
            <a:endParaRPr b="0" lang="en-US" sz="13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388080" y="260280"/>
            <a:ext cx="8367480" cy="68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Regression model comparison &amp; evaluation : </a:t>
            </a:r>
            <a:endParaRPr b="0" lang="en-US" sz="3000" spc="-1" strike="noStrike">
              <a:latin typeface="Arial"/>
            </a:endParaRPr>
          </a:p>
        </p:txBody>
      </p:sp>
      <p:graphicFrame>
        <p:nvGraphicFramePr>
          <p:cNvPr id="258" name="Table 2"/>
          <p:cNvGraphicFramePr/>
          <p:nvPr/>
        </p:nvGraphicFramePr>
        <p:xfrm>
          <a:off x="952560" y="1470600"/>
          <a:ext cx="7238160" cy="2493360"/>
        </p:xfrm>
        <a:graphic>
          <a:graphicData uri="http://schemas.openxmlformats.org/drawingml/2006/table">
            <a:tbl>
              <a:tblPr/>
              <a:tblGrid>
                <a:gridCol w="1447560"/>
                <a:gridCol w="1447560"/>
                <a:gridCol w="1447560"/>
                <a:gridCol w="1447560"/>
                <a:gridCol w="1448280"/>
              </a:tblGrid>
              <a:tr h="38232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Model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MAE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MSE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RMSE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Score(%)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2cc"/>
                    </a:solidFill>
                  </a:tcPr>
                </a:tc>
              </a:tr>
              <a:tr h="38232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Linear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35.146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1718.558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41.455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11.2260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2cc"/>
                    </a:solidFill>
                  </a:tcPr>
                </a:tc>
              </a:tr>
              <a:tr h="38232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Ridge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35.146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1718.5614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41.4553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11.2258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2cc"/>
                    </a:solidFill>
                  </a:tcPr>
                </a:tc>
              </a:tr>
              <a:tr h="38232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Lasso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35.1696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1719.0046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41.4608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11.2030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2cc"/>
                    </a:solidFill>
                  </a:tcPr>
                </a:tc>
              </a:tr>
              <a:tr h="38232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XGB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35.1463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1719.3301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41.4648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11.1862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2cc"/>
                    </a:solidFill>
                  </a:tcPr>
                </a:tc>
              </a:tr>
              <a:tr h="58176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Linear model with outliers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32.1922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1519.5343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38.9812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21.5068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388080" y="457920"/>
            <a:ext cx="8367480" cy="68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Data Collection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388080" y="1489680"/>
            <a:ext cx="8367480" cy="307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4236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The data is collected from the Inside AirBnB website.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Link: </a:t>
            </a:r>
            <a:r>
              <a:rPr b="0" lang="en-US" sz="1800" spc="-1" strike="noStrike" u="sng">
                <a:solidFill>
                  <a:srgbClr val="8bc34a"/>
                </a:solidFill>
                <a:uFillTx/>
                <a:latin typeface="Roboto"/>
                <a:ea typeface="Roboto"/>
                <a:hlinkClick r:id="rId1"/>
              </a:rPr>
              <a:t>http://insideairbnb.com/get-the-data/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spcBef>
                <a:spcPts val="1199"/>
              </a:spcBef>
              <a:buClr>
                <a:srgbClr val="ffffff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The data file </a:t>
            </a:r>
            <a:r>
              <a:rPr b="0" i="1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listings.csv</a:t>
            </a:r>
            <a:r>
              <a:rPr b="0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 is stored on the google drive and code run with google colab by mounting the drive.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r>
              <a:rPr b="0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388080" y="445680"/>
            <a:ext cx="8367480" cy="68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Feature Engineering: Conversion of price into price range classes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388080" y="1434960"/>
            <a:ext cx="8367480" cy="350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4236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The accuracy of regression model is very low because the model being trained is categorical type and the price is continuous variable. 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So the target variable </a:t>
            </a:r>
            <a:r>
              <a:rPr b="0" lang="en-US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price</a:t>
            </a:r>
            <a:r>
              <a:rPr b="0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 is converted to the categorical values by doing feature engineering. </a:t>
            </a:r>
            <a:endParaRPr b="0" lang="en-US" sz="18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ffffff"/>
              </a:buClr>
              <a:buFont typeface="Roboto"/>
              <a:buChar char="○"/>
            </a:pPr>
            <a:r>
              <a:rPr b="0" lang="en-US" sz="1400" spc="-1" strike="noStrike">
                <a:solidFill>
                  <a:srgbClr val="ffffff"/>
                </a:solidFill>
                <a:latin typeface="Roboto"/>
                <a:ea typeface="Roboto"/>
              </a:rPr>
              <a:t>&lt;=100: economic</a:t>
            </a:r>
            <a:endParaRPr b="0" lang="en-US" sz="14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ffffff"/>
              </a:buClr>
              <a:buFont typeface="Roboto"/>
              <a:buChar char="○"/>
            </a:pPr>
            <a:r>
              <a:rPr b="0" lang="en-US" sz="1400" spc="-1" strike="noStrike">
                <a:solidFill>
                  <a:srgbClr val="ffffff"/>
                </a:solidFill>
                <a:latin typeface="Roboto"/>
                <a:ea typeface="Roboto"/>
              </a:rPr>
              <a:t>101-150: low-mid</a:t>
            </a:r>
            <a:endParaRPr b="0" lang="en-US" sz="14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ffffff"/>
              </a:buClr>
              <a:buFont typeface="Roboto"/>
              <a:buChar char="○"/>
            </a:pPr>
            <a:r>
              <a:rPr b="0" lang="en-US" sz="1400" spc="-1" strike="noStrike">
                <a:solidFill>
                  <a:srgbClr val="ffffff"/>
                </a:solidFill>
                <a:latin typeface="Roboto"/>
                <a:ea typeface="Roboto"/>
              </a:rPr>
              <a:t>151-200: high-mid</a:t>
            </a:r>
            <a:endParaRPr b="0" lang="en-US" sz="14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ffffff"/>
              </a:buClr>
              <a:buFont typeface="Roboto"/>
              <a:buChar char="○"/>
            </a:pPr>
            <a:r>
              <a:rPr b="0" lang="en-US" sz="1400" spc="-1" strike="noStrike">
                <a:solidFill>
                  <a:srgbClr val="ffffff"/>
                </a:solidFill>
                <a:latin typeface="Roboto"/>
                <a:ea typeface="Roboto"/>
              </a:rPr>
              <a:t>201-250: high</a:t>
            </a:r>
            <a:endParaRPr b="0" lang="en-US" sz="14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ffffff"/>
              </a:buClr>
              <a:buFont typeface="Roboto"/>
              <a:buChar char="○"/>
            </a:pPr>
            <a:r>
              <a:rPr b="0" lang="en-US" sz="1400" spc="-1" strike="noStrike">
                <a:solidFill>
                  <a:srgbClr val="ffffff"/>
                </a:solidFill>
                <a:latin typeface="Roboto"/>
                <a:ea typeface="Roboto"/>
              </a:rPr>
              <a:t>&gt;250: very-high</a:t>
            </a:r>
            <a:endParaRPr b="0" lang="en-US" sz="14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Then it is converted to numerical values with LabelEncoder.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388080" y="555480"/>
            <a:ext cx="2807280" cy="7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Roboto Slab"/>
                <a:ea typeface="Roboto Slab"/>
              </a:rPr>
              <a:t>Feature Importance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388080" y="1594080"/>
            <a:ext cx="2807280" cy="268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0420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1200" spc="-1" strike="noStrike">
                <a:solidFill>
                  <a:srgbClr val="ffffff"/>
                </a:solidFill>
                <a:latin typeface="Roboto"/>
                <a:ea typeface="Roboto"/>
              </a:rPr>
              <a:t>From the graph it is seen that along with </a:t>
            </a:r>
            <a:r>
              <a:rPr b="0" lang="en-US" sz="1200" spc="-1" strike="noStrike">
                <a:solidFill>
                  <a:srgbClr val="ffffff"/>
                </a:solidFill>
                <a:latin typeface="Courier New"/>
                <a:ea typeface="Courier New"/>
              </a:rPr>
              <a:t>room_type</a:t>
            </a:r>
            <a:r>
              <a:rPr b="0" lang="en-US" sz="1200" spc="-1" strike="noStrike">
                <a:solidFill>
                  <a:srgbClr val="ffffff"/>
                </a:solidFill>
                <a:latin typeface="Roboto"/>
                <a:ea typeface="Roboto"/>
              </a:rPr>
              <a:t>, all other features have importance with categorical price range.</a:t>
            </a:r>
            <a:endParaRPr b="0" lang="en-US" sz="1200" spc="-1" strike="noStrike">
              <a:latin typeface="Arial"/>
            </a:endParaRPr>
          </a:p>
          <a:p>
            <a:pPr marL="457200" indent="-30420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1200" spc="-1" strike="noStrike">
                <a:solidFill>
                  <a:srgbClr val="ffffff"/>
                </a:solidFill>
                <a:latin typeface="Roboto"/>
                <a:ea typeface="Roboto"/>
              </a:rPr>
              <a:t>The classification models are trained with all the variables. 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63" name="Google Shape;210;p33" descr=""/>
          <p:cNvPicPr/>
          <p:nvPr/>
        </p:nvPicPr>
        <p:blipFill>
          <a:blip r:embed="rId1"/>
          <a:stretch/>
        </p:blipFill>
        <p:spPr>
          <a:xfrm>
            <a:off x="3342240" y="1108440"/>
            <a:ext cx="5642640" cy="3165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388080" y="241920"/>
            <a:ext cx="8367480" cy="68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Classification using KNN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265" name="Google Shape;216;p34" descr=""/>
          <p:cNvPicPr/>
          <p:nvPr/>
        </p:nvPicPr>
        <p:blipFill>
          <a:blip r:embed="rId1"/>
          <a:stretch/>
        </p:blipFill>
        <p:spPr>
          <a:xfrm>
            <a:off x="1850400" y="1928880"/>
            <a:ext cx="5442480" cy="3036600"/>
          </a:xfrm>
          <a:prstGeom prst="rect">
            <a:avLst/>
          </a:prstGeom>
          <a:ln>
            <a:noFill/>
          </a:ln>
        </p:spPr>
      </p:pic>
      <p:sp>
        <p:nvSpPr>
          <p:cNvPr id="266" name="CustomShape 2"/>
          <p:cNvSpPr/>
          <p:nvPr/>
        </p:nvSpPr>
        <p:spPr>
          <a:xfrm>
            <a:off x="525960" y="1119960"/>
            <a:ext cx="6433560" cy="63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ffff"/>
                </a:solidFill>
                <a:latin typeface="Roboto"/>
                <a:ea typeface="Roboto"/>
              </a:rPr>
              <a:t>KNN predicts the label or value of a new data point by considering its K closest neighbours in the training dataset.</a:t>
            </a: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388080" y="213840"/>
            <a:ext cx="8367480" cy="68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Classification using Support Vector Machines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268" name="Google Shape;223;p35" descr=""/>
          <p:cNvPicPr/>
          <p:nvPr/>
        </p:nvPicPr>
        <p:blipFill>
          <a:blip r:embed="rId1"/>
          <a:stretch/>
        </p:blipFill>
        <p:spPr>
          <a:xfrm>
            <a:off x="2431800" y="2114280"/>
            <a:ext cx="4861080" cy="2826720"/>
          </a:xfrm>
          <a:prstGeom prst="rect">
            <a:avLst/>
          </a:prstGeom>
          <a:ln>
            <a:noFill/>
          </a:ln>
        </p:spPr>
      </p:pic>
      <p:sp>
        <p:nvSpPr>
          <p:cNvPr id="269" name="CustomShape 2"/>
          <p:cNvSpPr/>
          <p:nvPr/>
        </p:nvSpPr>
        <p:spPr>
          <a:xfrm>
            <a:off x="388080" y="900000"/>
            <a:ext cx="8201160" cy="100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SVM is supervised learning algorithm. It is used to find the optimal hyperplane in an N-dimensional space that can separate the data points in different classes in the feature space.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388080" y="132120"/>
            <a:ext cx="8367480" cy="96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Classification using SVM with Hyperparameter Tuning using GridsearchCV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271" name="Google Shape;230;p36" descr=""/>
          <p:cNvPicPr/>
          <p:nvPr/>
        </p:nvPicPr>
        <p:blipFill>
          <a:blip r:embed="rId1"/>
          <a:stretch/>
        </p:blipFill>
        <p:spPr>
          <a:xfrm>
            <a:off x="1585080" y="1308960"/>
            <a:ext cx="5442480" cy="3693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388080" y="260280"/>
            <a:ext cx="8367480" cy="68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Classification model comparison &amp; evaluation:</a:t>
            </a:r>
            <a:endParaRPr b="0" lang="en-US" sz="3000" spc="-1" strike="noStrike">
              <a:latin typeface="Arial"/>
            </a:endParaRPr>
          </a:p>
        </p:txBody>
      </p:sp>
      <p:graphicFrame>
        <p:nvGraphicFramePr>
          <p:cNvPr id="273" name="Table 2"/>
          <p:cNvGraphicFramePr/>
          <p:nvPr/>
        </p:nvGraphicFramePr>
        <p:xfrm>
          <a:off x="952560" y="1470600"/>
          <a:ext cx="7238160" cy="2111040"/>
        </p:xfrm>
        <a:graphic>
          <a:graphicData uri="http://schemas.openxmlformats.org/drawingml/2006/table">
            <a:tbl>
              <a:tblPr/>
              <a:tblGrid>
                <a:gridCol w="1447560"/>
                <a:gridCol w="1447560"/>
                <a:gridCol w="1447560"/>
                <a:gridCol w="1447560"/>
                <a:gridCol w="1448280"/>
              </a:tblGrid>
              <a:tr h="38232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Model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MAE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MSE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RMSE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Score(%)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2cc"/>
                    </a:solidFill>
                  </a:tcPr>
                </a:tc>
              </a:tr>
              <a:tr h="38232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KNN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0.8294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1.4739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1.2141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41.2322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2cc"/>
                    </a:solidFill>
                  </a:tcPr>
                </a:tc>
              </a:tr>
              <a:tr h="38232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SVM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0.6919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1.1563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1.0753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48.3412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2cc"/>
                    </a:solidFill>
                  </a:tcPr>
                </a:tc>
              </a:tr>
              <a:tr h="38232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GridsearchCV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0.6825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1.1469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1.0709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60.2891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2cc"/>
                    </a:solidFill>
                  </a:tcPr>
                </a:tc>
              </a:tr>
              <a:tr h="58176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SVM model with outliers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1.7674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5.5390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2.3536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34.7395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388080" y="254160"/>
            <a:ext cx="8367480" cy="68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Insights : 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388080" y="1119240"/>
            <a:ext cx="8367480" cy="353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4236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By predicting the </a:t>
            </a:r>
            <a:r>
              <a:rPr b="0" i="1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price in range</a:t>
            </a:r>
            <a:r>
              <a:rPr b="0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 is more efficient that predicting it in continuous variable.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The room_type features explains predictions the most.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Another feature is </a:t>
            </a:r>
            <a:r>
              <a:rPr b="0" lang="en-US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calculated_host_listings_count</a:t>
            </a:r>
            <a:r>
              <a:rPr b="0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, which also contributes more on price prediction.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The data with outliers affects the model accuracy.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By looking at the errors and best score of GridsearchCV model, the MAE is 0.6825 means that the prediction can fluctuate ±0.6825 units. The MSE for this method is 1.0709, means that predicted value can fluctuate ±1.0709 units.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723600" y="3981600"/>
            <a:ext cx="7946280" cy="103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Recommendation for the Property Owner</a:t>
            </a:r>
            <a:r>
              <a:rPr b="0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 : keeping the above features in mind, property owner can set their rental prices for their Airbnb listings.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77" name="Google Shape;248;p39" descr=""/>
          <p:cNvPicPr/>
          <p:nvPr/>
        </p:nvPicPr>
        <p:blipFill>
          <a:blip r:embed="rId1"/>
          <a:stretch/>
        </p:blipFill>
        <p:spPr>
          <a:xfrm>
            <a:off x="211320" y="315000"/>
            <a:ext cx="4683600" cy="3112920"/>
          </a:xfrm>
          <a:prstGeom prst="rect">
            <a:avLst/>
          </a:prstGeom>
          <a:ln>
            <a:noFill/>
          </a:ln>
        </p:spPr>
      </p:pic>
      <p:sp>
        <p:nvSpPr>
          <p:cNvPr id="278" name="CustomShape 2"/>
          <p:cNvSpPr/>
          <p:nvPr/>
        </p:nvSpPr>
        <p:spPr>
          <a:xfrm>
            <a:off x="5349960" y="361080"/>
            <a:ext cx="3319920" cy="302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360">
              <a:lnSpc>
                <a:spcPct val="100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After model evaluation, I get the features that makes the impact on the price prediction:</a:t>
            </a:r>
            <a:endParaRPr b="0" lang="en-US" sz="1800" spc="-1" strike="noStrike">
              <a:latin typeface="Arial"/>
            </a:endParaRPr>
          </a:p>
          <a:p>
            <a:pPr lvl="1" marL="914400" indent="-342360">
              <a:lnSpc>
                <a:spcPct val="100000"/>
              </a:lnSpc>
              <a:buClr>
                <a:srgbClr val="ffffff"/>
              </a:buClr>
              <a:buFont typeface="Roboto"/>
              <a:buChar char="○"/>
            </a:pPr>
            <a:r>
              <a:rPr b="0" lang="en-US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room_type</a:t>
            </a:r>
            <a:endParaRPr b="0" lang="en-US" sz="1800" spc="-1" strike="noStrike">
              <a:latin typeface="Arial"/>
            </a:endParaRPr>
          </a:p>
          <a:p>
            <a:pPr lvl="1" marL="914400" indent="-342360">
              <a:lnSpc>
                <a:spcPct val="100000"/>
              </a:lnSpc>
              <a:buClr>
                <a:srgbClr val="ffffff"/>
              </a:buClr>
              <a:buFont typeface="Courier New"/>
              <a:buChar char="○"/>
            </a:pPr>
            <a:r>
              <a:rPr b="0" lang="en-US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calculated_host_listings_count</a:t>
            </a:r>
            <a:endParaRPr b="0" lang="en-US" sz="1800" spc="-1" strike="noStrike">
              <a:latin typeface="Arial"/>
            </a:endParaRPr>
          </a:p>
          <a:p>
            <a:pPr lvl="1" marL="914400" indent="-342360">
              <a:lnSpc>
                <a:spcPct val="100000"/>
              </a:lnSpc>
              <a:buClr>
                <a:srgbClr val="ffffff"/>
              </a:buClr>
              <a:buFont typeface="Courier New"/>
              <a:buChar char="○"/>
            </a:pPr>
            <a:r>
              <a:rPr b="0" lang="en-US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availability_365</a:t>
            </a:r>
            <a:endParaRPr b="0" lang="en-US" sz="1800" spc="-1" strike="noStrike">
              <a:latin typeface="Arial"/>
            </a:endParaRPr>
          </a:p>
          <a:p>
            <a:pPr lvl="1" marL="914400" indent="-342360">
              <a:lnSpc>
                <a:spcPct val="100000"/>
              </a:lnSpc>
              <a:buClr>
                <a:srgbClr val="ffffff"/>
              </a:buClr>
              <a:buFont typeface="Courier New"/>
              <a:buChar char="○"/>
            </a:pPr>
            <a:r>
              <a:rPr b="0" lang="en-US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minimum_nights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2904840" y="1017360"/>
            <a:ext cx="3916800" cy="4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2"/>
          <p:cNvSpPr/>
          <p:nvPr/>
        </p:nvSpPr>
        <p:spPr>
          <a:xfrm>
            <a:off x="388080" y="457920"/>
            <a:ext cx="8367480" cy="68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Future Work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81" name="CustomShape 3"/>
          <p:cNvSpPr/>
          <p:nvPr/>
        </p:nvSpPr>
        <p:spPr>
          <a:xfrm>
            <a:off x="388080" y="1489680"/>
            <a:ext cx="8367480" cy="307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4236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Improvement of model accuracy 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Deep learning models can be fitted to get more accurate predictions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Transfer learning will be also impactful to get proper insights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User Interface will be designed for the users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480600" y="1765080"/>
            <a:ext cx="8221320" cy="90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Roboto Slab"/>
                <a:ea typeface="Roboto Slab"/>
              </a:rPr>
              <a:t>Data Analysis</a:t>
            </a:r>
            <a:endParaRPr b="0" lang="en-US" sz="4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388080" y="197640"/>
            <a:ext cx="8367480" cy="68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Exploratory Data Analysis (EDA)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388080" y="883800"/>
            <a:ext cx="8367480" cy="41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2940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There are total </a:t>
            </a:r>
            <a:r>
              <a:rPr b="0" i="1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18 columns</a:t>
            </a:r>
            <a:r>
              <a:rPr b="0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 with </a:t>
            </a:r>
            <a:r>
              <a:rPr b="0" i="1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8056 rows</a:t>
            </a:r>
            <a:r>
              <a:rPr b="0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.</a:t>
            </a:r>
            <a:endParaRPr b="0" lang="en-US" sz="1800" spc="-1" strike="noStrike">
              <a:latin typeface="Arial"/>
            </a:endParaRPr>
          </a:p>
          <a:p>
            <a:pPr marL="457200" indent="-32940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1400" spc="-1" strike="noStrike">
                <a:solidFill>
                  <a:srgbClr val="ffffff"/>
                </a:solidFill>
                <a:latin typeface="Roboto"/>
                <a:ea typeface="Roboto"/>
              </a:rPr>
              <a:t>Following features have numerical data type like int64 or float64</a:t>
            </a:r>
            <a:endParaRPr b="0" lang="en-US" sz="14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ffffff"/>
              </a:buClr>
              <a:buFont typeface="Roboto"/>
              <a:buChar char="○"/>
            </a:pPr>
            <a:r>
              <a:rPr b="0" lang="en-US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‘</a:t>
            </a:r>
            <a:r>
              <a:rPr b="0" lang="en-US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id’, ‘host_id’, 'latitude', 'longitude', 'price', 'minimum_nights', 'number_of_reviews', 'reviews_per_month', 'calculated_host_listings_count', 'availability_365', 'number_of_reviews_ltm'</a:t>
            </a:r>
            <a:r>
              <a:rPr b="0" lang="en-US" sz="1400" spc="-1" strike="noStrike">
                <a:solidFill>
                  <a:srgbClr val="ffffff"/>
                </a:solidFill>
                <a:latin typeface="Roboto"/>
                <a:ea typeface="Roboto"/>
              </a:rPr>
              <a:t> </a:t>
            </a:r>
            <a:endParaRPr b="0" lang="en-US" sz="1400" spc="-1" strike="noStrike">
              <a:latin typeface="Arial"/>
            </a:endParaRPr>
          </a:p>
          <a:p>
            <a:pPr marL="457200" indent="-32940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The following features have object data type</a:t>
            </a:r>
            <a:endParaRPr b="0" lang="en-US" sz="18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ffffff"/>
              </a:buClr>
              <a:buFont typeface="Roboto"/>
              <a:buChar char="○"/>
            </a:pPr>
            <a:r>
              <a:rPr b="0" lang="en-US" sz="1400" spc="-1" strike="noStrike">
                <a:solidFill>
                  <a:srgbClr val="ffffff"/>
                </a:solidFill>
                <a:latin typeface="Roboto"/>
                <a:ea typeface="Roboto"/>
              </a:rPr>
              <a:t>columns </a:t>
            </a:r>
            <a:r>
              <a:rPr b="0" lang="en-US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host_name, name, neighbourhood, room_type, last_review, license</a:t>
            </a:r>
            <a:r>
              <a:rPr b="0" lang="en-US" sz="1400" spc="-1" strike="noStrike">
                <a:solidFill>
                  <a:srgbClr val="ffffff"/>
                </a:solidFill>
                <a:latin typeface="Roboto"/>
                <a:ea typeface="Roboto"/>
              </a:rPr>
              <a:t> </a:t>
            </a:r>
            <a:endParaRPr b="0" lang="en-US" sz="1400" spc="-1" strike="noStrike">
              <a:latin typeface="Arial"/>
            </a:endParaRPr>
          </a:p>
          <a:p>
            <a:pPr marL="457200" indent="-32940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Missing values in data</a:t>
            </a:r>
            <a:endParaRPr b="0" lang="en-US" sz="18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ffffff"/>
              </a:buClr>
              <a:buFont typeface="Roboto"/>
              <a:buChar char="○"/>
            </a:pPr>
            <a:r>
              <a:rPr b="0" lang="en-US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neighbourhood_group</a:t>
            </a:r>
            <a:r>
              <a:rPr b="0" lang="en-US" sz="1400" spc="-1" strike="noStrike">
                <a:solidFill>
                  <a:srgbClr val="ffffff"/>
                </a:solidFill>
                <a:latin typeface="Roboto"/>
                <a:ea typeface="Roboto"/>
              </a:rPr>
              <a:t> column has all (100%) missing values </a:t>
            </a:r>
            <a:endParaRPr b="0" lang="en-US" sz="14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ffffff"/>
              </a:buClr>
              <a:buFont typeface="Roboto"/>
              <a:buChar char="○"/>
            </a:pPr>
            <a:r>
              <a:rPr b="0" lang="en-US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host_name</a:t>
            </a:r>
            <a:r>
              <a:rPr b="0" lang="en-US" sz="1400" spc="-1" strike="noStrike">
                <a:solidFill>
                  <a:srgbClr val="ffffff"/>
                </a:solidFill>
                <a:latin typeface="Roboto"/>
                <a:ea typeface="Roboto"/>
              </a:rPr>
              <a:t> has 1 missing value</a:t>
            </a:r>
            <a:endParaRPr b="0" lang="en-US" sz="14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ffffff"/>
              </a:buClr>
              <a:buFont typeface="Roboto"/>
              <a:buChar char="○"/>
            </a:pPr>
            <a:r>
              <a:rPr b="0" lang="en-US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last_review</a:t>
            </a:r>
            <a:r>
              <a:rPr b="0" lang="en-US" sz="1400" spc="-1" strike="noStrike">
                <a:solidFill>
                  <a:srgbClr val="ffffff"/>
                </a:solidFill>
                <a:latin typeface="Roboto"/>
                <a:ea typeface="Roboto"/>
              </a:rPr>
              <a:t> and </a:t>
            </a:r>
            <a:r>
              <a:rPr b="0" lang="en-US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reviews_per_month</a:t>
            </a:r>
            <a:r>
              <a:rPr b="0" lang="en-US" sz="1400" spc="-1" strike="noStrike">
                <a:solidFill>
                  <a:srgbClr val="ffffff"/>
                </a:solidFill>
                <a:latin typeface="Roboto"/>
                <a:ea typeface="Roboto"/>
              </a:rPr>
              <a:t> has 23.386% missing values </a:t>
            </a:r>
            <a:endParaRPr b="0" lang="en-US" sz="14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ffffff"/>
              </a:buClr>
              <a:buFont typeface="Roboto"/>
              <a:buChar char="○"/>
            </a:pPr>
            <a:r>
              <a:rPr b="0" lang="en-US" sz="1400" spc="-1" strike="noStrike">
                <a:solidFill>
                  <a:srgbClr val="ffffff"/>
                </a:solidFill>
                <a:latin typeface="Courier New"/>
                <a:ea typeface="Courier New"/>
              </a:rPr>
              <a:t>license</a:t>
            </a:r>
            <a:r>
              <a:rPr b="0" lang="en-US" sz="1400" spc="-1" strike="noStrike">
                <a:solidFill>
                  <a:srgbClr val="ffffff"/>
                </a:solidFill>
                <a:latin typeface="Roboto"/>
                <a:ea typeface="Roboto"/>
              </a:rPr>
              <a:t> column has 36.8% missing values.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388080" y="483480"/>
            <a:ext cx="8367480" cy="440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2940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The </a:t>
            </a:r>
            <a:r>
              <a:rPr b="0" lang="en-US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room_type</a:t>
            </a:r>
            <a:r>
              <a:rPr b="0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 has 4 different categories with its count: </a:t>
            </a:r>
            <a:endParaRPr b="0" lang="en-US" sz="18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ffffff"/>
              </a:buClr>
              <a:buFont typeface="Roboto"/>
              <a:buChar char="○"/>
            </a:pPr>
            <a:r>
              <a:rPr b="0" lang="en-US" sz="1400" spc="-1" strike="noStrike">
                <a:solidFill>
                  <a:srgbClr val="ffffff"/>
                </a:solidFill>
                <a:latin typeface="Roboto"/>
                <a:ea typeface="Roboto"/>
              </a:rPr>
              <a:t>Entire home/apt (4982)</a:t>
            </a:r>
            <a:endParaRPr b="0" lang="en-US" sz="14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ffffff"/>
              </a:buClr>
              <a:buFont typeface="Roboto"/>
              <a:buChar char="○"/>
            </a:pPr>
            <a:r>
              <a:rPr b="0" lang="en-US" sz="1400" spc="-1" strike="noStrike">
                <a:solidFill>
                  <a:srgbClr val="ffffff"/>
                </a:solidFill>
                <a:latin typeface="Roboto"/>
                <a:ea typeface="Roboto"/>
              </a:rPr>
              <a:t>Private room (2948)</a:t>
            </a:r>
            <a:endParaRPr b="0" lang="en-US" sz="14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ffffff"/>
              </a:buClr>
              <a:buFont typeface="Roboto"/>
              <a:buChar char="○"/>
            </a:pPr>
            <a:r>
              <a:rPr b="0" lang="en-US" sz="1400" spc="-1" strike="noStrike">
                <a:solidFill>
                  <a:srgbClr val="ffffff"/>
                </a:solidFill>
                <a:latin typeface="Roboto"/>
                <a:ea typeface="Roboto"/>
              </a:rPr>
              <a:t>Shared room (68)</a:t>
            </a:r>
            <a:endParaRPr b="0" lang="en-US" sz="14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ffffff"/>
              </a:buClr>
              <a:buFont typeface="Roboto"/>
              <a:buChar char="○"/>
            </a:pPr>
            <a:r>
              <a:rPr b="0" lang="en-US" sz="1400" spc="-1" strike="noStrike">
                <a:solidFill>
                  <a:srgbClr val="ffffff"/>
                </a:solidFill>
                <a:latin typeface="Roboto"/>
                <a:ea typeface="Roboto"/>
              </a:rPr>
              <a:t>Hotel room (58)</a:t>
            </a:r>
            <a:endParaRPr b="0" lang="en-US" sz="1400" spc="-1" strike="noStrike">
              <a:latin typeface="Arial"/>
            </a:endParaRPr>
          </a:p>
          <a:p>
            <a:pPr marL="457200" indent="-32940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The </a:t>
            </a:r>
            <a:r>
              <a:rPr b="0" lang="en-US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name</a:t>
            </a:r>
            <a:r>
              <a:rPr b="0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 column depicts the features of the property like, </a:t>
            </a:r>
            <a:endParaRPr b="0" lang="en-US" sz="18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ffffff"/>
              </a:buClr>
              <a:buFont typeface="Roboto"/>
              <a:buChar char="○"/>
            </a:pPr>
            <a:r>
              <a:rPr b="0" lang="en-US" sz="1400" spc="-1" strike="noStrike">
                <a:solidFill>
                  <a:srgbClr val="ffffff"/>
                </a:solidFill>
                <a:latin typeface="Roboto"/>
                <a:ea typeface="Roboto"/>
              </a:rPr>
              <a:t>Type of property like home or rental unit</a:t>
            </a:r>
            <a:endParaRPr b="0" lang="en-US" sz="14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ffffff"/>
              </a:buClr>
              <a:buFont typeface="Roboto"/>
              <a:buChar char="○"/>
            </a:pPr>
            <a:r>
              <a:rPr b="0" lang="en-US" sz="1400" spc="-1" strike="noStrike">
                <a:solidFill>
                  <a:srgbClr val="ffffff"/>
                </a:solidFill>
                <a:latin typeface="Roboto"/>
                <a:ea typeface="Roboto"/>
              </a:rPr>
              <a:t>Ratings</a:t>
            </a:r>
            <a:endParaRPr b="0" lang="en-US" sz="14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ffffff"/>
              </a:buClr>
              <a:buFont typeface="Roboto"/>
              <a:buChar char="○"/>
            </a:pPr>
            <a:r>
              <a:rPr b="0" lang="en-US" sz="1400" spc="-1" strike="noStrike">
                <a:solidFill>
                  <a:srgbClr val="ffffff"/>
                </a:solidFill>
                <a:latin typeface="Roboto"/>
                <a:ea typeface="Roboto"/>
              </a:rPr>
              <a:t>Number of bedrooms</a:t>
            </a:r>
            <a:endParaRPr b="0" lang="en-US" sz="14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ffffff"/>
              </a:buClr>
              <a:buFont typeface="Roboto"/>
              <a:buChar char="○"/>
            </a:pPr>
            <a:r>
              <a:rPr b="0" lang="en-US" sz="1400" spc="-1" strike="noStrike">
                <a:solidFill>
                  <a:srgbClr val="ffffff"/>
                </a:solidFill>
                <a:latin typeface="Roboto"/>
                <a:ea typeface="Roboto"/>
              </a:rPr>
              <a:t>Number of beds</a:t>
            </a:r>
            <a:endParaRPr b="0" lang="en-US" sz="14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ffffff"/>
              </a:buClr>
              <a:buFont typeface="Roboto"/>
              <a:buChar char="○"/>
            </a:pPr>
            <a:r>
              <a:rPr b="0" lang="en-US" sz="1400" spc="-1" strike="noStrike">
                <a:solidFill>
                  <a:srgbClr val="ffffff"/>
                </a:solidFill>
                <a:latin typeface="Roboto"/>
                <a:ea typeface="Roboto"/>
              </a:rPr>
              <a:t>Number of bathrooms</a:t>
            </a:r>
            <a:endParaRPr b="0" lang="en-US" sz="1400" spc="-1" strike="noStrike">
              <a:latin typeface="Arial"/>
            </a:endParaRPr>
          </a:p>
          <a:p>
            <a:pPr marL="457200" indent="-32940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The data describes following frequent feature values</a:t>
            </a:r>
            <a:endParaRPr b="0" lang="en-US" sz="18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ffffff"/>
              </a:buClr>
              <a:buFont typeface="Roboto"/>
              <a:buChar char="○"/>
            </a:pPr>
            <a:r>
              <a:rPr b="0" i="1" lang="en-US" sz="1400" spc="-1" strike="noStrike">
                <a:solidFill>
                  <a:srgbClr val="ffffff"/>
                </a:solidFill>
                <a:latin typeface="Roboto"/>
                <a:ea typeface="Roboto"/>
              </a:rPr>
              <a:t>hotels</a:t>
            </a:r>
            <a:r>
              <a:rPr b="0" lang="en-US" sz="1400" spc="-1" strike="noStrike">
                <a:solidFill>
                  <a:srgbClr val="ffffff"/>
                </a:solidFill>
                <a:latin typeface="Roboto"/>
                <a:ea typeface="Roboto"/>
              </a:rPr>
              <a:t> in San Francisco. </a:t>
            </a:r>
            <a:endParaRPr b="0" lang="en-US" sz="14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ffffff"/>
              </a:buClr>
              <a:buFont typeface="Roboto"/>
              <a:buChar char="○"/>
            </a:pPr>
            <a:r>
              <a:rPr b="0" lang="en-US" sz="1400" spc="-1" strike="noStrike">
                <a:solidFill>
                  <a:srgbClr val="ffffff"/>
                </a:solidFill>
                <a:latin typeface="Roboto"/>
                <a:ea typeface="Roboto"/>
              </a:rPr>
              <a:t>host is </a:t>
            </a:r>
            <a:r>
              <a:rPr b="0" i="1" lang="en-US" sz="1400" spc="-1" strike="noStrike">
                <a:solidFill>
                  <a:srgbClr val="ffffff"/>
                </a:solidFill>
                <a:latin typeface="Roboto"/>
                <a:ea typeface="Roboto"/>
              </a:rPr>
              <a:t>Allen</a:t>
            </a:r>
            <a:r>
              <a:rPr b="0" lang="en-US" sz="1400" spc="-1" strike="noStrike">
                <a:solidFill>
                  <a:srgbClr val="ffffff"/>
                </a:solidFill>
                <a:latin typeface="Roboto"/>
                <a:ea typeface="Roboto"/>
              </a:rPr>
              <a:t>, </a:t>
            </a:r>
            <a:endParaRPr b="0" lang="en-US" sz="14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ffffff"/>
              </a:buClr>
              <a:buFont typeface="Roboto"/>
              <a:buChar char="○"/>
            </a:pPr>
            <a:r>
              <a:rPr b="0" lang="en-US" sz="1400" spc="-1" strike="noStrike">
                <a:solidFill>
                  <a:srgbClr val="ffffff"/>
                </a:solidFill>
                <a:latin typeface="Roboto"/>
                <a:ea typeface="Roboto"/>
              </a:rPr>
              <a:t>neighbourhood is </a:t>
            </a:r>
            <a:r>
              <a:rPr b="0" i="1" lang="en-US" sz="1400" spc="-1" strike="noStrike">
                <a:solidFill>
                  <a:srgbClr val="ffffff"/>
                </a:solidFill>
                <a:latin typeface="Roboto"/>
                <a:ea typeface="Roboto"/>
              </a:rPr>
              <a:t>Downtown/Civic Center</a:t>
            </a:r>
            <a:r>
              <a:rPr b="0" lang="en-US" sz="1400" spc="-1" strike="noStrike">
                <a:solidFill>
                  <a:srgbClr val="ffffff"/>
                </a:solidFill>
                <a:latin typeface="Roboto"/>
                <a:ea typeface="Roboto"/>
              </a:rPr>
              <a:t>, </a:t>
            </a:r>
            <a:endParaRPr b="0" lang="en-US" sz="14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ffffff"/>
              </a:buClr>
              <a:buFont typeface="Roboto"/>
              <a:buChar char="○"/>
            </a:pPr>
            <a:r>
              <a:rPr b="0" lang="en-US" sz="1400" spc="-1" strike="noStrike">
                <a:solidFill>
                  <a:srgbClr val="ffffff"/>
                </a:solidFill>
                <a:latin typeface="Roboto"/>
                <a:ea typeface="Roboto"/>
              </a:rPr>
              <a:t>room type is </a:t>
            </a:r>
            <a:r>
              <a:rPr b="0" i="1" lang="en-US" sz="1400" spc="-1" strike="noStrike">
                <a:solidFill>
                  <a:srgbClr val="ffffff"/>
                </a:solidFill>
                <a:latin typeface="Roboto"/>
                <a:ea typeface="Roboto"/>
              </a:rPr>
              <a:t>home/apartment</a:t>
            </a:r>
            <a:r>
              <a:rPr b="0" lang="en-US" sz="1400" spc="-1" strike="noStrike">
                <a:solidFill>
                  <a:srgbClr val="ffffff"/>
                </a:solidFill>
                <a:latin typeface="Roboto"/>
                <a:ea typeface="Roboto"/>
              </a:rPr>
              <a:t>.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388080" y="323280"/>
            <a:ext cx="8367480" cy="50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Data Visualization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203" name="Google Shape;90;p18" descr=""/>
          <p:cNvPicPr/>
          <p:nvPr/>
        </p:nvPicPr>
        <p:blipFill>
          <a:blip r:embed="rId1"/>
          <a:stretch/>
        </p:blipFill>
        <p:spPr>
          <a:xfrm>
            <a:off x="74880" y="1262520"/>
            <a:ext cx="2815200" cy="2396520"/>
          </a:xfrm>
          <a:prstGeom prst="rect">
            <a:avLst/>
          </a:prstGeom>
          <a:ln>
            <a:noFill/>
          </a:ln>
        </p:spPr>
      </p:pic>
      <p:pic>
        <p:nvPicPr>
          <p:cNvPr id="204" name="Google Shape;91;p18" descr=""/>
          <p:cNvPicPr/>
          <p:nvPr/>
        </p:nvPicPr>
        <p:blipFill>
          <a:blip r:embed="rId2"/>
          <a:stretch/>
        </p:blipFill>
        <p:spPr>
          <a:xfrm>
            <a:off x="3057480" y="1262520"/>
            <a:ext cx="2730600" cy="2396520"/>
          </a:xfrm>
          <a:prstGeom prst="rect">
            <a:avLst/>
          </a:prstGeom>
          <a:ln>
            <a:noFill/>
          </a:ln>
        </p:spPr>
      </p:pic>
      <p:sp>
        <p:nvSpPr>
          <p:cNvPr id="205" name="CustomShape 2"/>
          <p:cNvSpPr/>
          <p:nvPr/>
        </p:nvSpPr>
        <p:spPr>
          <a:xfrm>
            <a:off x="282960" y="3921480"/>
            <a:ext cx="2440080" cy="63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Roboto"/>
                <a:ea typeface="Roboto"/>
              </a:rPr>
              <a:t>room_type count distribution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206" name="Google Shape;93;p18" descr=""/>
          <p:cNvPicPr/>
          <p:nvPr/>
        </p:nvPicPr>
        <p:blipFill>
          <a:blip r:embed="rId3"/>
          <a:stretch/>
        </p:blipFill>
        <p:spPr>
          <a:xfrm>
            <a:off x="5955480" y="1288800"/>
            <a:ext cx="3016800" cy="2425680"/>
          </a:xfrm>
          <a:prstGeom prst="rect">
            <a:avLst/>
          </a:prstGeom>
          <a:ln>
            <a:noFill/>
          </a:ln>
        </p:spPr>
      </p:pic>
      <p:sp>
        <p:nvSpPr>
          <p:cNvPr id="207" name="CustomShape 3"/>
          <p:cNvSpPr/>
          <p:nvPr/>
        </p:nvSpPr>
        <p:spPr>
          <a:xfrm>
            <a:off x="3178080" y="3983400"/>
            <a:ext cx="2440080" cy="50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Roboto"/>
                <a:ea typeface="Roboto"/>
              </a:rPr>
              <a:t>price v/s latitude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8" name="CustomShape 4"/>
          <p:cNvSpPr/>
          <p:nvPr/>
        </p:nvSpPr>
        <p:spPr>
          <a:xfrm>
            <a:off x="6243840" y="3921480"/>
            <a:ext cx="2440080" cy="50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Roboto"/>
                <a:ea typeface="Roboto"/>
              </a:rPr>
              <a:t>price v/s availability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100;p19" descr=""/>
          <p:cNvPicPr/>
          <p:nvPr/>
        </p:nvPicPr>
        <p:blipFill>
          <a:blip r:embed="rId1"/>
          <a:stretch/>
        </p:blipFill>
        <p:spPr>
          <a:xfrm>
            <a:off x="88200" y="647640"/>
            <a:ext cx="3268080" cy="2477160"/>
          </a:xfrm>
          <a:prstGeom prst="rect">
            <a:avLst/>
          </a:prstGeom>
          <a:ln>
            <a:noFill/>
          </a:ln>
        </p:spPr>
      </p:pic>
      <p:pic>
        <p:nvPicPr>
          <p:cNvPr id="210" name="Google Shape;101;p19" descr=""/>
          <p:cNvPicPr/>
          <p:nvPr/>
        </p:nvPicPr>
        <p:blipFill>
          <a:blip r:embed="rId2"/>
          <a:stretch/>
        </p:blipFill>
        <p:spPr>
          <a:xfrm>
            <a:off x="3484080" y="647640"/>
            <a:ext cx="2725200" cy="2477160"/>
          </a:xfrm>
          <a:prstGeom prst="rect">
            <a:avLst/>
          </a:prstGeom>
          <a:ln>
            <a:noFill/>
          </a:ln>
        </p:spPr>
      </p:pic>
      <p:pic>
        <p:nvPicPr>
          <p:cNvPr id="211" name="Google Shape;102;p19" descr=""/>
          <p:cNvPicPr/>
          <p:nvPr/>
        </p:nvPicPr>
        <p:blipFill>
          <a:blip r:embed="rId3"/>
          <a:stretch/>
        </p:blipFill>
        <p:spPr>
          <a:xfrm>
            <a:off x="6337080" y="647640"/>
            <a:ext cx="2725200" cy="2477160"/>
          </a:xfrm>
          <a:prstGeom prst="rect">
            <a:avLst/>
          </a:prstGeom>
          <a:ln>
            <a:noFill/>
          </a:ln>
        </p:spPr>
      </p:pic>
      <p:sp>
        <p:nvSpPr>
          <p:cNvPr id="212" name="CustomShape 1"/>
          <p:cNvSpPr/>
          <p:nvPr/>
        </p:nvSpPr>
        <p:spPr>
          <a:xfrm>
            <a:off x="282960" y="3501360"/>
            <a:ext cx="2440080" cy="63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Roboto"/>
                <a:ea typeface="Roboto"/>
              </a:rPr>
              <a:t>density distribution of each feature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3697560" y="3501360"/>
            <a:ext cx="2440080" cy="63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Roboto"/>
                <a:ea typeface="Roboto"/>
              </a:rPr>
              <a:t>boxplot of the features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6550560" y="3394800"/>
            <a:ext cx="2440080" cy="63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Roboto"/>
                <a:ea typeface="Roboto"/>
              </a:rPr>
              <a:t>365 days availability 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Roboto"/>
                <a:ea typeface="Roboto"/>
              </a:rPr>
              <a:t>v/s 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Roboto"/>
                <a:ea typeface="Roboto"/>
              </a:rPr>
              <a:t>price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388080" y="148680"/>
            <a:ext cx="8367480" cy="68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Data Visualization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216" name="Google Shape;111;p20" descr=""/>
          <p:cNvPicPr/>
          <p:nvPr/>
        </p:nvPicPr>
        <p:blipFill>
          <a:blip r:embed="rId1"/>
          <a:stretch/>
        </p:blipFill>
        <p:spPr>
          <a:xfrm>
            <a:off x="164160" y="1336680"/>
            <a:ext cx="2440080" cy="2284560"/>
          </a:xfrm>
          <a:prstGeom prst="rect">
            <a:avLst/>
          </a:prstGeom>
          <a:ln>
            <a:noFill/>
          </a:ln>
        </p:spPr>
      </p:pic>
      <p:pic>
        <p:nvPicPr>
          <p:cNvPr id="217" name="Google Shape;112;p20" descr=""/>
          <p:cNvPicPr/>
          <p:nvPr/>
        </p:nvPicPr>
        <p:blipFill>
          <a:blip r:embed="rId2"/>
          <a:stretch/>
        </p:blipFill>
        <p:spPr>
          <a:xfrm>
            <a:off x="2751480" y="1336680"/>
            <a:ext cx="2815560" cy="2284560"/>
          </a:xfrm>
          <a:prstGeom prst="rect">
            <a:avLst/>
          </a:prstGeom>
          <a:ln>
            <a:noFill/>
          </a:ln>
        </p:spPr>
      </p:pic>
      <p:pic>
        <p:nvPicPr>
          <p:cNvPr id="218" name="Google Shape;113;p20" descr=""/>
          <p:cNvPicPr/>
          <p:nvPr/>
        </p:nvPicPr>
        <p:blipFill>
          <a:blip r:embed="rId3"/>
          <a:stretch/>
        </p:blipFill>
        <p:spPr>
          <a:xfrm>
            <a:off x="5714640" y="593280"/>
            <a:ext cx="3270600" cy="3486960"/>
          </a:xfrm>
          <a:prstGeom prst="rect">
            <a:avLst/>
          </a:prstGeom>
          <a:ln>
            <a:noFill/>
          </a:ln>
        </p:spPr>
      </p:pic>
      <p:sp>
        <p:nvSpPr>
          <p:cNvPr id="219" name="CustomShape 2"/>
          <p:cNvSpPr/>
          <p:nvPr/>
        </p:nvSpPr>
        <p:spPr>
          <a:xfrm>
            <a:off x="5714640" y="4226040"/>
            <a:ext cx="3270600" cy="75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ffffff"/>
                </a:solidFill>
                <a:latin typeface="Roboto"/>
                <a:ea typeface="Roboto"/>
              </a:rPr>
              <a:t>From the correlation map, it is seen that there is no strong correlation of any feature with price.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164160" y="3691800"/>
            <a:ext cx="2440080" cy="38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Roboto"/>
                <a:ea typeface="Roboto"/>
              </a:rPr>
              <a:t>Price v/s longitude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2751480" y="3764160"/>
            <a:ext cx="2815560" cy="38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Roboto"/>
                <a:ea typeface="Roboto"/>
              </a:rPr>
              <a:t>Price v/s minimum_nights alongwith room_type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388080" y="44280"/>
            <a:ext cx="8367480" cy="63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Data Visualization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223" name="Google Shape;122;p21" descr=""/>
          <p:cNvPicPr/>
          <p:nvPr/>
        </p:nvPicPr>
        <p:blipFill>
          <a:blip r:embed="rId1"/>
          <a:srcRect l="3456" t="0" r="0" b="0"/>
          <a:stretch/>
        </p:blipFill>
        <p:spPr>
          <a:xfrm>
            <a:off x="1575720" y="706320"/>
            <a:ext cx="6105960" cy="2159280"/>
          </a:xfrm>
          <a:prstGeom prst="rect">
            <a:avLst/>
          </a:prstGeom>
          <a:ln>
            <a:noFill/>
          </a:ln>
        </p:spPr>
      </p:pic>
      <p:pic>
        <p:nvPicPr>
          <p:cNvPr id="224" name="Google Shape;123;p21" descr=""/>
          <p:cNvPicPr/>
          <p:nvPr/>
        </p:nvPicPr>
        <p:blipFill>
          <a:blip r:embed="rId2"/>
          <a:stretch/>
        </p:blipFill>
        <p:spPr>
          <a:xfrm>
            <a:off x="245880" y="2989080"/>
            <a:ext cx="3079440" cy="2069280"/>
          </a:xfrm>
          <a:prstGeom prst="rect">
            <a:avLst/>
          </a:prstGeom>
          <a:ln>
            <a:noFill/>
          </a:ln>
        </p:spPr>
      </p:pic>
      <p:sp>
        <p:nvSpPr>
          <p:cNvPr id="225" name="CustomShape 2"/>
          <p:cNvSpPr/>
          <p:nvPr/>
        </p:nvSpPr>
        <p:spPr>
          <a:xfrm>
            <a:off x="3767760" y="3380040"/>
            <a:ext cx="2784240" cy="102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Roboto"/>
                <a:ea typeface="Roboto"/>
              </a:rPr>
              <a:t>From the </a:t>
            </a:r>
            <a:r>
              <a:rPr b="0" i="1" lang="en-US" sz="1200" spc="-1" strike="noStrike">
                <a:solidFill>
                  <a:srgbClr val="ffffff"/>
                </a:solidFill>
                <a:latin typeface="Roboto"/>
                <a:ea typeface="Roboto"/>
              </a:rPr>
              <a:t>word cloud</a:t>
            </a:r>
            <a:r>
              <a:rPr b="0" lang="en-US" sz="1200" spc="-1" strike="noStrike">
                <a:solidFill>
                  <a:srgbClr val="ffffff"/>
                </a:solidFill>
                <a:latin typeface="Roboto"/>
                <a:ea typeface="Roboto"/>
              </a:rPr>
              <a:t> of </a:t>
            </a:r>
            <a:r>
              <a:rPr b="0" lang="en-US" sz="1200" spc="-1" strike="noStrike">
                <a:solidFill>
                  <a:srgbClr val="ffffff"/>
                </a:solidFill>
                <a:latin typeface="Courier New"/>
                <a:ea typeface="Courier New"/>
              </a:rPr>
              <a:t>names</a:t>
            </a:r>
            <a:r>
              <a:rPr b="0" lang="en-US" sz="1200" spc="-1" strike="noStrike">
                <a:solidFill>
                  <a:srgbClr val="ffffff"/>
                </a:solidFill>
                <a:latin typeface="Roboto"/>
                <a:ea typeface="Roboto"/>
              </a:rPr>
              <a:t>, it can be understood that this column describes the room facility itself. The words that contribute to the price of the room.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LibreOffice/6.0.7.3$Linux_AARCH64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2024-01-23T12:02:09Z</dcterms:modified>
  <cp:revision>2</cp:revision>
  <dc:subject/>
  <dc:title/>
</cp:coreProperties>
</file>