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24384000" cy="13716000"/>
  <p:notesSz cx="6858000" cy="9144000"/>
  <p:defaultTextStyle>
    <a:lvl1pPr algn="ctr" defTabSz="825500">
      <a:defRPr sz="5000">
        <a:latin typeface="Helvetica Light"/>
        <a:ea typeface="Helvetica Light"/>
        <a:cs typeface="Helvetica Light"/>
        <a:sym typeface="Helvetica Light"/>
      </a:defRPr>
    </a:lvl1pPr>
    <a:lvl2pPr algn="ctr" defTabSz="825500">
      <a:defRPr sz="5000">
        <a:latin typeface="Helvetica Light"/>
        <a:ea typeface="Helvetica Light"/>
        <a:cs typeface="Helvetica Light"/>
        <a:sym typeface="Helvetica Light"/>
      </a:defRPr>
    </a:lvl2pPr>
    <a:lvl3pPr algn="ctr" defTabSz="825500">
      <a:defRPr sz="5000">
        <a:latin typeface="Helvetica Light"/>
        <a:ea typeface="Helvetica Light"/>
        <a:cs typeface="Helvetica Light"/>
        <a:sym typeface="Helvetica Light"/>
      </a:defRPr>
    </a:lvl3pPr>
    <a:lvl4pPr algn="ctr" defTabSz="825500">
      <a:defRPr sz="5000">
        <a:latin typeface="Helvetica Light"/>
        <a:ea typeface="Helvetica Light"/>
        <a:cs typeface="Helvetica Light"/>
        <a:sym typeface="Helvetica Light"/>
      </a:defRPr>
    </a:lvl4pPr>
    <a:lvl5pPr algn="ctr" defTabSz="825500">
      <a:defRPr sz="5000">
        <a:latin typeface="Helvetica Light"/>
        <a:ea typeface="Helvetica Light"/>
        <a:cs typeface="Helvetica Light"/>
        <a:sym typeface="Helvetica Light"/>
      </a:defRPr>
    </a:lvl5pPr>
    <a:lvl6pPr algn="ctr" defTabSz="825500">
      <a:defRPr sz="5000">
        <a:latin typeface="Helvetica Light"/>
        <a:ea typeface="Helvetica Light"/>
        <a:cs typeface="Helvetica Light"/>
        <a:sym typeface="Helvetica Light"/>
      </a:defRPr>
    </a:lvl6pPr>
    <a:lvl7pPr algn="ctr" defTabSz="825500">
      <a:defRPr sz="5000">
        <a:latin typeface="Helvetica Light"/>
        <a:ea typeface="Helvetica Light"/>
        <a:cs typeface="Helvetica Light"/>
        <a:sym typeface="Helvetica Light"/>
      </a:defRPr>
    </a:lvl7pPr>
    <a:lvl8pPr algn="ctr" defTabSz="825500">
      <a:defRPr sz="5000">
        <a:latin typeface="Helvetica Light"/>
        <a:ea typeface="Helvetica Light"/>
        <a:cs typeface="Helvetica Light"/>
        <a:sym typeface="Helvetica Light"/>
      </a:defRPr>
    </a:lvl8pPr>
    <a:lvl9pPr algn="ctr" defTabSz="825500">
      <a:defRPr sz="50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" name="Shape 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sldNum" sz="quarter" idx="2"/>
          </p:nvPr>
        </p:nvSpPr>
        <p:spPr>
          <a:xfrm>
            <a:off x="11904882" y="13081000"/>
            <a:ext cx="55994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buSzPct val="100000"/>
              <a:buFont typeface="Arial" panose="020B0604020202020204"/>
              <a:buChar char="•"/>
              <a:defRPr sz="2400"/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1pPr>
      <a:lvl2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2pPr>
      <a:lvl3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3pPr>
      <a:lvl4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4pPr>
      <a:lvl5pPr algn="ctr" defTabSz="8255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457200" algn="ctr" defTabSz="8255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914400" algn="ctr" defTabSz="8255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371600" algn="ctr" defTabSz="8255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8255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indent="-6350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1pPr>
      <a:lvl2pPr marL="6350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2pPr>
      <a:lvl3pPr marL="635000" indent="6350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3pPr>
      <a:lvl4pPr marL="635000" indent="12700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4pPr>
      <a:lvl5pPr marL="635000" indent="19050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5pPr>
      <a:lvl6pPr marL="635000" indent="23622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6pPr>
      <a:lvl7pPr marL="635000" indent="28194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7pPr>
      <a:lvl8pPr marL="635000" indent="32766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8pPr>
      <a:lvl9pPr marL="635000" indent="3733800" defTabSz="825500">
        <a:spcBef>
          <a:spcPts val="5900"/>
        </a:spcBef>
        <a:defRPr sz="52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825500">
        <a:buSzPct val="100000"/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825500">
        <a:buFont typeface="Arial" panose="020B0604020202020204"/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" name="Shape 9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11" name="Shape 11"/>
          <p:cNvSpPr/>
          <p:nvPr/>
        </p:nvSpPr>
        <p:spPr>
          <a:xfrm>
            <a:off x="10637678" y="266699"/>
            <a:ext cx="3078481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LogicMonitor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207978" y="2214880"/>
            <a:ext cx="21937882" cy="319658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501015" lvl="0" indent="-501015" algn="l">
              <a:buSzPct val="100000"/>
              <a:buChar char="•"/>
              <a:defRPr sz="1800"/>
            </a:pPr>
            <a:r>
              <a:rPr sz="5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LogicMonitor</a:t>
            </a:r>
            <a:r>
              <a:rPr sz="5000"/>
              <a:t>是业界领先的基于SaaS模式的数据中心监控方案提供商，其客户遍布全球（知名客户有哈佛大学，太平洋保险，Paypal, AirAsia, Netflix，Five9等）。LogicMonitor也是著名IT企业如NetApp， VMWare，Dell，HP，Citrix的技术合作伙伴. 目前最大的客户有6万台设备。</a:t>
            </a:r>
            <a:endParaRPr sz="5000"/>
          </a:p>
        </p:txBody>
      </p:sp>
      <p:pic>
        <p:nvPicPr>
          <p:cNvPr id="13" name="pasted-image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5627700" y="5797550"/>
            <a:ext cx="13098437" cy="688199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 advAuto="0"/>
      <p:bldP spid="1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3" name="Shape 18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185" name="Shape 185"/>
          <p:cNvSpPr/>
          <p:nvPr/>
        </p:nvSpPr>
        <p:spPr>
          <a:xfrm>
            <a:off x="11287506" y="266699"/>
            <a:ext cx="180898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Lucene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805384" y="3074987"/>
            <a:ext cx="20743070" cy="68071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501015" lvl="0" indent="-501015" algn="l" defTabSz="584200">
              <a:buSzPct val="100000"/>
              <a:buChar char="•"/>
              <a:defRPr sz="1800"/>
            </a:pPr>
            <a:r>
              <a:rPr sz="5000"/>
              <a:t>Lucene是apache软件基金会项目组的一个子项目，是一个开放源代码的全文检索引擎工具包，但它不是一个完整的全文检索引擎，而是一个全文检索引擎的架构，提供了完整的查询引擎和索引引擎，部分文本分析引擎（英文与德文两种西方语言）。</a:t>
            </a:r>
            <a:br>
              <a:rPr sz="5000"/>
            </a:br>
            <a:endParaRPr sz="5000"/>
          </a:p>
          <a:p>
            <a:pPr marL="501015" lvl="0" indent="-501015" algn="l" defTabSz="584200">
              <a:buSzPct val="100000"/>
              <a:buChar char="•"/>
              <a:defRPr sz="1800"/>
            </a:pPr>
            <a:r>
              <a:rPr sz="5000"/>
              <a:t> Eclipse, Jive, Elasticsearch, Solr等都使用了Lucene作为其后台的全文索引引擎</a:t>
            </a:r>
            <a:br>
              <a:rPr sz="5000"/>
            </a:br>
            <a:endParaRPr sz="5000"/>
          </a:p>
          <a:p>
            <a:pPr marL="501015" lvl="0" indent="-501015" algn="l" defTabSz="584200">
              <a:buSzPct val="100000"/>
              <a:buChar char="•"/>
              <a:defRPr sz="1800"/>
            </a:pPr>
            <a:r>
              <a:rPr sz="5000"/>
              <a:t>官网 </a:t>
            </a:r>
            <a:r>
              <a:rPr sz="5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http://lucene.apache.org/</a:t>
            </a:r>
            <a:endParaRPr sz="5000"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9" name="Shape 189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191" name="Shape 191"/>
          <p:cNvSpPr/>
          <p:nvPr/>
        </p:nvSpPr>
        <p:spPr>
          <a:xfrm>
            <a:off x="10255250" y="265112"/>
            <a:ext cx="3982720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Lucene Segment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0490200" y="6423025"/>
            <a:ext cx="1185863" cy="0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1695450" y="5991225"/>
            <a:ext cx="6972300" cy="863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/>
          </a:lstStyle>
          <a:p>
            <a:pPr lvl="0">
              <a:defRPr sz="1800"/>
            </a:pPr>
            <a:r>
              <a:rPr sz="5000"/>
              <a:t>one field one term index</a:t>
            </a:r>
            <a:endParaRPr sz="5000"/>
          </a:p>
        </p:txBody>
      </p:sp>
      <p:sp>
        <p:nvSpPr>
          <p:cNvPr id="194" name="Shape 194"/>
          <p:cNvSpPr/>
          <p:nvPr/>
        </p:nvSpPr>
        <p:spPr>
          <a:xfrm>
            <a:off x="13498036" y="5991225"/>
            <a:ext cx="4853941" cy="863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/>
          </a:lstStyle>
          <a:p>
            <a:pPr lvl="0">
              <a:defRPr sz="1800"/>
            </a:pPr>
            <a:r>
              <a:rPr sz="5000"/>
              <a:t>many term index</a:t>
            </a:r>
            <a:endParaRPr sz="5000"/>
          </a:p>
        </p:txBody>
      </p:sp>
      <p:sp>
        <p:nvSpPr>
          <p:cNvPr id="195" name="Shape 195"/>
          <p:cNvSpPr/>
          <p:nvPr/>
        </p:nvSpPr>
        <p:spPr>
          <a:xfrm>
            <a:off x="1736724" y="9128125"/>
            <a:ext cx="4983481" cy="863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/>
          </a:lstStyle>
          <a:p>
            <a:pPr lvl="0">
              <a:defRPr sz="1800"/>
            </a:pPr>
            <a:r>
              <a:rPr sz="5000"/>
              <a:t>doc is immutable</a:t>
            </a:r>
            <a:endParaRPr sz="5000"/>
          </a:p>
        </p:txBody>
      </p:sp>
      <p:sp>
        <p:nvSpPr>
          <p:cNvPr id="196" name="Shape 196"/>
          <p:cNvSpPr/>
          <p:nvPr/>
        </p:nvSpPr>
        <p:spPr>
          <a:xfrm>
            <a:off x="10490200" y="9559925"/>
            <a:ext cx="1185863" cy="0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97" name="Shape 197"/>
          <p:cNvSpPr/>
          <p:nvPr/>
        </p:nvSpPr>
        <p:spPr>
          <a:xfrm>
            <a:off x="13498512" y="9128125"/>
            <a:ext cx="5513071" cy="863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/>
          </a:lstStyle>
          <a:p>
            <a:pPr lvl="0">
              <a:defRPr sz="1800"/>
            </a:pPr>
            <a:r>
              <a:rPr sz="5000"/>
              <a:t>bitmap deletion file</a:t>
            </a:r>
            <a:endParaRPr sz="5000"/>
          </a:p>
        </p:txBody>
      </p:sp>
      <p:sp>
        <p:nvSpPr>
          <p:cNvPr id="198" name="Shape 198"/>
          <p:cNvSpPr/>
          <p:nvPr/>
        </p:nvSpPr>
        <p:spPr>
          <a:xfrm>
            <a:off x="13027025" y="5030787"/>
            <a:ext cx="7405688" cy="6397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4"/>
                </a:moveTo>
                <a:lnTo>
                  <a:pt x="299" y="21343"/>
                </a:lnTo>
                <a:lnTo>
                  <a:pt x="21600" y="21600"/>
                </a:lnTo>
                <a:lnTo>
                  <a:pt x="21241" y="422"/>
                </a:lnTo>
                <a:lnTo>
                  <a:pt x="108" y="0"/>
                </a:lnTo>
              </a:path>
            </a:pathLst>
          </a:custGeom>
          <a:ln w="101600">
            <a:solidFill>
              <a:srgbClr val="4076FF"/>
            </a:solidFill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99" name="Shape 199"/>
          <p:cNvSpPr/>
          <p:nvPr/>
        </p:nvSpPr>
        <p:spPr>
          <a:xfrm>
            <a:off x="13985716" y="1703387"/>
            <a:ext cx="484378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/>
          </a:lstStyle>
          <a:p>
            <a:pPr lvl="0">
              <a:defRPr sz="1800"/>
            </a:pPr>
            <a:r>
              <a:rPr sz="5000"/>
              <a:t>lucene segment </a:t>
            </a:r>
            <a:endParaRPr sz="5000"/>
          </a:p>
        </p:txBody>
      </p:sp>
      <p:sp>
        <p:nvSpPr>
          <p:cNvPr id="200" name="Shape 200"/>
          <p:cNvSpPr/>
          <p:nvPr/>
        </p:nvSpPr>
        <p:spPr>
          <a:xfrm>
            <a:off x="16730662" y="3209925"/>
            <a:ext cx="1" cy="11255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8" animBg="1" advAuto="0"/>
      <p:bldP spid="197" grpId="6" animBg="1" advAuto="0"/>
      <p:bldP spid="199" grpId="7" animBg="1" advAuto="0"/>
      <p:bldP spid="192" grpId="2" animBg="1" advAuto="0"/>
      <p:bldP spid="194" grpId="3" animBg="1" advAuto="0"/>
      <p:bldP spid="198" grpId="9" animBg="1" advAuto="0"/>
      <p:bldP spid="193" grpId="1" animBg="1" advAuto="0"/>
      <p:bldP spid="196" grpId="5" animBg="1" advAuto="0"/>
      <p:bldP spid="19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3" name="Shape 20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05" name="Shape 205"/>
          <p:cNvSpPr/>
          <p:nvPr/>
        </p:nvSpPr>
        <p:spPr>
          <a:xfrm>
            <a:off x="10255250" y="265112"/>
            <a:ext cx="3220720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Lucene Index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836612" y="2262187"/>
            <a:ext cx="14380512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501015" lvl="0" indent="-501015" algn="l" defTabSz="584200">
              <a:buSzPct val="100000"/>
              <a:buChar char="•"/>
              <a:defRPr sz="1800"/>
            </a:pPr>
            <a:r>
              <a:rPr sz="5000"/>
              <a:t>A lucene index contains many lucene segments </a:t>
            </a:r>
            <a:endParaRPr sz="5000"/>
          </a:p>
        </p:txBody>
      </p:sp>
      <p:sp>
        <p:nvSpPr>
          <p:cNvPr id="207" name="Shape 207"/>
          <p:cNvSpPr/>
          <p:nvPr/>
        </p:nvSpPr>
        <p:spPr>
          <a:xfrm>
            <a:off x="825500" y="3327400"/>
            <a:ext cx="15140941" cy="3911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Merge segments:</a:t>
            </a:r>
            <a:br>
              <a:rPr sz="5000"/>
            </a:br>
            <a:r>
              <a:rPr sz="5000"/>
              <a:t>documents marked as deleted are finally discarded</a:t>
            </a: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Update a document</a:t>
            </a:r>
            <a:br>
              <a:rPr sz="5000"/>
            </a:br>
            <a:r>
              <a:rPr sz="5000"/>
              <a:t>delete old one and insert new one</a:t>
            </a: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Refresh - refresh_interval=1s</a:t>
            </a:r>
            <a:endParaRPr sz="5000"/>
          </a:p>
        </p:txBody>
      </p:sp>
      <p:pic>
        <p:nvPicPr>
          <p:cNvPr id="208" name="pasted-image.png" descr="pasted-image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3151822" y="7220902"/>
            <a:ext cx="9748838" cy="64341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9" name="pasted-image.png" descr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71437" y="7218362"/>
            <a:ext cx="9748838" cy="64341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0" name="Shape 210"/>
          <p:cNvSpPr/>
          <p:nvPr/>
        </p:nvSpPr>
        <p:spPr>
          <a:xfrm>
            <a:off x="11272837" y="10437812"/>
            <a:ext cx="1185864" cy="1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  <p:bldP spid="210" grpId="4" animBg="1" advAuto="0"/>
      <p:bldP spid="209" grpId="5" animBg="1" advAuto="0"/>
      <p:bldP spid="208" grpId="3" bldLvl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3" name="Shape 21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15" name="Shape 215"/>
          <p:cNvSpPr/>
          <p:nvPr/>
        </p:nvSpPr>
        <p:spPr>
          <a:xfrm>
            <a:off x="10255250" y="265112"/>
            <a:ext cx="4782312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Elasticsearch Shard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5713075" y="3427412"/>
            <a:ext cx="1266826" cy="12668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19" name="Group 219"/>
          <p:cNvGrpSpPr/>
          <p:nvPr/>
        </p:nvGrpSpPr>
        <p:grpSpPr>
          <a:xfrm>
            <a:off x="10601325" y="1744662"/>
            <a:ext cx="4089400" cy="2008188"/>
            <a:chOff x="0" y="0"/>
            <a:chExt cx="4089400" cy="2008187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Shard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5400675" y="4945062"/>
            <a:ext cx="4089400" cy="2008188"/>
            <a:chOff x="0" y="0"/>
            <a:chExt cx="4089400" cy="2008187"/>
          </a:xfrm>
        </p:grpSpPr>
        <p:sp>
          <p:nvSpPr>
            <p:cNvPr id="220" name="Shape 220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0" y="343693"/>
              <a:ext cx="4089400" cy="132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One Lucene Index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15859125" y="4945062"/>
            <a:ext cx="4089400" cy="2008188"/>
            <a:chOff x="0" y="0"/>
            <a:chExt cx="4089400" cy="2008187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Transaction Log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226" name="Shape 226"/>
          <p:cNvSpPr/>
          <p:nvPr/>
        </p:nvSpPr>
        <p:spPr>
          <a:xfrm flipH="1">
            <a:off x="8312149" y="3427412"/>
            <a:ext cx="1266826" cy="12668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18229262" y="7654925"/>
            <a:ext cx="1" cy="11255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30" name="Group 230"/>
          <p:cNvGrpSpPr/>
          <p:nvPr/>
        </p:nvGrpSpPr>
        <p:grpSpPr>
          <a:xfrm>
            <a:off x="15859125" y="9161462"/>
            <a:ext cx="4089400" cy="2008188"/>
            <a:chOff x="0" y="0"/>
            <a:chExt cx="4089400" cy="2008187"/>
          </a:xfrm>
        </p:grpSpPr>
        <p:sp>
          <p:nvSpPr>
            <p:cNvPr id="228" name="Shape 228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Flush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231" name="Shape 231"/>
          <p:cNvSpPr/>
          <p:nvPr/>
        </p:nvSpPr>
        <p:spPr>
          <a:xfrm>
            <a:off x="1630362" y="8208962"/>
            <a:ext cx="11765281" cy="3911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ES recover rank:</a:t>
            </a:r>
            <a:br>
              <a:rPr sz="5000"/>
            </a:br>
            <a:r>
              <a:rPr sz="5000"/>
              <a:t>1. segments written to disk</a:t>
            </a:r>
            <a:br>
              <a:rPr sz="5000"/>
            </a:br>
            <a:r>
              <a:rPr sz="5000"/>
              <a:t>2. transaction log</a:t>
            </a:r>
            <a:br>
              <a:rPr sz="5000"/>
            </a:b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Remember flush before restart machine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6" animBg="1" advAuto="0"/>
      <p:bldP spid="226" grpId="2" animBg="1" advAuto="0"/>
      <p:bldP spid="230" grpId="7" animBg="1" advAuto="0"/>
      <p:bldP spid="219" grpId="1" animBg="1" advAuto="0"/>
      <p:bldP spid="222" grpId="3" animBg="1" advAuto="0"/>
      <p:bldP spid="231" grpId="8" animBg="1" advAuto="0"/>
      <p:bldP spid="216" grpId="4" animBg="1" advAuto="0"/>
      <p:bldP spid="225" grpId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4" name="Shape 234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36" name="Shape 236"/>
          <p:cNvSpPr/>
          <p:nvPr/>
        </p:nvSpPr>
        <p:spPr>
          <a:xfrm>
            <a:off x="10255250" y="265112"/>
            <a:ext cx="4707128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Elasticsearch Index 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16805275" y="3703637"/>
            <a:ext cx="1266826" cy="12668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40" name="Group 240"/>
          <p:cNvGrpSpPr/>
          <p:nvPr/>
        </p:nvGrpSpPr>
        <p:grpSpPr>
          <a:xfrm>
            <a:off x="10601325" y="1744662"/>
            <a:ext cx="4089400" cy="2008188"/>
            <a:chOff x="0" y="0"/>
            <a:chExt cx="4089400" cy="2008187"/>
          </a:xfrm>
        </p:grpSpPr>
        <p:sp>
          <p:nvSpPr>
            <p:cNvPr id="238" name="Shape 238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Index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4079875" y="5529262"/>
            <a:ext cx="4089400" cy="2008188"/>
            <a:chOff x="0" y="0"/>
            <a:chExt cx="4089400" cy="2008187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Fixed Shard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17256125" y="5529262"/>
            <a:ext cx="4089400" cy="2008188"/>
            <a:chOff x="0" y="0"/>
            <a:chExt cx="4089400" cy="2008187"/>
          </a:xfrm>
        </p:grpSpPr>
        <p:sp>
          <p:nvSpPr>
            <p:cNvPr id="244" name="Shape 244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Type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247" name="Shape 247"/>
          <p:cNvSpPr/>
          <p:nvPr/>
        </p:nvSpPr>
        <p:spPr>
          <a:xfrm flipH="1">
            <a:off x="7219949" y="3703637"/>
            <a:ext cx="1266826" cy="12668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48" name="Shape 248"/>
          <p:cNvSpPr/>
          <p:nvPr/>
        </p:nvSpPr>
        <p:spPr>
          <a:xfrm>
            <a:off x="12646025" y="4219575"/>
            <a:ext cx="0" cy="11271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251" name="Group 251"/>
          <p:cNvGrpSpPr/>
          <p:nvPr/>
        </p:nvGrpSpPr>
        <p:grpSpPr>
          <a:xfrm>
            <a:off x="17256125" y="9415462"/>
            <a:ext cx="4089400" cy="2008188"/>
            <a:chOff x="0" y="0"/>
            <a:chExt cx="4089400" cy="2008187"/>
          </a:xfrm>
        </p:grpSpPr>
        <p:sp>
          <p:nvSpPr>
            <p:cNvPr id="249" name="Shape 249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Mapping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10601325" y="5529262"/>
            <a:ext cx="4089400" cy="2008188"/>
            <a:chOff x="0" y="0"/>
            <a:chExt cx="4089400" cy="2008187"/>
          </a:xfrm>
        </p:grpSpPr>
        <p:sp>
          <p:nvSpPr>
            <p:cNvPr id="252" name="Shape 252"/>
            <p:cNvSpPr/>
            <p:nvPr/>
          </p:nvSpPr>
          <p:spPr>
            <a:xfrm>
              <a:off x="0" y="0"/>
              <a:ext cx="4089400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0" y="648493"/>
              <a:ext cx="4089400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No Fixed Replica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255" name="Shape 255"/>
          <p:cNvSpPr/>
          <p:nvPr/>
        </p:nvSpPr>
        <p:spPr>
          <a:xfrm>
            <a:off x="19427825" y="7913687"/>
            <a:ext cx="0" cy="11255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6" name="Shape 256"/>
          <p:cNvSpPr/>
          <p:nvPr/>
        </p:nvSpPr>
        <p:spPr>
          <a:xfrm>
            <a:off x="288606" y="9487217"/>
            <a:ext cx="15672338" cy="2377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 algn="l">
              <a:defRPr sz="1800"/>
            </a:pPr>
            <a:r>
              <a:rPr sz="5000"/>
              <a:t>A document is routed to a particular shard in an index using the following formula:</a:t>
            </a:r>
            <a:endParaRPr sz="5000"/>
          </a:p>
          <a:p>
            <a:pPr lvl="0" algn="l">
              <a:defRPr sz="1800"/>
            </a:pPr>
            <a:r>
              <a:rPr sz="5000"/>
              <a:t>shard_num = hash(_routing) % num_primary_shards</a:t>
            </a:r>
            <a:endParaRPr sz="5000"/>
          </a:p>
        </p:txBody>
      </p:sp>
      <p:sp>
        <p:nvSpPr>
          <p:cNvPr id="257" name="Shape 257"/>
          <p:cNvSpPr/>
          <p:nvPr/>
        </p:nvSpPr>
        <p:spPr>
          <a:xfrm>
            <a:off x="6124575" y="8077993"/>
            <a:ext cx="0" cy="1127126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9" animBg="1" advAuto="0"/>
      <p:bldP spid="251" grpId="11" animBg="1" advAuto="0"/>
      <p:bldP spid="243" grpId="3" animBg="1" advAuto="0"/>
      <p:bldP spid="256" grpId="5" animBg="1" advAuto="0"/>
      <p:bldP spid="247" grpId="2" animBg="1" advAuto="0"/>
      <p:bldP spid="248" grpId="6" animBg="1" advAuto="0"/>
      <p:bldP spid="257" grpId="4" animBg="1" advAuto="0"/>
      <p:bldP spid="254" grpId="7" animBg="1" advAuto="0"/>
      <p:bldP spid="237" grpId="8" animBg="1" advAuto="0"/>
      <p:bldP spid="255" grpId="10" animBg="1" advAuto="0"/>
      <p:bldP spid="240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0" name="Shape 260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62" name="Shape 262"/>
          <p:cNvSpPr/>
          <p:nvPr/>
        </p:nvSpPr>
        <p:spPr>
          <a:xfrm>
            <a:off x="11590337" y="265112"/>
            <a:ext cx="1200913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Type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022350" y="3986212"/>
            <a:ext cx="22339301" cy="467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_type, different type in same index share same lucene index</a:t>
            </a: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Different type with same field name, field must have same mapping property</a:t>
            </a: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Advantage and disadvantage</a:t>
            </a:r>
            <a:br>
              <a:rPr sz="5000"/>
            </a:br>
            <a:r>
              <a:rPr sz="5000" u="sng"/>
              <a:t>https://www.elastic.co/blog/index-vs-type</a:t>
            </a:r>
            <a:endParaRPr sz="5000" u="sng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66" name="Shape 266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68" name="Shape 268"/>
          <p:cNvSpPr/>
          <p:nvPr/>
        </p:nvSpPr>
        <p:spPr>
          <a:xfrm>
            <a:off x="7137400" y="265112"/>
            <a:ext cx="817930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Storage Engine from the Bottom Up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304" name="Group 304"/>
          <p:cNvGrpSpPr/>
          <p:nvPr/>
        </p:nvGrpSpPr>
        <p:grpSpPr>
          <a:xfrm>
            <a:off x="4857750" y="2049462"/>
            <a:ext cx="17295813" cy="9615488"/>
            <a:chOff x="0" y="0"/>
            <a:chExt cx="17295812" cy="9615487"/>
          </a:xfrm>
        </p:grpSpPr>
        <p:grpSp>
          <p:nvGrpSpPr>
            <p:cNvPr id="271" name="Group 271"/>
            <p:cNvGrpSpPr/>
            <p:nvPr/>
          </p:nvGrpSpPr>
          <p:grpSpPr>
            <a:xfrm>
              <a:off x="13004800" y="7608887"/>
              <a:ext cx="4087813" cy="2006601"/>
              <a:chOff x="0" y="0"/>
              <a:chExt cx="4087812" cy="2006600"/>
            </a:xfrm>
          </p:grpSpPr>
          <p:sp>
            <p:nvSpPr>
              <p:cNvPr id="269" name="Shape 269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70" name="Shape 270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Posting List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74" name="Group 274"/>
            <p:cNvGrpSpPr/>
            <p:nvPr/>
          </p:nvGrpSpPr>
          <p:grpSpPr>
            <a:xfrm>
              <a:off x="6502400" y="7608887"/>
              <a:ext cx="4087813" cy="2006601"/>
              <a:chOff x="0" y="0"/>
              <a:chExt cx="4087812" cy="2006600"/>
            </a:xfrm>
          </p:grpSpPr>
          <p:sp>
            <p:nvSpPr>
              <p:cNvPr id="272" name="Shape 272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Term Dictionary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77" name="Group 277"/>
            <p:cNvGrpSpPr/>
            <p:nvPr/>
          </p:nvGrpSpPr>
          <p:grpSpPr>
            <a:xfrm>
              <a:off x="0" y="7608887"/>
              <a:ext cx="4087813" cy="2006601"/>
              <a:chOff x="0" y="0"/>
              <a:chExt cx="4087812" cy="2006600"/>
            </a:xfrm>
          </p:grpSpPr>
          <p:sp>
            <p:nvSpPr>
              <p:cNvPr id="275" name="Shape 275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Term Index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80" name="Group 280"/>
            <p:cNvGrpSpPr/>
            <p:nvPr/>
          </p:nvGrpSpPr>
          <p:grpSpPr>
            <a:xfrm>
              <a:off x="0" y="3803650"/>
              <a:ext cx="4087813" cy="2008188"/>
              <a:chOff x="0" y="0"/>
              <a:chExt cx="4087812" cy="2008187"/>
            </a:xfrm>
          </p:grpSpPr>
          <p:sp>
            <p:nvSpPr>
              <p:cNvPr id="278" name="Shape 278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79" name="Shape 279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Lucene Segment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83" name="Group 283"/>
            <p:cNvGrpSpPr/>
            <p:nvPr/>
          </p:nvGrpSpPr>
          <p:grpSpPr>
            <a:xfrm>
              <a:off x="0" y="0"/>
              <a:ext cx="4087813" cy="2008188"/>
              <a:chOff x="0" y="0"/>
              <a:chExt cx="4087812" cy="2008187"/>
            </a:xfrm>
          </p:grpSpPr>
          <p:sp>
            <p:nvSpPr>
              <p:cNvPr id="281" name="Shape 281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82" name="Shape 282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Lucene Index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86" name="Group 286"/>
            <p:cNvGrpSpPr/>
            <p:nvPr/>
          </p:nvGrpSpPr>
          <p:grpSpPr>
            <a:xfrm>
              <a:off x="6502400" y="0"/>
              <a:ext cx="4087813" cy="2008188"/>
              <a:chOff x="0" y="0"/>
              <a:chExt cx="4087812" cy="2008187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ES Shard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>
              <a:off x="13004800" y="0"/>
              <a:ext cx="4087813" cy="2008188"/>
              <a:chOff x="0" y="0"/>
              <a:chExt cx="4087812" cy="2008187"/>
            </a:xfrm>
          </p:grpSpPr>
          <p:sp>
            <p:nvSpPr>
              <p:cNvPr id="287" name="Shape 287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C82506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C82506"/>
                    </a:solidFill>
                  </a:rPr>
                  <a:t>ES Index</a:t>
                </a:r>
                <a:endParaRPr sz="4000">
                  <a:solidFill>
                    <a:srgbClr val="C82506"/>
                  </a:solidFill>
                </a:endParaRPr>
              </a:p>
            </p:txBody>
          </p:sp>
        </p:grpSp>
        <p:sp>
          <p:nvSpPr>
            <p:cNvPr id="290" name="Shape 290"/>
            <p:cNvSpPr/>
            <p:nvPr/>
          </p:nvSpPr>
          <p:spPr>
            <a:xfrm>
              <a:off x="4564062" y="1003300"/>
              <a:ext cx="1185864" cy="0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 flipH="1">
              <a:off x="11204574" y="8612187"/>
              <a:ext cx="1185864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 flipV="1">
              <a:off x="2043112" y="237490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1204575" y="1003300"/>
              <a:ext cx="1185863" cy="0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 flipV="1">
              <a:off x="2043112" y="617855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 flipH="1">
              <a:off x="4564062" y="8612187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98" name="Group 298"/>
            <p:cNvGrpSpPr/>
            <p:nvPr/>
          </p:nvGrpSpPr>
          <p:grpSpPr>
            <a:xfrm>
              <a:off x="13208000" y="3804443"/>
              <a:ext cx="4087813" cy="2008189"/>
              <a:chOff x="0" y="0"/>
              <a:chExt cx="4087812" cy="2008187"/>
            </a:xfrm>
          </p:grpSpPr>
          <p:sp>
            <p:nvSpPr>
              <p:cNvPr id="296" name="Shape 296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Node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1" name="Group 301"/>
            <p:cNvGrpSpPr/>
            <p:nvPr/>
          </p:nvGrpSpPr>
          <p:grpSpPr>
            <a:xfrm>
              <a:off x="6502400" y="3804443"/>
              <a:ext cx="4087813" cy="2008189"/>
              <a:chOff x="0" y="0"/>
              <a:chExt cx="4087812" cy="2008187"/>
            </a:xfrm>
          </p:grpSpPr>
          <p:sp>
            <p:nvSpPr>
              <p:cNvPr id="299" name="Shape 299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Cluster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2" name="Shape 302"/>
            <p:cNvSpPr/>
            <p:nvPr/>
          </p:nvSpPr>
          <p:spPr>
            <a:xfrm flipH="1">
              <a:off x="11204575" y="4808537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5048706" y="237490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7" name="Shape 307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309" name="Shape 309"/>
          <p:cNvSpPr/>
          <p:nvPr/>
        </p:nvSpPr>
        <p:spPr>
          <a:xfrm>
            <a:off x="11767820" y="266699"/>
            <a:ext cx="848361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QA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3629025" y="3074987"/>
            <a:ext cx="17095788" cy="3911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854075" lvl="0" indent="-854075" algn="l">
              <a:buSzPct val="100000"/>
              <a:buAutoNum type="arabicPeriod"/>
              <a:defRPr sz="1800"/>
            </a:pPr>
            <a:r>
              <a:rPr sz="5000"/>
              <a:t>If all docs contains a same term(word), this term’s posting list will be very large, how to solve it?</a:t>
            </a:r>
            <a:br>
              <a:rPr sz="5000"/>
            </a:br>
            <a:endParaRPr sz="5000"/>
          </a:p>
          <a:p>
            <a:pPr marL="854075" lvl="0" indent="-854075" algn="l">
              <a:buSzPct val="100000"/>
              <a:buAutoNum type="arabicPeriod"/>
              <a:defRPr sz="1800"/>
            </a:pPr>
            <a:r>
              <a:rPr sz="5000"/>
              <a:t>Inverted index can’t support range filter, how ES support range filter?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-55563" y="-33338"/>
            <a:ext cx="24495126" cy="137826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13" name="Shape 31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315" name="Shape 315"/>
          <p:cNvSpPr/>
          <p:nvPr/>
        </p:nvSpPr>
        <p:spPr>
          <a:xfrm>
            <a:off x="9790112" y="6197600"/>
            <a:ext cx="4802125" cy="1320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8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</a:t>
            </a:r>
            <a:endParaRPr sz="8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7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6" name="Shape 16"/>
          <p:cNvSpPr/>
          <p:nvPr/>
        </p:nvSpPr>
        <p:spPr>
          <a:xfrm>
            <a:off x="20045012" y="3963987"/>
            <a:ext cx="178501" cy="203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10000"/>
              </a:lnSpc>
              <a:defRPr sz="700">
                <a:solidFill>
                  <a:srgbClr val="536DF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536DFE"/>
                </a:solidFill>
              </a:rPr>
              <a:t>C</a:t>
            </a:r>
            <a:endParaRPr sz="700">
              <a:solidFill>
                <a:srgbClr val="536DFE"/>
              </a:solidFill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351337" y="3568700"/>
            <a:ext cx="15679738" cy="1828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lvl="0">
              <a:defRPr sz="1800"/>
            </a:pPr>
            <a:r>
              <a:rPr sz="113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rPr>
              <a:t>探究ES的内部存储结构</a:t>
            </a:r>
            <a:endParaRPr sz="11300" b="1">
              <a:solidFill>
                <a:srgbClr val="FFFFFF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5961617" y="10366375"/>
            <a:ext cx="7658796" cy="86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5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tian.lin@logicmonitor.com</a:t>
            </a:r>
            <a:endParaRPr sz="5000" u="sng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" name="Shape 21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23" name="Shape 23"/>
          <p:cNvSpPr/>
          <p:nvPr/>
        </p:nvSpPr>
        <p:spPr>
          <a:xfrm>
            <a:off x="7137400" y="265112"/>
            <a:ext cx="817930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Storage Engine from the Bottom Up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59" name="Group 59"/>
          <p:cNvGrpSpPr/>
          <p:nvPr/>
        </p:nvGrpSpPr>
        <p:grpSpPr>
          <a:xfrm>
            <a:off x="4857750" y="2049462"/>
            <a:ext cx="17295813" cy="9615488"/>
            <a:chOff x="0" y="0"/>
            <a:chExt cx="17295812" cy="9615487"/>
          </a:xfrm>
        </p:grpSpPr>
        <p:grpSp>
          <p:nvGrpSpPr>
            <p:cNvPr id="26" name="Group 26"/>
            <p:cNvGrpSpPr/>
            <p:nvPr/>
          </p:nvGrpSpPr>
          <p:grpSpPr>
            <a:xfrm>
              <a:off x="13004800" y="7608887"/>
              <a:ext cx="4087813" cy="2006601"/>
              <a:chOff x="0" y="0"/>
              <a:chExt cx="4087812" cy="2006600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Posting List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6502400" y="7608887"/>
              <a:ext cx="4087813" cy="2006601"/>
              <a:chOff x="0" y="0"/>
              <a:chExt cx="4087812" cy="2006600"/>
            </a:xfrm>
          </p:grpSpPr>
          <p:sp>
            <p:nvSpPr>
              <p:cNvPr id="27" name="Shape 27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Term Dictionary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7608887"/>
              <a:ext cx="4087813" cy="2006601"/>
              <a:chOff x="0" y="0"/>
              <a:chExt cx="4087812" cy="2006600"/>
            </a:xfrm>
          </p:grpSpPr>
          <p:sp>
            <p:nvSpPr>
              <p:cNvPr id="30" name="Shape 30"/>
              <p:cNvSpPr/>
              <p:nvPr/>
            </p:nvSpPr>
            <p:spPr>
              <a:xfrm>
                <a:off x="0" y="0"/>
                <a:ext cx="4087813" cy="2006600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0" y="647700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Term Index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0" y="3803650"/>
              <a:ext cx="4087813" cy="2008188"/>
              <a:chOff x="0" y="0"/>
              <a:chExt cx="4087812" cy="2008187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Lucene Segment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0"/>
              <a:ext cx="4087813" cy="2008188"/>
              <a:chOff x="0" y="0"/>
              <a:chExt cx="4087812" cy="2008187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Lucene Index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6502400" y="0"/>
              <a:ext cx="4087813" cy="2008188"/>
              <a:chOff x="0" y="0"/>
              <a:chExt cx="4087812" cy="2008187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Shard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13004800" y="0"/>
              <a:ext cx="4087813" cy="2008188"/>
              <a:chOff x="0" y="0"/>
              <a:chExt cx="4087812" cy="2008187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Index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5" name="Shape 45"/>
            <p:cNvSpPr/>
            <p:nvPr/>
          </p:nvSpPr>
          <p:spPr>
            <a:xfrm>
              <a:off x="4564062" y="1003300"/>
              <a:ext cx="1185863" cy="0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11204575" y="8612187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 flipV="1">
              <a:off x="2043112" y="237490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8" name="Shape 48"/>
            <p:cNvSpPr/>
            <p:nvPr/>
          </p:nvSpPr>
          <p:spPr>
            <a:xfrm>
              <a:off x="11204575" y="1003300"/>
              <a:ext cx="1185863" cy="0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9" name="Shape 49"/>
            <p:cNvSpPr/>
            <p:nvPr/>
          </p:nvSpPr>
          <p:spPr>
            <a:xfrm flipV="1">
              <a:off x="2043112" y="617855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4564062" y="8612187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53" name="Group 53"/>
            <p:cNvGrpSpPr/>
            <p:nvPr/>
          </p:nvGrpSpPr>
          <p:grpSpPr>
            <a:xfrm>
              <a:off x="13208000" y="3804443"/>
              <a:ext cx="4087813" cy="2008189"/>
              <a:chOff x="0" y="0"/>
              <a:chExt cx="4087812" cy="2008187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Node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6502400" y="3804443"/>
              <a:ext cx="4087813" cy="2008189"/>
              <a:chOff x="0" y="0"/>
              <a:chExt cx="4087812" cy="2008187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4087813" cy="2008188"/>
              </a:xfrm>
              <a:prstGeom prst="rect">
                <a:avLst/>
              </a:prstGeom>
              <a:solidFill>
                <a:srgbClr val="4076FF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defTabSz="584200">
                  <a:defRPr sz="4000">
                    <a:solidFill>
                      <a:srgbClr val="C82506"/>
                    </a:solidFill>
                  </a:defRPr>
                </a:pPr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0" y="648493"/>
                <a:ext cx="4087813" cy="711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 defTabSz="584200">
                  <a:defRPr sz="40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ES Cluster</a:t>
                </a:r>
                <a:endParaRPr sz="40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Shape 57"/>
            <p:cNvSpPr/>
            <p:nvPr/>
          </p:nvSpPr>
          <p:spPr>
            <a:xfrm flipH="1">
              <a:off x="11204575" y="4808537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5048706" y="2374900"/>
              <a:ext cx="1" cy="1062038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" name="Shape 62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64" name="Shape 64"/>
          <p:cNvSpPr/>
          <p:nvPr/>
        </p:nvSpPr>
        <p:spPr>
          <a:xfrm>
            <a:off x="10487056" y="266699"/>
            <a:ext cx="3379725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Forward Index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65" name="Shape 65"/>
          <p:cNvSpPr/>
          <p:nvPr/>
        </p:nvSpPr>
        <p:spPr>
          <a:xfrm>
            <a:off x="4254214" y="4121149"/>
            <a:ext cx="1243585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docs</a:t>
            </a:r>
            <a:endParaRPr sz="4000"/>
          </a:p>
        </p:txBody>
      </p:sp>
      <p:sp>
        <p:nvSpPr>
          <p:cNvPr id="66" name="Shape 66"/>
          <p:cNvSpPr/>
          <p:nvPr/>
        </p:nvSpPr>
        <p:spPr>
          <a:xfrm>
            <a:off x="2221198" y="7243762"/>
            <a:ext cx="5309617" cy="314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280670" lvl="0" indent="-280670" algn="l" defTabSz="584200">
              <a:defRPr sz="1800"/>
            </a:pPr>
            <a:r>
              <a:rPr sz="4000"/>
              <a:t>0. Update host docker</a:t>
            </a:r>
            <a:br>
              <a:rPr sz="4000"/>
            </a:br>
            <a:endParaRPr sz="4000"/>
          </a:p>
          <a:p>
            <a:pPr marL="280670" lvl="0" indent="-280670" algn="l" defTabSz="584200">
              <a:buSzPct val="100000"/>
              <a:buAutoNum type="arabicPeriod"/>
              <a:defRPr sz="1800"/>
            </a:pPr>
            <a:r>
              <a:rPr sz="4000"/>
              <a:t> Delete host mac</a:t>
            </a:r>
            <a:br>
              <a:rPr sz="4000"/>
            </a:br>
            <a:endParaRPr sz="4000"/>
          </a:p>
          <a:p>
            <a:pPr marL="280670" lvl="0" indent="-280670" algn="l" defTabSz="584200">
              <a:buSzPct val="100000"/>
              <a:buAutoNum type="arabicPeriod"/>
              <a:defRPr sz="1800"/>
            </a:pPr>
            <a:r>
              <a:rPr sz="4000"/>
              <a:t> Change host docker</a:t>
            </a:r>
            <a:endParaRPr sz="4000"/>
          </a:p>
        </p:txBody>
      </p:sp>
      <p:sp>
        <p:nvSpPr>
          <p:cNvPr id="67" name="Shape 67"/>
          <p:cNvSpPr/>
          <p:nvPr/>
        </p:nvSpPr>
        <p:spPr>
          <a:xfrm>
            <a:off x="4876006" y="5322887"/>
            <a:ext cx="1" cy="11255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aphicFrame>
        <p:nvGraphicFramePr>
          <p:cNvPr id="68" name="Table 68"/>
          <p:cNvGraphicFramePr/>
          <p:nvPr/>
        </p:nvGraphicFramePr>
        <p:xfrm>
          <a:off x="11430000" y="4044950"/>
          <a:ext cx="10306050" cy="7534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153025"/>
                <a:gridCol w="5153025"/>
              </a:tblGrid>
              <a:tr h="1883568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document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terms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</a:tr>
              <a:tr h="1883568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update, host, 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883568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delete, host, mac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883568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change, host, 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69" name="Shape 69"/>
          <p:cNvSpPr/>
          <p:nvPr/>
        </p:nvSpPr>
        <p:spPr>
          <a:xfrm>
            <a:off x="8609012" y="8640762"/>
            <a:ext cx="1185864" cy="1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779462" y="2272823"/>
            <a:ext cx="9664367" cy="85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marL="501015" indent="-50101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Map from documents to content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6" animBg="1" advAuto="0"/>
      <p:bldP spid="67" grpId="3" animBg="1" advAuto="0"/>
      <p:bldP spid="65" grpId="2" animBg="1" advAuto="0"/>
      <p:bldP spid="70" grpId="1" animBg="1" advAuto="0"/>
      <p:bldP spid="69" grpId="5" animBg="1" advAuto="0"/>
      <p:bldP spid="66" grpId="4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75" name="Shape 75"/>
          <p:cNvSpPr/>
          <p:nvPr/>
        </p:nvSpPr>
        <p:spPr>
          <a:xfrm>
            <a:off x="10475912" y="265112"/>
            <a:ext cx="3398521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Inverted Index</a:t>
            </a:r>
            <a:endParaRPr sz="4000">
              <a:solidFill>
                <a:srgbClr val="FFFFFF"/>
              </a:solidFill>
            </a:endParaRPr>
          </a:p>
        </p:txBody>
      </p:sp>
      <p:graphicFrame>
        <p:nvGraphicFramePr>
          <p:cNvPr id="76" name="Table 76"/>
          <p:cNvGraphicFramePr/>
          <p:nvPr/>
        </p:nvGraphicFramePr>
        <p:xfrm>
          <a:off x="11430000" y="4044950"/>
          <a:ext cx="10306050" cy="7534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5350"/>
                <a:gridCol w="3435350"/>
                <a:gridCol w="3435350"/>
              </a:tblGrid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term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frequence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documents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change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delete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host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0,1,2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mac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update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pSp>
        <p:nvGrpSpPr>
          <p:cNvPr id="81" name="Group 81"/>
          <p:cNvGrpSpPr/>
          <p:nvPr/>
        </p:nvGrpSpPr>
        <p:grpSpPr>
          <a:xfrm>
            <a:off x="2221198" y="4121149"/>
            <a:ext cx="7573677" cy="6272214"/>
            <a:chOff x="0" y="0"/>
            <a:chExt cx="7573676" cy="6272212"/>
          </a:xfrm>
        </p:grpSpPr>
        <p:sp>
          <p:nvSpPr>
            <p:cNvPr id="77" name="Shape 77"/>
            <p:cNvSpPr/>
            <p:nvPr/>
          </p:nvSpPr>
          <p:spPr>
            <a:xfrm>
              <a:off x="2033015" y="0"/>
              <a:ext cx="1243585" cy="7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/>
              </a:lvl1pPr>
            </a:lstStyle>
            <a:p>
              <a:pPr lvl="0">
                <a:defRPr sz="1800"/>
              </a:pPr>
              <a:r>
                <a:rPr sz="4000"/>
                <a:t>docs</a:t>
              </a:r>
              <a:endParaRPr sz="4000"/>
            </a:p>
          </p:txBody>
        </p:sp>
        <p:sp>
          <p:nvSpPr>
            <p:cNvPr id="78" name="Shape 78"/>
            <p:cNvSpPr/>
            <p:nvPr/>
          </p:nvSpPr>
          <p:spPr>
            <a:xfrm>
              <a:off x="0" y="3122612"/>
              <a:ext cx="5309617" cy="314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/>
            <a:p>
              <a:pPr marL="280670" lvl="0" indent="-280670" algn="l" defTabSz="584200">
                <a:defRPr sz="1800"/>
              </a:pPr>
              <a:r>
                <a:rPr sz="4000"/>
                <a:t>0. Update host docker</a:t>
              </a:r>
              <a:br>
                <a:rPr sz="4000"/>
              </a:br>
              <a:endParaRPr sz="4000"/>
            </a:p>
            <a:p>
              <a:pPr marL="280670" lvl="0" indent="-280670" algn="l" defTabSz="584200">
                <a:buSzPct val="100000"/>
                <a:buAutoNum type="arabicPeriod"/>
                <a:defRPr sz="1800"/>
              </a:pPr>
              <a:r>
                <a:rPr sz="4000"/>
                <a:t> Delete host mac</a:t>
              </a:r>
              <a:br>
                <a:rPr sz="4000"/>
              </a:br>
              <a:endParaRPr sz="4000"/>
            </a:p>
            <a:p>
              <a:pPr marL="280670" lvl="0" indent="-280670" algn="l" defTabSz="584200">
                <a:buSzPct val="100000"/>
                <a:buAutoNum type="arabicPeriod"/>
                <a:defRPr sz="1800"/>
              </a:pPr>
              <a:r>
                <a:rPr sz="4000"/>
                <a:t> Change host docker</a:t>
              </a:r>
              <a:endParaRPr sz="4000"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2654807" y="1201737"/>
              <a:ext cx="1" cy="1125539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80" name="Shape 80"/>
            <p:cNvSpPr/>
            <p:nvPr/>
          </p:nvSpPr>
          <p:spPr>
            <a:xfrm>
              <a:off x="6387814" y="4519612"/>
              <a:ext cx="1185863" cy="1"/>
            </a:xfrm>
            <a:prstGeom prst="line">
              <a:avLst/>
            </a:prstGeom>
            <a:noFill/>
            <a:ln w="127000" cap="flat">
              <a:solidFill>
                <a:srgbClr val="4076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82" name="Shape 82"/>
          <p:cNvSpPr/>
          <p:nvPr/>
        </p:nvSpPr>
        <p:spPr>
          <a:xfrm>
            <a:off x="779462" y="2272823"/>
            <a:ext cx="9840897" cy="8534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501015" indent="-50101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Map from content to its locations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animBg="1" advAuto="0"/>
      <p:bldP spid="76" grpId="3" animBg="1" advAuto="0"/>
      <p:bldP spid="81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87" name="Shape 87"/>
          <p:cNvSpPr/>
          <p:nvPr/>
        </p:nvSpPr>
        <p:spPr>
          <a:xfrm>
            <a:off x="10806303" y="265112"/>
            <a:ext cx="2739645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Posting List</a:t>
            </a:r>
            <a:endParaRPr sz="400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/>
        </p:nvGraphicFramePr>
        <p:xfrm>
          <a:off x="1854200" y="4105275"/>
          <a:ext cx="10306050" cy="7534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5350"/>
                <a:gridCol w="3435350"/>
                <a:gridCol w="3435350"/>
              </a:tblGrid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term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frequence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C82506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documents</a:t>
                      </a:r>
                      <a:endParaRPr sz="4000" b="1">
                        <a:solidFill>
                          <a:srgbClr val="C82506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change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delete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host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0,1,2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mac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update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89" name="Shape 89"/>
          <p:cNvSpPr/>
          <p:nvPr/>
        </p:nvSpPr>
        <p:spPr>
          <a:xfrm flipH="1">
            <a:off x="18865786" y="5088180"/>
            <a:ext cx="1" cy="865973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90" name="Shape 90"/>
          <p:cNvSpPr/>
          <p:nvPr/>
        </p:nvSpPr>
        <p:spPr>
          <a:xfrm>
            <a:off x="15533687" y="6450012"/>
            <a:ext cx="6664199" cy="2844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609600" lvl="0" indent="-609600" algn="l" defTabSz="584200">
              <a:buSzPct val="75000"/>
              <a:buFont typeface="Arial" panose="020B0604020202020204"/>
              <a:buChar char="•"/>
              <a:defRPr sz="1800"/>
            </a:pPr>
            <a:r>
              <a:rPr sz="6000"/>
              <a:t>store doc number</a:t>
            </a:r>
            <a:br>
              <a:rPr sz="6000"/>
            </a:br>
            <a:endParaRPr sz="6000"/>
          </a:p>
          <a:p>
            <a:pPr marL="609600" lvl="0" indent="-609600" algn="l" defTabSz="584200">
              <a:buSzPct val="75000"/>
              <a:buFont typeface="Arial" panose="020B0604020202020204"/>
              <a:buChar char="•"/>
              <a:defRPr sz="1800"/>
            </a:pPr>
            <a:r>
              <a:rPr sz="6000"/>
              <a:t>sorted</a:t>
            </a:r>
            <a:endParaRPr sz="6000"/>
          </a:p>
        </p:txBody>
      </p:sp>
      <p:sp>
        <p:nvSpPr>
          <p:cNvPr id="91" name="Shape 91"/>
          <p:cNvSpPr/>
          <p:nvPr/>
        </p:nvSpPr>
        <p:spPr>
          <a:xfrm>
            <a:off x="17672303" y="3738880"/>
            <a:ext cx="2386966" cy="853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5000"/>
              <a:t>features</a:t>
            </a:r>
            <a:endParaRPr sz="5000"/>
          </a:p>
        </p:txBody>
      </p:sp>
      <p:sp>
        <p:nvSpPr>
          <p:cNvPr id="92" name="Shape 92"/>
          <p:cNvSpPr/>
          <p:nvPr/>
        </p:nvSpPr>
        <p:spPr>
          <a:xfrm>
            <a:off x="779462" y="2272823"/>
            <a:ext cx="14767862" cy="8534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501015" indent="-50101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A posting list contains all documents’ id for a term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4" animBg="1" advAuto="0"/>
      <p:bldP spid="91" grpId="3" animBg="1" advAuto="0"/>
      <p:bldP spid="90" grpId="5" animBg="1" advAuto="0"/>
      <p:bldP spid="92" grpId="1" animBg="1" advAuto="0"/>
      <p:bldP spid="88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97" name="Shape 97"/>
          <p:cNvSpPr/>
          <p:nvPr/>
        </p:nvSpPr>
        <p:spPr>
          <a:xfrm>
            <a:off x="10345547" y="265112"/>
            <a:ext cx="3661157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Term Dictionary</a:t>
            </a:r>
            <a:endParaRPr sz="4000">
              <a:solidFill>
                <a:srgbClr val="FFFFFF"/>
              </a:solidFill>
            </a:endParaRPr>
          </a:p>
        </p:txBody>
      </p:sp>
      <p:graphicFrame>
        <p:nvGraphicFramePr>
          <p:cNvPr id="98" name="Table 98"/>
          <p:cNvGraphicFramePr/>
          <p:nvPr/>
        </p:nvGraphicFramePr>
        <p:xfrm>
          <a:off x="1854200" y="4105275"/>
          <a:ext cx="10306050" cy="7534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5350"/>
                <a:gridCol w="3435350"/>
                <a:gridCol w="3435350"/>
              </a:tblGrid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C82506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term</a:t>
                      </a:r>
                      <a:endParaRPr sz="4000" b="1">
                        <a:solidFill>
                          <a:srgbClr val="C82506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frequence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documents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change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delete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host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0,1,2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mac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update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14822487" y="6685756"/>
            <a:ext cx="8599489" cy="3911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sorted -&gt; find a term need logN time</a:t>
            </a:r>
            <a:br>
              <a:rPr sz="5000"/>
            </a:b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The term dictionary too large to stored in memory</a:t>
            </a:r>
            <a:endParaRPr sz="5000"/>
          </a:p>
        </p:txBody>
      </p:sp>
      <p:sp>
        <p:nvSpPr>
          <p:cNvPr id="100" name="Shape 100"/>
          <p:cNvSpPr/>
          <p:nvPr/>
        </p:nvSpPr>
        <p:spPr>
          <a:xfrm>
            <a:off x="779462" y="2272823"/>
            <a:ext cx="11074424" cy="8534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marL="501015" indent="-501015" algn="l">
              <a:buSzPct val="100000"/>
              <a:buChar char="•"/>
            </a:lvl1pPr>
          </a:lstStyle>
          <a:p>
            <a:pPr lvl="0">
              <a:defRPr sz="1800"/>
            </a:pPr>
            <a:r>
              <a:rPr sz="5000"/>
              <a:t>A term dictionary contains all terms</a:t>
            </a:r>
            <a:endParaRPr sz="5000"/>
          </a:p>
        </p:txBody>
      </p:sp>
      <p:sp>
        <p:nvSpPr>
          <p:cNvPr id="101" name="Shape 101"/>
          <p:cNvSpPr/>
          <p:nvPr/>
        </p:nvSpPr>
        <p:spPr>
          <a:xfrm>
            <a:off x="18865786" y="5088180"/>
            <a:ext cx="1" cy="865973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17672303" y="3738879"/>
            <a:ext cx="2386966" cy="8534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5000"/>
              <a:t>features</a:t>
            </a:r>
            <a:endParaRPr sz="500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animBg="1" advAuto="0"/>
      <p:bldP spid="101" grpId="4" animBg="1" advAuto="0"/>
      <p:bldP spid="99" grpId="5" animBg="1" advAuto="0"/>
      <p:bldP spid="102" grpId="3" animBg="1" advAuto="0"/>
      <p:bldP spid="98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" name="Shape 105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107" name="Shape 107"/>
          <p:cNvSpPr/>
          <p:nvPr/>
        </p:nvSpPr>
        <p:spPr>
          <a:xfrm>
            <a:off x="10857325" y="265112"/>
            <a:ext cx="2636013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Term Index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065462" y="10733484"/>
            <a:ext cx="16553816" cy="162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not store term full name in the tree, only the term’s prefix</a:t>
            </a:r>
            <a:endParaRPr sz="5000"/>
          </a:p>
          <a:p>
            <a:pPr marL="228600" lvl="0" indent="-228600" algn="l" defTabSz="584200">
              <a:buSzPct val="100000"/>
              <a:buFont typeface="Arial" panose="020B0604020202020204"/>
              <a:buChar char="•"/>
              <a:defRPr sz="1800"/>
            </a:pPr>
            <a:r>
              <a:rPr sz="5000"/>
              <a:t> store mapping between a prefix with an term dictionary</a:t>
            </a:r>
            <a:endParaRPr sz="5000"/>
          </a:p>
        </p:txBody>
      </p:sp>
      <p:grpSp>
        <p:nvGrpSpPr>
          <p:cNvPr id="133" name="Group 133"/>
          <p:cNvGrpSpPr/>
          <p:nvPr/>
        </p:nvGrpSpPr>
        <p:grpSpPr>
          <a:xfrm>
            <a:off x="344487" y="1464071"/>
            <a:ext cx="8055191" cy="6317458"/>
            <a:chOff x="0" y="0"/>
            <a:chExt cx="8055189" cy="6317456"/>
          </a:xfrm>
        </p:grpSpPr>
        <p:sp>
          <p:nvSpPr>
            <p:cNvPr id="109" name="Shape 109"/>
            <p:cNvSpPr/>
            <p:nvPr/>
          </p:nvSpPr>
          <p:spPr>
            <a:xfrm>
              <a:off x="3627153" y="5174456"/>
              <a:ext cx="1143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do</a:t>
              </a:r>
              <a:endParaRPr sz="300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3454400" y="0"/>
              <a:ext cx="1143000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3000"/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912189" y="886219"/>
              <a:ext cx="1143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u</a:t>
              </a:r>
              <a:endParaRPr sz="300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5901531" y="1920478"/>
              <a:ext cx="1143001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m</a:t>
              </a:r>
              <a:endParaRPr sz="300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4498975" y="2587228"/>
              <a:ext cx="1143000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h</a:t>
              </a:r>
              <a:endParaRPr sz="30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549400" y="5080000"/>
              <a:ext cx="1143000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de</a:t>
              </a:r>
              <a:endParaRPr sz="30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438400" y="2479278"/>
              <a:ext cx="1143000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d</a:t>
              </a:r>
              <a:endParaRPr sz="30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4188504"/>
              <a:ext cx="1143000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ch</a:t>
              </a:r>
              <a:endParaRPr sz="30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041400" y="1623615"/>
              <a:ext cx="1143000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365C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2">
                <a:defRPr sz="1800"/>
              </a:pPr>
              <a:r>
                <a:rPr sz="3000"/>
                <a:t>c</a:t>
              </a:r>
              <a:endParaRPr sz="30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4802332" y="1135047"/>
              <a:ext cx="1144982" cy="681149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944584" y="571548"/>
              <a:ext cx="1411326" cy="388838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 flipH="1">
              <a:off x="679152" y="2908886"/>
              <a:ext cx="483692" cy="1152097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1" name="Shape 121"/>
            <p:cNvSpPr/>
            <p:nvPr/>
          </p:nvSpPr>
          <p:spPr>
            <a:xfrm>
              <a:off x="3445453" y="3782465"/>
              <a:ext cx="402478" cy="1148638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449537" y="1242465"/>
              <a:ext cx="397442" cy="1081655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2094492" y="817228"/>
              <a:ext cx="1149149" cy="678866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 flipH="1">
              <a:off x="2199762" y="3782465"/>
              <a:ext cx="483692" cy="1152097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3396952" y="1369465"/>
              <a:ext cx="483692" cy="1152097"/>
            </a:xfrm>
            <a:prstGeom prst="line">
              <a:avLst/>
            </a:prstGeom>
            <a:noFill/>
            <a:ln w="76200" cap="flat">
              <a:solidFill>
                <a:srgbClr val="4076FF"/>
              </a:solidFill>
              <a:prstDash val="solid"/>
              <a:miter lim="400000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graphicFrame>
        <p:nvGraphicFramePr>
          <p:cNvPr id="126" name="Table 126"/>
          <p:cNvGraphicFramePr/>
          <p:nvPr/>
        </p:nvGraphicFramePr>
        <p:xfrm>
          <a:off x="12270938" y="2048073"/>
          <a:ext cx="10306051" cy="75342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435350"/>
                <a:gridCol w="3435350"/>
                <a:gridCol w="3435350"/>
              </a:tblGrid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term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frequence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tabLst>
                          <a:tab pos="1181100" algn="l"/>
                        </a:tabLst>
                        <a:defRPr sz="1800" b="0" i="0"/>
                      </a:pPr>
                      <a:r>
                        <a:rPr sz="4000" b="1">
                          <a:solidFill>
                            <a:srgbClr val="FFFFFF"/>
                          </a:solidFill>
                          <a:effectLst>
                            <a:outerShdw blurRad="12700" dist="25400" dir="2700000" rotWithShape="0">
                              <a:srgbClr val="000000"/>
                            </a:outerShdw>
                          </a:effectLst>
                          <a:sym typeface="Helvetica"/>
                        </a:rPr>
                        <a:t>documents</a:t>
                      </a:r>
                      <a:endParaRPr sz="4000" b="1">
                        <a:solidFill>
                          <a:srgbClr val="FFFFFF"/>
                        </a:solidFill>
                        <a:effectLst>
                          <a:outerShdw blurRad="12700" dist="25400" dir="2700000" rotWithShape="0">
                            <a:srgbClr val="000000"/>
                          </a:outerShdw>
                        </a:effectLst>
                        <a:sym typeface="Helvetica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4076FF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change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606060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delete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docker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host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3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0,1,2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mac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B8B8B8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update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1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B8B8B8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SzTx/>
                        <a:buFontTx/>
                        <a:buNone/>
                        <a:defRPr sz="1800" b="0" i="0"/>
                      </a:pPr>
                      <a:r>
                        <a:rPr sz="4000">
                          <a:latin typeface="Helvetica Light"/>
                          <a:ea typeface="Helvetica Light"/>
                          <a:cs typeface="Helvetica Light"/>
                        </a:rPr>
                        <a:t>0</a:t>
                      </a:r>
                      <a:endParaRPr sz="4000">
                        <a:latin typeface="Helvetica Light"/>
                        <a:ea typeface="Helvetica Light"/>
                        <a:cs typeface="Helvetica Light"/>
                      </a:endParaR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B8B8B8"/>
                      </a:solidFill>
                      <a:miter/>
                    </a:lnL>
                    <a:lnR w="12700">
                      <a:solidFill>
                        <a:srgbClr val="606060"/>
                      </a:solidFill>
                      <a:miter/>
                    </a:lnR>
                    <a:lnT w="12700">
                      <a:solidFill>
                        <a:srgbClr val="B8B8B8"/>
                      </a:solidFill>
                      <a:miter/>
                    </a:lnT>
                    <a:lnB w="12700">
                      <a:solidFill>
                        <a:srgbClr val="606060"/>
                      </a:solidFill>
                      <a:miter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pSp>
        <p:nvGrpSpPr>
          <p:cNvPr id="134" name="Group 134"/>
          <p:cNvGrpSpPr/>
          <p:nvPr/>
        </p:nvGrpSpPr>
        <p:grpSpPr>
          <a:xfrm>
            <a:off x="792854" y="3476171"/>
            <a:ext cx="11324743" cy="6131406"/>
            <a:chOff x="448366" y="2012099"/>
            <a:chExt cx="11324742" cy="6131405"/>
          </a:xfrm>
        </p:grpSpPr>
        <p:sp>
          <p:nvSpPr>
            <p:cNvPr id="135" name="Shape 135"/>
            <p:cNvSpPr/>
            <p:nvPr/>
          </p:nvSpPr>
          <p:spPr>
            <a:xfrm>
              <a:off x="7997828" y="2012099"/>
              <a:ext cx="3752213" cy="5660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9951" y="4938"/>
                    <a:pt x="17151" y="12138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6930284" y="3173501"/>
              <a:ext cx="4765534" cy="343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5372649" y="3827213"/>
              <a:ext cx="6381113" cy="168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4944223" y="4413349"/>
              <a:ext cx="6828887" cy="2835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72" extrusionOk="0">
                  <a:moveTo>
                    <a:pt x="0" y="9336"/>
                  </a:moveTo>
                  <a:cubicBezTo>
                    <a:pt x="3345" y="21600"/>
                    <a:pt x="10545" y="18488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367108" y="3307258"/>
              <a:ext cx="9356286" cy="382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520" extrusionOk="0">
                  <a:moveTo>
                    <a:pt x="0" y="13958"/>
                  </a:moveTo>
                  <a:cubicBezTo>
                    <a:pt x="5592" y="21600"/>
                    <a:pt x="12792" y="16947"/>
                    <a:pt x="21600" y="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448366" y="2196508"/>
              <a:ext cx="11146911" cy="594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2" h="16676" extrusionOk="0">
                  <a:moveTo>
                    <a:pt x="147" y="9363"/>
                  </a:moveTo>
                  <a:cubicBezTo>
                    <a:pt x="-1108" y="21600"/>
                    <a:pt x="5674" y="18479"/>
                    <a:pt x="20492" y="0"/>
                  </a:cubicBezTo>
                </a:path>
              </a:pathLst>
            </a:custGeom>
            <a:noFill/>
            <a:ln w="76200" cap="flat">
              <a:solidFill>
                <a:srgbClr val="0365C0"/>
              </a:solidFill>
              <a:prstDash val="solid"/>
              <a:bevel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lvl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1" animBg="1" advAuto="0"/>
      <p:bldP spid="10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-55564" y="-33338"/>
            <a:ext cx="24464965" cy="1311276"/>
          </a:xfrm>
          <a:prstGeom prst="rect">
            <a:avLst/>
          </a:prstGeom>
          <a:solidFill>
            <a:srgbClr val="407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3" name="Shape 143"/>
          <p:cNvSpPr/>
          <p:nvPr/>
        </p:nvSpPr>
        <p:spPr>
          <a:xfrm>
            <a:off x="847725" y="-2376488"/>
            <a:ext cx="2222854" cy="546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29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FFFFFF"/>
                </a:solidFill>
              </a:rPr>
              <a:t>LogicMonitor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571750" y="16005175"/>
            <a:ext cx="14884400" cy="161036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45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 b="0"/>
            </a:pPr>
            <a:r>
              <a:rPr sz="4500" b="1"/>
              <a:t>Lorem ipsum dolor sit amet, ut mei animal recteque, legendos delicata recteque usu ea, ad sea suas.</a:t>
            </a:r>
            <a:endParaRPr sz="4500" b="1"/>
          </a:p>
        </p:txBody>
      </p:sp>
      <p:sp>
        <p:nvSpPr>
          <p:cNvPr id="145" name="Shape 145"/>
          <p:cNvSpPr/>
          <p:nvPr/>
        </p:nvSpPr>
        <p:spPr>
          <a:xfrm>
            <a:off x="7137400" y="265112"/>
            <a:ext cx="8179309" cy="711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 defTabSz="584200">
              <a:defRPr sz="4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Storage Engine from the Bottom Up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48" name="Group 148"/>
          <p:cNvGrpSpPr/>
          <p:nvPr/>
        </p:nvGrpSpPr>
        <p:grpSpPr>
          <a:xfrm>
            <a:off x="17862550" y="9658350"/>
            <a:ext cx="4087813" cy="2006600"/>
            <a:chOff x="0" y="0"/>
            <a:chExt cx="4087812" cy="2006600"/>
          </a:xfrm>
        </p:grpSpPr>
        <p:sp>
          <p:nvSpPr>
            <p:cNvPr id="146" name="Shape 146"/>
            <p:cNvSpPr/>
            <p:nvPr/>
          </p:nvSpPr>
          <p:spPr>
            <a:xfrm>
              <a:off x="0" y="0"/>
              <a:ext cx="4087813" cy="2006600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647700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C82506"/>
                  </a:solidFill>
                </a:rPr>
                <a:t>Posting List</a:t>
              </a:r>
              <a:endParaRPr sz="4000">
                <a:solidFill>
                  <a:srgbClr val="C82506"/>
                </a:solidFill>
              </a:endParaRPr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11360150" y="9658350"/>
            <a:ext cx="4087813" cy="2006600"/>
            <a:chOff x="0" y="0"/>
            <a:chExt cx="4087812" cy="2006600"/>
          </a:xfrm>
        </p:grpSpPr>
        <p:sp>
          <p:nvSpPr>
            <p:cNvPr id="149" name="Shape 149"/>
            <p:cNvSpPr/>
            <p:nvPr/>
          </p:nvSpPr>
          <p:spPr>
            <a:xfrm>
              <a:off x="0" y="0"/>
              <a:ext cx="4087813" cy="2006600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647700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C82506"/>
                  </a:solidFill>
                </a:rPr>
                <a:t>Term Dictionary</a:t>
              </a:r>
              <a:endParaRPr sz="4000">
                <a:solidFill>
                  <a:srgbClr val="C82506"/>
                </a:solidFill>
              </a:endParaRPr>
            </a:p>
          </p:txBody>
        </p:sp>
      </p:grpSp>
      <p:grpSp>
        <p:nvGrpSpPr>
          <p:cNvPr id="154" name="Group 154"/>
          <p:cNvGrpSpPr/>
          <p:nvPr/>
        </p:nvGrpSpPr>
        <p:grpSpPr>
          <a:xfrm>
            <a:off x="4857750" y="9658350"/>
            <a:ext cx="4087813" cy="2006600"/>
            <a:chOff x="0" y="0"/>
            <a:chExt cx="4087812" cy="2006600"/>
          </a:xfrm>
        </p:grpSpPr>
        <p:sp>
          <p:nvSpPr>
            <p:cNvPr id="152" name="Shape 152"/>
            <p:cNvSpPr/>
            <p:nvPr/>
          </p:nvSpPr>
          <p:spPr>
            <a:xfrm>
              <a:off x="0" y="0"/>
              <a:ext cx="4087813" cy="2006600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647700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C82506"/>
                  </a:solidFill>
                </a:rPr>
                <a:t>Term Index</a:t>
              </a:r>
              <a:endParaRPr sz="4000">
                <a:solidFill>
                  <a:srgbClr val="C82506"/>
                </a:solidFill>
              </a:endParaRPr>
            </a:p>
          </p:txBody>
        </p:sp>
      </p:grpSp>
      <p:grpSp>
        <p:nvGrpSpPr>
          <p:cNvPr id="157" name="Group 157"/>
          <p:cNvGrpSpPr/>
          <p:nvPr/>
        </p:nvGrpSpPr>
        <p:grpSpPr>
          <a:xfrm>
            <a:off x="4857750" y="5853112"/>
            <a:ext cx="4087813" cy="2008188"/>
            <a:chOff x="0" y="0"/>
            <a:chExt cx="4087812" cy="2008187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Lucene Segment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4857750" y="2049462"/>
            <a:ext cx="4087813" cy="2008188"/>
            <a:chOff x="0" y="0"/>
            <a:chExt cx="4087812" cy="2008187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Shape 159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Lucene Index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1360150" y="2049462"/>
            <a:ext cx="4087813" cy="2008188"/>
            <a:chOff x="0" y="0"/>
            <a:chExt cx="4087812" cy="2008187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Shard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17862550" y="2049462"/>
            <a:ext cx="4087813" cy="2008188"/>
            <a:chOff x="0" y="0"/>
            <a:chExt cx="4087812" cy="2008187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Index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167" name="Shape 167"/>
          <p:cNvSpPr/>
          <p:nvPr/>
        </p:nvSpPr>
        <p:spPr>
          <a:xfrm>
            <a:off x="9421812" y="3052762"/>
            <a:ext cx="1185864" cy="1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 flipH="1">
            <a:off x="16062324" y="10661650"/>
            <a:ext cx="1185864" cy="0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69" name="Shape 169"/>
          <p:cNvSpPr/>
          <p:nvPr/>
        </p:nvSpPr>
        <p:spPr>
          <a:xfrm flipV="1">
            <a:off x="6900862" y="4424362"/>
            <a:ext cx="1" cy="10620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16062325" y="3052762"/>
            <a:ext cx="1185863" cy="1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1" name="Shape 171"/>
          <p:cNvSpPr/>
          <p:nvPr/>
        </p:nvSpPr>
        <p:spPr>
          <a:xfrm flipV="1">
            <a:off x="6900862" y="8228012"/>
            <a:ext cx="1" cy="10620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72" name="Shape 172"/>
          <p:cNvSpPr/>
          <p:nvPr/>
        </p:nvSpPr>
        <p:spPr>
          <a:xfrm flipH="1">
            <a:off x="9421812" y="10661650"/>
            <a:ext cx="1185863" cy="0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pSp>
        <p:nvGrpSpPr>
          <p:cNvPr id="175" name="Group 175"/>
          <p:cNvGrpSpPr/>
          <p:nvPr/>
        </p:nvGrpSpPr>
        <p:grpSpPr>
          <a:xfrm>
            <a:off x="18065750" y="5853906"/>
            <a:ext cx="4087813" cy="2008188"/>
            <a:chOff x="0" y="0"/>
            <a:chExt cx="4087812" cy="2008187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Node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11360150" y="5853906"/>
            <a:ext cx="4087813" cy="2008188"/>
            <a:chOff x="0" y="0"/>
            <a:chExt cx="4087812" cy="2008187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4087813" cy="2008188"/>
            </a:xfrm>
            <a:prstGeom prst="rect">
              <a:avLst/>
            </a:prstGeom>
            <a:solidFill>
              <a:srgbClr val="4076FF"/>
            </a:solidFill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defTabSz="584200">
                <a:defRPr sz="4000">
                  <a:solidFill>
                    <a:srgbClr val="C82506"/>
                  </a:solidFill>
                </a:defRPr>
              </a:pPr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648493"/>
              <a:ext cx="4087813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defRPr sz="4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4000">
                  <a:solidFill>
                    <a:srgbClr val="FFFFFF"/>
                  </a:solidFill>
                </a:rPr>
                <a:t>ES Cluster</a:t>
              </a:r>
              <a:endParaRPr sz="4000">
                <a:solidFill>
                  <a:srgbClr val="FFFFFF"/>
                </a:solidFill>
              </a:endParaRPr>
            </a:p>
          </p:txBody>
        </p:sp>
      </p:grpSp>
      <p:sp>
        <p:nvSpPr>
          <p:cNvPr id="179" name="Shape 179"/>
          <p:cNvSpPr/>
          <p:nvPr/>
        </p:nvSpPr>
        <p:spPr>
          <a:xfrm flipH="1">
            <a:off x="16062325" y="6858000"/>
            <a:ext cx="1185863" cy="0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19906456" y="4424362"/>
            <a:ext cx="1" cy="1062038"/>
          </a:xfrm>
          <a:prstGeom prst="line">
            <a:avLst/>
          </a:prstGeom>
          <a:ln w="127000">
            <a:solidFill>
              <a:srgbClr val="4076FF"/>
            </a:solidFill>
            <a:round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8F8F8F"/>
      </a:accent3>
      <a:accent4>
        <a:srgbClr val="707070"/>
      </a:accent4>
      <a:accent5>
        <a:srgbClr val="AAB7DA"/>
      </a:accent5>
      <a:accent6>
        <a:srgbClr val="007B2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4726</Words>
  <Application>WPS 演示</Application>
  <PresentationFormat/>
  <Paragraphs>452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Helvetica Light</vt:lpstr>
      <vt:lpstr>Arial</vt:lpstr>
      <vt:lpstr>Helvetica Neue</vt:lpstr>
      <vt:lpstr>Helvetica</vt:lpstr>
      <vt:lpstr>Helvetica</vt:lpstr>
      <vt:lpstr>微软雅黑</vt:lpstr>
      <vt:lpstr>Helvetica Neue</vt:lpstr>
      <vt:lpstr>Helvetica Neue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BlueSkySky</cp:lastModifiedBy>
  <cp:revision>1</cp:revision>
  <dcterms:created xsi:type="dcterms:W3CDTF">2016-10-29T15:40:32Z</dcterms:created>
  <dcterms:modified xsi:type="dcterms:W3CDTF">2016-10-29T15:40:32Z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