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 hasCustomPrompt="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 hasCustomPrompt="1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Shape 21"/>
          <p:cNvSpPr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 hasCustomPrompt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Shape 39"/>
          <p:cNvSpPr/>
          <p:nvPr>
            <p:ph type="title" hasCustomPrompt="1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 hasCustomPrompt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Shape 6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 在多维分析中的</a:t>
            </a:r>
          </a:p>
          <a:p>
            <a:r>
              <a:t>使用</a:t>
            </a:r>
          </a:p>
        </p:txBody>
      </p:sp>
      <p:sp>
        <p:nvSpPr>
          <p:cNvPr id="124" name="Shape 124"/>
          <p:cNvSpPr/>
          <p:nvPr>
            <p:ph type="subTitle" sz="quarter" idx="1"/>
          </p:nvPr>
        </p:nvSpPr>
        <p:spPr>
          <a:xfrm>
            <a:off x="4191000" y="7467600"/>
            <a:ext cx="10464800" cy="1130300"/>
          </a:xfrm>
          <a:prstGeom prst="rect">
            <a:avLst/>
          </a:prstGeom>
        </p:spPr>
        <p:txBody>
          <a:bodyPr/>
          <a:lstStyle/>
          <a:p>
            <a:r>
              <a:t>李峰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2550" y="590746"/>
            <a:ext cx="8225334" cy="89660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Shape 155"/>
          <p:cNvSpPr/>
          <p:nvPr/>
        </p:nvSpPr>
        <p:spPr>
          <a:xfrm>
            <a:off x="5753100" y="4546600"/>
            <a:ext cx="1079500" cy="774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/>
        </p:txBody>
      </p:sp>
      <p:sp>
        <p:nvSpPr>
          <p:cNvPr id="156" name="Shape 156"/>
          <p:cNvSpPr/>
          <p:nvPr/>
        </p:nvSpPr>
        <p:spPr>
          <a:xfrm>
            <a:off x="5880100" y="4673600"/>
            <a:ext cx="1079500" cy="774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/>
        </p:txBody>
      </p:sp>
      <p:sp>
        <p:nvSpPr>
          <p:cNvPr id="157" name="Shape 157"/>
          <p:cNvSpPr/>
          <p:nvPr/>
        </p:nvSpPr>
        <p:spPr>
          <a:xfrm>
            <a:off x="6007100" y="4800600"/>
            <a:ext cx="1079500" cy="774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/>
        </p:txBody>
      </p:sp>
      <p:sp>
        <p:nvSpPr>
          <p:cNvPr id="158" name="Shape 158"/>
          <p:cNvSpPr/>
          <p:nvPr/>
        </p:nvSpPr>
        <p:spPr>
          <a:xfrm>
            <a:off x="6134100" y="4927600"/>
            <a:ext cx="1079500" cy="7747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/>
        </p:txBody>
      </p:sp>
      <p:sp>
        <p:nvSpPr>
          <p:cNvPr id="159" name="Shape 159"/>
          <p:cNvSpPr/>
          <p:nvPr>
            <p:ph type="body" idx="4294967295"/>
          </p:nvPr>
        </p:nvSpPr>
        <p:spPr>
          <a:xfrm>
            <a:off x="2171700" y="2044700"/>
            <a:ext cx="11099800" cy="6286501"/>
          </a:xfrm>
          <a:prstGeom prst="rect">
            <a:avLst/>
          </a:prstGeom>
        </p:spPr>
        <p:txBody>
          <a:bodyPr/>
          <a:lstStyle/>
          <a:p>
            <a:pPr marL="0" indent="0" defTabSz="531495">
              <a:spcBef>
                <a:spcPts val="3800"/>
              </a:spcBef>
              <a:buSzTx/>
              <a:buNone/>
              <a:defRPr sz="3460"/>
            </a:pPr>
            <a:r>
              <a:t>数</a:t>
            </a:r>
          </a:p>
          <a:p>
            <a:pPr marL="0" indent="0" defTabSz="531495">
              <a:spcBef>
                <a:spcPts val="3800"/>
              </a:spcBef>
              <a:buSzTx/>
              <a:buNone/>
              <a:defRPr sz="3460"/>
            </a:pPr>
            <a:r>
              <a:t>据</a:t>
            </a:r>
          </a:p>
          <a:p>
            <a:pPr marL="0" indent="0" defTabSz="531495">
              <a:spcBef>
                <a:spcPts val="3800"/>
              </a:spcBef>
              <a:buSzTx/>
              <a:buNone/>
              <a:defRPr sz="3460"/>
            </a:pPr>
            <a:r>
              <a:t>处</a:t>
            </a:r>
          </a:p>
          <a:p>
            <a:pPr marL="0" indent="0" defTabSz="531495">
              <a:spcBef>
                <a:spcPts val="3800"/>
              </a:spcBef>
              <a:buSzTx/>
              <a:buNone/>
              <a:defRPr sz="3460"/>
            </a:pPr>
            <a:r>
              <a:t>理</a:t>
            </a:r>
          </a:p>
          <a:p>
            <a:pPr marL="0" indent="0" defTabSz="531495">
              <a:spcBef>
                <a:spcPts val="3800"/>
              </a:spcBef>
              <a:buSzTx/>
              <a:buNone/>
              <a:defRPr sz="3460"/>
            </a:pPr>
            <a:r>
              <a:t>架</a:t>
            </a:r>
          </a:p>
          <a:p>
            <a:pPr marL="0" indent="0" defTabSz="531495">
              <a:spcBef>
                <a:spcPts val="3800"/>
              </a:spcBef>
              <a:buSzTx/>
              <a:buNone/>
              <a:defRPr sz="3460"/>
            </a:pPr>
            <a:r>
              <a:t>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为什么选择ES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6070" indent="-306070" defTabSz="391160">
              <a:spcBef>
                <a:spcPts val="2800"/>
              </a:spcBef>
              <a:defRPr sz="2545"/>
            </a:pPr>
            <a:r>
              <a:t>旧方案： mysql存储</a:t>
            </a:r>
          </a:p>
          <a:p>
            <a:pPr marL="459740" indent="-459740" defTabSz="391160">
              <a:spcBef>
                <a:spcPts val="2800"/>
              </a:spcBef>
              <a:buSzPct val="100000"/>
              <a:buAutoNum type="arabicPeriod"/>
              <a:defRPr sz="2545"/>
            </a:pPr>
            <a:r>
              <a:t>一个项目一个数据库</a:t>
            </a:r>
          </a:p>
          <a:p>
            <a:pPr marL="459740" indent="-459740" defTabSz="391160">
              <a:spcBef>
                <a:spcPts val="2800"/>
              </a:spcBef>
              <a:buSzPct val="100000"/>
              <a:buAutoNum type="arabicPeriod"/>
              <a:defRPr sz="2545"/>
            </a:pPr>
            <a:r>
              <a:t>一个纬度一张表</a:t>
            </a:r>
          </a:p>
          <a:p>
            <a:pPr marL="306070" indent="-306070" defTabSz="391160">
              <a:spcBef>
                <a:spcPts val="2800"/>
              </a:spcBef>
              <a:defRPr sz="2545"/>
            </a:pPr>
            <a:r>
              <a:t>缺点：</a:t>
            </a:r>
          </a:p>
          <a:p>
            <a:pPr marL="459740" indent="-459740" defTabSz="391160">
              <a:spcBef>
                <a:spcPts val="2800"/>
              </a:spcBef>
              <a:buSzPct val="100000"/>
              <a:buAutoNum type="arabicPeriod"/>
              <a:defRPr sz="2545"/>
            </a:pPr>
            <a:r>
              <a:t>项目数据分布不均衡，运维难度大（项目id区分不同mysql server）</a:t>
            </a:r>
          </a:p>
          <a:p>
            <a:pPr marL="459740" indent="-459740" defTabSz="391160">
              <a:spcBef>
                <a:spcPts val="2800"/>
              </a:spcBef>
              <a:buSzPct val="100000"/>
              <a:buAutoNum type="arabicPeriod"/>
              <a:defRPr sz="2545"/>
            </a:pPr>
            <a:r>
              <a:t>表结构不灵活（新增指标）</a:t>
            </a:r>
          </a:p>
          <a:p>
            <a:pPr marL="459740" indent="-459740" defTabSz="391160">
              <a:spcBef>
                <a:spcPts val="2800"/>
              </a:spcBef>
              <a:buSzPct val="100000"/>
              <a:buAutoNum type="arabicPeriod"/>
              <a:defRPr sz="2545"/>
            </a:pPr>
            <a:r>
              <a:t>冷热数据并未区分，过期数据不能及时下线</a:t>
            </a:r>
          </a:p>
          <a:p>
            <a:pPr marL="459740" indent="-459740" defTabSz="391160">
              <a:spcBef>
                <a:spcPts val="2800"/>
              </a:spcBef>
              <a:buSzPct val="100000"/>
              <a:buAutoNum type="arabicPeriod"/>
              <a:defRPr sz="2545"/>
            </a:pPr>
            <a:r>
              <a:t>数据量大（一天聚合后的数据1000万）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ES特点</a:t>
            </a:r>
          </a:p>
        </p:txBody>
      </p:sp>
      <p:sp>
        <p:nvSpPr>
          <p:cNvPr id="165" name="Shape 1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概念和数据库类似</a:t>
            </a:r>
          </a:p>
          <a:p>
            <a:r>
              <a:t>每列数据都有索引</a:t>
            </a:r>
          </a:p>
          <a:p>
            <a:r>
              <a:t>冷热数据区分，按时间建index，冷数据及时下线</a:t>
            </a:r>
          </a:p>
          <a:p>
            <a:r>
              <a:t>type 可以动态添加新的字段</a:t>
            </a:r>
          </a:p>
          <a:p>
            <a:r>
              <a:t>减小运维成本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ES查询运维tips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xfrm>
            <a:off x="812800" y="24765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结构化查询</a:t>
            </a:r>
          </a:p>
          <a:p>
            <a:pPr marL="0" indent="0">
              <a:buSzTx/>
              <a:buNone/>
            </a:pPr>
            <a:r>
              <a:t>特点：查找精确值，不需要打分（filter context）</a:t>
            </a:r>
          </a:p>
          <a:p>
            <a:pPr marL="0" indent="0">
              <a:buSzTx/>
              <a:buNone/>
            </a:pPr>
            <a:r>
              <a:t>1.x：区分 boolfilter 和 and or not filter（bitsets）</a:t>
            </a:r>
          </a:p>
          <a:p>
            <a:pPr marL="0" indent="0">
              <a:buSzTx/>
              <a:buNone/>
            </a:pPr>
            <a:r>
              <a:t>2.x:   只有 bool filter</a:t>
            </a:r>
          </a:p>
          <a:p>
            <a:pPr marL="0" indent="0">
              <a:buSzTx/>
              <a:buNone/>
            </a:pPr>
            <a:r>
              <a:t>indices.queries.cache.size   defaults to 10%.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body" idx="1"/>
          </p:nvPr>
        </p:nvSpPr>
        <p:spPr>
          <a:xfrm>
            <a:off x="11176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同一索引不同类型下同名字段的映射冲突</a:t>
            </a:r>
          </a:p>
          <a:p>
            <a:pPr marL="0" indent="0">
              <a:buSzTx/>
              <a:buNone/>
            </a:pPr>
            <a:r>
              <a:t>media字段在不同type类型不一样： integer和long</a:t>
            </a:r>
          </a:p>
          <a:p>
            <a:pPr marL="0" indent="0">
              <a:buSzTx/>
              <a:buNone/>
            </a:pPr>
            <a:r>
              <a:t>解决方案：</a:t>
            </a:r>
          </a:p>
          <a:p>
            <a:pPr marL="0" indent="0">
              <a:buSzTx/>
              <a:buNone/>
            </a:pPr>
            <a:r>
              <a:t>1. 预定义每一种type和每个字段 </a:t>
            </a:r>
          </a:p>
          <a:p>
            <a:pPr marL="0" indent="0">
              <a:buSzTx/>
              <a:buNone/>
            </a:pPr>
            <a:r>
              <a:t>2. dynamic templates</a:t>
            </a:r>
          </a:p>
          <a:p>
            <a:pPr marL="0" indent="0">
              <a:buSzTx/>
              <a:buNone/>
              <a:defRPr sz="3000"/>
            </a:pPr>
            <a:r>
              <a:t> “match_mapping_type”，"match":   “long_*"  "unmatch": "*_text",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多列聚合</a:t>
            </a:r>
          </a:p>
          <a:p>
            <a:pPr marL="0" indent="0">
              <a:buSzTx/>
              <a:buNone/>
            </a:pPr>
            <a:r>
              <a:t>场景：一段时间媒体地域维度组合的曝光报表</a:t>
            </a:r>
          </a:p>
          <a:p>
            <a:pPr marL="0" indent="0">
              <a:buSzTx/>
              <a:buNone/>
            </a:pPr>
            <a:r>
              <a:t>多维聚合查询：</a:t>
            </a:r>
          </a:p>
          <a:p>
            <a:pPr marL="0" indent="0">
              <a:buSzTx/>
              <a:buNone/>
            </a:pPr>
            <a:r>
              <a:t>建议：</a:t>
            </a:r>
          </a:p>
          <a:p>
            <a:pPr marL="0" indent="0">
              <a:buSzTx/>
              <a:buNone/>
            </a:pPr>
            <a:r>
              <a:t>copy_to</a:t>
            </a:r>
          </a:p>
        </p:txBody>
      </p:sp>
      <p:pic>
        <p:nvPicPr>
          <p:cNvPr id="173" name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0252" y="4713632"/>
            <a:ext cx="4839661" cy="44779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4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795" y="4640546"/>
            <a:ext cx="3329355" cy="462410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body" idx="1"/>
          </p:nvPr>
        </p:nvSpPr>
        <p:spPr>
          <a:xfrm>
            <a:off x="1536700" y="1351954"/>
            <a:ext cx="11099800" cy="8512672"/>
          </a:xfrm>
          <a:prstGeom prst="rect">
            <a:avLst/>
          </a:prstGeom>
        </p:spPr>
        <p:txBody>
          <a:bodyPr lIns="25400" tIns="25400" rIns="25400" bIns="25400"/>
          <a:lstStyle/>
          <a:p>
            <a:r>
              <a:t>指标数据 index 设置为 no，聚合操作不起作用</a:t>
            </a:r>
          </a:p>
          <a:p>
            <a:pPr marL="0" indent="0">
              <a:buSzTx/>
              <a:buNone/>
              <a:defRPr sz="3000"/>
            </a:pPr>
            <a:r>
              <a:t>fielddata 和 docvalue</a:t>
            </a:r>
          </a:p>
          <a:p>
            <a:pPr marL="0" indent="0">
              <a:lnSpc>
                <a:spcPct val="50000"/>
              </a:lnSpc>
              <a:spcBef>
                <a:spcPts val="500"/>
              </a:spcBef>
              <a:buSzTx/>
              <a:buNone/>
              <a:defRPr sz="3000"/>
            </a:pPr>
            <a:r>
              <a:t>注：分析后的string不可以使用docvalue</a:t>
            </a:r>
          </a:p>
          <a:p>
            <a:r>
              <a:t>大量的聚合操作导致内存OOM</a:t>
            </a:r>
          </a:p>
          <a:p>
            <a:pPr marL="0" indent="0">
              <a:buSzTx/>
              <a:buNone/>
              <a:defRPr sz="3000"/>
            </a:pPr>
            <a:r>
              <a:t>indices.fielddata.cache.size</a:t>
            </a:r>
          </a:p>
          <a:p>
            <a:pPr marL="0" indent="0">
              <a:buSzTx/>
              <a:buNone/>
              <a:defRPr sz="3000"/>
            </a:pPr>
            <a:r>
              <a:t>indices.breaker.fielddata.limit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集群运维Tips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4670" indent="-534670" defTabSz="455295">
              <a:spcBef>
                <a:spcPts val="3200"/>
              </a:spcBef>
              <a:buSzPct val="100000"/>
              <a:buAutoNum type="arabicPeriod"/>
              <a:defRPr sz="2965"/>
            </a:pPr>
            <a:r>
              <a:t>不同业务共享ES集群</a:t>
            </a:r>
          </a:p>
          <a:p>
            <a:pPr marL="534670" indent="-534670" defTabSz="455295">
              <a:spcBef>
                <a:spcPts val="3200"/>
              </a:spcBef>
              <a:buSzPct val="100000"/>
              <a:buAutoNum type="arabicPeriod"/>
              <a:defRPr sz="2965"/>
            </a:pPr>
            <a:r>
              <a:t>异构服务器配置</a:t>
            </a:r>
          </a:p>
          <a:p>
            <a:pPr marL="0" indent="0" defTabSz="455295">
              <a:spcBef>
                <a:spcPts val="3200"/>
              </a:spcBef>
              <a:buSzTx/>
              <a:buNone/>
              <a:defRPr sz="2965"/>
            </a:pPr>
            <a:r>
              <a:t>（SSD 和普通硬盘，32G和64G）</a:t>
            </a:r>
          </a:p>
          <a:p>
            <a:pPr marL="534670" indent="-534670" defTabSz="455295">
              <a:spcBef>
                <a:spcPts val="3200"/>
              </a:spcBef>
              <a:buSzPct val="100000"/>
              <a:buAutoNum type="arabicPeriod" startAt="3"/>
              <a:defRPr sz="2965"/>
            </a:pPr>
            <a:r>
              <a:t>冷热数据区分</a:t>
            </a:r>
          </a:p>
          <a:p>
            <a:pPr marL="0" indent="0" defTabSz="455295">
              <a:spcBef>
                <a:spcPts val="3200"/>
              </a:spcBef>
              <a:buSzTx/>
              <a:buNone/>
              <a:defRPr sz="2965"/>
            </a:pPr>
            <a:r>
              <a:t>数据分三类：不再使用、频率较低、频率较高</a:t>
            </a:r>
          </a:p>
          <a:p>
            <a:pPr marL="534670" indent="-534670" defTabSz="455295">
              <a:spcBef>
                <a:spcPts val="3200"/>
              </a:spcBef>
              <a:buSzPct val="100000"/>
              <a:buAutoNum type="arabicPeriod" startAt="4"/>
              <a:defRPr sz="2965"/>
            </a:pPr>
            <a:r>
              <a:t>机架感知</a:t>
            </a:r>
          </a:p>
          <a:p>
            <a:pPr marL="0" indent="0" defTabSz="455295">
              <a:spcBef>
                <a:spcPts val="3200"/>
              </a:spcBef>
              <a:buSzTx/>
              <a:buNone/>
              <a:defRPr sz="2965"/>
            </a:pPr>
            <a:r>
              <a:t>不同的shard分配在不同的rack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shard 分配方式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5460" indent="-505460">
              <a:spcBef>
                <a:spcPts val="3800"/>
              </a:spcBef>
              <a:buSzPct val="100000"/>
              <a:buAutoNum type="arabicPeriod"/>
              <a:defRPr sz="2800"/>
            </a:pPr>
            <a:r>
              <a:t>shard分配感知  （数据可靠性）</a:t>
            </a:r>
          </a:p>
          <a:p>
            <a:pPr marL="0" indent="0">
              <a:buSzTx/>
              <a:buNone/>
              <a:defRPr sz="3000"/>
            </a:pPr>
            <a:r>
              <a:t>./bin/elasticsearch --node.rack_id rack_one -node.data hot</a:t>
            </a:r>
          </a:p>
          <a:p>
            <a:pPr marL="0" indent="0">
              <a:buSzTx/>
              <a:buNone/>
              <a:defRPr sz="3000"/>
            </a:pPr>
            <a:r>
              <a:t>cluster.routing.allocation.awareness.attributes: rack_id</a:t>
            </a:r>
          </a:p>
          <a:p>
            <a:pPr marL="0" indent="0">
              <a:buSzTx/>
              <a:buNone/>
              <a:defRPr sz="3000"/>
            </a:pPr>
            <a:r>
              <a:t>2. shard分配过滤   (热数据的机器不允许rebanlance)</a:t>
            </a:r>
          </a:p>
          <a:p>
            <a:pPr marL="0" indent="0">
              <a:buSzTx/>
              <a:buNone/>
              <a:defRPr sz="3000"/>
            </a:pPr>
            <a:r>
              <a:t>cluster.routing.allocation.include/require/exclude.{attribute}</a:t>
            </a:r>
          </a:p>
          <a:p>
            <a:pPr marL="0" indent="0">
              <a:buSzTx/>
              <a:buNone/>
              <a:defRPr sz="3000"/>
            </a:pPr>
            <a:r>
              <a:t>PUT index_1610/_settings {"index.routing.allocation.include.data": "hot"}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读写分离</a:t>
            </a:r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 indent="-685800">
              <a:buSzPct val="100000"/>
              <a:buAutoNum type="arabicPeriod"/>
            </a:pPr>
            <a:r>
              <a:t>主从shard迁移到不同的node上</a:t>
            </a:r>
          </a:p>
          <a:p>
            <a:pPr marL="0" indent="0">
              <a:buSzTx/>
              <a:buNone/>
              <a:defRPr sz="3000"/>
            </a:pPr>
            <a:r>
              <a:t>POST /_cluster/reroute </a:t>
            </a:r>
          </a:p>
          <a:p>
            <a:pPr marL="0" indent="0">
              <a:buSzTx/>
              <a:buNone/>
            </a:pPr>
            <a:r>
              <a:t>2. 指定查询节点</a:t>
            </a:r>
          </a:p>
          <a:p>
            <a:pPr marL="0" indent="0">
              <a:buSzTx/>
              <a:buNone/>
              <a:defRPr sz="3000"/>
            </a:pPr>
            <a:r>
              <a:t>post  /_search?preference=_replica: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提纲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5925" indent="-415925" defTabSz="531495">
              <a:spcBef>
                <a:spcPts val="3800"/>
              </a:spcBef>
              <a:defRPr sz="3460"/>
            </a:pPr>
            <a:r>
              <a:t>词汇解释</a:t>
            </a:r>
          </a:p>
          <a:p>
            <a:pPr marL="415925" indent="-415925" defTabSz="531495">
              <a:spcBef>
                <a:spcPts val="3800"/>
              </a:spcBef>
              <a:defRPr sz="3460"/>
            </a:pPr>
            <a:r>
              <a:t>互联网广告介绍</a:t>
            </a:r>
          </a:p>
          <a:p>
            <a:pPr marL="415925" indent="-415925" defTabSz="531495">
              <a:spcBef>
                <a:spcPts val="3800"/>
              </a:spcBef>
              <a:defRPr sz="3460"/>
            </a:pPr>
            <a:r>
              <a:t>业务模型及处理架构</a:t>
            </a:r>
          </a:p>
          <a:p>
            <a:pPr marL="415925" indent="-415925" defTabSz="531495">
              <a:spcBef>
                <a:spcPts val="3800"/>
              </a:spcBef>
              <a:defRPr sz="3460"/>
            </a:pPr>
            <a:r>
              <a:t>选择ES动机</a:t>
            </a:r>
          </a:p>
          <a:p>
            <a:pPr marL="415925" indent="-415925" defTabSz="531495">
              <a:spcBef>
                <a:spcPts val="3800"/>
              </a:spcBef>
              <a:defRPr sz="3460"/>
            </a:pPr>
            <a:r>
              <a:t>ES查询运维tips</a:t>
            </a:r>
          </a:p>
          <a:p>
            <a:pPr marL="415925" indent="-415925" defTabSz="531495">
              <a:spcBef>
                <a:spcPts val="3800"/>
              </a:spcBef>
              <a:defRPr sz="3460"/>
            </a:pPr>
            <a:r>
              <a:t>案例分析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ES集群划分状态</a:t>
            </a:r>
          </a:p>
        </p:txBody>
      </p:sp>
      <p:sp>
        <p:nvSpPr>
          <p:cNvPr id="188" name="Shape 18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集群划分（78台）</a:t>
            </a:r>
          </a:p>
          <a:p>
            <a:pPr marL="685800" indent="-685800">
              <a:buSzPct val="100000"/>
              <a:buAutoNum type="arabicPeriod"/>
            </a:pPr>
            <a:r>
              <a:t>rack1 和rake2</a:t>
            </a:r>
          </a:p>
          <a:p>
            <a:pPr marL="685800" indent="-685800">
              <a:buSzPct val="100000"/>
              <a:buAutoNum type="arabicPeriod"/>
            </a:pPr>
            <a:r>
              <a:t>hot cold data</a:t>
            </a:r>
          </a:p>
        </p:txBody>
      </p:sp>
      <p:pic>
        <p:nvPicPr>
          <p:cNvPr id="189" name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051" y="2568606"/>
            <a:ext cx="7575799" cy="55794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案例分析讨论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 indent="-685800">
              <a:buSzPct val="100000"/>
              <a:buAutoNum type="arabicPeriod"/>
            </a:pPr>
            <a:r>
              <a:t>实时数据的多维分析</a:t>
            </a:r>
          </a:p>
          <a:p>
            <a:pPr marL="0" indent="0">
              <a:buSzTx/>
              <a:buNone/>
            </a:pPr>
            <a:r>
              <a:t>需求：支持多个纬度的聚合</a:t>
            </a:r>
          </a:p>
          <a:p>
            <a:pPr marL="0" indent="0">
              <a:buSzTx/>
              <a:buNone/>
            </a:pPr>
            <a:r>
              <a:t>数据量：每小时1000万数据</a:t>
            </a:r>
          </a:p>
          <a:p>
            <a:pPr marL="685800" indent="-685800">
              <a:buSzPct val="100000"/>
              <a:buAutoNum type="arabicPeriod" startAt="2"/>
            </a:pPr>
            <a:r>
              <a:t>时间序列的存储分析</a:t>
            </a:r>
          </a:p>
          <a:p>
            <a:pPr marL="0" indent="0">
              <a:buSzTx/>
              <a:buNone/>
            </a:pPr>
            <a:r>
              <a:t>Druid，Opentsdb，Prometheus…….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参考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66420">
              <a:spcBef>
                <a:spcPts val="4000"/>
              </a:spcBef>
              <a:buSzTx/>
              <a:buNone/>
              <a:defRPr sz="2910"/>
            </a:pPr>
            <a:r>
              <a:rPr u="sng"/>
              <a:t>https://www.elastic.co/blog/all-about-elasticsearch-filter-bitsets</a:t>
            </a:r>
            <a:endParaRPr u="sng"/>
          </a:p>
          <a:p>
            <a:pPr marL="0" indent="0" defTabSz="566420">
              <a:spcBef>
                <a:spcPts val="400"/>
              </a:spcBef>
              <a:buSzTx/>
              <a:buNone/>
              <a:defRPr sz="2910"/>
            </a:pPr>
            <a:r>
              <a:rPr u="sng"/>
              <a:t>https://www.elastic.co/guide/en/elasticsearch/reference/current/mapping.html#field-conflicts</a:t>
            </a:r>
            <a:endParaRPr u="sng"/>
          </a:p>
          <a:p>
            <a:pPr marL="0" indent="0" defTabSz="566420">
              <a:spcBef>
                <a:spcPts val="400"/>
              </a:spcBef>
              <a:buSzTx/>
              <a:buNone/>
              <a:defRPr sz="2910"/>
            </a:pPr>
            <a:r>
              <a:rPr u="sng"/>
              <a:t>https://www.elastic.co/guide/en/elasticsearch/reference/current/fielddata.html</a:t>
            </a:r>
            <a:endParaRPr u="sng"/>
          </a:p>
          <a:p>
            <a:pPr marL="0" indent="0" defTabSz="566420">
              <a:spcBef>
                <a:spcPts val="400"/>
              </a:spcBef>
              <a:buSzTx/>
              <a:buNone/>
              <a:defRPr sz="2910"/>
            </a:pPr>
            <a:r>
              <a:rPr u="sng"/>
              <a:t>https://www.elastic.co/guide/en/elasticsearch/guide/current/_limiting_memory_usage.html</a:t>
            </a:r>
            <a:endParaRPr u="sng"/>
          </a:p>
          <a:p>
            <a:pPr marL="0" indent="0" defTabSz="566420">
              <a:spcBef>
                <a:spcPts val="400"/>
              </a:spcBef>
              <a:buSzTx/>
              <a:buNone/>
              <a:defRPr sz="2910"/>
            </a:pPr>
            <a:r>
              <a:rPr u="sng"/>
              <a:t>https://www.elastic.co/guide/en/elasticsearch/reference/2.1/search-request-preference.html</a:t>
            </a:r>
            <a:endParaRPr u="sng"/>
          </a:p>
          <a:p>
            <a:pPr marL="0" indent="0" defTabSz="566420">
              <a:spcBef>
                <a:spcPts val="400"/>
              </a:spcBef>
              <a:buSzTx/>
              <a:buNone/>
              <a:defRPr sz="2910"/>
            </a:pPr>
            <a:r>
              <a:rPr u="sng"/>
              <a:t>https://www.elastic.co/guide/en/elasticsearch/reference/2.1/cluster-reroute.html</a:t>
            </a:r>
            <a:endParaRPr u="sng"/>
          </a:p>
          <a:p>
            <a:pPr marL="0" indent="0" defTabSz="566420">
              <a:spcBef>
                <a:spcPts val="400"/>
              </a:spcBef>
              <a:buSzTx/>
              <a:buNone/>
              <a:defRPr sz="2910"/>
            </a:pPr>
            <a:r>
              <a:rPr u="sng"/>
              <a:t>https://www.elastic.co/guide/en/elasticsearch/reference/2.1/shard-allocation-filtering.html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词汇解释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870" indent="-356870" defTabSz="455295">
              <a:spcBef>
                <a:spcPts val="3200"/>
              </a:spcBef>
              <a:defRPr sz="2965"/>
            </a:pPr>
            <a:r>
              <a:t>metric（指标）: metric is simply the name of a quantitative（可量化） measurement</a:t>
            </a:r>
          </a:p>
          <a:p>
            <a:pPr marL="356870" indent="-356870" defTabSz="455295">
              <a:spcBef>
                <a:spcPts val="3200"/>
              </a:spcBef>
              <a:defRPr sz="2965"/>
            </a:pPr>
            <a:r>
              <a:t>dimension or tags or labels（纬度）: describe metric that what is being measured</a:t>
            </a:r>
          </a:p>
          <a:p>
            <a:pPr marL="356870" indent="-356870" defTabSz="455295">
              <a:spcBef>
                <a:spcPts val="3200"/>
              </a:spcBef>
              <a:defRPr sz="2965"/>
            </a:pPr>
            <a:r>
              <a:t>多维分析——多个角度衡量指标数据</a:t>
            </a:r>
          </a:p>
          <a:p>
            <a:pPr marL="0" indent="0" defTabSz="455295">
              <a:spcBef>
                <a:spcPts val="3200"/>
              </a:spcBef>
              <a:buSzTx/>
              <a:buNone/>
              <a:defRPr sz="2965"/>
            </a:pPr>
            <a:r>
              <a:t>体重 —— 指标</a:t>
            </a:r>
          </a:p>
          <a:p>
            <a:pPr marL="0" indent="0" defTabSz="455295">
              <a:spcBef>
                <a:spcPts val="3200"/>
              </a:spcBef>
              <a:buSzTx/>
              <a:buNone/>
              <a:defRPr sz="2965"/>
            </a:pPr>
            <a:r>
              <a:t>人的体重—— 人即纬度</a:t>
            </a:r>
          </a:p>
          <a:p>
            <a:pPr marL="0" indent="0" defTabSz="455295">
              <a:spcBef>
                <a:spcPts val="3200"/>
              </a:spcBef>
              <a:buSzTx/>
              <a:buNone/>
              <a:defRPr sz="2965"/>
            </a:pPr>
            <a:r>
              <a:t>男人的体重 —— 男性，人即描述指标体重的两个纬度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5110" y="3356653"/>
            <a:ext cx="4060391" cy="252981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3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69" y="3537681"/>
            <a:ext cx="3143062" cy="5583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4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033" y="6217537"/>
            <a:ext cx="4100544" cy="29031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5" name="Shape 135"/>
          <p:cNvSpPr/>
          <p:nvPr>
            <p:ph type="title" idx="4294967295"/>
          </p:nvPr>
        </p:nvSpPr>
        <p:spPr>
          <a:xfrm>
            <a:off x="952500" y="904683"/>
            <a:ext cx="11099800" cy="2120901"/>
          </a:xfrm>
          <a:prstGeom prst="rect">
            <a:avLst/>
          </a:prstGeom>
        </p:spPr>
        <p:txBody>
          <a:bodyPr/>
          <a:lstStyle/>
          <a:p>
            <a:r>
              <a:t>互联网广告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952500" y="1028700"/>
            <a:ext cx="11099800" cy="21209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计算广告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广告效果可衡量</a:t>
            </a:r>
          </a:p>
          <a:p>
            <a:pPr marL="0" indent="0">
              <a:buSzTx/>
              <a:buNone/>
            </a:pPr>
            <a:r>
              <a:t>曝光，点击，频次，ta，iGRP......</a:t>
            </a:r>
          </a:p>
          <a:p>
            <a:r>
              <a:t>广告投放可定向</a:t>
            </a:r>
          </a:p>
          <a:p>
            <a:pPr marL="0" indent="0">
              <a:buSzTx/>
              <a:buNone/>
            </a:pPr>
            <a:r>
              <a:t>地域，年龄，频道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业务模型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537210">
              <a:spcBef>
                <a:spcPts val="0"/>
              </a:spcBef>
              <a:buSzTx/>
              <a:buNone/>
              <a:defRPr sz="5520"/>
            </a:pPr>
            <a:r>
              <a:t>广告监测 — 提供广告投放效果报告</a:t>
            </a:r>
          </a:p>
          <a:p>
            <a:pPr marL="0" indent="0" defTabSz="537210">
              <a:spcBef>
                <a:spcPts val="3800"/>
              </a:spcBef>
              <a:buSzTx/>
              <a:buNone/>
              <a:defRPr sz="3495"/>
            </a:pPr>
            <a:r>
              <a:t>1. 每小时分媒体广告曝光,独立曝光</a:t>
            </a:r>
          </a:p>
          <a:p>
            <a:pPr marL="0" indent="0" defTabSz="537210">
              <a:spcBef>
                <a:spcPts val="3800"/>
              </a:spcBef>
              <a:buSzTx/>
              <a:buNone/>
              <a:defRPr sz="3495"/>
            </a:pPr>
            <a:r>
              <a:t>2. 每天分媒体分地域广告曝光,独立曝光</a:t>
            </a:r>
          </a:p>
          <a:p>
            <a:pPr marL="0" indent="0" defTabSz="537210">
              <a:spcBef>
                <a:spcPts val="3800"/>
              </a:spcBef>
              <a:buSzTx/>
              <a:buNone/>
              <a:defRPr sz="3495"/>
            </a:pPr>
            <a:r>
              <a:t>3. 每周分广告位广告曝光,独立曝光</a:t>
            </a:r>
          </a:p>
          <a:p>
            <a:pPr marL="0" indent="0" defTabSz="537210">
              <a:spcBef>
                <a:spcPts val="3800"/>
              </a:spcBef>
              <a:buSzTx/>
              <a:buNone/>
              <a:defRPr sz="3495"/>
            </a:pPr>
            <a:r>
              <a:t> ……….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xfrm>
            <a:off x="952500" y="787400"/>
            <a:ext cx="11099800" cy="21209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数据采集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xfrm>
            <a:off x="1346200" y="977900"/>
            <a:ext cx="11099800" cy="484748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1. SDK</a:t>
            </a:r>
          </a:p>
          <a:p>
            <a:pPr marL="0" indent="0">
              <a:buSzTx/>
              <a:buNone/>
            </a:pPr>
            <a:r>
              <a:t>2. 嵌代码：</a:t>
            </a:r>
            <a:r>
              <a:rPr u="sng"/>
              <a:t>http://xxxxx?a=123,b=i23,c=</a:t>
            </a:r>
            <a:r>
              <a:t>....</a:t>
            </a:r>
          </a:p>
        </p:txBody>
      </p:sp>
      <p:pic>
        <p:nvPicPr>
          <p:cNvPr id="145" name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5826" y="4419600"/>
            <a:ext cx="10313148" cy="62865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数据模型</a:t>
            </a:r>
          </a:p>
        </p:txBody>
      </p:sp>
      <p:sp>
        <p:nvSpPr>
          <p:cNvPr id="148" name="Shape 148"/>
          <p:cNvSpPr/>
          <p:nvPr>
            <p:ph type="body" sz="half" idx="1"/>
          </p:nvPr>
        </p:nvSpPr>
        <p:spPr>
          <a:xfrm>
            <a:off x="1130300" y="5801072"/>
            <a:ext cx="11099800" cy="3608239"/>
          </a:xfrm>
          <a:prstGeom prst="rect">
            <a:avLst/>
          </a:prstGeom>
        </p:spPr>
        <p:txBody>
          <a:bodyPr/>
          <a:lstStyle/>
          <a:p>
            <a:pPr marL="237490" indent="-237490" defTabSz="303530">
              <a:spcBef>
                <a:spcPts val="2100"/>
              </a:spcBef>
              <a:defRPr sz="1975"/>
            </a:pPr>
            <a:r>
              <a:t>指标 ：曝光</a:t>
            </a:r>
          </a:p>
          <a:p>
            <a:pPr marL="237490" indent="-237490" defTabSz="303530">
              <a:spcBef>
                <a:spcPts val="2100"/>
              </a:spcBef>
              <a:defRPr sz="1975"/>
            </a:pPr>
            <a:r>
              <a:t>纬度：时间（小时，天，周）</a:t>
            </a:r>
          </a:p>
          <a:p>
            <a:pPr marL="0" indent="0" defTabSz="303530">
              <a:spcBef>
                <a:spcPts val="2100"/>
              </a:spcBef>
              <a:buSzTx/>
              <a:buNone/>
              <a:defRPr sz="1975"/>
            </a:pPr>
            <a:r>
              <a:t>              cookie</a:t>
            </a:r>
          </a:p>
          <a:p>
            <a:pPr marL="0" indent="0" defTabSz="303530">
              <a:spcBef>
                <a:spcPts val="2100"/>
              </a:spcBef>
              <a:buSzTx/>
              <a:buNone/>
              <a:defRPr sz="1975"/>
            </a:pPr>
            <a:r>
              <a:t>              媒体</a:t>
            </a:r>
          </a:p>
          <a:p>
            <a:pPr marL="0" indent="0" defTabSz="303530">
              <a:spcBef>
                <a:spcPts val="2100"/>
              </a:spcBef>
              <a:buSzTx/>
              <a:buNone/>
              <a:defRPr sz="1975"/>
            </a:pPr>
            <a:r>
              <a:t>              广告位</a:t>
            </a:r>
          </a:p>
          <a:p>
            <a:pPr marL="0" indent="0" defTabSz="303530">
              <a:spcBef>
                <a:spcPts val="2100"/>
              </a:spcBef>
              <a:buSzTx/>
              <a:buNone/>
              <a:defRPr sz="1975"/>
            </a:pPr>
            <a:r>
              <a:t>              城市</a:t>
            </a:r>
          </a:p>
        </p:txBody>
      </p:sp>
      <p:graphicFrame>
        <p:nvGraphicFramePr>
          <p:cNvPr id="149" name="Table 149"/>
          <p:cNvGraphicFramePr/>
          <p:nvPr/>
        </p:nvGraphicFramePr>
        <p:xfrm>
          <a:off x="486543" y="2159000"/>
          <a:ext cx="11281248" cy="3608239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257975"/>
                <a:gridCol w="2885832"/>
                <a:gridCol w="1617320"/>
                <a:gridCol w="2316444"/>
                <a:gridCol w="2190974"/>
              </a:tblGrid>
              <a:tr h="11985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时间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cookie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媒体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广告位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IP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anchorCtr="0" horzOverflow="overflow"/>
                </a:tc>
              </a:tr>
              <a:tr h="11985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1476877098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127302nide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13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13819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192.10.8.172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anchorCtr="0" horzOverflow="overflow"/>
                </a:tc>
              </a:tr>
              <a:tr h="119851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147687730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nidaoee124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14150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192.10.5.32</a:t>
                      </a:r>
                      <a:endParaRPr sz="2800">
                        <a:solidFill>
                          <a:srgbClr val="FFFFFF"/>
                        </a:solidFill>
                      </a:endParaR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多维分析解决方案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 indent="-685800">
              <a:buSzPct val="100000"/>
              <a:buAutoNum type="arabicPeriod"/>
            </a:pPr>
            <a:r>
              <a:t>从最细纬度实时计算所需统计结果</a:t>
            </a:r>
          </a:p>
          <a:p>
            <a:pPr marL="685800" indent="-685800">
              <a:buSzPct val="100000"/>
              <a:buAutoNum type="arabicPeriod"/>
            </a:pPr>
            <a:r>
              <a:t>预计算</a:t>
            </a:r>
          </a:p>
          <a:p>
            <a:pPr marL="0" indent="0">
              <a:buSzTx/>
              <a:buNone/>
            </a:pPr>
            <a:r>
              <a:t>典型应用： apache kylin（cube）</a:t>
            </a:r>
          </a:p>
          <a:p>
            <a:pPr marL="0" indent="0">
              <a:buSzTx/>
              <a:buNone/>
            </a:pPr>
            <a:r>
              <a:t>问题：数据膨胀</a:t>
            </a:r>
          </a:p>
          <a:p>
            <a:pPr marL="0" indent="0">
              <a:buSzTx/>
              <a:buNone/>
            </a:pPr>
            <a:r>
              <a:t>例如：3个纬度，数据最大扩大2 * 2 * 2 = 8 倍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1"/>
                <a:lumOff val="-7111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1"/>
                <a:lumOff val="-7111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2617</Words>
  <Application>WPS 演示</Application>
  <PresentationFormat/>
  <Paragraphs>196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Helvetica Light</vt:lpstr>
      <vt:lpstr>Helvetica</vt:lpstr>
      <vt:lpstr>Helvetica Neue</vt:lpstr>
      <vt:lpstr>Helvetica Light</vt:lpstr>
      <vt:lpstr>微软雅黑</vt:lpstr>
      <vt:lpstr>Helvetica Light</vt:lpstr>
      <vt:lpstr>Gradient</vt:lpstr>
      <vt:lpstr>使用</vt:lpstr>
      <vt:lpstr>提纲</vt:lpstr>
      <vt:lpstr>词汇解释</vt:lpstr>
      <vt:lpstr>互联网广告</vt:lpstr>
      <vt:lpstr>计算广告</vt:lpstr>
      <vt:lpstr>业务模型</vt:lpstr>
      <vt:lpstr>数据采集</vt:lpstr>
      <vt:lpstr>数据模型</vt:lpstr>
      <vt:lpstr>多维分析解决方案</vt:lpstr>
      <vt:lpstr>PowerPoint 演示文稿</vt:lpstr>
      <vt:lpstr>为什么选择ES</vt:lpstr>
      <vt:lpstr>ES特点</vt:lpstr>
      <vt:lpstr>ES查询运维tips</vt:lpstr>
      <vt:lpstr>PowerPoint 演示文稿</vt:lpstr>
      <vt:lpstr>PowerPoint 演示文稿</vt:lpstr>
      <vt:lpstr>PowerPoint 演示文稿</vt:lpstr>
      <vt:lpstr>集群运维Tips</vt:lpstr>
      <vt:lpstr>shard 分配方式</vt:lpstr>
      <vt:lpstr>读写分离</vt:lpstr>
      <vt:lpstr>ES集群划分状态</vt:lpstr>
      <vt:lpstr>案例分析讨论</vt:lpstr>
      <vt:lpstr>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自我介绍数据平台工程师兴趣：hadoop生态系统相关实数数据的存储计算</dc:title>
  <dc:creator/>
  <cp:lastModifiedBy>BlueSkySky</cp:lastModifiedBy>
  <cp:revision>2</cp:revision>
  <dcterms:created xsi:type="dcterms:W3CDTF">2016-10-29T15:41:00Z</dcterms:created>
  <dcterms:modified xsi:type="dcterms:W3CDTF">2016-10-30T07:17:28Z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