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4" r:id="rId7"/>
    <p:sldId id="262"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90"/>
    <p:restoredTop sz="94501"/>
  </p:normalViewPr>
  <p:slideViewPr>
    <p:cSldViewPr snapToGrid="0" snapToObjects="1">
      <p:cViewPr varScale="1">
        <p:scale>
          <a:sx n="123" d="100"/>
          <a:sy n="123"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0926-3C84-8148-8245-083ACB3F95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BC2108-C439-D84C-A6FB-CF3284315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9802F-D69D-1340-8B71-A24E0341B11C}"/>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B41FFAD9-91BD-5943-95A0-13AE7245D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C48BE-9DA0-EF4C-96C5-A8E44B0F66D9}"/>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228762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8FBA-4C36-0D4B-A4B9-34C57B3C9E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1894D-A0CE-054B-B1AA-346A3E051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DBEAC-76FB-EC4B-AD96-97FB150ABBFC}"/>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27B4938C-A4EF-014D-9002-828F7092E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559F2-5D11-4945-B38B-B544C40670A5}"/>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306164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54348-839C-9646-BF5B-04CD986FB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A3D0F-0387-1348-B155-D064B1390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DC13C-1335-6D44-B904-24CC5B754367}"/>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2E0A14AD-3DDD-614A-AC37-19A0FC7FF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0A176-9EE3-744F-8F17-4755BFC12082}"/>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314001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9096-B005-824A-A433-0AC4BA5A6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822DD-F200-3949-B54D-470F6708F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E0814-54F3-D643-B3F6-F04482C179F3}"/>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08FF1202-95FE-9B4D-AE26-D7E104F9F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86F9-055B-564A-90B3-7E99D94C2F5A}"/>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7617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694B-5692-A949-9057-BA7A72F33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320413-2BA1-C84A-809A-67153F03B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F850B-8642-504A-A7E0-1E03FA597D3A}"/>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897A9893-EFFC-124B-92C6-DE0434DF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B7BF8-F40C-3143-8916-7EDD30DA32EE}"/>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12756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859E-389A-C143-AD02-70E8733B6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1861F-2BA6-464C-A0FB-E8592DEA4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E7352-25F8-AA48-A7A4-DED8BC89D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ED5FF-FA54-AC42-8ED6-A1C71CB98B96}"/>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6" name="Footer Placeholder 5">
            <a:extLst>
              <a:ext uri="{FF2B5EF4-FFF2-40B4-BE49-F238E27FC236}">
                <a16:creationId xmlns:a16="http://schemas.microsoft.com/office/drawing/2014/main" id="{84041DDD-5BB3-CD47-8918-9D1FC2E7D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81FA3-125C-E145-AD3E-44E24A06C95D}"/>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143921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6F7A-0D45-9D4B-9A6D-B22CF5A92E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AA255E-6DC3-F740-96C3-A58A42294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09B8A-E4E6-F348-B96D-64329FC475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3BE57-0657-7B47-B6B8-BFBE500E9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D3178-D1E9-F144-A4D8-22C9F0E9A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50852-C32F-F244-8ECB-138AE3A6E987}"/>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8" name="Footer Placeholder 7">
            <a:extLst>
              <a:ext uri="{FF2B5EF4-FFF2-40B4-BE49-F238E27FC236}">
                <a16:creationId xmlns:a16="http://schemas.microsoft.com/office/drawing/2014/main" id="{1219C70D-D6A2-374C-A5FF-ACBE720BD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4F364-51B3-F44A-B45C-F1C5737D23DF}"/>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409860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571D-CE69-1A4F-83AE-56BBEE8146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49844-FCF3-9B4C-91A3-A5DC09C3B95B}"/>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4" name="Footer Placeholder 3">
            <a:extLst>
              <a:ext uri="{FF2B5EF4-FFF2-40B4-BE49-F238E27FC236}">
                <a16:creationId xmlns:a16="http://schemas.microsoft.com/office/drawing/2014/main" id="{522B6F23-41BA-FA4B-BA00-A6D10DBC47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FA6D8-BEA3-3141-B4EA-E724BF87EB4B}"/>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208993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CC7DE-061A-1240-9B71-1259C554C655}"/>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3" name="Footer Placeholder 2">
            <a:extLst>
              <a:ext uri="{FF2B5EF4-FFF2-40B4-BE49-F238E27FC236}">
                <a16:creationId xmlns:a16="http://schemas.microsoft.com/office/drawing/2014/main" id="{8AE63F9F-7EA5-6B4A-B104-BDF99414C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F222C-C984-0947-9CEA-A7AF3B253AB3}"/>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400321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413D-4A4A-9A45-A779-EC9F45A27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EC9F8-0AE2-6245-8CB6-14352C5AE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CB467-FB07-8A4F-B31A-5CF8D6D06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5EF52-EFA7-A345-979E-848B85E41E85}"/>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6" name="Footer Placeholder 5">
            <a:extLst>
              <a:ext uri="{FF2B5EF4-FFF2-40B4-BE49-F238E27FC236}">
                <a16:creationId xmlns:a16="http://schemas.microsoft.com/office/drawing/2014/main" id="{393E9B5B-69D0-6E4D-8565-88FACC07A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ABFEA-29D6-4540-863C-16D6B971AEF7}"/>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136926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66F6-0077-DA4C-934D-142B3EE76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603DE-4C7F-B143-BB19-E6A9B0E7D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64AAE7-7251-1240-9457-D0547A6C7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16708-AE9C-4149-8B3B-68FAAA39F43C}"/>
              </a:ext>
            </a:extLst>
          </p:cNvPr>
          <p:cNvSpPr>
            <a:spLocks noGrp="1"/>
          </p:cNvSpPr>
          <p:nvPr>
            <p:ph type="dt" sz="half" idx="10"/>
          </p:nvPr>
        </p:nvSpPr>
        <p:spPr/>
        <p:txBody>
          <a:bodyPr/>
          <a:lstStyle/>
          <a:p>
            <a:fld id="{7A0B9C8B-1518-774D-A903-680D9D130EA4}" type="datetimeFigureOut">
              <a:rPr lang="en-US" smtClean="0"/>
              <a:t>10/29/21</a:t>
            </a:fld>
            <a:endParaRPr lang="en-US"/>
          </a:p>
        </p:txBody>
      </p:sp>
      <p:sp>
        <p:nvSpPr>
          <p:cNvPr id="6" name="Footer Placeholder 5">
            <a:extLst>
              <a:ext uri="{FF2B5EF4-FFF2-40B4-BE49-F238E27FC236}">
                <a16:creationId xmlns:a16="http://schemas.microsoft.com/office/drawing/2014/main" id="{902554C9-DD8F-F54E-B468-C814B762F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D733E-145D-F342-82C7-6FE5E61B17B1}"/>
              </a:ext>
            </a:extLst>
          </p:cNvPr>
          <p:cNvSpPr>
            <a:spLocks noGrp="1"/>
          </p:cNvSpPr>
          <p:nvPr>
            <p:ph type="sldNum" sz="quarter" idx="12"/>
          </p:nvPr>
        </p:nvSpPr>
        <p:spPr/>
        <p:txBody>
          <a:bodyPr/>
          <a:lstStyle/>
          <a:p>
            <a:fld id="{26D23709-DDEB-F346-97F9-E6D14CBDCBAA}" type="slidenum">
              <a:rPr lang="en-US" smtClean="0"/>
              <a:t>‹#›</a:t>
            </a:fld>
            <a:endParaRPr lang="en-US"/>
          </a:p>
        </p:txBody>
      </p:sp>
    </p:spTree>
    <p:extLst>
      <p:ext uri="{BB962C8B-B14F-4D97-AF65-F5344CB8AC3E}">
        <p14:creationId xmlns:p14="http://schemas.microsoft.com/office/powerpoint/2010/main" val="80591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71645F-B03F-D642-AF4D-5C27E7D97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AEBA0D-5E13-EF48-8CC2-72722C984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67E8F-B5E2-974E-B988-E2EC142DE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B9C8B-1518-774D-A903-680D9D130EA4}" type="datetimeFigureOut">
              <a:rPr lang="en-US" smtClean="0"/>
              <a:t>10/29/21</a:t>
            </a:fld>
            <a:endParaRPr lang="en-US"/>
          </a:p>
        </p:txBody>
      </p:sp>
      <p:sp>
        <p:nvSpPr>
          <p:cNvPr id="5" name="Footer Placeholder 4">
            <a:extLst>
              <a:ext uri="{FF2B5EF4-FFF2-40B4-BE49-F238E27FC236}">
                <a16:creationId xmlns:a16="http://schemas.microsoft.com/office/drawing/2014/main" id="{AFC4E714-9C12-7F4C-BB57-6059C914E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88FCA2-11D6-B841-B368-E19E66848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23709-DDEB-F346-97F9-E6D14CBDCBAA}" type="slidenum">
              <a:rPr lang="en-US" smtClean="0"/>
              <a:t>‹#›</a:t>
            </a:fld>
            <a:endParaRPr lang="en-US"/>
          </a:p>
        </p:txBody>
      </p:sp>
    </p:spTree>
    <p:extLst>
      <p:ext uri="{BB962C8B-B14F-4D97-AF65-F5344CB8AC3E}">
        <p14:creationId xmlns:p14="http://schemas.microsoft.com/office/powerpoint/2010/main" val="2860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dc.gov/resource/9bhg-hck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a:extLst>
              <a:ext uri="{FF2B5EF4-FFF2-40B4-BE49-F238E27FC236}">
                <a16:creationId xmlns:a16="http://schemas.microsoft.com/office/drawing/2014/main" id="{4CDFD433-E0C0-E242-86AD-E1A63B1C52E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3984" r="-1" b="13865"/>
          <a:stretch/>
        </p:blipFill>
        <p:spPr bwMode="auto">
          <a:xfrm>
            <a:off x="4547937" y="-5"/>
            <a:ext cx="7644062" cy="36814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FB0B064-16B6-9448-B8D9-A694F5C6D3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55" b="6532"/>
          <a:stretch/>
        </p:blipFill>
        <p:spPr bwMode="auto">
          <a:xfrm>
            <a:off x="4547938" y="3681409"/>
            <a:ext cx="7644062" cy="3176595"/>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38">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2AF2E-7AD7-F645-B63D-7736D88533D5}"/>
              </a:ext>
            </a:extLst>
          </p:cNvPr>
          <p:cNvSpPr>
            <a:spLocks noGrp="1"/>
          </p:cNvSpPr>
          <p:nvPr>
            <p:ph type="ctrTitle"/>
          </p:nvPr>
        </p:nvSpPr>
        <p:spPr>
          <a:xfrm>
            <a:off x="838200" y="1115219"/>
            <a:ext cx="5395912" cy="2387600"/>
          </a:xfrm>
        </p:spPr>
        <p:txBody>
          <a:bodyPr>
            <a:normAutofit/>
          </a:bodyPr>
          <a:lstStyle/>
          <a:p>
            <a:pPr algn="l"/>
            <a:r>
              <a:rPr lang="en-US" sz="5000" b="1" dirty="0">
                <a:solidFill>
                  <a:schemeClr val="bg1"/>
                </a:solidFill>
              </a:rPr>
              <a:t>Impact of COVID-19 in U.S.</a:t>
            </a:r>
            <a:endParaRPr lang="en-US" sz="5000" dirty="0">
              <a:solidFill>
                <a:schemeClr val="bg1"/>
              </a:solidFill>
            </a:endParaRPr>
          </a:p>
        </p:txBody>
      </p:sp>
      <p:sp>
        <p:nvSpPr>
          <p:cNvPr id="3" name="Subtitle 2">
            <a:extLst>
              <a:ext uri="{FF2B5EF4-FFF2-40B4-BE49-F238E27FC236}">
                <a16:creationId xmlns:a16="http://schemas.microsoft.com/office/drawing/2014/main" id="{432A7AA1-12A7-DE47-AB87-B81C9987763E}"/>
              </a:ext>
            </a:extLst>
          </p:cNvPr>
          <p:cNvSpPr>
            <a:spLocks noGrp="1"/>
          </p:cNvSpPr>
          <p:nvPr>
            <p:ph type="subTitle" idx="1"/>
          </p:nvPr>
        </p:nvSpPr>
        <p:spPr>
          <a:xfrm>
            <a:off x="838200" y="3902075"/>
            <a:ext cx="5395912" cy="1655762"/>
          </a:xfrm>
        </p:spPr>
        <p:txBody>
          <a:bodyPr>
            <a:normAutofit/>
          </a:bodyPr>
          <a:lstStyle/>
          <a:p>
            <a:pPr algn="l"/>
            <a:r>
              <a:rPr lang="en-US" sz="1400" dirty="0">
                <a:solidFill>
                  <a:schemeClr val="bg1"/>
                </a:solidFill>
              </a:rPr>
              <a:t>                           				     Python Project by:  MKFG </a:t>
            </a:r>
          </a:p>
          <a:p>
            <a:pPr algn="l"/>
            <a:r>
              <a:rPr lang="en-US" sz="1400" dirty="0">
                <a:solidFill>
                  <a:schemeClr val="bg1"/>
                </a:solidFill>
              </a:rPr>
              <a:t>Contributors:  Rudy Duvnjak, Joby Augustine, Karla Robles, Alex Lorin</a:t>
            </a:r>
            <a:endParaRPr lang="en-US" sz="1400" b="0" dirty="0">
              <a:solidFill>
                <a:schemeClr val="bg1"/>
              </a:solidFill>
              <a:effectLst/>
            </a:endParaRPr>
          </a:p>
          <a:p>
            <a:pPr algn="l"/>
            <a:br>
              <a:rPr lang="en-US" sz="1400" dirty="0">
                <a:solidFill>
                  <a:schemeClr val="bg1"/>
                </a:solidFill>
              </a:rPr>
            </a:br>
            <a:endParaRPr lang="en-US" sz="1400" dirty="0">
              <a:solidFill>
                <a:schemeClr val="bg1"/>
              </a:solidFill>
            </a:endParaRPr>
          </a:p>
        </p:txBody>
      </p:sp>
      <p:cxnSp>
        <p:nvCxnSpPr>
          <p:cNvPr id="1032" name="Straight Connector 140">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68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8363-1056-CF4C-8BAB-73D812B0B447}"/>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32031796-2066-F946-921A-6CA25329299E}"/>
              </a:ext>
            </a:extLst>
          </p:cNvPr>
          <p:cNvSpPr>
            <a:spLocks noGrp="1"/>
          </p:cNvSpPr>
          <p:nvPr>
            <p:ph idx="1"/>
          </p:nvPr>
        </p:nvSpPr>
        <p:spPr>
          <a:xfrm>
            <a:off x="838200" y="1562793"/>
            <a:ext cx="10515600" cy="4614170"/>
          </a:xfrm>
        </p:spPr>
        <p:txBody>
          <a:bodyPr>
            <a:normAutofit lnSpcReduction="10000"/>
          </a:bodyPr>
          <a:lstStyle/>
          <a:p>
            <a:pPr lvl="1">
              <a:buFont typeface="Wingdings" pitchFamily="2" charset="2"/>
              <a:buChar char="§"/>
            </a:pPr>
            <a:r>
              <a:rPr lang="en-US" dirty="0"/>
              <a:t>In our data, we could observe that there is substantially higher number of deaths among males compared to females</a:t>
            </a:r>
          </a:p>
          <a:p>
            <a:pPr lvl="1">
              <a:buFont typeface="Wingdings" pitchFamily="2" charset="2"/>
              <a:buChar char="§"/>
            </a:pPr>
            <a:r>
              <a:rPr lang="en-US" dirty="0"/>
              <a:t>We could also observe a positive correlation between number of deaths and age. </a:t>
            </a:r>
          </a:p>
          <a:p>
            <a:pPr lvl="1">
              <a:buFont typeface="Wingdings" pitchFamily="2" charset="2"/>
              <a:buChar char="§"/>
            </a:pPr>
            <a:r>
              <a:rPr lang="en-US" dirty="0"/>
              <a:t>We observed that the correlation translates when we analyzed the data by gender AND age groups. Males generally had higher percentage of deaths in each age group.</a:t>
            </a:r>
          </a:p>
          <a:p>
            <a:pPr lvl="1">
              <a:buFont typeface="Wingdings" pitchFamily="2" charset="2"/>
              <a:buChar char="§"/>
            </a:pPr>
            <a:r>
              <a:rPr lang="en-US" dirty="0"/>
              <a:t>In our data, we were able to observe that states with higher population density have higher number of deaths. Which seem to support the idea that  social distancing will lower the number of death caused by COVID-19.</a:t>
            </a:r>
          </a:p>
          <a:p>
            <a:pPr lvl="1">
              <a:buFont typeface="Wingdings" pitchFamily="2" charset="2"/>
              <a:buChar char="§"/>
            </a:pPr>
            <a:r>
              <a:rPr lang="en-US" dirty="0"/>
              <a:t>Even though we saw decrease in number of deaths this year with vaccination rollout, the recent data shows higher increase in number of deaths when compared to same time last year.</a:t>
            </a:r>
          </a:p>
        </p:txBody>
      </p:sp>
    </p:spTree>
    <p:extLst>
      <p:ext uri="{BB962C8B-B14F-4D97-AF65-F5344CB8AC3E}">
        <p14:creationId xmlns:p14="http://schemas.microsoft.com/office/powerpoint/2010/main" val="4689980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F1CF-EFD5-1A4D-A262-337705DCB3D0}"/>
              </a:ext>
            </a:extLst>
          </p:cNvPr>
          <p:cNvSpPr>
            <a:spLocks noGrp="1"/>
          </p:cNvSpPr>
          <p:nvPr>
            <p:ph type="title"/>
          </p:nvPr>
        </p:nvSpPr>
        <p:spPr>
          <a:xfrm>
            <a:off x="802105" y="960688"/>
            <a:ext cx="10904986" cy="3334221"/>
          </a:xfrm>
        </p:spPr>
        <p:txBody>
          <a:bodyPr>
            <a:normAutofit fontScale="90000"/>
          </a:bodyPr>
          <a:lstStyle/>
          <a:p>
            <a:r>
              <a:rPr lang="en-US" b="1" u="sng" dirty="0"/>
              <a:t>Project Description:</a:t>
            </a:r>
            <a:br>
              <a:rPr lang="en-US" dirty="0"/>
            </a:br>
            <a:br>
              <a:rPr lang="en-US" dirty="0"/>
            </a:br>
            <a:r>
              <a:rPr lang="en-US" sz="3100" dirty="0"/>
              <a:t>Analyze impact of COVID-19 in U.S using data from CDC API.</a:t>
            </a:r>
            <a:br>
              <a:rPr lang="en-US" sz="3100" dirty="0"/>
            </a:br>
            <a:br>
              <a:rPr lang="en-US" sz="3100" dirty="0"/>
            </a:br>
            <a:r>
              <a:rPr lang="en-US" sz="3100" dirty="0"/>
              <a:t>We use visualization to illustrate trends in number of deaths. Analysis by state, by age group and by gender</a:t>
            </a:r>
            <a:br>
              <a:rPr lang="en-US" dirty="0"/>
            </a:br>
            <a:endParaRPr lang="en-US" dirty="0"/>
          </a:p>
        </p:txBody>
      </p:sp>
      <p:sp>
        <p:nvSpPr>
          <p:cNvPr id="3" name="TextBox 2">
            <a:extLst>
              <a:ext uri="{FF2B5EF4-FFF2-40B4-BE49-F238E27FC236}">
                <a16:creationId xmlns:a16="http://schemas.microsoft.com/office/drawing/2014/main" id="{2B91E08C-6104-E04E-881D-4DBF5DBA3D92}"/>
              </a:ext>
            </a:extLst>
          </p:cNvPr>
          <p:cNvSpPr txBox="1"/>
          <p:nvPr/>
        </p:nvSpPr>
        <p:spPr>
          <a:xfrm>
            <a:off x="802104" y="4294909"/>
            <a:ext cx="10226113" cy="1477328"/>
          </a:xfrm>
          <a:prstGeom prst="rect">
            <a:avLst/>
          </a:prstGeom>
          <a:noFill/>
        </p:spPr>
        <p:txBody>
          <a:bodyPr wrap="square" rtlCol="0">
            <a:spAutoFit/>
          </a:bodyPr>
          <a:lstStyle/>
          <a:p>
            <a:r>
              <a:rPr lang="en-US" b="1" dirty="0"/>
              <a:t>Questions:</a:t>
            </a:r>
          </a:p>
          <a:p>
            <a:pPr marL="342900" indent="-342900">
              <a:buAutoNum type="arabicPeriod"/>
            </a:pPr>
            <a:r>
              <a:rPr lang="en-US" dirty="0"/>
              <a:t>Are there discrepancies in number of deaths between male and female?</a:t>
            </a:r>
          </a:p>
          <a:p>
            <a:pPr marL="342900" indent="-342900">
              <a:buAutoNum type="arabicPeriod"/>
            </a:pPr>
            <a:r>
              <a:rPr lang="en-US" dirty="0"/>
              <a:t>Is there any correlation between number of deaths and age groups?</a:t>
            </a:r>
          </a:p>
          <a:p>
            <a:pPr marL="342900" indent="-342900">
              <a:buAutoNum type="arabicPeriod"/>
            </a:pPr>
            <a:r>
              <a:rPr lang="en-US" dirty="0"/>
              <a:t>What states were affected the most and what states were affected the least?</a:t>
            </a:r>
          </a:p>
          <a:p>
            <a:pPr marL="800100" lvl="1" indent="-342900">
              <a:buFont typeface="+mj-lt"/>
              <a:buAutoNum type="alphaUcPeriod"/>
            </a:pPr>
            <a:r>
              <a:rPr lang="en-US" dirty="0"/>
              <a:t>Do we have any outliers?</a:t>
            </a:r>
          </a:p>
        </p:txBody>
      </p:sp>
    </p:spTree>
    <p:extLst>
      <p:ext uri="{BB962C8B-B14F-4D97-AF65-F5344CB8AC3E}">
        <p14:creationId xmlns:p14="http://schemas.microsoft.com/office/powerpoint/2010/main" val="9925916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DF6A-A562-B149-A4B7-396CF53CECEE}"/>
              </a:ext>
            </a:extLst>
          </p:cNvPr>
          <p:cNvSpPr>
            <a:spLocks noGrp="1"/>
          </p:cNvSpPr>
          <p:nvPr>
            <p:ph type="title"/>
          </p:nvPr>
        </p:nvSpPr>
        <p:spPr>
          <a:xfrm>
            <a:off x="838200" y="514981"/>
            <a:ext cx="4311316" cy="796459"/>
          </a:xfrm>
        </p:spPr>
        <p:txBody>
          <a:bodyPr>
            <a:normAutofit/>
          </a:bodyPr>
          <a:lstStyle/>
          <a:p>
            <a:r>
              <a:rPr lang="en-US" sz="3600" b="1" u="sng" dirty="0"/>
              <a:t>Data for Analysis</a:t>
            </a:r>
          </a:p>
        </p:txBody>
      </p:sp>
      <p:sp>
        <p:nvSpPr>
          <p:cNvPr id="3" name="Content Placeholder 2">
            <a:extLst>
              <a:ext uri="{FF2B5EF4-FFF2-40B4-BE49-F238E27FC236}">
                <a16:creationId xmlns:a16="http://schemas.microsoft.com/office/drawing/2014/main" id="{5DD3FBAE-A6C1-464D-9893-CD37ADB918E1}"/>
              </a:ext>
            </a:extLst>
          </p:cNvPr>
          <p:cNvSpPr>
            <a:spLocks noGrp="1"/>
          </p:cNvSpPr>
          <p:nvPr>
            <p:ph idx="1"/>
          </p:nvPr>
        </p:nvSpPr>
        <p:spPr>
          <a:xfrm>
            <a:off x="838199" y="1311441"/>
            <a:ext cx="4798595" cy="2821405"/>
          </a:xfrm>
          <a:ln>
            <a:noFill/>
          </a:ln>
        </p:spPr>
        <p:txBody>
          <a:bodyPr>
            <a:normAutofit/>
          </a:bodyPr>
          <a:lstStyle/>
          <a:p>
            <a:r>
              <a:rPr lang="en-US" sz="2400" dirty="0"/>
              <a:t>CDC’s Covid-19 mortality data (</a:t>
            </a:r>
            <a:r>
              <a:rPr lang="en-US" sz="2400" dirty="0">
                <a:hlinkClick r:id="rId2"/>
              </a:rPr>
              <a:t>https://data.cdc.gov/resource/9bhg-hcku</a:t>
            </a:r>
            <a:r>
              <a:rPr lang="en-US" sz="2400" dirty="0"/>
              <a:t>)</a:t>
            </a:r>
          </a:p>
          <a:p>
            <a:pPr marL="0" indent="0">
              <a:buNone/>
            </a:pPr>
            <a:endParaRPr lang="en-US" dirty="0"/>
          </a:p>
          <a:p>
            <a:endParaRPr lang="en-US" dirty="0"/>
          </a:p>
        </p:txBody>
      </p:sp>
      <p:sp>
        <p:nvSpPr>
          <p:cNvPr id="7" name="Title 1">
            <a:extLst>
              <a:ext uri="{FF2B5EF4-FFF2-40B4-BE49-F238E27FC236}">
                <a16:creationId xmlns:a16="http://schemas.microsoft.com/office/drawing/2014/main" id="{73C2A14E-454C-A440-9E40-6DA7C5811E44}"/>
              </a:ext>
            </a:extLst>
          </p:cNvPr>
          <p:cNvSpPr txBox="1">
            <a:spLocks/>
          </p:cNvSpPr>
          <p:nvPr/>
        </p:nvSpPr>
        <p:spPr>
          <a:xfrm>
            <a:off x="6096000" y="514983"/>
            <a:ext cx="5321968" cy="796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a:t>Development Tools Used</a:t>
            </a:r>
          </a:p>
        </p:txBody>
      </p:sp>
      <p:sp>
        <p:nvSpPr>
          <p:cNvPr id="8" name="Content Placeholder 2">
            <a:extLst>
              <a:ext uri="{FF2B5EF4-FFF2-40B4-BE49-F238E27FC236}">
                <a16:creationId xmlns:a16="http://schemas.microsoft.com/office/drawing/2014/main" id="{A0849391-F807-354B-8A8D-F0CB64159F1E}"/>
              </a:ext>
            </a:extLst>
          </p:cNvPr>
          <p:cNvSpPr txBox="1">
            <a:spLocks/>
          </p:cNvSpPr>
          <p:nvPr/>
        </p:nvSpPr>
        <p:spPr>
          <a:xfrm>
            <a:off x="6096000" y="1311440"/>
            <a:ext cx="4800600" cy="2821405"/>
          </a:xfrm>
          <a:prstGeom prst="rect">
            <a:avLst/>
          </a:prstGeom>
          <a:ln>
            <a:no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a:t>
            </a:r>
          </a:p>
          <a:p>
            <a:r>
              <a:rPr lang="en-US" dirty="0"/>
              <a:t>Dependencies used: </a:t>
            </a:r>
          </a:p>
          <a:p>
            <a:pPr lvl="1">
              <a:buFont typeface="Courier New" panose="02070309020205020404" pitchFamily="49" charset="0"/>
              <a:buChar char="o"/>
            </a:pPr>
            <a:r>
              <a:rPr lang="en-US" dirty="0"/>
              <a:t>Pandas</a:t>
            </a:r>
          </a:p>
          <a:p>
            <a:pPr lvl="1">
              <a:buFont typeface="Courier New" panose="02070309020205020404" pitchFamily="49" charset="0"/>
              <a:buChar char="o"/>
            </a:pPr>
            <a:r>
              <a:rPr lang="en-US" dirty="0"/>
              <a:t>NumPy</a:t>
            </a:r>
          </a:p>
          <a:p>
            <a:pPr lvl="1">
              <a:buFont typeface="Courier New" panose="02070309020205020404" pitchFamily="49" charset="0"/>
              <a:buChar char="o"/>
            </a:pPr>
            <a:r>
              <a:rPr lang="en-US" dirty="0"/>
              <a:t>Matplotlib</a:t>
            </a:r>
          </a:p>
          <a:p>
            <a:pPr lvl="1">
              <a:buFont typeface="Courier New" panose="02070309020205020404" pitchFamily="49" charset="0"/>
              <a:buChar char="o"/>
            </a:pPr>
            <a:r>
              <a:rPr lang="en-US" dirty="0"/>
              <a:t>Stats</a:t>
            </a:r>
          </a:p>
          <a:p>
            <a:pPr lvl="1">
              <a:buFont typeface="Courier New" panose="02070309020205020404" pitchFamily="49" charset="0"/>
              <a:buChar char="o"/>
            </a:pPr>
            <a:r>
              <a:rPr lang="en-US" dirty="0"/>
              <a:t>JSON</a:t>
            </a:r>
          </a:p>
          <a:p>
            <a:pPr lvl="1">
              <a:buFont typeface="Courier New" panose="02070309020205020404" pitchFamily="49" charset="0"/>
              <a:buChar char="o"/>
            </a:pPr>
            <a:r>
              <a:rPr lang="en-US" dirty="0"/>
              <a:t>Requests</a:t>
            </a:r>
          </a:p>
          <a:p>
            <a:pPr marL="0" indent="0">
              <a:buNone/>
            </a:pPr>
            <a:r>
              <a:rPr lang="en-US" dirty="0"/>
              <a:t>    </a:t>
            </a:r>
          </a:p>
          <a:p>
            <a:endParaRPr lang="en-US" dirty="0"/>
          </a:p>
        </p:txBody>
      </p:sp>
    </p:spTree>
    <p:extLst>
      <p:ext uri="{BB962C8B-B14F-4D97-AF65-F5344CB8AC3E}">
        <p14:creationId xmlns:p14="http://schemas.microsoft.com/office/powerpoint/2010/main" val="7622768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57C6-C1A8-6041-A0DC-B87221AA6283}"/>
              </a:ext>
            </a:extLst>
          </p:cNvPr>
          <p:cNvSpPr>
            <a:spLocks noGrp="1"/>
          </p:cNvSpPr>
          <p:nvPr>
            <p:ph type="title"/>
          </p:nvPr>
        </p:nvSpPr>
        <p:spPr>
          <a:xfrm>
            <a:off x="838200" y="365125"/>
            <a:ext cx="10515600" cy="549275"/>
          </a:xfrm>
        </p:spPr>
        <p:txBody>
          <a:bodyPr>
            <a:normAutofit fontScale="90000"/>
          </a:bodyPr>
          <a:lstStyle/>
          <a:p>
            <a:pPr algn="ctr"/>
            <a:r>
              <a:rPr lang="en-US" b="1" u="sng" dirty="0"/>
              <a:t>Scatter plot for Number of deaths by age group </a:t>
            </a:r>
          </a:p>
        </p:txBody>
      </p:sp>
      <p:graphicFrame>
        <p:nvGraphicFramePr>
          <p:cNvPr id="6" name="Table 5">
            <a:extLst>
              <a:ext uri="{FF2B5EF4-FFF2-40B4-BE49-F238E27FC236}">
                <a16:creationId xmlns:a16="http://schemas.microsoft.com/office/drawing/2014/main" id="{9D9FD913-71E2-E646-BFC3-D8B2908EB52E}"/>
              </a:ext>
            </a:extLst>
          </p:cNvPr>
          <p:cNvGraphicFramePr>
            <a:graphicFrameLocks noGrp="1"/>
          </p:cNvGraphicFramePr>
          <p:nvPr>
            <p:extLst>
              <p:ext uri="{D42A27DB-BD31-4B8C-83A1-F6EECF244321}">
                <p14:modId xmlns:p14="http://schemas.microsoft.com/office/powerpoint/2010/main" val="3148032741"/>
              </p:ext>
            </p:extLst>
          </p:nvPr>
        </p:nvGraphicFramePr>
        <p:xfrm>
          <a:off x="529111" y="1177251"/>
          <a:ext cx="4083320" cy="3844584"/>
        </p:xfrm>
        <a:graphic>
          <a:graphicData uri="http://schemas.openxmlformats.org/drawingml/2006/table">
            <a:tbl>
              <a:tblPr>
                <a:tableStyleId>{D113A9D2-9D6B-4929-AA2D-F23B5EE8CBE7}</a:tableStyleId>
              </a:tblPr>
              <a:tblGrid>
                <a:gridCol w="2323872">
                  <a:extLst>
                    <a:ext uri="{9D8B030D-6E8A-4147-A177-3AD203B41FA5}">
                      <a16:colId xmlns:a16="http://schemas.microsoft.com/office/drawing/2014/main" val="2527475287"/>
                    </a:ext>
                  </a:extLst>
                </a:gridCol>
                <a:gridCol w="1759448">
                  <a:extLst>
                    <a:ext uri="{9D8B030D-6E8A-4147-A177-3AD203B41FA5}">
                      <a16:colId xmlns:a16="http://schemas.microsoft.com/office/drawing/2014/main" val="4046882795"/>
                    </a:ext>
                  </a:extLst>
                </a:gridCol>
              </a:tblGrid>
              <a:tr h="590073">
                <a:tc>
                  <a:txBody>
                    <a:bodyPr/>
                    <a:lstStyle/>
                    <a:p>
                      <a:pPr algn="ctr" fontAlgn="ctr"/>
                      <a:r>
                        <a:rPr lang="en-US" sz="1800" dirty="0">
                          <a:effectLst/>
                        </a:rPr>
                        <a:t>Age Group</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dirty="0">
                          <a:effectLst/>
                        </a:rPr>
                        <a:t>Number of Deaths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03750"/>
                  </a:ext>
                </a:extLst>
              </a:tr>
              <a:tr h="396970">
                <a:tc>
                  <a:txBody>
                    <a:bodyPr/>
                    <a:lstStyle/>
                    <a:p>
                      <a:pPr algn="ctr"/>
                      <a:r>
                        <a:rPr lang="en-US" sz="1800" dirty="0">
                          <a:effectLst/>
                        </a:rPr>
                        <a:t>0-17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5192967"/>
                  </a:ext>
                </a:extLst>
              </a:tr>
              <a:tr h="396970">
                <a:tc>
                  <a:txBody>
                    <a:bodyPr/>
                    <a:lstStyle/>
                    <a:p>
                      <a:pPr algn="ctr"/>
                      <a:r>
                        <a:rPr lang="en-US" sz="1800" dirty="0">
                          <a:effectLst/>
                        </a:rPr>
                        <a:t>18-29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1,673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632336"/>
                  </a:ext>
                </a:extLst>
              </a:tr>
              <a:tr h="396970">
                <a:tc>
                  <a:txBody>
                    <a:bodyPr/>
                    <a:lstStyle/>
                    <a:p>
                      <a:pPr algn="ctr"/>
                      <a:r>
                        <a:rPr lang="en-US" sz="1800" dirty="0">
                          <a:effectLst/>
                        </a:rPr>
                        <a:t>30-39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7,921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0825046"/>
                  </a:ext>
                </a:extLst>
              </a:tr>
              <a:tr h="396970">
                <a:tc>
                  <a:txBody>
                    <a:bodyPr/>
                    <a:lstStyle/>
                    <a:p>
                      <a:pPr algn="ctr"/>
                      <a:r>
                        <a:rPr lang="en-US" sz="1800" dirty="0">
                          <a:effectLst/>
                        </a:rPr>
                        <a:t>40-49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24,726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651701"/>
                  </a:ext>
                </a:extLst>
              </a:tr>
              <a:tr h="396970">
                <a:tc>
                  <a:txBody>
                    <a:bodyPr/>
                    <a:lstStyle/>
                    <a:p>
                      <a:pPr algn="ctr"/>
                      <a:r>
                        <a:rPr lang="en-US" sz="1800">
                          <a:effectLst/>
                        </a:rPr>
                        <a:t>50-64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125,340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179706"/>
                  </a:ext>
                </a:extLst>
              </a:tr>
              <a:tr h="396970">
                <a:tc>
                  <a:txBody>
                    <a:bodyPr/>
                    <a:lstStyle/>
                    <a:p>
                      <a:pPr algn="ctr"/>
                      <a:r>
                        <a:rPr lang="en-US" sz="1800" dirty="0">
                          <a:effectLst/>
                        </a:rPr>
                        <a:t>65-74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160,076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8922450"/>
                  </a:ext>
                </a:extLst>
              </a:tr>
              <a:tr h="396970">
                <a:tc>
                  <a:txBody>
                    <a:bodyPr/>
                    <a:lstStyle/>
                    <a:p>
                      <a:pPr algn="ctr"/>
                      <a:r>
                        <a:rPr lang="en-US" sz="1800">
                          <a:effectLst/>
                        </a:rPr>
                        <a:t>75-84 years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186,964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134215"/>
                  </a:ext>
                </a:extLst>
              </a:tr>
              <a:tr h="440954">
                <a:tc>
                  <a:txBody>
                    <a:bodyPr/>
                    <a:lstStyle/>
                    <a:p>
                      <a:pPr algn="ctr"/>
                      <a:r>
                        <a:rPr lang="en-US" sz="1800" dirty="0">
                          <a:effectLst/>
                        </a:rPr>
                        <a:t>85 years and over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193,903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891538"/>
                  </a:ext>
                </a:extLst>
              </a:tr>
            </a:tbl>
          </a:graphicData>
        </a:graphic>
      </p:graphicFrame>
      <p:sp>
        <p:nvSpPr>
          <p:cNvPr id="12" name="TextBox 11">
            <a:extLst>
              <a:ext uri="{FF2B5EF4-FFF2-40B4-BE49-F238E27FC236}">
                <a16:creationId xmlns:a16="http://schemas.microsoft.com/office/drawing/2014/main" id="{CC85B360-ED4B-3A40-9511-F8581877E378}"/>
              </a:ext>
            </a:extLst>
          </p:cNvPr>
          <p:cNvSpPr txBox="1"/>
          <p:nvPr/>
        </p:nvSpPr>
        <p:spPr>
          <a:xfrm>
            <a:off x="529111" y="5124104"/>
            <a:ext cx="4083320" cy="1200329"/>
          </a:xfrm>
          <a:prstGeom prst="rect">
            <a:avLst/>
          </a:prstGeom>
          <a:noFill/>
        </p:spPr>
        <p:txBody>
          <a:bodyPr wrap="square" rtlCol="0">
            <a:spAutoFit/>
          </a:bodyPr>
          <a:lstStyle/>
          <a:p>
            <a:r>
              <a:rPr lang="en-US" dirty="0"/>
              <a:t>In this chart, we were able to confirm that there is a positive correlation between the age and number of deaths caused by COVID-19</a:t>
            </a:r>
          </a:p>
        </p:txBody>
      </p:sp>
      <p:pic>
        <p:nvPicPr>
          <p:cNvPr id="16" name="Content Placeholder 15" descr="Chart, scatter chart&#10;&#10;Description automatically generated">
            <a:extLst>
              <a:ext uri="{FF2B5EF4-FFF2-40B4-BE49-F238E27FC236}">
                <a16:creationId xmlns:a16="http://schemas.microsoft.com/office/drawing/2014/main" id="{20CB9530-95F5-1948-AD27-A57BC547A191}"/>
              </a:ext>
            </a:extLst>
          </p:cNvPr>
          <p:cNvPicPr>
            <a:picLocks noGrp="1" noChangeAspect="1"/>
          </p:cNvPicPr>
          <p:nvPr>
            <p:ph idx="1"/>
          </p:nvPr>
        </p:nvPicPr>
        <p:blipFill>
          <a:blip r:embed="rId2"/>
          <a:stretch>
            <a:fillRect/>
          </a:stretch>
        </p:blipFill>
        <p:spPr>
          <a:xfrm>
            <a:off x="5169979" y="1177250"/>
            <a:ext cx="6359647" cy="4901577"/>
          </a:xfrm>
        </p:spPr>
      </p:pic>
    </p:spTree>
    <p:extLst>
      <p:ext uri="{BB962C8B-B14F-4D97-AF65-F5344CB8AC3E}">
        <p14:creationId xmlns:p14="http://schemas.microsoft.com/office/powerpoint/2010/main" val="22692674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2EF-494B-7943-9C58-2C257AC7D560}"/>
              </a:ext>
            </a:extLst>
          </p:cNvPr>
          <p:cNvSpPr>
            <a:spLocks noGrp="1"/>
          </p:cNvSpPr>
          <p:nvPr>
            <p:ph type="title"/>
          </p:nvPr>
        </p:nvSpPr>
        <p:spPr>
          <a:xfrm>
            <a:off x="519363" y="481263"/>
            <a:ext cx="10920663" cy="1209425"/>
          </a:xfrm>
        </p:spPr>
        <p:txBody>
          <a:bodyPr>
            <a:normAutofit/>
          </a:bodyPr>
          <a:lstStyle/>
          <a:p>
            <a:pPr algn="ctr"/>
            <a:r>
              <a:rPr lang="en-US" b="1" u="sng" dirty="0"/>
              <a:t>Number of Deaths by Gender</a:t>
            </a:r>
          </a:p>
        </p:txBody>
      </p:sp>
      <p:pic>
        <p:nvPicPr>
          <p:cNvPr id="5" name="Content Placeholder 4">
            <a:extLst>
              <a:ext uri="{FF2B5EF4-FFF2-40B4-BE49-F238E27FC236}">
                <a16:creationId xmlns:a16="http://schemas.microsoft.com/office/drawing/2014/main" id="{C8907600-F3DD-F742-8662-CE58434330FE}"/>
              </a:ext>
            </a:extLst>
          </p:cNvPr>
          <p:cNvPicPr>
            <a:picLocks noGrp="1" noChangeAspect="1"/>
          </p:cNvPicPr>
          <p:nvPr>
            <p:ph idx="1"/>
          </p:nvPr>
        </p:nvPicPr>
        <p:blipFill rotWithShape="1">
          <a:blip r:embed="rId2"/>
          <a:srcRect l="27719" t="4799" r="26368" b="12441"/>
          <a:stretch/>
        </p:blipFill>
        <p:spPr>
          <a:xfrm>
            <a:off x="7068553" y="1690688"/>
            <a:ext cx="3681663" cy="4467082"/>
          </a:xfrm>
        </p:spPr>
      </p:pic>
      <p:graphicFrame>
        <p:nvGraphicFramePr>
          <p:cNvPr id="6" name="Table 5">
            <a:extLst>
              <a:ext uri="{FF2B5EF4-FFF2-40B4-BE49-F238E27FC236}">
                <a16:creationId xmlns:a16="http://schemas.microsoft.com/office/drawing/2014/main" id="{779DE0B5-4F22-5E41-BAFB-E248AF106EED}"/>
              </a:ext>
            </a:extLst>
          </p:cNvPr>
          <p:cNvGraphicFramePr>
            <a:graphicFrameLocks noGrp="1"/>
          </p:cNvGraphicFramePr>
          <p:nvPr>
            <p:extLst>
              <p:ext uri="{D42A27DB-BD31-4B8C-83A1-F6EECF244321}">
                <p14:modId xmlns:p14="http://schemas.microsoft.com/office/powerpoint/2010/main" val="1012569297"/>
              </p:ext>
            </p:extLst>
          </p:nvPr>
        </p:nvGraphicFramePr>
        <p:xfrm>
          <a:off x="433137" y="1711576"/>
          <a:ext cx="5035901" cy="2185528"/>
        </p:xfrm>
        <a:graphic>
          <a:graphicData uri="http://schemas.openxmlformats.org/drawingml/2006/table">
            <a:tbl>
              <a:tblPr>
                <a:tableStyleId>{D113A9D2-9D6B-4929-AA2D-F23B5EE8CBE7}</a:tableStyleId>
              </a:tblPr>
              <a:tblGrid>
                <a:gridCol w="904875">
                  <a:extLst>
                    <a:ext uri="{9D8B030D-6E8A-4147-A177-3AD203B41FA5}">
                      <a16:colId xmlns:a16="http://schemas.microsoft.com/office/drawing/2014/main" val="1274242810"/>
                    </a:ext>
                  </a:extLst>
                </a:gridCol>
                <a:gridCol w="1935124">
                  <a:extLst>
                    <a:ext uri="{9D8B030D-6E8A-4147-A177-3AD203B41FA5}">
                      <a16:colId xmlns:a16="http://schemas.microsoft.com/office/drawing/2014/main" val="4238928659"/>
                    </a:ext>
                  </a:extLst>
                </a:gridCol>
                <a:gridCol w="2195902">
                  <a:extLst>
                    <a:ext uri="{9D8B030D-6E8A-4147-A177-3AD203B41FA5}">
                      <a16:colId xmlns:a16="http://schemas.microsoft.com/office/drawing/2014/main" val="725569156"/>
                    </a:ext>
                  </a:extLst>
                </a:gridCol>
              </a:tblGrid>
              <a:tr h="914512">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Gender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b="1" dirty="0">
                          <a:effectLst/>
                        </a:rPr>
                        <a:t>COVID-19 Deaths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b="1" dirty="0">
                          <a:effectLst/>
                        </a:rPr>
                        <a:t>Total Deaths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741697"/>
                  </a:ext>
                </a:extLst>
              </a:tr>
              <a:tr h="635508">
                <a:tc>
                  <a:txBody>
                    <a:bodyPr/>
                    <a:lstStyle/>
                    <a:p>
                      <a:pPr algn="r" fontAlgn="ctr"/>
                      <a:r>
                        <a:rPr lang="en-US" b="0" dirty="0">
                          <a:effectLst/>
                        </a:rPr>
                        <a:t>Female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313,830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2,535,160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333132"/>
                  </a:ext>
                </a:extLst>
              </a:tr>
              <a:tr h="635508">
                <a:tc>
                  <a:txBody>
                    <a:bodyPr/>
                    <a:lstStyle/>
                    <a:p>
                      <a:pPr algn="r" fontAlgn="ctr"/>
                      <a:r>
                        <a:rPr lang="en-US" b="0" dirty="0">
                          <a:effectLst/>
                        </a:rPr>
                        <a:t>Male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386,773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2,809,640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4876272"/>
                  </a:ext>
                </a:extLst>
              </a:tr>
            </a:tbl>
          </a:graphicData>
        </a:graphic>
      </p:graphicFrame>
      <p:sp>
        <p:nvSpPr>
          <p:cNvPr id="3" name="TextBox 2">
            <a:extLst>
              <a:ext uri="{FF2B5EF4-FFF2-40B4-BE49-F238E27FC236}">
                <a16:creationId xmlns:a16="http://schemas.microsoft.com/office/drawing/2014/main" id="{7417418A-5FF0-7044-8F03-C0D87050C077}"/>
              </a:ext>
            </a:extLst>
          </p:cNvPr>
          <p:cNvSpPr txBox="1"/>
          <p:nvPr/>
        </p:nvSpPr>
        <p:spPr>
          <a:xfrm>
            <a:off x="433137" y="4130761"/>
            <a:ext cx="5546558" cy="2031325"/>
          </a:xfrm>
          <a:prstGeom prst="rect">
            <a:avLst/>
          </a:prstGeom>
          <a:noFill/>
        </p:spPr>
        <p:txBody>
          <a:bodyPr wrap="square" rtlCol="0">
            <a:spAutoFit/>
          </a:bodyPr>
          <a:lstStyle/>
          <a:p>
            <a:r>
              <a:rPr lang="en-US" dirty="0"/>
              <a:t>Per our study, there were higher number of deaths in male than female.</a:t>
            </a:r>
          </a:p>
          <a:p>
            <a:endParaRPr lang="en-US" dirty="0"/>
          </a:p>
          <a:p>
            <a:r>
              <a:rPr lang="en-US" dirty="0"/>
              <a:t>In this study, the number of deaths between male and female from COVID-19 corresponds to total number of deaths due to COVID-19, pneumonia, and influenza during same period.</a:t>
            </a:r>
          </a:p>
        </p:txBody>
      </p:sp>
    </p:spTree>
    <p:extLst>
      <p:ext uri="{BB962C8B-B14F-4D97-AF65-F5344CB8AC3E}">
        <p14:creationId xmlns:p14="http://schemas.microsoft.com/office/powerpoint/2010/main" val="29990142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EA8-2AE2-5C45-8287-1DCEA1E1618E}"/>
              </a:ext>
            </a:extLst>
          </p:cNvPr>
          <p:cNvSpPr>
            <a:spLocks noGrp="1"/>
          </p:cNvSpPr>
          <p:nvPr>
            <p:ph type="title"/>
          </p:nvPr>
        </p:nvSpPr>
        <p:spPr>
          <a:xfrm>
            <a:off x="422808" y="318449"/>
            <a:ext cx="11394510" cy="1325563"/>
          </a:xfrm>
        </p:spPr>
        <p:txBody>
          <a:bodyPr>
            <a:normAutofit/>
          </a:bodyPr>
          <a:lstStyle/>
          <a:p>
            <a:r>
              <a:rPr lang="en-US" b="1" u="sng" dirty="0"/>
              <a:t>Number of Deaths by Gender and by Age Groups </a:t>
            </a:r>
          </a:p>
        </p:txBody>
      </p:sp>
      <p:graphicFrame>
        <p:nvGraphicFramePr>
          <p:cNvPr id="9" name="Content Placeholder 8">
            <a:extLst>
              <a:ext uri="{FF2B5EF4-FFF2-40B4-BE49-F238E27FC236}">
                <a16:creationId xmlns:a16="http://schemas.microsoft.com/office/drawing/2014/main" id="{5E343E6D-1276-FF4B-A9E4-2BCA3B08E206}"/>
              </a:ext>
            </a:extLst>
          </p:cNvPr>
          <p:cNvGraphicFramePr>
            <a:graphicFrameLocks noGrp="1"/>
          </p:cNvGraphicFramePr>
          <p:nvPr>
            <p:ph idx="1"/>
            <p:extLst>
              <p:ext uri="{D42A27DB-BD31-4B8C-83A1-F6EECF244321}">
                <p14:modId xmlns:p14="http://schemas.microsoft.com/office/powerpoint/2010/main" val="1188980742"/>
              </p:ext>
            </p:extLst>
          </p:nvPr>
        </p:nvGraphicFramePr>
        <p:xfrm>
          <a:off x="898206" y="1444338"/>
          <a:ext cx="4395537" cy="4601825"/>
        </p:xfrm>
        <a:graphic>
          <a:graphicData uri="http://schemas.openxmlformats.org/drawingml/2006/table">
            <a:tbl>
              <a:tblPr>
                <a:tableStyleId>{D113A9D2-9D6B-4929-AA2D-F23B5EE8CBE7}</a:tableStyleId>
              </a:tblPr>
              <a:tblGrid>
                <a:gridCol w="617621">
                  <a:extLst>
                    <a:ext uri="{9D8B030D-6E8A-4147-A177-3AD203B41FA5}">
                      <a16:colId xmlns:a16="http://schemas.microsoft.com/office/drawing/2014/main" val="2949783755"/>
                    </a:ext>
                  </a:extLst>
                </a:gridCol>
                <a:gridCol w="1245268">
                  <a:extLst>
                    <a:ext uri="{9D8B030D-6E8A-4147-A177-3AD203B41FA5}">
                      <a16:colId xmlns:a16="http://schemas.microsoft.com/office/drawing/2014/main" val="3371116503"/>
                    </a:ext>
                  </a:extLst>
                </a:gridCol>
                <a:gridCol w="1132408">
                  <a:extLst>
                    <a:ext uri="{9D8B030D-6E8A-4147-A177-3AD203B41FA5}">
                      <a16:colId xmlns:a16="http://schemas.microsoft.com/office/drawing/2014/main" val="99597090"/>
                    </a:ext>
                  </a:extLst>
                </a:gridCol>
                <a:gridCol w="1400240">
                  <a:extLst>
                    <a:ext uri="{9D8B030D-6E8A-4147-A177-3AD203B41FA5}">
                      <a16:colId xmlns:a16="http://schemas.microsoft.com/office/drawing/2014/main" val="2754943578"/>
                    </a:ext>
                  </a:extLst>
                </a:gridCol>
              </a:tblGrid>
              <a:tr h="510381">
                <a:tc>
                  <a:txBody>
                    <a:bodyPr/>
                    <a:lstStyle/>
                    <a:p>
                      <a:pPr algn="ctr" fontAlgn="ctr"/>
                      <a:r>
                        <a:rPr lang="en-US" sz="1200" dirty="0">
                          <a:effectLst/>
                        </a:rPr>
                        <a:t>Gender</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effectLst/>
                        </a:rPr>
                        <a:t>Age Group</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effectLst/>
                        </a:rPr>
                        <a:t>COVID-19 Deaths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dirty="0">
                          <a:effectLst/>
                        </a:rPr>
                        <a:t>Total Deaths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85257"/>
                  </a:ext>
                </a:extLst>
              </a:tr>
              <a:tr h="240315">
                <a:tc rowSpan="8">
                  <a:txBody>
                    <a:bodyPr/>
                    <a:lstStyle/>
                    <a:p>
                      <a:pPr algn="ctr" fontAlgn="t"/>
                      <a:r>
                        <a:rPr lang="en-US" sz="1200" b="0" dirty="0">
                          <a:effectLst/>
                        </a:rPr>
                        <a:t>Female</a:t>
                      </a:r>
                    </a:p>
                  </a:txBody>
                  <a:tcPr marL="50363" marR="50363" marT="25181" marB="251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b="0" dirty="0">
                          <a:effectLst/>
                        </a:rPr>
                        <a:t>0-17 years</a:t>
                      </a:r>
                    </a:p>
                  </a:txBody>
                  <a:tcPr marL="50363" marR="50363" marT="25181" marB="251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0</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15,804</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8577379"/>
                  </a:ext>
                </a:extLst>
              </a:tr>
              <a:tr h="240315">
                <a:tc vMerge="1">
                  <a:txBody>
                    <a:bodyPr/>
                    <a:lstStyle/>
                    <a:p>
                      <a:endParaRPr lang="en-US"/>
                    </a:p>
                  </a:txBody>
                  <a:tcPr/>
                </a:tc>
                <a:tc>
                  <a:txBody>
                    <a:bodyPr/>
                    <a:lstStyle/>
                    <a:p>
                      <a:pPr algn="ctr" fontAlgn="ctr"/>
                      <a:r>
                        <a:rPr lang="en-US" sz="1200" b="0" dirty="0">
                          <a:effectLst/>
                        </a:rPr>
                        <a:t>18-29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589</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13,275</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159716"/>
                  </a:ext>
                </a:extLst>
              </a:tr>
              <a:tr h="240315">
                <a:tc vMerge="1">
                  <a:txBody>
                    <a:bodyPr/>
                    <a:lstStyle/>
                    <a:p>
                      <a:endParaRPr lang="en-US"/>
                    </a:p>
                  </a:txBody>
                  <a:tcPr/>
                </a:tc>
                <a:tc>
                  <a:txBody>
                    <a:bodyPr/>
                    <a:lstStyle/>
                    <a:p>
                      <a:pPr algn="ctr" fontAlgn="ctr"/>
                      <a:r>
                        <a:rPr lang="en-US" sz="1200" b="0" dirty="0">
                          <a:effectLst/>
                        </a:rPr>
                        <a:t>30-39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2,657</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23,575</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562196"/>
                  </a:ext>
                </a:extLst>
              </a:tr>
              <a:tr h="240315">
                <a:tc vMerge="1">
                  <a:txBody>
                    <a:bodyPr/>
                    <a:lstStyle/>
                    <a:p>
                      <a:endParaRPr lang="en-US"/>
                    </a:p>
                  </a:txBody>
                  <a:tcPr/>
                </a:tc>
                <a:tc>
                  <a:txBody>
                    <a:bodyPr/>
                    <a:lstStyle/>
                    <a:p>
                      <a:pPr algn="ctr" fontAlgn="ctr"/>
                      <a:r>
                        <a:rPr lang="en-US" sz="1200" b="0" dirty="0">
                          <a:effectLst/>
                        </a:rPr>
                        <a:t>40-49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8,367</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54,497</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02659"/>
                  </a:ext>
                </a:extLst>
              </a:tr>
              <a:tr h="240315">
                <a:tc vMerge="1">
                  <a:txBody>
                    <a:bodyPr/>
                    <a:lstStyle/>
                    <a:p>
                      <a:endParaRPr lang="en-US"/>
                    </a:p>
                  </a:txBody>
                  <a:tcPr/>
                </a:tc>
                <a:tc>
                  <a:txBody>
                    <a:bodyPr/>
                    <a:lstStyle/>
                    <a:p>
                      <a:pPr algn="ctr" fontAlgn="ctr"/>
                      <a:r>
                        <a:rPr lang="en-US" sz="1200" b="0" dirty="0">
                          <a:effectLst/>
                        </a:rPr>
                        <a:t>50-64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45,992</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339,439</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021945"/>
                  </a:ext>
                </a:extLst>
              </a:tr>
              <a:tr h="240315">
                <a:tc vMerge="1">
                  <a:txBody>
                    <a:bodyPr/>
                    <a:lstStyle/>
                    <a:p>
                      <a:endParaRPr lang="en-US"/>
                    </a:p>
                  </a:txBody>
                  <a:tcPr/>
                </a:tc>
                <a:tc>
                  <a:txBody>
                    <a:bodyPr/>
                    <a:lstStyle/>
                    <a:p>
                      <a:pPr algn="ctr" fontAlgn="ctr"/>
                      <a:r>
                        <a:rPr lang="en-US" sz="1200" b="0">
                          <a:effectLst/>
                        </a:rPr>
                        <a:t>65-74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63,572</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464,811</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955827"/>
                  </a:ext>
                </a:extLst>
              </a:tr>
              <a:tr h="240315">
                <a:tc vMerge="1">
                  <a:txBody>
                    <a:bodyPr/>
                    <a:lstStyle/>
                    <a:p>
                      <a:endParaRPr lang="en-US"/>
                    </a:p>
                  </a:txBody>
                  <a:tcPr/>
                </a:tc>
                <a:tc>
                  <a:txBody>
                    <a:bodyPr/>
                    <a:lstStyle/>
                    <a:p>
                      <a:pPr algn="ctr" fontAlgn="ctr"/>
                      <a:r>
                        <a:rPr lang="en-US" sz="1200" b="0">
                          <a:effectLst/>
                        </a:rPr>
                        <a:t>75-84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81,811</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641,122</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375453"/>
                  </a:ext>
                </a:extLst>
              </a:tr>
              <a:tr h="363517">
                <a:tc vMerge="1">
                  <a:txBody>
                    <a:bodyPr/>
                    <a:lstStyle/>
                    <a:p>
                      <a:endParaRPr lang="en-US"/>
                    </a:p>
                  </a:txBody>
                  <a:tcPr/>
                </a:tc>
                <a:tc>
                  <a:txBody>
                    <a:bodyPr/>
                    <a:lstStyle/>
                    <a:p>
                      <a:pPr algn="ctr" fontAlgn="ctr"/>
                      <a:r>
                        <a:rPr lang="en-US" sz="1200" b="0">
                          <a:effectLst/>
                        </a:rPr>
                        <a:t>85 years and over</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110,842</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982,637</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1892446"/>
                  </a:ext>
                </a:extLst>
              </a:tr>
              <a:tr h="240315">
                <a:tc rowSpan="8">
                  <a:txBody>
                    <a:bodyPr/>
                    <a:lstStyle/>
                    <a:p>
                      <a:pPr algn="ctr" fontAlgn="t"/>
                      <a:r>
                        <a:rPr lang="en-US" sz="1200" b="0">
                          <a:effectLst/>
                        </a:rPr>
                        <a:t>Male</a:t>
                      </a:r>
                    </a:p>
                  </a:txBody>
                  <a:tcPr marL="50363" marR="50363" marT="25181" marB="251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b="0">
                          <a:effectLst/>
                        </a:rPr>
                        <a:t>0-17 years</a:t>
                      </a:r>
                    </a:p>
                  </a:txBody>
                  <a:tcPr marL="50363" marR="50363" marT="25181" marB="251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0</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22,581</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748581"/>
                  </a:ext>
                </a:extLst>
              </a:tr>
              <a:tr h="240315">
                <a:tc vMerge="1">
                  <a:txBody>
                    <a:bodyPr/>
                    <a:lstStyle/>
                    <a:p>
                      <a:endParaRPr lang="en-US"/>
                    </a:p>
                  </a:txBody>
                  <a:tcPr/>
                </a:tc>
                <a:tc>
                  <a:txBody>
                    <a:bodyPr/>
                    <a:lstStyle/>
                    <a:p>
                      <a:pPr algn="ctr" fontAlgn="ctr"/>
                      <a:r>
                        <a:rPr lang="en-US" sz="1200" b="0">
                          <a:effectLst/>
                        </a:rPr>
                        <a:t>18-29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1,084</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35,594</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062684"/>
                  </a:ext>
                </a:extLst>
              </a:tr>
              <a:tr h="240315">
                <a:tc vMerge="1">
                  <a:txBody>
                    <a:bodyPr/>
                    <a:lstStyle/>
                    <a:p>
                      <a:endParaRPr lang="en-US"/>
                    </a:p>
                  </a:txBody>
                  <a:tcPr/>
                </a:tc>
                <a:tc>
                  <a:txBody>
                    <a:bodyPr/>
                    <a:lstStyle/>
                    <a:p>
                      <a:pPr algn="ctr" fontAlgn="ctr"/>
                      <a:r>
                        <a:rPr lang="en-US" sz="1200" b="0">
                          <a:effectLst/>
                        </a:rPr>
                        <a:t>30-39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5,264</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56,712</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900625"/>
                  </a:ext>
                </a:extLst>
              </a:tr>
              <a:tr h="240315">
                <a:tc vMerge="1">
                  <a:txBody>
                    <a:bodyPr/>
                    <a:lstStyle/>
                    <a:p>
                      <a:endParaRPr lang="en-US"/>
                    </a:p>
                  </a:txBody>
                  <a:tcPr/>
                </a:tc>
                <a:tc>
                  <a:txBody>
                    <a:bodyPr/>
                    <a:lstStyle/>
                    <a:p>
                      <a:pPr algn="ctr" fontAlgn="ctr"/>
                      <a:r>
                        <a:rPr lang="en-US" sz="1200" b="0">
                          <a:effectLst/>
                        </a:rPr>
                        <a:t>40-49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16,359</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111,050</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930206"/>
                  </a:ext>
                </a:extLst>
              </a:tr>
              <a:tr h="240315">
                <a:tc vMerge="1">
                  <a:txBody>
                    <a:bodyPr/>
                    <a:lstStyle/>
                    <a:p>
                      <a:endParaRPr lang="en-US"/>
                    </a:p>
                  </a:txBody>
                  <a:tcPr/>
                </a:tc>
                <a:tc>
                  <a:txBody>
                    <a:bodyPr/>
                    <a:lstStyle/>
                    <a:p>
                      <a:pPr algn="ctr" fontAlgn="ctr"/>
                      <a:r>
                        <a:rPr lang="en-US" sz="1200" b="0">
                          <a:effectLst/>
                        </a:rPr>
                        <a:t>50-64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79,348</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580,369</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923969"/>
                  </a:ext>
                </a:extLst>
              </a:tr>
              <a:tr h="240315">
                <a:tc vMerge="1">
                  <a:txBody>
                    <a:bodyPr/>
                    <a:lstStyle/>
                    <a:p>
                      <a:endParaRPr lang="en-US"/>
                    </a:p>
                  </a:txBody>
                  <a:tcPr/>
                </a:tc>
                <a:tc>
                  <a:txBody>
                    <a:bodyPr/>
                    <a:lstStyle/>
                    <a:p>
                      <a:pPr algn="ctr" fontAlgn="ctr"/>
                      <a:r>
                        <a:rPr lang="en-US" sz="1200" b="0">
                          <a:effectLst/>
                        </a:rPr>
                        <a:t>65-74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96,504</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663,306</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993412"/>
                  </a:ext>
                </a:extLst>
              </a:tr>
              <a:tr h="240315">
                <a:tc vMerge="1">
                  <a:txBody>
                    <a:bodyPr/>
                    <a:lstStyle/>
                    <a:p>
                      <a:endParaRPr lang="en-US"/>
                    </a:p>
                  </a:txBody>
                  <a:tcPr/>
                </a:tc>
                <a:tc>
                  <a:txBody>
                    <a:bodyPr/>
                    <a:lstStyle/>
                    <a:p>
                      <a:pPr algn="ctr" fontAlgn="ctr"/>
                      <a:r>
                        <a:rPr lang="en-US" sz="1200" b="0">
                          <a:effectLst/>
                        </a:rPr>
                        <a:t>75-84 years</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105,153</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712,593</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873890"/>
                  </a:ext>
                </a:extLst>
              </a:tr>
              <a:tr h="363517">
                <a:tc vMerge="1">
                  <a:txBody>
                    <a:bodyPr/>
                    <a:lstStyle/>
                    <a:p>
                      <a:endParaRPr lang="en-US"/>
                    </a:p>
                  </a:txBody>
                  <a:tcPr/>
                </a:tc>
                <a:tc>
                  <a:txBody>
                    <a:bodyPr/>
                    <a:lstStyle/>
                    <a:p>
                      <a:pPr algn="ctr" fontAlgn="ctr"/>
                      <a:r>
                        <a:rPr lang="en-US" sz="1200" b="0">
                          <a:effectLst/>
                        </a:rPr>
                        <a:t>85 years and over</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83,061</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effectLst/>
                        </a:rPr>
                        <a:t>627,435</a:t>
                      </a:r>
                    </a:p>
                  </a:txBody>
                  <a:tcPr marL="50363" marR="50363" marT="25181" marB="251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859768"/>
                  </a:ext>
                </a:extLst>
              </a:tr>
            </a:tbl>
          </a:graphicData>
        </a:graphic>
      </p:graphicFrame>
      <p:pic>
        <p:nvPicPr>
          <p:cNvPr id="5" name="Picture 4" descr="Chart, bar chart&#10;&#10;Description automatically generated">
            <a:extLst>
              <a:ext uri="{FF2B5EF4-FFF2-40B4-BE49-F238E27FC236}">
                <a16:creationId xmlns:a16="http://schemas.microsoft.com/office/drawing/2014/main" id="{38A32EBC-304F-D943-B2E5-99BE3A52A4FA}"/>
              </a:ext>
            </a:extLst>
          </p:cNvPr>
          <p:cNvPicPr>
            <a:picLocks noChangeAspect="1"/>
          </p:cNvPicPr>
          <p:nvPr/>
        </p:nvPicPr>
        <p:blipFill>
          <a:blip r:embed="rId2"/>
          <a:stretch>
            <a:fillRect/>
          </a:stretch>
        </p:blipFill>
        <p:spPr>
          <a:xfrm>
            <a:off x="5769141" y="1430604"/>
            <a:ext cx="5783481" cy="4615555"/>
          </a:xfrm>
          <a:prstGeom prst="rect">
            <a:avLst/>
          </a:prstGeom>
        </p:spPr>
      </p:pic>
    </p:spTree>
    <p:extLst>
      <p:ext uri="{BB962C8B-B14F-4D97-AF65-F5344CB8AC3E}">
        <p14:creationId xmlns:p14="http://schemas.microsoft.com/office/powerpoint/2010/main" val="2811791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5B0B-559D-8E4A-8119-5330A039E088}"/>
              </a:ext>
            </a:extLst>
          </p:cNvPr>
          <p:cNvSpPr>
            <a:spLocks noGrp="1"/>
          </p:cNvSpPr>
          <p:nvPr>
            <p:ph type="title"/>
          </p:nvPr>
        </p:nvSpPr>
        <p:spPr>
          <a:xfrm>
            <a:off x="1085744" y="366722"/>
            <a:ext cx="10515600" cy="1325563"/>
          </a:xfrm>
        </p:spPr>
        <p:txBody>
          <a:bodyPr>
            <a:normAutofit/>
          </a:bodyPr>
          <a:lstStyle/>
          <a:p>
            <a:pPr algn="ctr"/>
            <a:r>
              <a:rPr lang="en-US" b="1" u="sng" dirty="0"/>
              <a:t>Number of Deaths by States</a:t>
            </a:r>
          </a:p>
        </p:txBody>
      </p:sp>
      <p:pic>
        <p:nvPicPr>
          <p:cNvPr id="7" name="Content Placeholder 6" descr="Chart, bar chart&#10;&#10;Description automatically generated">
            <a:extLst>
              <a:ext uri="{FF2B5EF4-FFF2-40B4-BE49-F238E27FC236}">
                <a16:creationId xmlns:a16="http://schemas.microsoft.com/office/drawing/2014/main" id="{B19ED8D9-D961-A143-865B-FA5ED7E17024}"/>
              </a:ext>
            </a:extLst>
          </p:cNvPr>
          <p:cNvPicPr>
            <a:picLocks noGrp="1" noChangeAspect="1"/>
          </p:cNvPicPr>
          <p:nvPr>
            <p:ph idx="1"/>
          </p:nvPr>
        </p:nvPicPr>
        <p:blipFill>
          <a:blip r:embed="rId2"/>
          <a:stretch>
            <a:fillRect/>
          </a:stretch>
        </p:blipFill>
        <p:spPr>
          <a:xfrm>
            <a:off x="6343544" y="1365160"/>
            <a:ext cx="5628068" cy="3869297"/>
          </a:xfrm>
        </p:spPr>
      </p:pic>
      <p:pic>
        <p:nvPicPr>
          <p:cNvPr id="9" name="Picture 8" descr="Chart, bar chart&#10;&#10;Description automatically generated">
            <a:extLst>
              <a:ext uri="{FF2B5EF4-FFF2-40B4-BE49-F238E27FC236}">
                <a16:creationId xmlns:a16="http://schemas.microsoft.com/office/drawing/2014/main" id="{8FF4B8F1-8646-2E40-BF9F-E6CA6E0708A2}"/>
              </a:ext>
            </a:extLst>
          </p:cNvPr>
          <p:cNvPicPr>
            <a:picLocks noChangeAspect="1"/>
          </p:cNvPicPr>
          <p:nvPr/>
        </p:nvPicPr>
        <p:blipFill>
          <a:blip r:embed="rId3"/>
          <a:stretch>
            <a:fillRect/>
          </a:stretch>
        </p:blipFill>
        <p:spPr>
          <a:xfrm>
            <a:off x="467932" y="1365160"/>
            <a:ext cx="5628068" cy="3869297"/>
          </a:xfrm>
          <a:prstGeom prst="rect">
            <a:avLst/>
          </a:prstGeom>
        </p:spPr>
      </p:pic>
      <p:sp>
        <p:nvSpPr>
          <p:cNvPr id="11" name="TextBox 10">
            <a:extLst>
              <a:ext uri="{FF2B5EF4-FFF2-40B4-BE49-F238E27FC236}">
                <a16:creationId xmlns:a16="http://schemas.microsoft.com/office/drawing/2014/main" id="{156778ED-3B1C-5841-99DB-A1CF20C805D9}"/>
              </a:ext>
            </a:extLst>
          </p:cNvPr>
          <p:cNvSpPr txBox="1"/>
          <p:nvPr/>
        </p:nvSpPr>
        <p:spPr>
          <a:xfrm>
            <a:off x="1004637" y="5492838"/>
            <a:ext cx="10804357" cy="646331"/>
          </a:xfrm>
          <a:prstGeom prst="rect">
            <a:avLst/>
          </a:prstGeom>
          <a:noFill/>
        </p:spPr>
        <p:txBody>
          <a:bodyPr wrap="square" rtlCol="0">
            <a:spAutoFit/>
          </a:bodyPr>
          <a:lstStyle/>
          <a:p>
            <a:r>
              <a:rPr lang="en-US" dirty="0"/>
              <a:t>Number of deaths represented in two graphs above shows that we had higher number of deaths in the states with higher population density and lower number of death in the states with lower population density</a:t>
            </a:r>
          </a:p>
        </p:txBody>
      </p:sp>
    </p:spTree>
    <p:extLst>
      <p:ext uri="{BB962C8B-B14F-4D97-AF65-F5344CB8AC3E}">
        <p14:creationId xmlns:p14="http://schemas.microsoft.com/office/powerpoint/2010/main" val="24534126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A6BE-232A-0447-B6E4-C05E5CD69457}"/>
              </a:ext>
            </a:extLst>
          </p:cNvPr>
          <p:cNvSpPr>
            <a:spLocks noGrp="1"/>
          </p:cNvSpPr>
          <p:nvPr>
            <p:ph type="title"/>
          </p:nvPr>
        </p:nvSpPr>
        <p:spPr>
          <a:xfrm>
            <a:off x="389313" y="356812"/>
            <a:ext cx="11413374" cy="1325563"/>
          </a:xfrm>
        </p:spPr>
        <p:txBody>
          <a:bodyPr/>
          <a:lstStyle/>
          <a:p>
            <a:r>
              <a:rPr lang="en-US" b="1" u="sng" dirty="0"/>
              <a:t>Number of deaths by States (Box and Whisker)</a:t>
            </a:r>
          </a:p>
        </p:txBody>
      </p:sp>
      <p:pic>
        <p:nvPicPr>
          <p:cNvPr id="5" name="Content Placeholder 4" descr="Chart, box and whisker chart&#10;&#10;Description automatically generated">
            <a:extLst>
              <a:ext uri="{FF2B5EF4-FFF2-40B4-BE49-F238E27FC236}">
                <a16:creationId xmlns:a16="http://schemas.microsoft.com/office/drawing/2014/main" id="{5C2C13FA-9FCC-324D-81DF-9E32C6CA812A}"/>
              </a:ext>
            </a:extLst>
          </p:cNvPr>
          <p:cNvPicPr>
            <a:picLocks noGrp="1" noChangeAspect="1"/>
          </p:cNvPicPr>
          <p:nvPr>
            <p:ph idx="1"/>
          </p:nvPr>
        </p:nvPicPr>
        <p:blipFill>
          <a:blip r:embed="rId2"/>
          <a:stretch>
            <a:fillRect/>
          </a:stretch>
        </p:blipFill>
        <p:spPr>
          <a:xfrm>
            <a:off x="5479501" y="1759123"/>
            <a:ext cx="6204008" cy="4351338"/>
          </a:xfrm>
        </p:spPr>
      </p:pic>
      <p:sp>
        <p:nvSpPr>
          <p:cNvPr id="6" name="TextBox 5">
            <a:extLst>
              <a:ext uri="{FF2B5EF4-FFF2-40B4-BE49-F238E27FC236}">
                <a16:creationId xmlns:a16="http://schemas.microsoft.com/office/drawing/2014/main" id="{7DF3C6CF-7C53-4743-8698-FA0F77E380AB}"/>
              </a:ext>
            </a:extLst>
          </p:cNvPr>
          <p:cNvSpPr txBox="1"/>
          <p:nvPr/>
        </p:nvSpPr>
        <p:spPr>
          <a:xfrm>
            <a:off x="1147157" y="1862050"/>
            <a:ext cx="357447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lower quartile of number of deaths is: 2,703.25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upper quartile of number of deaths is: 16,107.5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interquartile range of number of deaths is: 13,404.25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the median of number of deaths is: 8,143.5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Values above 36,213.875 could be outliers.</a:t>
            </a:r>
          </a:p>
        </p:txBody>
      </p:sp>
    </p:spTree>
    <p:extLst>
      <p:ext uri="{BB962C8B-B14F-4D97-AF65-F5344CB8AC3E}">
        <p14:creationId xmlns:p14="http://schemas.microsoft.com/office/powerpoint/2010/main" val="23632657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7A66-B178-9545-96F0-ECCEEDE37272}"/>
              </a:ext>
            </a:extLst>
          </p:cNvPr>
          <p:cNvSpPr>
            <a:spLocks noGrp="1"/>
          </p:cNvSpPr>
          <p:nvPr>
            <p:ph type="title"/>
          </p:nvPr>
        </p:nvSpPr>
        <p:spPr/>
        <p:txBody>
          <a:bodyPr/>
          <a:lstStyle/>
          <a:p>
            <a:pPr algn="ctr"/>
            <a:r>
              <a:rPr lang="en-US" b="1" u="sng" dirty="0"/>
              <a:t>Number of Deaths by Years</a:t>
            </a:r>
          </a:p>
        </p:txBody>
      </p:sp>
      <p:pic>
        <p:nvPicPr>
          <p:cNvPr id="7" name="Content Placeholder 6">
            <a:extLst>
              <a:ext uri="{FF2B5EF4-FFF2-40B4-BE49-F238E27FC236}">
                <a16:creationId xmlns:a16="http://schemas.microsoft.com/office/drawing/2014/main" id="{DA875764-1D1F-904A-B709-0FAC34B123B2}"/>
              </a:ext>
            </a:extLst>
          </p:cNvPr>
          <p:cNvPicPr>
            <a:picLocks noGrp="1" noChangeAspect="1"/>
          </p:cNvPicPr>
          <p:nvPr>
            <p:ph idx="1"/>
          </p:nvPr>
        </p:nvPicPr>
        <p:blipFill>
          <a:blip r:embed="rId2"/>
          <a:stretch>
            <a:fillRect/>
          </a:stretch>
        </p:blipFill>
        <p:spPr>
          <a:xfrm>
            <a:off x="5092700" y="1690688"/>
            <a:ext cx="6329218" cy="4351338"/>
          </a:xfrm>
        </p:spPr>
      </p:pic>
      <p:sp>
        <p:nvSpPr>
          <p:cNvPr id="8" name="TextBox 7">
            <a:extLst>
              <a:ext uri="{FF2B5EF4-FFF2-40B4-BE49-F238E27FC236}">
                <a16:creationId xmlns:a16="http://schemas.microsoft.com/office/drawing/2014/main" id="{30F1E10F-62D2-9E45-AA01-51B27BE8F864}"/>
              </a:ext>
            </a:extLst>
          </p:cNvPr>
          <p:cNvSpPr txBox="1"/>
          <p:nvPr/>
        </p:nvSpPr>
        <p:spPr>
          <a:xfrm>
            <a:off x="838200" y="2690336"/>
            <a:ext cx="3893127" cy="1477328"/>
          </a:xfrm>
          <a:prstGeom prst="rect">
            <a:avLst/>
          </a:prstGeom>
          <a:noFill/>
        </p:spPr>
        <p:txBody>
          <a:bodyPr wrap="square" rtlCol="0">
            <a:spAutoFit/>
          </a:bodyPr>
          <a:lstStyle/>
          <a:p>
            <a:r>
              <a:rPr lang="en-US" dirty="0"/>
              <a:t>Highest number of deaths occurred in December 2020 and January 2021. Since then, the numbers have been dropping, but in most recent months, the number of deaths has increased.</a:t>
            </a:r>
          </a:p>
        </p:txBody>
      </p:sp>
    </p:spTree>
    <p:extLst>
      <p:ext uri="{BB962C8B-B14F-4D97-AF65-F5344CB8AC3E}">
        <p14:creationId xmlns:p14="http://schemas.microsoft.com/office/powerpoint/2010/main" val="326069847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643</Words>
  <Application>Microsoft Macintosh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Impact of COVID-19 in U.S.</vt:lpstr>
      <vt:lpstr>Project Description:  Analyze impact of COVID-19 in U.S using data from CDC API.  We use visualization to illustrate trends in number of deaths. Analysis by state, by age group and by gender </vt:lpstr>
      <vt:lpstr>Data for Analysis</vt:lpstr>
      <vt:lpstr>Scatter plot for Number of deaths by age group </vt:lpstr>
      <vt:lpstr>Number of Deaths by Gender</vt:lpstr>
      <vt:lpstr>Number of Deaths by Gender and by Age Groups </vt:lpstr>
      <vt:lpstr>Number of Deaths by States</vt:lpstr>
      <vt:lpstr>Number of deaths by States (Box and Whisker)</vt:lpstr>
      <vt:lpstr>Number of Deaths by Years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COVID-19 in US</dc:title>
  <dc:creator>Joby Augustine</dc:creator>
  <cp:lastModifiedBy>Alex Lorin</cp:lastModifiedBy>
  <cp:revision>7</cp:revision>
  <dcterms:created xsi:type="dcterms:W3CDTF">2021-10-28T19:39:01Z</dcterms:created>
  <dcterms:modified xsi:type="dcterms:W3CDTF">2021-10-29T11:59:45Z</dcterms:modified>
</cp:coreProperties>
</file>