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7" r:id="rId1"/>
  </p:sldMasterIdLst>
  <p:notesMasterIdLst>
    <p:notesMasterId r:id="rId34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8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53" autoAdjust="0"/>
    <p:restoredTop sz="88139" autoAdjust="0"/>
  </p:normalViewPr>
  <p:slideViewPr>
    <p:cSldViewPr snapToGrid="0" snapToObjects="1">
      <p:cViewPr varScale="1">
        <p:scale>
          <a:sx n="48" d="100"/>
          <a:sy n="48" d="100"/>
        </p:scale>
        <p:origin x="1182" y="6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Nota de Chuck.</a:t>
            </a:r>
            <a:r>
              <a:rPr lang="es-AR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s-A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está usando estos materiales, puede retirar el logotipo de UM y reemplazarlo por el suyo pero, por favor, conserve el logo de CC-BY en la primera página así como también retenga la(s) página(s) de agradecimientos al final. </a:t>
            </a:r>
            <a:endParaRPr lang="es-E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0602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8129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1480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2024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4629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379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289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4683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3552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715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s-AR" sz="2000" b="0" i="0" u="none" strike="noStrike" cap="none" noProof="0" dirty="0">
                <a:latin typeface="Merriweather Sans"/>
                <a:ea typeface="Merriweather Sans"/>
                <a:cs typeface="Merriweather Sans"/>
                <a:sym typeface="Merriweather Sans"/>
              </a:rPr>
              <a:t>¿Quién ha visto una traza de rastreo en CTools?</a:t>
            </a:r>
          </a:p>
        </p:txBody>
      </p:sp>
    </p:spTree>
    <p:extLst>
      <p:ext uri="{BB962C8B-B14F-4D97-AF65-F5344CB8AC3E}">
        <p14:creationId xmlns:p14="http://schemas.microsoft.com/office/powerpoint/2010/main" val="5455389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s-AR" sz="2000" b="0" i="0" u="none" strike="noStrike" cap="none" noProof="0" dirty="0">
                <a:latin typeface="Merriweather Sans"/>
                <a:ea typeface="Merriweather Sans"/>
                <a:cs typeface="Merriweather Sans"/>
                <a:sym typeface="Merriweather Sans"/>
              </a:rPr>
              <a:t>¿Quién ha visto una traza de rastreo en CTools?</a:t>
            </a:r>
          </a:p>
        </p:txBody>
      </p:sp>
    </p:spTree>
    <p:extLst>
      <p:ext uri="{BB962C8B-B14F-4D97-AF65-F5344CB8AC3E}">
        <p14:creationId xmlns:p14="http://schemas.microsoft.com/office/powerpoint/2010/main" val="15010301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27214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0176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9345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203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6241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4135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15" r:id="rId10"/>
    <p:sldLayoutId id="2147483716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812800" y="373635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Ejecución Condicional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C841F-3588-47E7-BE94-07BD69AC8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BO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189346" y="5180704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Shape 364"/>
          <p:cNvSpPr txBox="1"/>
          <p:nvPr/>
        </p:nvSpPr>
        <p:spPr>
          <a:xfrm>
            <a:off x="4167596" y="2912845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Shape 362"/>
          <p:cNvSpPr txBox="1"/>
          <p:nvPr/>
        </p:nvSpPr>
        <p:spPr>
          <a:xfrm>
            <a:off x="5124096" y="6101667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3" name="Shape 343"/>
          <p:cNvSpPr txBox="1"/>
          <p:nvPr/>
        </p:nvSpPr>
        <p:spPr>
          <a:xfrm>
            <a:off x="4192371" y="2258816"/>
            <a:ext cx="7918337" cy="652116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Mayor que </a:t>
            </a:r>
            <a:r>
              <a:rPr lang="es-E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s-E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Sigue siendo mayor</a:t>
            </a:r>
            <a:r>
              <a:rPr lang="es-E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s-E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E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Terminado con 2’)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E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 in rango(5)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E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Mayor que </a:t>
            </a:r>
            <a:r>
              <a:rPr lang="es-E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s-E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Terminado con i', 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s-ES"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ES" sz="30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28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Todo Terminado')</a:t>
            </a:r>
          </a:p>
        </p:txBody>
      </p:sp>
      <p:sp>
        <p:nvSpPr>
          <p:cNvPr id="15" name="Shape 361"/>
          <p:cNvSpPr txBox="1"/>
          <p:nvPr/>
        </p:nvSpPr>
        <p:spPr>
          <a:xfrm>
            <a:off x="1925500" y="754804"/>
            <a:ext cx="12405000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6000" b="1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Piense en los bloques de inicio/fin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lang="es-A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Más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de 1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Menos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de 100</a:t>
            </a:r>
            <a:r>
              <a:rPr lang="en-U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n-U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en-U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Terminado</a:t>
            </a:r>
            <a:r>
              <a:rPr lang="en-U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905956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6600" b="1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Decisiones Anidadas</a:t>
            </a:r>
          </a:p>
        </p:txBody>
      </p: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AR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print('Más de </a:t>
            </a:r>
            <a:r>
              <a:rPr lang="es-AR" sz="2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uno')</a:t>
            </a:r>
            <a:endParaRPr lang="es-AR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AR" sz="2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AR" sz="2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('Menos </a:t>
            </a:r>
            <a:r>
              <a:rPr lang="es-AR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 100')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AR" sz="2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AR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2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'Todo </a:t>
            </a:r>
            <a:r>
              <a:rPr lang="es-AR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Terminado'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sí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sí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9632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-1" y="471268"/>
            <a:ext cx="1160346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Decisiones Bidireccionales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veces, queremos hacer una cosa si una expresión lógica es verdadera y otra cosa si la expresión es falsa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 como una encrucijada – debemos elegir </a:t>
            </a:r>
            <a:r>
              <a:rPr lang="es-AR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 camino u otro</a:t>
            </a:r>
            <a:r>
              <a:rPr lang="es-AR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pero no podemos elegir ambos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E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s-E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s-E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Más grande')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Sí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258210" y="459064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E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s-E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s-E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más grande')</a:t>
            </a: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ES" sz="33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E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s-E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Todo Terminado'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86439" y="1333744"/>
            <a:ext cx="10128499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Decisiones Bidireccionales con </a:t>
            </a:r>
            <a:r>
              <a:rPr lang="es-AR" sz="6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</a:t>
            </a:r>
            <a:r>
              <a:rPr lang="es-AR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396" name="Shape 396"/>
          <p:cNvSpPr/>
          <p:nvPr/>
        </p:nvSpPr>
        <p:spPr>
          <a:xfrm>
            <a:off x="9861218" y="3130302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664986" y="4503101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E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('Más </a:t>
            </a:r>
            <a:r>
              <a:rPr lang="es-E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grande')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095440" y="378180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322815" y="3799250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519048" y="6102760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563704" y="3182655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Sí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440943" y="3182655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315544" y="5654856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503051" y="2538427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9942656" y="1641164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686195" y="3805068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668745" y="3799250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138888" y="447983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E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('No </a:t>
            </a:r>
            <a:r>
              <a:rPr lang="es-E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más grande')</a:t>
            </a:r>
          </a:p>
        </p:txBody>
      </p:sp>
      <p:cxnSp>
        <p:nvCxnSpPr>
          <p:cNvPr id="409" name="Shape 409"/>
          <p:cNvCxnSpPr/>
          <p:nvPr/>
        </p:nvCxnSpPr>
        <p:spPr>
          <a:xfrm flipH="1">
            <a:off x="8664380" y="6111486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638204" y="5666490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530682" y="6172563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9896120" y="6829879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ES" sz="33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E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s-E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Todo Terminado'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350521" y="3549412"/>
            <a:ext cx="5572698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x &gt;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s-E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('Más </a:t>
            </a:r>
            <a:r>
              <a:rPr lang="es-E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grande')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E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E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('Más </a:t>
            </a:r>
            <a:r>
              <a:rPr lang="es-E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pequeño')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s-E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'Todo </a:t>
            </a:r>
            <a:r>
              <a:rPr lang="es-E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Terminado'</a:t>
            </a: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solidFill>
                  <a:srgbClr val="FFFF00"/>
                </a:solidFill>
              </a:rPr>
              <a:t>Más Patrones de Ejecución Condicional</a:t>
            </a:r>
          </a:p>
        </p:txBody>
      </p:sp>
    </p:spTree>
    <p:extLst>
      <p:ext uri="{BB962C8B-B14F-4D97-AF65-F5344CB8AC3E}">
        <p14:creationId xmlns:p14="http://schemas.microsoft.com/office/powerpoint/2010/main" val="540403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933114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6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Visualizar Bloques</a:t>
            </a:r>
          </a:p>
        </p:txBody>
      </p:sp>
      <p:sp>
        <p:nvSpPr>
          <p:cNvPr id="396" name="Shape 396"/>
          <p:cNvSpPr/>
          <p:nvPr/>
        </p:nvSpPr>
        <p:spPr>
          <a:xfrm>
            <a:off x="9526819" y="3096206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330587" y="4469005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AR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(‘Más grande')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2761041" y="3747704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3988416" y="3765154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184649" y="6068664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229305" y="3148559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Sí</a:t>
            </a:r>
            <a:endParaRPr lang="en-U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02" name="Shape 402"/>
          <p:cNvSpPr txBox="1"/>
          <p:nvPr/>
        </p:nvSpPr>
        <p:spPr>
          <a:xfrm>
            <a:off x="9106544" y="3148559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3981145" y="5620760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168652" y="2504331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9608257" y="1607068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351796" y="377097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334346" y="3765154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6804489" y="4445737"/>
            <a:ext cx="3176051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AR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('No más grande')</a:t>
            </a:r>
          </a:p>
        </p:txBody>
      </p:sp>
      <p:cxnSp>
        <p:nvCxnSpPr>
          <p:cNvPr id="409" name="Shape 409"/>
          <p:cNvCxnSpPr/>
          <p:nvPr/>
        </p:nvCxnSpPr>
        <p:spPr>
          <a:xfrm flipH="1">
            <a:off x="8329981" y="6077390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303805" y="5632394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196283" y="6138467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9561721" y="6795783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</a:t>
            </a:r>
            <a:r>
              <a:rPr lang="es-AR" sz="33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'Todo </a:t>
            </a:r>
            <a:r>
              <a:rPr lang="es-AR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Terminado'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5464934" cy="4130546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ES" sz="25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5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E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25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x &gt;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s-ES" sz="25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25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25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('Más </a:t>
            </a:r>
            <a:r>
              <a:rPr lang="es-ES" sz="25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grande')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ES" sz="25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ES" sz="25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ES" sz="25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25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25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('Más </a:t>
            </a:r>
            <a:r>
              <a:rPr lang="es-ES" sz="25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pequeño')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25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7F00"/>
              </a:buClr>
              <a:buSzPct val="25000"/>
            </a:pPr>
            <a:r>
              <a:rPr lang="es-ES" sz="25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25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5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'Todo </a:t>
            </a:r>
            <a:r>
              <a:rPr lang="es-ES" sz="25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Terminado'</a:t>
            </a:r>
          </a:p>
        </p:txBody>
      </p:sp>
      <p:sp>
        <p:nvSpPr>
          <p:cNvPr id="21" name="Shape 440"/>
          <p:cNvSpPr txBox="1"/>
          <p:nvPr/>
        </p:nvSpPr>
        <p:spPr>
          <a:xfrm>
            <a:off x="6436348" y="2819172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835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/>
          <p:nvPr/>
        </p:nvSpPr>
        <p:spPr>
          <a:xfrm>
            <a:off x="1023921" y="2933700"/>
            <a:ext cx="5618926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s-AR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AR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AR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AR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s-AR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Pequeño'</a:t>
            </a:r>
            <a:r>
              <a:rPr lang="es-AR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AR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s-AR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AR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AR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'M</a:t>
            </a:r>
            <a:r>
              <a:rPr lang="es-AR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ediano'</a:t>
            </a:r>
            <a:r>
              <a:rPr lang="es-AR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AR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AR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AR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AR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s-AR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ENORME'</a:t>
            </a:r>
            <a:r>
              <a:rPr lang="es-AR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AR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s-AR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AR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s-AR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Todo terminado'</a:t>
            </a:r>
            <a:r>
              <a:rPr lang="es-AR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AR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E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s-E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s-E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pequeño')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sí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4388495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AR" sz="33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AR" sz="33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('Todo </a:t>
            </a:r>
            <a:r>
              <a:rPr lang="es-AR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Terminado')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ES" sz="32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('Mediano</a:t>
            </a:r>
            <a:r>
              <a:rPr lang="es-E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sí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s-AR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ENORME')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502674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Multidireccional</a:t>
            </a:r>
          </a:p>
        </p:txBody>
      </p:sp>
    </p:spTree>
    <p:extLst>
      <p:ext uri="{BB962C8B-B14F-4D97-AF65-F5344CB8AC3E}">
        <p14:creationId xmlns:p14="http://schemas.microsoft.com/office/powerpoint/2010/main" val="1095480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09190" y="628401"/>
            <a:ext cx="7599405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s-AR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Multidireccional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AR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AR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('pequeño</a:t>
            </a:r>
            <a:r>
              <a:rPr lang="es-AR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AR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AR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s-AR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AR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lang="es-AR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AR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Mediano'</a:t>
            </a:r>
            <a:r>
              <a:rPr lang="es-AR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AR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AR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AR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AR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'ENORME</a:t>
            </a:r>
            <a:r>
              <a:rPr lang="es-AR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AR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AR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s-AR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AR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('Todo terminado</a:t>
            </a:r>
            <a:r>
              <a:rPr lang="es-AR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AR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AR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AR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AR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('pequeño</a:t>
            </a:r>
            <a:r>
              <a:rPr lang="es-AR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sí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AR" sz="33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AR" sz="33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('Todo Terminado</a:t>
            </a:r>
            <a:r>
              <a:rPr lang="es-AR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print('Mediano')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sí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AR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AR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('ENORME</a:t>
            </a:r>
            <a:r>
              <a:rPr lang="es-AR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486385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23568" y="745588"/>
            <a:ext cx="747264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s-AR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Multidireccional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E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s-AR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s-E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pequeño</a:t>
            </a:r>
            <a:r>
              <a:rPr lang="es-E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sí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AR" sz="33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AR" sz="33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('Todo </a:t>
            </a:r>
            <a:r>
              <a:rPr lang="es-AR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Terminado')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E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s-AR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s-E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Mediano')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sí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s-AR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ENORME')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5</a:t>
            </a:r>
          </a:p>
        </p:txBody>
      </p:sp>
      <p:sp>
        <p:nvSpPr>
          <p:cNvPr id="31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s-ES" sz="30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5 </a:t>
            </a:r>
            <a:endParaRPr lang="es-E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pequeño</a:t>
            </a:r>
            <a:r>
              <a:rPr lang="es-E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E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s-E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E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s-E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Mediano')</a:t>
            </a:r>
            <a:endParaRPr lang="es-E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E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'ENROME</a:t>
            </a:r>
            <a:r>
              <a:rPr lang="es-E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E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s-E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('Todo terminado</a:t>
            </a:r>
            <a:r>
              <a:rPr lang="es-E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E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71681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270554" y="745588"/>
            <a:ext cx="7625414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s-AR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Multidireccional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E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('pequeño</a:t>
            </a:r>
            <a:r>
              <a:rPr lang="es-E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sí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ES" sz="33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3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('Todo </a:t>
            </a:r>
            <a:r>
              <a:rPr lang="es-E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Terminado')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E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s-E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'Mediano')</a:t>
            </a:r>
            <a:endParaRPr lang="es-ES" sz="32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sí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(‘ENORME')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s-AR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s-AR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20</a:t>
            </a:r>
          </a:p>
        </p:txBody>
      </p:sp>
      <p:sp>
        <p:nvSpPr>
          <p:cNvPr id="28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s-ES" sz="30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x = 20</a:t>
            </a:r>
            <a:endParaRPr lang="es-E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'pequeño</a:t>
            </a:r>
            <a:r>
              <a:rPr lang="es-E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E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s-E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Mediano'</a:t>
            </a:r>
            <a:r>
              <a:rPr lang="es-E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ES"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E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E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('ENORME</a:t>
            </a:r>
            <a:r>
              <a:rPr lang="es-E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E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s-ES" sz="3000" b="1" i="0" u="none" strike="noStrike" cap="none" dirty="0" err="1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('Todo terminado</a:t>
            </a:r>
            <a:r>
              <a:rPr lang="es-ES" sz="3000" b="1" i="0" u="none" strike="noStrike" cap="none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dirty="0">
                <a:solidFill>
                  <a:srgbClr val="FFC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s-ES" sz="3000" b="1" i="0" u="none" strike="noStrike" cap="none" dirty="0">
              <a:solidFill>
                <a:srgbClr val="FFC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9141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819054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Pasos Condicionales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2" y="3562350"/>
            <a:ext cx="2927588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Resultado: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Más pequeño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Programa: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AR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s-AR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s-AR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s-AR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s-AR" sz="2800" b="1" u="none" strike="noStrike" cap="none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</a:t>
            </a:r>
            <a:r>
              <a:rPr lang="es-AR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</a:t>
            </a:r>
            <a:r>
              <a:rPr lang="es-AR" sz="28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'Más Pequeño'</a:t>
            </a:r>
            <a:r>
              <a:rPr lang="es-AR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s-AR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s-AR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s-AR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s-AR" sz="2800" b="1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s-AR" sz="2800" b="1" u="none" strike="noStrike" cap="none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</a:t>
            </a:r>
            <a:r>
              <a:rPr lang="es-AR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</a:t>
            </a:r>
            <a:r>
              <a:rPr lang="es-AR" sz="28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'Más Grande'</a:t>
            </a:r>
            <a:r>
              <a:rPr lang="es-AR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s-AR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s-AR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s-AR" sz="2800" b="1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s-AR" sz="2800" b="1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'Finis'</a:t>
            </a:r>
            <a:r>
              <a:rPr lang="es-AR" sz="28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s-AR" sz="2800" b="1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Más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pequeño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  <a:endParaRPr lang="en-US" sz="27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2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n-US" sz="27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Más</a:t>
            </a:r>
            <a:r>
              <a:rPr lang="en-US" sz="27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Grande')</a:t>
            </a:r>
            <a:endParaRPr lang="en-US" sz="27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Sí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s-AR" dirty="0"/>
          </a:p>
        </p:txBody>
      </p:sp>
      <p:sp>
        <p:nvSpPr>
          <p:cNvPr id="591" name="Shape 591"/>
          <p:cNvSpPr txBox="1"/>
          <p:nvPr/>
        </p:nvSpPr>
        <p:spPr>
          <a:xfrm>
            <a:off x="1438137" y="5987275"/>
            <a:ext cx="725399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-1" y="745588"/>
            <a:ext cx="776004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s-AR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Multidireccional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print('Pequeño')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</a:t>
            </a:r>
            <a:r>
              <a:rPr lang="en-US" sz="3000" b="1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Mediano</a:t>
            </a:r>
            <a:r>
              <a:rPr lang="en-U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n-U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s-AR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AR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'Todo terminado</a:t>
            </a:r>
            <a:r>
              <a:rPr lang="es-AR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AR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AR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AR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('pequeño')</a:t>
            </a:r>
            <a:endParaRPr lang="es-AR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s-AR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AR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AR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AR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Mediano</a:t>
            </a:r>
            <a:r>
              <a:rPr lang="es-AR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s-AR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s-AR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AR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AR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AR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Grande</a:t>
            </a:r>
            <a:r>
              <a:rPr lang="es-AR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s-AR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s-AR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AR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AR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AR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Enorme</a:t>
            </a:r>
            <a:r>
              <a:rPr lang="es-AR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s-AR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s-AR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AR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AR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AR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Gigante</a:t>
            </a:r>
            <a:r>
              <a:rPr lang="es-AR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s-AR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AR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AR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AR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AR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AR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Descomunal</a:t>
            </a:r>
            <a:r>
              <a:rPr lang="es-AR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s-AR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73698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812800" y="970235"/>
            <a:ext cx="14630400" cy="122617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Enigmas Multidireccionales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724425" y="3028950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E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('Debajo de 2')</a:t>
            </a:r>
            <a:endParaRPr lang="es-E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s-E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E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Debajo de 20</a:t>
            </a:r>
            <a:r>
              <a:rPr lang="es-E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s-E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s-E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E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Debajo de 10</a:t>
            </a:r>
            <a:r>
              <a:rPr lang="es-E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s-E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E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E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Otro</a:t>
            </a:r>
            <a:r>
              <a:rPr lang="es-E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s-E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3854450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E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Debajo de 2</a:t>
            </a:r>
            <a:r>
              <a:rPr lang="es-E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s-E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s-E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E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Dos o más</a:t>
            </a:r>
            <a:r>
              <a:rPr lang="es-E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s-E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E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E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Otro</a:t>
            </a:r>
            <a:r>
              <a:rPr lang="es-E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s-E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539901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¿Cuál es el que nunca se imprimirá independientemente del valor de x?</a:t>
            </a:r>
          </a:p>
        </p:txBody>
      </p:sp>
    </p:spTree>
    <p:extLst>
      <p:ext uri="{BB962C8B-B14F-4D97-AF65-F5344CB8AC3E}">
        <p14:creationId xmlns:p14="http://schemas.microsoft.com/office/powerpoint/2010/main" val="1490477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 Estructura </a:t>
            </a:r>
            <a:r>
              <a:rPr lang="es-AR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idx="1"/>
          </p:nvPr>
        </p:nvSpPr>
        <p:spPr>
          <a:xfrm>
            <a:off x="1068490" y="881714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s-AR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Usted rodea una sección peligrosa del código con </a:t>
            </a:r>
            <a:r>
              <a:rPr lang="es-AR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s-AR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y </a:t>
            </a:r>
            <a:r>
              <a:rPr lang="es-AR" sz="36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s-AR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 el código en </a:t>
            </a:r>
            <a:r>
              <a:rPr lang="es-AR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s-AR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funciona – </a:t>
            </a:r>
            <a:r>
              <a:rPr lang="es-AR" sz="36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s-AR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es omitido</a:t>
            </a:r>
          </a:p>
          <a:p>
            <a:pPr marL="749300" lvl="0" indent="-533400">
              <a:spcBef>
                <a:spcPts val="3500"/>
              </a:spcBef>
              <a:buClr>
                <a:schemeClr val="lt1"/>
              </a:buClr>
              <a:buSzPct val="171000"/>
              <a:buFont typeface="Cabin"/>
              <a:buChar char="•"/>
            </a:pPr>
            <a:r>
              <a:rPr lang="es-AR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 el código en </a:t>
            </a:r>
            <a:r>
              <a:rPr lang="es-AR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s-AR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falla – pasa a la sección </a:t>
            </a:r>
            <a:r>
              <a:rPr lang="es-AR" sz="3600" b="0" u="none" strike="noStrike" cap="none" dirty="0" err="1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s-AR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5</a:t>
            </a:r>
            <a:endParaRPr lang="es-AR" sz="36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700506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Bob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('Primero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istr)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('Segundo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istr)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notry.py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E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Traza de rastreo (llamada más reciente a la último):  Archivo "notry.py", línea 2, in &lt;module&gt;    </a:t>
            </a:r>
            <a:r>
              <a:rPr lang="es-E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s-E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s-E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s-E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s-E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s-E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s-E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s-E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s-E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invalid</a:t>
            </a:r>
            <a:r>
              <a:rPr lang="es-E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literal </a:t>
            </a:r>
            <a:r>
              <a:rPr lang="es-E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s-E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E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s-E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</a:t>
            </a:r>
            <a:r>
              <a:rPr lang="es-E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</a:t>
            </a:r>
            <a:r>
              <a:rPr lang="es-E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base 10: 'Hola Bob'</a:t>
            </a: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253203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s-AR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Todo Terminado</a:t>
            </a:r>
          </a:p>
        </p:txBody>
      </p:sp>
    </p:spTree>
    <p:extLst>
      <p:ext uri="{BB962C8B-B14F-4D97-AF65-F5344CB8AC3E}">
        <p14:creationId xmlns:p14="http://schemas.microsoft.com/office/powerpoint/2010/main" val="2077303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$ cat notry.py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Bob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('Primero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istr)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print('Segundo', istr)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notry.py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AR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Trazas de rastreo (llamada más reciente a lo último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):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Archivo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"notry.py",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línea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2, in &lt;module&gt;    istr = int(astr)ValueError: invalid literal for int() with base 10: '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Hola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2431194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s-AR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Todo Terminado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2169903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s-AR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 programa se detiene aquí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5" y="5738763"/>
            <a:ext cx="5185738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532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157192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Dispositivos de Entrada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CPU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Memoria Principal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Dispositivos de Salida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Memoria Secundaria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78745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Computadora genérica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943509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AR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Dispositivos de Entrada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AR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CPU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AR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Memoria Principal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AR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Dispositivos de Salida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AR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Memoria Secundaria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787450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AR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Computadora genérica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788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618687" y="1010964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Hola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('Primero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istr = int(astr)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istr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print('Segundo', </a:t>
            </a:r>
            <a:r>
              <a:rPr lang="en-U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istr)</a:t>
            </a:r>
            <a:endParaRPr lang="en-U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662399" y="3341213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python tryexcept.py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Primero</a:t>
            </a:r>
            <a:r>
              <a:rPr lang="es-AR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0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Segundo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571812" y="1010964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s-AR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Cuando la primera conversión falla – simplemente cae en </a:t>
            </a:r>
            <a:r>
              <a:rPr lang="es-AR" sz="3000" u="none" strike="noStrike" cap="none" dirty="0" err="1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s-AR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(excepción): </a:t>
            </a:r>
            <a:r>
              <a:rPr lang="es-AR" sz="30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clausula, y el programa continúa</a:t>
            </a:r>
            <a:r>
              <a:rPr lang="es-AR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288511" y="2446075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318198" y="6668073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Cuando la segunda conversión es exitosa – solo omite </a:t>
            </a:r>
            <a:r>
              <a:rPr lang="es-AR" sz="30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s-AR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(excepción): clausula, y el programa continúa.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037412" y="3323814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092461" y="606060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601912" y="7868493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23027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865918" y="694444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292118" y="901356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400568" y="2746030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038344" y="2789101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s-E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s-E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('Hola') </a:t>
            </a:r>
            <a:endParaRPr lang="es-E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s-E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E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E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astr</a:t>
            </a:r>
            <a:r>
              <a:rPr lang="es-E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s-E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'a</a:t>
            </a:r>
            <a:r>
              <a:rPr lang="es-E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todos</a:t>
            </a:r>
            <a:r>
              <a:rPr lang="es-E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s-E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s-E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s-E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s-E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('Terminado</a:t>
            </a:r>
            <a:r>
              <a:rPr lang="es-E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s-ES" sz="3000" b="1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istr</a:t>
            </a:r>
            <a:r>
              <a:rPr lang="es-E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lang="es-ES" sz="3000" b="1" i="0" u="none" strike="noStrike" cap="none" dirty="0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7939818" y="2336456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('Hola')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7939818" y="5028856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E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('a todos</a:t>
            </a:r>
            <a:r>
              <a:rPr lang="es-E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7939818" y="3720756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 = int(astr)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7863618" y="7391056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ES" sz="28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28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('Terminado</a:t>
            </a:r>
            <a:r>
              <a:rPr lang="es-E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', </a:t>
            </a:r>
            <a:r>
              <a:rPr lang="es-ES" sz="28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s-ES" sz="2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657493" y="3176242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657493" y="4566892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080018" y="6273456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652893" y="5889231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003443" y="1833217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400567" y="4130331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400567" y="5438431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3860818" y="2702105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637768" y="6686205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630895" y="7289456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 de seguridad</a:t>
            </a:r>
          </a:p>
        </p:txBody>
      </p:sp>
    </p:spTree>
    <p:extLst>
      <p:ext uri="{BB962C8B-B14F-4D97-AF65-F5344CB8AC3E}">
        <p14:creationId xmlns:p14="http://schemas.microsoft.com/office/powerpoint/2010/main" val="1104479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Muestra de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s-AR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python3 trynum.py</a:t>
            </a:r>
            <a:r>
              <a:rPr lang="es-AR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Ingresar un número:</a:t>
            </a:r>
            <a:r>
              <a:rPr lang="es-AR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Buen trabajo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s-AR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python3 trynum.py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Ingresar un número:</a:t>
            </a:r>
            <a:r>
              <a:rPr lang="es-AR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cuarenta-y-dos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No es un número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00FF00"/>
              </a:buClr>
              <a:buSzPct val="25000"/>
            </a:pPr>
            <a:r>
              <a:rPr lang="es-E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</a:t>
            </a:r>
            <a:r>
              <a:rPr lang="es-E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input</a:t>
            </a:r>
            <a:r>
              <a:rPr lang="es-E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('Ingresar </a:t>
            </a:r>
            <a:r>
              <a:rPr lang="es-E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un número:')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s-E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s-E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E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rawstr</a:t>
            </a:r>
            <a:r>
              <a:rPr lang="es-E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s-E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s-E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s-ES" sz="3000" b="1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ival</a:t>
            </a:r>
            <a:r>
              <a:rPr lang="es-E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s-E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('Buen </a:t>
            </a:r>
            <a:r>
              <a:rPr lang="es-E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trabajo</a:t>
            </a:r>
            <a:r>
              <a:rPr lang="es-E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s-E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E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s-E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('No es un número')</a:t>
            </a:r>
            <a:endParaRPr lang="es-E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9908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554315" y="657056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Operadores de Comparación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idx="1"/>
          </p:nvPr>
        </p:nvSpPr>
        <p:spPr>
          <a:xfrm>
            <a:off x="1155700" y="2160253"/>
            <a:ext cx="6787984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s-AR" sz="2800" b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</a:t>
            </a:r>
            <a:r>
              <a:rPr lang="es-AR" sz="28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</a:t>
            </a:r>
            <a:r>
              <a:rPr lang="es-AR" sz="28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xpresiones booleanas </a:t>
            </a:r>
            <a:r>
              <a:rPr lang="es-AR" sz="28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formulan una pregunta y generan un </a:t>
            </a:r>
            <a:r>
              <a:rPr lang="es-AR" sz="2800" b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resultado Yes (afirmativo) o No (negativo) que </a:t>
            </a:r>
            <a:r>
              <a:rPr lang="es-AR" sz="28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utilizamos para controlar el flujo del programa </a:t>
            </a:r>
          </a:p>
          <a:p>
            <a:pPr marL="749300" lvl="0" indent="-345694">
              <a:spcBef>
                <a:spcPts val="3500"/>
              </a:spcBef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s-AR" sz="28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 expresiones booleanas </a:t>
            </a:r>
            <a:r>
              <a:rPr lang="es-AR" sz="28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utilizan </a:t>
            </a:r>
            <a:r>
              <a:rPr lang="es-AR" sz="2800" b="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operadores de comparación</a:t>
            </a:r>
            <a:r>
              <a:rPr lang="es-AR" sz="28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para evaluar si es True (Verdadero) / False (Falso) o Yes (Sí)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s-AR" sz="28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Los operadores de comparación observan las variables pero no las modifican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Recuerde:  </a:t>
            </a:r>
            <a:r>
              <a:rPr lang="es-AR" sz="30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s-AR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s-AR" sz="30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  <a:r>
              <a:rPr lang="es-AR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 usa para asignación.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3196595777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3300" b="0" i="0" u="none" noProof="0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Significado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3100" b="0" i="0" u="none" noProof="0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Menor que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3100" b="0" i="0" u="none" noProof="0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Menor que o Igual a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3100" b="0" i="0" u="none" noProof="0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Igual a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3100" b="0" i="0" u="none" noProof="0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Mayor que o igual a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3100" b="0" i="0" u="none" noProof="0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Mayor que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s-AR" sz="3100" b="0" i="0" u="none" noProof="0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 igual a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 txBox="1"/>
          <p:nvPr/>
        </p:nvSpPr>
        <p:spPr>
          <a:xfrm>
            <a:off x="2476500" y="2080312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Reescriba su cálculo del salario para darle al empleado 1,5 veces la tarifa por hora para las horas trabajadas que excedan las 40 horas.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lang="es-AR"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Ingresar Horas: </a:t>
            </a:r>
            <a:r>
              <a:rPr lang="es-AR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Ingresar Tarifa: </a:t>
            </a:r>
            <a:r>
              <a:rPr lang="es-AR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s-AR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s-AR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Salario: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620188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  <p:sp>
        <p:nvSpPr>
          <p:cNvPr id="5" name="Shape 682"/>
          <p:cNvSpPr txBox="1"/>
          <p:nvPr/>
        </p:nvSpPr>
        <p:spPr>
          <a:xfrm>
            <a:off x="509457" y="1101819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Ejercicio</a:t>
            </a:r>
          </a:p>
        </p:txBody>
      </p:sp>
    </p:spTree>
    <p:extLst>
      <p:ext uri="{BB962C8B-B14F-4D97-AF65-F5344CB8AC3E}">
        <p14:creationId xmlns:p14="http://schemas.microsoft.com/office/powerpoint/2010/main" val="1044363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1101819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Ejercicio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2180469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Reescriba su programa de salarios usando try y except de modo que su programa maneje input (entradas) no numéricas de forma correcta.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lang="es-AR"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Ingresar Horas: </a:t>
            </a:r>
            <a:r>
              <a:rPr lang="es-AR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s-AR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Ingresar Tarifa: </a:t>
            </a:r>
            <a:r>
              <a:rPr lang="es-AR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nueve</a:t>
            </a:r>
            <a:endParaRPr lang="es-AR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por favor, ingresar un valor numérico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AR" sz="3800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Ingresar Horas: </a:t>
            </a:r>
            <a:r>
              <a:rPr lang="es-AR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cuarenta</a:t>
            </a:r>
            <a:endParaRPr lang="es-AR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AR" sz="3800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por favor, ingresar un valor numérico</a:t>
            </a:r>
          </a:p>
        </p:txBody>
      </p:sp>
    </p:spTree>
    <p:extLst>
      <p:ext uri="{BB962C8B-B14F-4D97-AF65-F5344CB8AC3E}">
        <p14:creationId xmlns:p14="http://schemas.microsoft.com/office/powerpoint/2010/main" val="1546307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AR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Síntesis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Operadores de comparación</a:t>
            </a:r>
            <a:br>
              <a:rPr lang="es-AR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s-AR" sz="3600" b="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&lt;   !   =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Indentación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Decisiones Unidireccionales</a:t>
            </a:r>
            <a:endParaRPr lang="es-AR" sz="3600" b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indent="-437896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Decisiones Bidireccionales:</a:t>
            </a:r>
            <a:br>
              <a:rPr lang="es-AR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s-AR" sz="36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s-AR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y </a:t>
            </a:r>
            <a:r>
              <a:rPr lang="es-AR" sz="36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8452979" y="2472824"/>
            <a:ext cx="6725999" cy="5702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Decisiones Anidadas</a:t>
            </a:r>
          </a:p>
          <a:p>
            <a:pPr marL="685800" indent="-437896">
              <a:lnSpc>
                <a:spcPct val="80000"/>
              </a:lnSpc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Decisiones Multidireccionales </a:t>
            </a:r>
            <a:r>
              <a:rPr lang="es-AR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usando </a:t>
            </a:r>
            <a:r>
              <a:rPr lang="es-AR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600" b="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s-AR" sz="36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s-AR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s-AR" sz="3600" b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s-AR" sz="36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s-AR" sz="36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para compensar errores</a:t>
            </a:r>
          </a:p>
        </p:txBody>
      </p:sp>
    </p:spTree>
    <p:extLst>
      <p:ext uri="{BB962C8B-B14F-4D97-AF65-F5344CB8AC3E}">
        <p14:creationId xmlns:p14="http://schemas.microsoft.com/office/powerpoint/2010/main" val="214077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/>
        </p:nvSpPr>
        <p:spPr>
          <a:xfrm>
            <a:off x="1155700" y="2318469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s-E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Igual a 5</a:t>
            </a:r>
            <a:r>
              <a:rPr lang="es-ES" sz="30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s-ES" sz="3000" b="1" i="0" u="none" strike="noStrike" cap="none" dirty="0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E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ES" sz="3000" b="1" i="0" u="none" strike="noStrike" cap="none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Mayor que 4</a:t>
            </a:r>
            <a:r>
              <a:rPr lang="es-ES" sz="3000" b="1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s-E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Mayor que o Igual a 5</a:t>
            </a:r>
            <a:r>
              <a:rPr lang="es-ES" sz="3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s-ES" sz="30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s-ES" sz="3000" b="1" i="0" u="none" strike="noStrike" cap="none" dirty="0" err="1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000" b="1" i="0" u="none" strike="noStrike" cap="none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 x &lt; 6 : </a:t>
            </a:r>
            <a:r>
              <a:rPr lang="es-ES" sz="3000" b="1" i="0" u="none" strike="noStrike" cap="none" dirty="0" err="1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i="0" u="none" strike="noStrike" cap="none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Menor que 6</a:t>
            </a:r>
            <a:r>
              <a:rPr lang="es-ES" sz="3000" b="1" dirty="0">
                <a:solidFill>
                  <a:srgbClr val="D9D9D9"/>
                </a:solidFill>
                <a:latin typeface="Courier New"/>
                <a:ea typeface="Courier New"/>
                <a:cs typeface="Courier New"/>
                <a:sym typeface="Courier New"/>
              </a:rPr>
              <a:t>') </a:t>
            </a:r>
            <a:endParaRPr lang="es-ES" sz="3000" b="1" i="0" u="none" strike="noStrike" cap="none" dirty="0">
              <a:solidFill>
                <a:srgbClr val="D9D9D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s-E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Menor que o Igual a 5</a:t>
            </a:r>
            <a:r>
              <a:rPr lang="es-ES" sz="3000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s-E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s-E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0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0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No igual a 6</a:t>
            </a:r>
            <a:r>
              <a:rPr lang="es-ES" sz="30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s-ES" sz="3000" b="1" i="0" u="none" strike="noStrike" cap="none" dirty="0">
              <a:solidFill>
                <a:srgbClr val="00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619264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Igual a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Mayor que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AR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Mayor que o Igual a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s-AR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Menor que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Menor que o Igual a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s-AR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 igual a 6</a:t>
            </a:r>
          </a:p>
        </p:txBody>
      </p:sp>
      <p:cxnSp>
        <p:nvCxnSpPr>
          <p:cNvPr id="293" name="Shape 293"/>
          <p:cNvCxnSpPr/>
          <p:nvPr/>
        </p:nvCxnSpPr>
        <p:spPr>
          <a:xfrm flipH="1">
            <a:off x="8409482" y="5775884"/>
            <a:ext cx="1804067" cy="17956"/>
          </a:xfrm>
          <a:prstGeom prst="straightConnector1">
            <a:avLst/>
          </a:prstGeom>
          <a:noFill/>
          <a:ln w="76200" cap="rnd" cmpd="sng">
            <a:solidFill>
              <a:srgbClr val="CCCCCC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281"/>
          <p:cNvSpPr txBox="1"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s-AR" sz="7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Operadores de Comparación</a:t>
            </a:r>
            <a:endParaRPr lang="en-US" sz="7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323340" y="546176"/>
            <a:ext cx="10296785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s-AR" sz="5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Decisiones Unidireccionales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680371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s-ES" sz="32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Antes de 5</a:t>
            </a:r>
            <a:r>
              <a:rPr lang="es-E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ES" sz="32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E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2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Es 5</a:t>
            </a:r>
            <a:r>
              <a:rPr lang="es-E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E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2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Sigue Siendo 5</a:t>
            </a:r>
            <a:r>
              <a:rPr lang="es-E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s-E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200" b="1" i="0" u="none" strike="noStrike" cap="none" dirty="0" err="1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200" b="1" i="0" u="none" strike="noStrike" cap="none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Tercer 5</a:t>
            </a:r>
            <a:r>
              <a:rPr lang="es-ES" sz="3200" b="1" dirty="0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s-ES" sz="32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Después de </a:t>
            </a:r>
            <a:r>
              <a:rPr lang="es-E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5')</a:t>
            </a:r>
            <a:endParaRPr lang="es-E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s-ES" sz="3200" b="1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ES" sz="32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rint</a:t>
            </a:r>
            <a:r>
              <a:rPr lang="es-E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Antes de </a:t>
            </a:r>
            <a:r>
              <a:rPr lang="es-E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6')</a:t>
            </a:r>
            <a:endParaRPr lang="es-E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E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s-E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Es </a:t>
            </a:r>
            <a:r>
              <a:rPr lang="es-E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6')</a:t>
            </a:r>
            <a:endParaRPr lang="es-E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s-E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Sigue siendo </a:t>
            </a:r>
            <a:r>
              <a:rPr lang="es-E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6')</a:t>
            </a:r>
            <a:endParaRPr lang="es-E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s-E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ES" sz="3200" b="1" i="0" u="none" strike="noStrike" cap="none" dirty="0" err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2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Tercer </a:t>
            </a:r>
            <a:r>
              <a:rPr lang="es-ES" sz="3200" b="1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6')</a:t>
            </a:r>
            <a:endParaRPr lang="es-ES" sz="3200" b="1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s-ES" sz="3200" b="1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s-ES" sz="3200" b="1" i="0" u="none" strike="noStrike" cap="none" dirty="0" err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rint</a:t>
            </a:r>
            <a:r>
              <a:rPr lang="es-E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200" b="1" i="0" u="none" strike="noStrike" cap="none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Después de 6</a:t>
            </a:r>
            <a:r>
              <a:rPr lang="es-ES" sz="32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s-ES" sz="3200" b="1" i="0" u="none" strike="noStrike" cap="none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541442"/>
            <a:ext cx="3239654" cy="5505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AR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Antes de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s-AR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Sigue siendo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Tercer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AR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Después de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AR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Antes de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AR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Después de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s-AR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s-AR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s-AR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225704" y="3830647"/>
            <a:ext cx="952760" cy="22835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207416" y="6087482"/>
            <a:ext cx="2002850" cy="394638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452094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2012445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230082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641094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641219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482120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803695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Sí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34924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ES" sz="30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s-E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</a:t>
            </a:r>
            <a:r>
              <a:rPr lang="es-E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Sigue siendo </a:t>
            </a:r>
            <a:r>
              <a:rPr lang="es-E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s-E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45414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ES" sz="30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('Tercer </a:t>
            </a:r>
            <a:r>
              <a:rPr lang="es-E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s-E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307845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244345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s-ES" sz="30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</a:t>
            </a:r>
            <a:r>
              <a:rPr lang="es-E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(‘Es </a:t>
            </a:r>
            <a:r>
              <a:rPr lang="es-E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s-E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993744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5136382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202819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s-AR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Indentación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idx="1"/>
          </p:nvPr>
        </p:nvSpPr>
        <p:spPr>
          <a:xfrm>
            <a:off x="632178" y="2152805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s-AR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Aumentar la </a:t>
            </a:r>
            <a:r>
              <a:rPr lang="es-AR" sz="3200" b="0" u="none" strike="noStrike" cap="none" dirty="0" err="1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indentación</a:t>
            </a:r>
            <a:r>
              <a:rPr lang="es-AR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sirve </a:t>
            </a:r>
            <a:r>
              <a:rPr lang="es-AR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 </a:t>
            </a:r>
            <a:r>
              <a:rPr lang="es-AR" sz="3200" b="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</a:t>
            </a:r>
            <a:r>
              <a:rPr lang="es-AR" sz="3200" b="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ndentar</a:t>
            </a:r>
            <a:r>
              <a:rPr lang="es-AR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luego de un enunciado </a:t>
            </a:r>
            <a:r>
              <a:rPr lang="es-AR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s-AR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 </a:t>
            </a:r>
            <a:r>
              <a:rPr lang="es-AR" sz="3200" b="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s-AR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(después: )</a:t>
            </a:r>
          </a:p>
          <a:p>
            <a:pPr marL="749300" lvl="0" indent="-345694">
              <a:spcBef>
                <a:spcPts val="3500"/>
              </a:spcBef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s-AR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Mantener </a:t>
            </a:r>
            <a:r>
              <a:rPr lang="es-AR" sz="3200" b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 </a:t>
            </a:r>
            <a:r>
              <a:rPr lang="es-AR" sz="3200" b="0" dirty="0" err="1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indentación</a:t>
            </a:r>
            <a:r>
              <a:rPr lang="es-AR" sz="3200" b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sirve para indicar el </a:t>
            </a:r>
            <a:r>
              <a:rPr lang="es-AR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alcance</a:t>
            </a:r>
            <a:r>
              <a:rPr lang="es-AR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del bloque (qué líneas son afectadas por</a:t>
            </a:r>
            <a:r>
              <a:rPr lang="es-AR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s-AR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s-AR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s-AR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lvl="0" indent="-345694">
              <a:spcBef>
                <a:spcPts val="3500"/>
              </a:spcBef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s-AR" sz="32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Reducir </a:t>
            </a:r>
            <a:r>
              <a:rPr lang="es-AR" sz="3200" b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 </a:t>
            </a:r>
            <a:r>
              <a:rPr lang="es-AR" sz="3200" b="0" dirty="0" err="1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indentación</a:t>
            </a:r>
            <a:r>
              <a:rPr lang="es-AR" sz="3200" b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32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permite regresarla al nivel del enunciado </a:t>
            </a:r>
            <a:r>
              <a:rPr lang="es-AR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s-AR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 </a:t>
            </a:r>
            <a:r>
              <a:rPr lang="es-AR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s-AR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para indicar el final del bloque</a:t>
            </a:r>
          </a:p>
          <a:p>
            <a:pPr marL="749300" lvl="0" indent="-345694">
              <a:spcBef>
                <a:spcPts val="3500"/>
              </a:spcBef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s-AR" sz="3200" b="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Las</a:t>
            </a:r>
            <a:r>
              <a:rPr lang="es-AR" sz="32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líneas en blanco</a:t>
            </a:r>
            <a:r>
              <a:rPr lang="es-AR" sz="3200" b="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son ignoradas y no afectan la </a:t>
            </a:r>
            <a:r>
              <a:rPr lang="es-AR" sz="3200" b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indentación </a:t>
            </a:r>
            <a:endParaRPr lang="es-AR" sz="3200" b="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345694">
              <a:spcBef>
                <a:spcPts val="3500"/>
              </a:spcBef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s-AR" sz="32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Los</a:t>
            </a:r>
            <a:r>
              <a:rPr lang="es-AR" sz="3200" b="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comentarios</a:t>
            </a:r>
            <a:r>
              <a:rPr lang="es-AR" sz="32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 una línea en sí mismos se ignoran en lo que respecta a la </a:t>
            </a:r>
            <a:r>
              <a:rPr lang="es-AR" sz="3200" b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indentación </a:t>
            </a:r>
            <a:endParaRPr lang="es-AR" sz="3200" b="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598086" y="589659"/>
            <a:ext cx="14991644" cy="124772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s-AR" sz="5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Advertencia: </a:t>
            </a:r>
            <a:r>
              <a:rPr lang="es-AR" sz="54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¡Deshabilite las Tabulaciones!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idx="1"/>
          </p:nvPr>
        </p:nvSpPr>
        <p:spPr>
          <a:xfrm>
            <a:off x="598086" y="1955739"/>
            <a:ext cx="14752317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SzPct val="100000"/>
            </a:pPr>
            <a:endParaRPr lang="es-AR" sz="2800" b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345694">
              <a:spcBef>
                <a:spcPts val="0"/>
              </a:spcBef>
              <a:buSzPct val="100000"/>
            </a:pPr>
            <a:r>
              <a:rPr lang="es-AR" sz="2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automáticamente usa los espacios para los archivos con la extensión ".py" (¡genial!)</a:t>
            </a:r>
          </a:p>
          <a:p>
            <a:pPr marL="749300" lvl="0" indent="-345694">
              <a:spcBef>
                <a:spcPts val="0"/>
              </a:spcBef>
              <a:buSzPct val="100000"/>
            </a:pPr>
            <a:endParaRPr lang="es-AR" sz="2400" b="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2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 mayoría de los editores de texto pueden convertir las </a:t>
            </a:r>
            <a:r>
              <a:rPr lang="es-AR" sz="24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tabulaciones</a:t>
            </a:r>
            <a:r>
              <a:rPr lang="es-AR" sz="2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2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s-AR" sz="2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</a:t>
            </a:r>
            <a:r>
              <a:rPr lang="es-AR" sz="2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espacios</a:t>
            </a:r>
            <a:r>
              <a:rPr lang="es-AR" sz="2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– asegúrese de habilitar esta </a:t>
            </a:r>
            <a:r>
              <a:rPr lang="es-AR" sz="2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funcionalidad</a:t>
            </a:r>
            <a:endParaRPr lang="es-AR" sz="24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lvl="1" indent="-345694"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–"/>
            </a:pPr>
            <a:r>
              <a:rPr lang="es-AR" sz="2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NotePad++:  Settings -&gt; Preferences -&gt; Language Menu/</a:t>
            </a:r>
            <a:r>
              <a:rPr lang="es-AR" sz="24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s-AR" sz="2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  <a:r>
              <a:rPr lang="es-AR" sz="2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(Configuración -&gt; Preferencias -&gt; Menú de Idiomas/Configuración de </a:t>
            </a:r>
            <a:r>
              <a:rPr lang="es-AR" sz="2400" b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Tabulación</a:t>
            </a:r>
            <a:r>
              <a:rPr lang="es-AR" sz="2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endParaRPr lang="es-AR" sz="24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1041400" lvl="1" indent="-345694"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–"/>
            </a:pPr>
            <a:r>
              <a:rPr lang="es-AR" sz="2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TextWrangler:  TextWrangler -&gt; Preferences -&gt; </a:t>
            </a:r>
            <a:r>
              <a:rPr lang="es-AR" sz="2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Editor Defaults (TextWrangler:  TextWrangler -&gt; Preferencias -&gt; Valores Predeterminados del Editor)</a:t>
            </a:r>
            <a:endParaRPr lang="es-AR" sz="2400" b="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lvl="0" indent="-345694">
              <a:spcBef>
                <a:spcPts val="350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2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Python le importa *mucho* cuánta indentación tiene una línea. Si usted mezcla </a:t>
            </a:r>
            <a:r>
              <a:rPr lang="es-AR" sz="24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tabulaciones</a:t>
            </a:r>
            <a:r>
              <a:rPr lang="es-AR" sz="2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24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  <a:r>
              <a:rPr lang="es-AR" sz="2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2400" b="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espacios</a:t>
            </a:r>
            <a:r>
              <a:rPr lang="es-AR" sz="2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tal vez obtenga </a:t>
            </a:r>
            <a:r>
              <a:rPr lang="es-AR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s-AR" sz="2400" b="0" u="none" strike="noStrike" cap="none" dirty="0" err="1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  <a:r>
              <a:rPr lang="es-AR" sz="2400" b="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2400" b="0" u="none" strike="noStrike" cap="none" dirty="0" err="1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errors</a:t>
            </a:r>
            <a:r>
              <a:rPr lang="es-AR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s-AR" sz="2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</a:t>
            </a:r>
            <a:r>
              <a:rPr lang="es-AR" sz="2400" b="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errores de </a:t>
            </a:r>
            <a:r>
              <a:rPr lang="es-AR" sz="2400" b="0" dirty="0" err="1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indentación</a:t>
            </a:r>
            <a:r>
              <a:rPr lang="es-AR" sz="24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incluso aunque todo se vea bien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2228" y="932472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89424" y="3726578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548726" y="1912038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7" name="Shape 337"/>
          <p:cNvSpPr/>
          <p:nvPr/>
        </p:nvSpPr>
        <p:spPr>
          <a:xfrm>
            <a:off x="11611918" y="6615931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Shape 338"/>
          <p:cNvSpPr txBox="1"/>
          <p:nvPr/>
        </p:nvSpPr>
        <p:spPr>
          <a:xfrm>
            <a:off x="9759140" y="1173951"/>
            <a:ext cx="5011681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AR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Esto le ahorrará dolores de cabeza innecesarios.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-E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Mayor que </a:t>
            </a:r>
            <a:r>
              <a:rPr lang="es-E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s-E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-E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Sigue siendo mayor</a:t>
            </a:r>
            <a:r>
              <a:rPr lang="es-E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lang="es-E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Terminado con </a:t>
            </a:r>
            <a:r>
              <a:rPr lang="es-E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s-E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E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 in rango(5)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-E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(i)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-E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E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s-E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-E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Mayor que </a:t>
            </a:r>
            <a:r>
              <a:rPr lang="es-E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2')</a:t>
            </a:r>
            <a:endParaRPr lang="es-ES" sz="32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s-E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s-ES" sz="32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E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'Terminado con </a:t>
            </a:r>
            <a:r>
              <a:rPr lang="es-ES" sz="32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i', i)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s-E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32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-ES" sz="32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('Todo Terminado') 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8397558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aumentar / </a:t>
            </a:r>
            <a:r>
              <a:rPr lang="es-AR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mantener</a:t>
            </a:r>
            <a:r>
              <a:rPr lang="es-AR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después de if o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lang="es-AR"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reducir </a:t>
            </a:r>
            <a:r>
              <a:rPr lang="es-AR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 indicar el final del bloque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lang="es-AR" dirty="0"/>
          </a:p>
        </p:txBody>
      </p:sp>
      <p:cxnSp>
        <p:nvCxnSpPr>
          <p:cNvPr id="345" name="Shape 345"/>
          <p:cNvCxnSpPr/>
          <p:nvPr/>
        </p:nvCxnSpPr>
        <p:spPr>
          <a:xfrm>
            <a:off x="3261800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464</TotalTime>
  <Words>2184</Words>
  <Application>Microsoft Office PowerPoint</Application>
  <PresentationFormat>Personalizado</PresentationFormat>
  <Paragraphs>431</Paragraphs>
  <Slides>32</Slides>
  <Notes>31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9" baseType="lpstr">
      <vt:lpstr>Arial</vt:lpstr>
      <vt:lpstr>Cabin</vt:lpstr>
      <vt:lpstr>Courier</vt:lpstr>
      <vt:lpstr>Courier New</vt:lpstr>
      <vt:lpstr>Gill Sans SemiBold</vt:lpstr>
      <vt:lpstr>Merriweather Sans</vt:lpstr>
      <vt:lpstr>071215_powerpoint_template_b</vt:lpstr>
      <vt:lpstr>Ejecución Condicional</vt:lpstr>
      <vt:lpstr>Pasos Condicionales</vt:lpstr>
      <vt:lpstr>Operadores de Comparación</vt:lpstr>
      <vt:lpstr>Operadores de Comparación</vt:lpstr>
      <vt:lpstr>Decisiones Unidireccionales</vt:lpstr>
      <vt:lpstr>Indentación</vt:lpstr>
      <vt:lpstr>Advertencia: ¡Deshabilite las Tabulaciones!</vt:lpstr>
      <vt:lpstr>Presentación de PowerPoint</vt:lpstr>
      <vt:lpstr>Presentación de PowerPoint</vt:lpstr>
      <vt:lpstr>Presentación de PowerPoint</vt:lpstr>
      <vt:lpstr>Presentación de PowerPoint</vt:lpstr>
      <vt:lpstr>Decisiones Bidireccionales</vt:lpstr>
      <vt:lpstr>Decisiones Bidireccionales con else:</vt:lpstr>
      <vt:lpstr>Más Patrones de Ejecución Condicional</vt:lpstr>
      <vt:lpstr>Visualizar Bloques</vt:lpstr>
      <vt:lpstr>Multidireccional</vt:lpstr>
      <vt:lpstr>Multidireccional</vt:lpstr>
      <vt:lpstr>Multidireccional</vt:lpstr>
      <vt:lpstr>Multidireccional</vt:lpstr>
      <vt:lpstr>Multidireccional</vt:lpstr>
      <vt:lpstr>Enigmas Multidireccionales</vt:lpstr>
      <vt:lpstr>La Estructura try / except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try / except</vt:lpstr>
      <vt:lpstr>Muestra de try / except</vt:lpstr>
      <vt:lpstr>Presentación de PowerPoint</vt:lpstr>
      <vt:lpstr>Presentación de PowerPoint</vt:lpstr>
      <vt:lpstr>Síntesis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dc:creator>Usuario</dc:creator>
  <cp:lastModifiedBy>Rudy Manzaneda Veizaga</cp:lastModifiedBy>
  <cp:revision>119</cp:revision>
  <dcterms:modified xsi:type="dcterms:W3CDTF">2023-04-13T00:26:09Z</dcterms:modified>
</cp:coreProperties>
</file>