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35"/>
  </p:notesMasterIdLst>
  <p:sldIdLst>
    <p:sldId id="256" r:id="rId2"/>
    <p:sldId id="257" r:id="rId3"/>
    <p:sldId id="258" r:id="rId4"/>
    <p:sldId id="259" r:id="rId5"/>
    <p:sldId id="260" r:id="rId6"/>
    <p:sldId id="261" r:id="rId7"/>
    <p:sldId id="262" r:id="rId8"/>
    <p:sldId id="287" r:id="rId9"/>
    <p:sldId id="264" r:id="rId10"/>
    <p:sldId id="265" r:id="rId11"/>
    <p:sldId id="266" r:id="rId12"/>
    <p:sldId id="267" r:id="rId13"/>
    <p:sldId id="268" r:id="rId14"/>
    <p:sldId id="269" r:id="rId15"/>
    <p:sldId id="290" r:id="rId16"/>
    <p:sldId id="270"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9" r:id="rId32"/>
    <p:sldId id="285" r:id="rId33"/>
    <p:sldId id="286" r:id="rId3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00000"/>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6"/>
    <p:restoredTop sz="94301"/>
  </p:normalViewPr>
  <p:slideViewPr>
    <p:cSldViewPr snapToGrid="0" snapToObjects="1">
      <p:cViewPr varScale="1">
        <p:scale>
          <a:sx n="52" d="100"/>
          <a:sy n="52" d="100"/>
        </p:scale>
        <p:origin x="876" y="66"/>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1261064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290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660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37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47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287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894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286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297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6249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3" name="Shape 4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5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820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909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6" name="Shape 4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956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92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Shape 4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6" name="Shape 4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406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685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3" name="Shape 4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48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4464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7" name="Shape 5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637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Shape 5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935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462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0590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3" name="Shape 5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65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01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14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77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425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39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0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4109144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61287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179052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072293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93275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805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4690635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47231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75619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54560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4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2127261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28762156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59408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5" r:id="rId13"/>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hyperlink" Target="http://open.umich.ed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632178" y="3324279"/>
            <a:ext cx="14991644" cy="124772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Cadenas</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MX" sz="7600" dirty="0">
                <a:solidFill>
                  <a:srgbClr val="FFD966"/>
                </a:solidFill>
                <a:latin typeface="Arial" charset="0"/>
                <a:ea typeface="Arial" charset="0"/>
                <a:cs typeface="Arial" charset="0"/>
                <a:sym typeface="Cabin"/>
              </a:rPr>
              <a:t>R</a:t>
            </a:r>
            <a:r>
              <a:rPr lang="en-US" sz="7600" dirty="0" err="1">
                <a:solidFill>
                  <a:srgbClr val="FFD966"/>
                </a:solidFill>
                <a:latin typeface="Arial" charset="0"/>
                <a:ea typeface="Arial" charset="0"/>
                <a:cs typeface="Arial" charset="0"/>
                <a:sym typeface="Cabin"/>
              </a:rPr>
              <a:t>ecorriendo</a:t>
            </a:r>
            <a:r>
              <a:rPr lang="en-US" sz="7600" dirty="0">
                <a:solidFill>
                  <a:srgbClr val="FFD966"/>
                </a:solidFill>
                <a:latin typeface="Arial" charset="0"/>
                <a:ea typeface="Arial" charset="0"/>
                <a:cs typeface="Arial" charset="0"/>
                <a:sym typeface="Cabin"/>
              </a:rPr>
              <a:t> una Cadena</a:t>
            </a:r>
            <a:endParaRPr lang="en-US" sz="7600" u="none" strike="noStrike" cap="none" dirty="0">
              <a:solidFill>
                <a:srgbClr val="FFD966"/>
              </a:solidFill>
              <a:latin typeface="Arial" charset="0"/>
              <a:ea typeface="Arial" charset="0"/>
              <a:cs typeface="Arial" charset="0"/>
              <a:sym typeface="Cabin"/>
            </a:endParaRPr>
          </a:p>
        </p:txBody>
      </p:sp>
      <p:sp>
        <p:nvSpPr>
          <p:cNvPr id="307" name="Shape 307"/>
          <p:cNvSpPr txBox="1">
            <a:spLocks noGrp="1"/>
          </p:cNvSpPr>
          <p:nvPr>
            <p:ph idx="1"/>
          </p:nvPr>
        </p:nvSpPr>
        <p:spPr>
          <a:xfrm>
            <a:off x="1155701" y="2603500"/>
            <a:ext cx="5947431"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Un bucle finito utilizando una sentencia </a:t>
            </a:r>
            <a:r>
              <a:rPr lang="es-MX" sz="3600" dirty="0" err="1">
                <a:solidFill>
                  <a:srgbClr val="FFFF00"/>
                </a:solidFill>
                <a:latin typeface="Arial" charset="0"/>
                <a:ea typeface="Arial" charset="0"/>
                <a:cs typeface="Arial" charset="0"/>
                <a:sym typeface="Cabin"/>
              </a:rPr>
              <a:t>for</a:t>
            </a:r>
            <a:r>
              <a:rPr lang="es-MX" sz="3600" dirty="0">
                <a:solidFill>
                  <a:srgbClr val="FFFF00"/>
                </a:solidFill>
                <a:latin typeface="Arial" charset="0"/>
                <a:ea typeface="Arial" charset="0"/>
                <a:cs typeface="Arial" charset="0"/>
                <a:sym typeface="Cabin"/>
              </a:rPr>
              <a:t> </a:t>
            </a:r>
            <a:r>
              <a:rPr lang="es-MX" sz="3600" dirty="0">
                <a:solidFill>
                  <a:schemeClr val="lt1"/>
                </a:solidFill>
                <a:latin typeface="Arial" charset="0"/>
                <a:ea typeface="Arial" charset="0"/>
                <a:cs typeface="Arial" charset="0"/>
                <a:sym typeface="Cabin"/>
              </a:rPr>
              <a:t>es mucho más elegante</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a:t>
            </a:r>
            <a:r>
              <a:rPr lang="es-MX" sz="3600" dirty="0">
                <a:solidFill>
                  <a:srgbClr val="00FF00"/>
                </a:solidFill>
                <a:latin typeface="Arial" charset="0"/>
                <a:ea typeface="Arial" charset="0"/>
                <a:cs typeface="Arial" charset="0"/>
                <a:sym typeface="Cabin"/>
              </a:rPr>
              <a:t>variable de iteración</a:t>
            </a:r>
            <a:r>
              <a:rPr lang="es-MX" sz="3600" dirty="0">
                <a:solidFill>
                  <a:schemeClr val="lt1"/>
                </a:solidFill>
                <a:latin typeface="Arial" charset="0"/>
                <a:ea typeface="Arial" charset="0"/>
                <a:cs typeface="Arial" charset="0"/>
                <a:sym typeface="Cabin"/>
              </a:rPr>
              <a:t> es completamente manejada por el bucle </a:t>
            </a:r>
            <a:r>
              <a:rPr lang="es-MX" sz="3600" dirty="0" err="1">
                <a:solidFill>
                  <a:srgbClr val="FFFF00"/>
                </a:solidFill>
                <a:latin typeface="Arial" charset="0"/>
                <a:ea typeface="Arial" charset="0"/>
                <a:cs typeface="Arial" charset="0"/>
                <a:sym typeface="Cabin"/>
              </a:rPr>
              <a:t>for</a:t>
            </a:r>
            <a:endParaRPr lang="es-MX" sz="3600" dirty="0">
              <a:solidFill>
                <a:schemeClr val="lt1"/>
              </a:solidFill>
              <a:latin typeface="Arial" charset="0"/>
              <a:ea typeface="Arial" charset="0"/>
              <a:cs typeface="Arial" charset="0"/>
              <a:sym typeface="Cabin"/>
            </a:endParaRPr>
          </a:p>
        </p:txBody>
      </p:sp>
      <p:sp>
        <p:nvSpPr>
          <p:cNvPr id="308" name="Shape 30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
        <p:nvSpPr>
          <p:cNvPr id="309" name="Shape 309"/>
          <p:cNvSpPr txBox="1"/>
          <p:nvPr/>
        </p:nvSpPr>
        <p:spPr>
          <a:xfrm>
            <a:off x="8774825" y="4454221"/>
            <a:ext cx="6059999" cy="1663800"/>
          </a:xfrm>
          <a:prstGeom prst="rect">
            <a:avLst/>
          </a:prstGeom>
          <a:noFill/>
          <a:ln>
            <a:noFill/>
          </a:ln>
        </p:spPr>
        <p:txBody>
          <a:bodyPr lIns="0" tIns="0" rIns="0" bIns="0" anchor="ctr" anchorCtr="0">
            <a:noAutofit/>
          </a:bodyPr>
          <a:lstStyle/>
          <a:p>
            <a:pPr lvl="0">
              <a:buClr>
                <a:srgbClr val="FFFF00"/>
              </a:buClr>
              <a:buSzPct val="25000"/>
            </a:pPr>
            <a:r>
              <a:rPr lang="en-US" sz="3600" dirty="0" err="1">
                <a:solidFill>
                  <a:srgbClr val="FFFF00"/>
                </a:solidFill>
                <a:latin typeface="Courier New"/>
                <a:ea typeface="Courier New"/>
                <a:cs typeface="Courier New"/>
                <a:sym typeface="Courier New"/>
              </a:rPr>
              <a:t>fruta</a:t>
            </a:r>
            <a:r>
              <a:rPr lang="en-US" sz="3600" dirty="0">
                <a:solidFill>
                  <a:srgbClr val="FFFF00"/>
                </a:solidFill>
                <a:latin typeface="Courier New"/>
                <a:ea typeface="Courier New"/>
                <a:cs typeface="Courier New"/>
                <a:sym typeface="Courier New"/>
              </a:rPr>
              <a:t> = 'banana'</a:t>
            </a:r>
          </a:p>
          <a:p>
            <a:pPr lvl="0">
              <a:buClr>
                <a:srgbClr val="FFFF00"/>
              </a:buClr>
              <a:buSzPct val="25000"/>
            </a:pPr>
            <a:r>
              <a:rPr lang="en-US" sz="3600" dirty="0">
                <a:solidFill>
                  <a:srgbClr val="FFFF00"/>
                </a:solidFill>
                <a:latin typeface="Courier New"/>
                <a:ea typeface="Courier New"/>
                <a:cs typeface="Courier New"/>
                <a:sym typeface="Courier New"/>
              </a:rPr>
              <a:t>for</a:t>
            </a:r>
            <a:r>
              <a:rPr lang="en-US" sz="3600" dirty="0">
                <a:solidFill>
                  <a:schemeClr val="lt1"/>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letra</a:t>
            </a:r>
            <a:r>
              <a:rPr lang="en-US" sz="3600" dirty="0">
                <a:solidFill>
                  <a:schemeClr val="lt1"/>
                </a:solidFill>
                <a:latin typeface="Courier New"/>
                <a:ea typeface="Courier New"/>
                <a:cs typeface="Courier New"/>
                <a:sym typeface="Courier New"/>
              </a:rPr>
              <a:t> </a:t>
            </a:r>
            <a:r>
              <a:rPr lang="en-US" sz="3600" dirty="0">
                <a:solidFill>
                  <a:srgbClr val="FFFF00"/>
                </a:solidFill>
                <a:latin typeface="Courier New"/>
                <a:ea typeface="Courier New"/>
                <a:cs typeface="Courier New"/>
                <a:sym typeface="Courier New"/>
              </a:rPr>
              <a:t>in</a:t>
            </a:r>
            <a:r>
              <a:rPr lang="en-US" sz="3600" dirty="0">
                <a:solidFill>
                  <a:schemeClr val="lt1"/>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fruta</a:t>
            </a:r>
            <a:r>
              <a:rPr lang="en-US" sz="3600" dirty="0">
                <a:solidFill>
                  <a:schemeClr val="lt1"/>
                </a:solidFill>
                <a:latin typeface="Courier New"/>
                <a:ea typeface="Courier New"/>
                <a:cs typeface="Courier New"/>
                <a:sym typeface="Courier New"/>
              </a:rPr>
              <a:t>: </a:t>
            </a:r>
          </a:p>
          <a:p>
            <a:pPr lvl="0">
              <a:buClr>
                <a:schemeClr val="lt1"/>
              </a:buClr>
              <a:buSzPct val="25000"/>
            </a:pPr>
            <a:r>
              <a:rPr lang="en-US" sz="3600" dirty="0">
                <a:solidFill>
                  <a:schemeClr val="lt1"/>
                </a:solidFill>
                <a:latin typeface="Courier New"/>
                <a:ea typeface="Courier New"/>
                <a:cs typeface="Courier New"/>
                <a:sym typeface="Courier New"/>
              </a:rPr>
              <a:t>    </a:t>
            </a:r>
            <a:r>
              <a:rPr lang="en-US" sz="3600" dirty="0">
                <a:solidFill>
                  <a:srgbClr val="FFFF00"/>
                </a:solidFill>
                <a:latin typeface="Courier New"/>
                <a:ea typeface="Courier New"/>
                <a:cs typeface="Courier New"/>
                <a:sym typeface="Courier New"/>
              </a:rPr>
              <a:t>print</a:t>
            </a:r>
            <a:r>
              <a:rPr lang="en-US" sz="3600" dirty="0">
                <a:solidFill>
                  <a:schemeClr val="lt1"/>
                </a:solidFill>
                <a:latin typeface="Courier New"/>
                <a:ea typeface="Courier New"/>
                <a:cs typeface="Courier New"/>
                <a:sym typeface="Courier New"/>
              </a:rPr>
              <a:t>(</a:t>
            </a:r>
            <a:r>
              <a:rPr lang="en-US" sz="3600" dirty="0" err="1">
                <a:solidFill>
                  <a:srgbClr val="00FF00"/>
                </a:solidFill>
                <a:latin typeface="Courier New"/>
                <a:ea typeface="Courier New"/>
                <a:cs typeface="Courier New"/>
                <a:sym typeface="Courier New"/>
              </a:rPr>
              <a:t>letra</a:t>
            </a:r>
            <a:r>
              <a:rPr lang="en-US" sz="3600" dirty="0">
                <a:solidFill>
                  <a:schemeClr val="bg1"/>
                </a:solidFill>
                <a:latin typeface="Courier New"/>
                <a:ea typeface="Courier New"/>
                <a:cs typeface="Courier New"/>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MX" sz="7600" dirty="0">
                <a:solidFill>
                  <a:srgbClr val="FFD966"/>
                </a:solidFill>
                <a:latin typeface="Arial" charset="0"/>
                <a:ea typeface="Arial" charset="0"/>
                <a:cs typeface="Arial" charset="0"/>
                <a:sym typeface="Cabin"/>
              </a:rPr>
              <a:t>R</a:t>
            </a:r>
            <a:r>
              <a:rPr lang="en-US" sz="7600" dirty="0" err="1">
                <a:solidFill>
                  <a:srgbClr val="FFD966"/>
                </a:solidFill>
                <a:latin typeface="Arial" charset="0"/>
                <a:ea typeface="Arial" charset="0"/>
                <a:cs typeface="Arial" charset="0"/>
                <a:sym typeface="Cabin"/>
              </a:rPr>
              <a:t>ecorriendo</a:t>
            </a:r>
            <a:r>
              <a:rPr lang="en-US" sz="7600" dirty="0">
                <a:solidFill>
                  <a:srgbClr val="FFD966"/>
                </a:solidFill>
                <a:latin typeface="Arial" charset="0"/>
                <a:ea typeface="Arial" charset="0"/>
                <a:cs typeface="Arial" charset="0"/>
                <a:sym typeface="Cabin"/>
              </a:rPr>
              <a:t> una Cadena</a:t>
            </a:r>
            <a:endParaRPr lang="en-US" sz="7600" u="none" strike="noStrike" cap="none" dirty="0">
              <a:solidFill>
                <a:srgbClr val="FFD966"/>
              </a:solidFill>
              <a:latin typeface="Arial" charset="0"/>
              <a:ea typeface="Arial" charset="0"/>
              <a:cs typeface="Arial" charset="0"/>
              <a:sym typeface="Cabin"/>
            </a:endParaRPr>
          </a:p>
        </p:txBody>
      </p:sp>
      <p:sp>
        <p:nvSpPr>
          <p:cNvPr id="315" name="Shape 315"/>
          <p:cNvSpPr txBox="1">
            <a:spLocks noGrp="1"/>
          </p:cNvSpPr>
          <p:nvPr>
            <p:ph idx="1"/>
          </p:nvPr>
        </p:nvSpPr>
        <p:spPr>
          <a:xfrm>
            <a:off x="1155700" y="2603500"/>
            <a:ext cx="5891236" cy="5702399"/>
          </a:xfrm>
          <a:prstGeom prst="rect">
            <a:avLst/>
          </a:prstGeom>
          <a:noFill/>
          <a:ln>
            <a:noFill/>
          </a:ln>
        </p:spPr>
        <p:txBody>
          <a:bodyPr lIns="38100" tIns="38100" rIns="38100" bIns="38100" anchor="ctr" anchorCtr="0">
            <a:noAutofit/>
          </a:bodyPr>
          <a:lstStyle/>
          <a:p>
            <a:pPr marL="74930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Un bucle finito utilizando una sentencia </a:t>
            </a:r>
            <a:r>
              <a:rPr lang="es-MX" sz="3600" dirty="0" err="1">
                <a:solidFill>
                  <a:srgbClr val="FFFF00"/>
                </a:solidFill>
                <a:latin typeface="Arial" charset="0"/>
                <a:ea typeface="Arial" charset="0"/>
                <a:cs typeface="Arial" charset="0"/>
                <a:sym typeface="Cabin"/>
              </a:rPr>
              <a:t>for</a:t>
            </a:r>
            <a:r>
              <a:rPr lang="es-MX" sz="3600" dirty="0">
                <a:solidFill>
                  <a:srgbClr val="FFFF00"/>
                </a:solidFill>
                <a:latin typeface="Arial" charset="0"/>
                <a:ea typeface="Arial" charset="0"/>
                <a:cs typeface="Arial" charset="0"/>
                <a:sym typeface="Cabin"/>
              </a:rPr>
              <a:t> </a:t>
            </a:r>
            <a:r>
              <a:rPr lang="es-MX" sz="3600" dirty="0">
                <a:solidFill>
                  <a:schemeClr val="lt1"/>
                </a:solidFill>
                <a:latin typeface="Arial" charset="0"/>
                <a:ea typeface="Arial" charset="0"/>
                <a:cs typeface="Arial" charset="0"/>
                <a:sym typeface="Cabin"/>
              </a:rPr>
              <a:t>es mucho más </a:t>
            </a:r>
            <a:r>
              <a:rPr lang="en-US" sz="3600" dirty="0" err="1">
                <a:solidFill>
                  <a:srgbClr val="B45F06"/>
                </a:solidFill>
                <a:latin typeface="Arial" charset="0"/>
                <a:ea typeface="Arial" charset="0"/>
                <a:cs typeface="Arial" charset="0"/>
                <a:sym typeface="Cabin"/>
              </a:rPr>
              <a:t>elegante</a:t>
            </a:r>
            <a:endParaRPr lang="es-MX" sz="3600" dirty="0">
              <a:solidFill>
                <a:schemeClr val="lt1"/>
              </a:solidFill>
              <a:latin typeface="Arial" charset="0"/>
              <a:ea typeface="Arial" charset="0"/>
              <a:cs typeface="Arial" charset="0"/>
              <a:sym typeface="Cabin"/>
            </a:endParaRPr>
          </a:p>
          <a:p>
            <a:pPr marL="74930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a:t>
            </a:r>
            <a:r>
              <a:rPr lang="es-MX" sz="3600" dirty="0">
                <a:solidFill>
                  <a:srgbClr val="00FF00"/>
                </a:solidFill>
                <a:latin typeface="Arial" charset="0"/>
                <a:ea typeface="Arial" charset="0"/>
                <a:cs typeface="Arial" charset="0"/>
                <a:sym typeface="Cabin"/>
              </a:rPr>
              <a:t>variable de iteración</a:t>
            </a:r>
            <a:r>
              <a:rPr lang="es-MX" sz="3600" dirty="0">
                <a:solidFill>
                  <a:schemeClr val="lt1"/>
                </a:solidFill>
                <a:latin typeface="Arial" charset="0"/>
                <a:ea typeface="Arial" charset="0"/>
                <a:cs typeface="Arial" charset="0"/>
                <a:sym typeface="Cabin"/>
              </a:rPr>
              <a:t> es completamente manejada por el bucle </a:t>
            </a:r>
            <a:r>
              <a:rPr lang="es-MX" sz="3600" dirty="0" err="1">
                <a:solidFill>
                  <a:srgbClr val="FFFF00"/>
                </a:solidFill>
                <a:latin typeface="Arial" charset="0"/>
                <a:ea typeface="Arial" charset="0"/>
                <a:cs typeface="Arial" charset="0"/>
                <a:sym typeface="Cabin"/>
              </a:rPr>
              <a:t>for</a:t>
            </a:r>
            <a:endParaRPr lang="es-MX" sz="3600" dirty="0">
              <a:solidFill>
                <a:schemeClr val="lt1"/>
              </a:solidFill>
              <a:latin typeface="Arial" charset="0"/>
              <a:ea typeface="Arial" charset="0"/>
              <a:cs typeface="Arial" charset="0"/>
              <a:sym typeface="Cabin"/>
            </a:endParaRPr>
          </a:p>
        </p:txBody>
      </p:sp>
      <p:sp>
        <p:nvSpPr>
          <p:cNvPr id="316" name="Shape 316"/>
          <p:cNvSpPr txBox="1"/>
          <p:nvPr/>
        </p:nvSpPr>
        <p:spPr>
          <a:xfrm>
            <a:off x="8058071" y="5568950"/>
            <a:ext cx="6177474" cy="2768700"/>
          </a:xfrm>
          <a:prstGeom prst="rect">
            <a:avLst/>
          </a:prstGeom>
          <a:noFill/>
          <a:ln>
            <a:noFill/>
          </a:ln>
        </p:spPr>
        <p:txBody>
          <a:bodyPr lIns="0" tIns="0" rIns="0" bIns="0" anchor="ctr" anchorCtr="0">
            <a:noAutofit/>
          </a:bodyPr>
          <a:lstStyle/>
          <a:p>
            <a:pPr lvl="0">
              <a:buClr>
                <a:srgbClr val="00FF00"/>
              </a:buClr>
              <a:buSzPct val="25000"/>
            </a:pPr>
            <a:r>
              <a:rPr lang="en-US" sz="3000" dirty="0" err="1">
                <a:solidFill>
                  <a:srgbClr val="00FF00"/>
                </a:solidFill>
                <a:latin typeface="Courier New"/>
                <a:ea typeface="Courier New"/>
                <a:cs typeface="Courier New"/>
                <a:sym typeface="Courier New"/>
              </a:rPr>
              <a:t>indice</a:t>
            </a:r>
            <a:r>
              <a:rPr lang="en-US" sz="3000" dirty="0">
                <a:solidFill>
                  <a:schemeClr val="lt1"/>
                </a:solidFill>
                <a:latin typeface="Courier New"/>
                <a:ea typeface="Courier New"/>
                <a:cs typeface="Courier New"/>
                <a:sym typeface="Courier New"/>
              </a:rPr>
              <a:t> = </a:t>
            </a:r>
            <a:r>
              <a:rPr lang="en-US" sz="3000" dirty="0">
                <a:solidFill>
                  <a:srgbClr val="FF7F00"/>
                </a:solidFill>
                <a:latin typeface="Courier New"/>
                <a:ea typeface="Courier New"/>
                <a:cs typeface="Courier New"/>
                <a:sym typeface="Courier New"/>
              </a:rPr>
              <a:t>0</a:t>
            </a:r>
          </a:p>
          <a:p>
            <a:pPr lvl="0">
              <a:buClr>
                <a:srgbClr val="FFFF00"/>
              </a:buClr>
              <a:buSzPct val="25000"/>
            </a:pPr>
            <a:r>
              <a:rPr lang="en-US" sz="3000" dirty="0">
                <a:solidFill>
                  <a:srgbClr val="FFFF00"/>
                </a:solidFill>
                <a:latin typeface="Courier New"/>
                <a:ea typeface="Courier New"/>
                <a:cs typeface="Courier New"/>
                <a:sym typeface="Courier New"/>
              </a:rPr>
              <a:t>while</a:t>
            </a:r>
            <a:r>
              <a:rPr lang="en-US" sz="3000" dirty="0">
                <a:solidFill>
                  <a:schemeClr val="lt1"/>
                </a:solidFill>
                <a:latin typeface="Courier New"/>
                <a:ea typeface="Courier New"/>
                <a:cs typeface="Courier New"/>
                <a:sym typeface="Courier New"/>
              </a:rPr>
              <a:t> </a:t>
            </a:r>
            <a:r>
              <a:rPr lang="en-US" sz="3000" dirty="0" err="1">
                <a:solidFill>
                  <a:srgbClr val="00FF00"/>
                </a:solidFill>
                <a:latin typeface="Courier New"/>
                <a:ea typeface="Courier New"/>
                <a:cs typeface="Courier New"/>
                <a:sym typeface="Courier New"/>
              </a:rPr>
              <a:t>indice</a:t>
            </a:r>
            <a:r>
              <a:rPr lang="en-US" sz="3000" dirty="0">
                <a:solidFill>
                  <a:schemeClr val="lt1"/>
                </a:solidFill>
                <a:latin typeface="Courier New"/>
                <a:ea typeface="Courier New"/>
                <a:cs typeface="Courier New"/>
                <a:sym typeface="Courier New"/>
              </a:rPr>
              <a:t> &lt; </a:t>
            </a:r>
            <a:r>
              <a:rPr lang="en-US" sz="3000" dirty="0" err="1">
                <a:solidFill>
                  <a:srgbClr val="FF00FF"/>
                </a:solidFill>
                <a:latin typeface="Courier New"/>
                <a:ea typeface="Courier New"/>
                <a:cs typeface="Courier New"/>
                <a:sym typeface="Courier New"/>
              </a:rPr>
              <a:t>len</a:t>
            </a:r>
            <a:r>
              <a:rPr lang="en-US" sz="3000" dirty="0">
                <a:solidFill>
                  <a:schemeClr val="lt1"/>
                </a:solidFill>
                <a:latin typeface="Courier New"/>
                <a:ea typeface="Courier New"/>
                <a:cs typeface="Courier New"/>
                <a:sym typeface="Courier New"/>
              </a:rPr>
              <a:t>(</a:t>
            </a:r>
            <a:r>
              <a:rPr lang="en-US" sz="3000" dirty="0" err="1">
                <a:solidFill>
                  <a:srgbClr val="00FF00"/>
                </a:solidFill>
                <a:latin typeface="Courier New"/>
                <a:ea typeface="Courier New"/>
                <a:cs typeface="Courier New"/>
                <a:sym typeface="Courier New"/>
              </a:rPr>
              <a:t>fruta</a:t>
            </a:r>
            <a:r>
              <a:rPr lang="en-US" sz="3000" dirty="0">
                <a:solidFill>
                  <a:schemeClr val="lt1"/>
                </a:solidFill>
                <a:latin typeface="Courier New"/>
                <a:ea typeface="Courier New"/>
                <a:cs typeface="Courier New"/>
                <a:sym typeface="Courier New"/>
              </a:rPr>
              <a:t>) :</a:t>
            </a:r>
          </a:p>
          <a:p>
            <a:pPr lvl="0">
              <a:buClr>
                <a:schemeClr val="lt1"/>
              </a:buClr>
              <a:buSzPct val="25000"/>
            </a:pPr>
            <a:r>
              <a:rPr lang="en-US" sz="3000" dirty="0">
                <a:solidFill>
                  <a:schemeClr val="lt1"/>
                </a:solidFill>
                <a:latin typeface="Courier New"/>
                <a:ea typeface="Courier New"/>
                <a:cs typeface="Courier New"/>
                <a:sym typeface="Courier New"/>
              </a:rPr>
              <a:t>    </a:t>
            </a:r>
            <a:r>
              <a:rPr lang="en-US" sz="3000" dirty="0" err="1">
                <a:solidFill>
                  <a:srgbClr val="00FF00"/>
                </a:solidFill>
                <a:latin typeface="Courier New"/>
                <a:ea typeface="Courier New"/>
                <a:cs typeface="Courier New"/>
                <a:sym typeface="Courier New"/>
              </a:rPr>
              <a:t>letra</a:t>
            </a:r>
            <a:r>
              <a:rPr lang="en-US" sz="3000" dirty="0">
                <a:solidFill>
                  <a:schemeClr val="lt1"/>
                </a:solidFill>
                <a:latin typeface="Courier New"/>
                <a:ea typeface="Courier New"/>
                <a:cs typeface="Courier New"/>
                <a:sym typeface="Courier New"/>
              </a:rPr>
              <a:t> = </a:t>
            </a:r>
            <a:r>
              <a:rPr lang="en-US" sz="3000" dirty="0" err="1">
                <a:solidFill>
                  <a:srgbClr val="00FF00"/>
                </a:solidFill>
                <a:latin typeface="Courier New"/>
                <a:ea typeface="Courier New"/>
                <a:cs typeface="Courier New"/>
                <a:sym typeface="Courier New"/>
              </a:rPr>
              <a:t>fruta</a:t>
            </a:r>
            <a:r>
              <a:rPr lang="en-US" sz="3000" dirty="0">
                <a:solidFill>
                  <a:srgbClr val="00FFFF"/>
                </a:solidFill>
                <a:latin typeface="Courier New"/>
                <a:ea typeface="Courier New"/>
                <a:cs typeface="Courier New"/>
                <a:sym typeface="Courier New"/>
              </a:rPr>
              <a:t>[</a:t>
            </a:r>
            <a:r>
              <a:rPr lang="en-US" sz="3000" dirty="0" err="1">
                <a:solidFill>
                  <a:srgbClr val="00FF00"/>
                </a:solidFill>
                <a:latin typeface="Courier New"/>
                <a:ea typeface="Courier New"/>
                <a:cs typeface="Courier New"/>
                <a:sym typeface="Courier New"/>
              </a:rPr>
              <a:t>indice</a:t>
            </a:r>
            <a:r>
              <a:rPr lang="en-US" sz="3000" dirty="0">
                <a:solidFill>
                  <a:srgbClr val="00FFFF"/>
                </a:solidFill>
                <a:latin typeface="Courier New"/>
                <a:ea typeface="Courier New"/>
                <a:cs typeface="Courier New"/>
                <a:sym typeface="Courier New"/>
              </a:rPr>
              <a:t>]</a:t>
            </a:r>
          </a:p>
          <a:p>
            <a:pPr lvl="0">
              <a:buClr>
                <a:schemeClr val="lt1"/>
              </a:buClr>
              <a:buSzPct val="25000"/>
            </a:pPr>
            <a:r>
              <a:rPr lang="en-US" sz="3000" dirty="0">
                <a:solidFill>
                  <a:schemeClr val="lt1"/>
                </a:solidFill>
                <a:latin typeface="Courier New"/>
                <a:ea typeface="Courier New"/>
                <a:cs typeface="Courier New"/>
                <a:sym typeface="Courier New"/>
              </a:rPr>
              <a:t>    </a:t>
            </a:r>
            <a:r>
              <a:rPr lang="en-US" sz="3000" dirty="0">
                <a:solidFill>
                  <a:srgbClr val="FFFF00"/>
                </a:solidFill>
                <a:latin typeface="Courier New"/>
                <a:ea typeface="Courier New"/>
                <a:cs typeface="Courier New"/>
                <a:sym typeface="Courier New"/>
              </a:rPr>
              <a:t>print</a:t>
            </a:r>
            <a:r>
              <a:rPr lang="en-US" sz="3000" dirty="0">
                <a:solidFill>
                  <a:schemeClr val="lt1"/>
                </a:solidFill>
                <a:latin typeface="Courier New"/>
                <a:ea typeface="Courier New"/>
                <a:cs typeface="Courier New"/>
                <a:sym typeface="Courier New"/>
              </a:rPr>
              <a:t>(</a:t>
            </a:r>
            <a:r>
              <a:rPr lang="en-US" sz="3000" dirty="0" err="1">
                <a:solidFill>
                  <a:srgbClr val="00FF00"/>
                </a:solidFill>
                <a:latin typeface="Courier New"/>
                <a:ea typeface="Courier New"/>
                <a:cs typeface="Courier New"/>
                <a:sym typeface="Courier New"/>
              </a:rPr>
              <a:t>letra</a:t>
            </a:r>
            <a:r>
              <a:rPr lang="en-US" sz="3000" dirty="0">
                <a:solidFill>
                  <a:schemeClr val="bg1"/>
                </a:solidFill>
                <a:latin typeface="Courier New"/>
                <a:ea typeface="Courier New"/>
                <a:cs typeface="Courier New"/>
                <a:sym typeface="Courier New"/>
              </a:rPr>
              <a:t>)</a:t>
            </a:r>
          </a:p>
          <a:p>
            <a:pPr lvl="0">
              <a:buClr>
                <a:schemeClr val="lt1"/>
              </a:buClr>
              <a:buSzPct val="25000"/>
            </a:pPr>
            <a:r>
              <a:rPr lang="en-US" sz="3000" dirty="0">
                <a:solidFill>
                  <a:schemeClr val="lt1"/>
                </a:solidFill>
                <a:latin typeface="Courier New"/>
                <a:ea typeface="Courier New"/>
                <a:cs typeface="Courier New"/>
                <a:sym typeface="Courier New"/>
              </a:rPr>
              <a:t>    </a:t>
            </a:r>
            <a:r>
              <a:rPr lang="en-US" sz="3000" dirty="0" err="1">
                <a:solidFill>
                  <a:srgbClr val="00FF00"/>
                </a:solidFill>
                <a:latin typeface="Courier New"/>
                <a:ea typeface="Courier New"/>
                <a:cs typeface="Courier New"/>
                <a:sym typeface="Courier New"/>
              </a:rPr>
              <a:t>indice</a:t>
            </a:r>
            <a:r>
              <a:rPr lang="en-US" sz="3000" dirty="0">
                <a:solidFill>
                  <a:schemeClr val="lt1"/>
                </a:solidFill>
                <a:latin typeface="Courier New"/>
                <a:ea typeface="Courier New"/>
                <a:cs typeface="Courier New"/>
                <a:sym typeface="Courier New"/>
              </a:rPr>
              <a:t> = </a:t>
            </a:r>
            <a:r>
              <a:rPr lang="en-US" sz="3000" dirty="0" err="1">
                <a:solidFill>
                  <a:srgbClr val="00FF00"/>
                </a:solidFill>
                <a:latin typeface="Courier New"/>
                <a:ea typeface="Courier New"/>
                <a:cs typeface="Courier New"/>
                <a:sym typeface="Courier New"/>
              </a:rPr>
              <a:t>indice</a:t>
            </a:r>
            <a:r>
              <a:rPr lang="en-US" sz="3000" dirty="0">
                <a:solidFill>
                  <a:schemeClr val="lt1"/>
                </a:solidFill>
                <a:latin typeface="Courier New"/>
                <a:ea typeface="Courier New"/>
                <a:cs typeface="Courier New"/>
                <a:sym typeface="Courier New"/>
              </a:rPr>
              <a:t> </a:t>
            </a:r>
            <a:r>
              <a:rPr lang="en-US" sz="3000" dirty="0">
                <a:solidFill>
                  <a:srgbClr val="00FFFF"/>
                </a:solidFill>
                <a:latin typeface="Courier New"/>
                <a:ea typeface="Courier New"/>
                <a:cs typeface="Courier New"/>
                <a:sym typeface="Courier New"/>
              </a:rPr>
              <a:t>+</a:t>
            </a:r>
            <a:r>
              <a:rPr lang="en-US" sz="3000" dirty="0">
                <a:solidFill>
                  <a:schemeClr val="lt1"/>
                </a:solidFill>
                <a:latin typeface="Courier New"/>
                <a:ea typeface="Courier New"/>
                <a:cs typeface="Courier New"/>
                <a:sym typeface="Courier New"/>
              </a:rPr>
              <a:t> </a:t>
            </a:r>
            <a:r>
              <a:rPr lang="en-US" sz="3000" dirty="0">
                <a:solidFill>
                  <a:srgbClr val="FF7F00"/>
                </a:solidFill>
                <a:latin typeface="Courier New"/>
                <a:ea typeface="Courier New"/>
                <a:cs typeface="Courier New"/>
                <a:sym typeface="Courier New"/>
              </a:rPr>
              <a:t>1</a:t>
            </a:r>
          </a:p>
        </p:txBody>
      </p:sp>
      <p:sp>
        <p:nvSpPr>
          <p:cNvPr id="317" name="Shape 317"/>
          <p:cNvSpPr txBox="1"/>
          <p:nvPr/>
        </p:nvSpPr>
        <p:spPr>
          <a:xfrm>
            <a:off x="8058071" y="3424870"/>
            <a:ext cx="5015700" cy="1663800"/>
          </a:xfrm>
          <a:prstGeom prst="rect">
            <a:avLst/>
          </a:prstGeom>
          <a:noFill/>
          <a:ln>
            <a:noFill/>
          </a:ln>
        </p:spPr>
        <p:txBody>
          <a:bodyPr lIns="0" tIns="0" rIns="0" bIns="0" anchor="ctr" anchorCtr="0">
            <a:noAutofit/>
          </a:bodyPr>
          <a:lstStyle/>
          <a:p>
            <a:pPr lvl="0">
              <a:buClr>
                <a:schemeClr val="lt1"/>
              </a:buClr>
              <a:buSzPct val="25000"/>
            </a:pPr>
            <a:r>
              <a:rPr lang="en-US" sz="3000" dirty="0" err="1">
                <a:solidFill>
                  <a:schemeClr val="lt1"/>
                </a:solidFill>
                <a:latin typeface="Courier New"/>
                <a:ea typeface="Courier New"/>
                <a:cs typeface="Courier New"/>
                <a:sym typeface="Courier New"/>
              </a:rPr>
              <a:t>fruta</a:t>
            </a:r>
            <a:r>
              <a:rPr lang="en-US" sz="3000" dirty="0">
                <a:solidFill>
                  <a:schemeClr val="lt1"/>
                </a:solidFill>
                <a:latin typeface="Courier New"/>
                <a:ea typeface="Courier New"/>
                <a:cs typeface="Courier New"/>
                <a:sym typeface="Courier New"/>
              </a:rPr>
              <a:t> = 'banana'</a:t>
            </a:r>
          </a:p>
          <a:p>
            <a:pPr lvl="0">
              <a:buClr>
                <a:srgbClr val="FFFF00"/>
              </a:buClr>
              <a:buSzPct val="25000"/>
            </a:pPr>
            <a:r>
              <a:rPr lang="en-US" sz="3000" dirty="0">
                <a:solidFill>
                  <a:srgbClr val="FFFF00"/>
                </a:solidFill>
                <a:latin typeface="Courier New"/>
                <a:ea typeface="Courier New"/>
                <a:cs typeface="Courier New"/>
                <a:sym typeface="Courier New"/>
              </a:rPr>
              <a:t>for</a:t>
            </a:r>
            <a:r>
              <a:rPr lang="en-US" sz="3000" dirty="0">
                <a:solidFill>
                  <a:schemeClr val="lt1"/>
                </a:solidFill>
                <a:latin typeface="Courier New"/>
                <a:ea typeface="Courier New"/>
                <a:cs typeface="Courier New"/>
                <a:sym typeface="Courier New"/>
              </a:rPr>
              <a:t> </a:t>
            </a:r>
            <a:r>
              <a:rPr lang="en-US" sz="3000" dirty="0" err="1">
                <a:solidFill>
                  <a:srgbClr val="00FF00"/>
                </a:solidFill>
                <a:latin typeface="Courier New"/>
                <a:ea typeface="Courier New"/>
                <a:cs typeface="Courier New"/>
                <a:sym typeface="Courier New"/>
              </a:rPr>
              <a:t>letra</a:t>
            </a:r>
            <a:r>
              <a:rPr lang="en-US" sz="3000" dirty="0">
                <a:solidFill>
                  <a:schemeClr val="lt1"/>
                </a:solidFill>
                <a:latin typeface="Courier New"/>
                <a:ea typeface="Courier New"/>
                <a:cs typeface="Courier New"/>
                <a:sym typeface="Courier New"/>
              </a:rPr>
              <a:t> in </a:t>
            </a:r>
            <a:r>
              <a:rPr lang="en-US" sz="3000" dirty="0" err="1">
                <a:solidFill>
                  <a:srgbClr val="00FF00"/>
                </a:solidFill>
                <a:latin typeface="Courier New"/>
                <a:ea typeface="Courier New"/>
                <a:cs typeface="Courier New"/>
                <a:sym typeface="Courier New"/>
              </a:rPr>
              <a:t>fruta</a:t>
            </a:r>
            <a:r>
              <a:rPr lang="en-US" sz="3000" dirty="0">
                <a:solidFill>
                  <a:schemeClr val="lt1"/>
                </a:solidFill>
                <a:latin typeface="Courier New"/>
                <a:ea typeface="Courier New"/>
                <a:cs typeface="Courier New"/>
                <a:sym typeface="Courier New"/>
              </a:rPr>
              <a:t> : </a:t>
            </a:r>
          </a:p>
          <a:p>
            <a:pPr lvl="0">
              <a:buClr>
                <a:schemeClr val="lt1"/>
              </a:buClr>
              <a:buSzPct val="25000"/>
            </a:pPr>
            <a:r>
              <a:rPr lang="en-US" sz="3000" dirty="0">
                <a:solidFill>
                  <a:schemeClr val="lt1"/>
                </a:solidFill>
                <a:latin typeface="Courier New"/>
                <a:ea typeface="Courier New"/>
                <a:cs typeface="Courier New"/>
                <a:sym typeface="Courier New"/>
              </a:rPr>
              <a:t>    </a:t>
            </a:r>
            <a:r>
              <a:rPr lang="en-US" sz="3000" dirty="0">
                <a:solidFill>
                  <a:srgbClr val="FFFF00"/>
                </a:solidFill>
                <a:latin typeface="Courier New"/>
                <a:ea typeface="Courier New"/>
                <a:cs typeface="Courier New"/>
                <a:sym typeface="Courier New"/>
              </a:rPr>
              <a:t>print</a:t>
            </a:r>
            <a:r>
              <a:rPr lang="en-US" sz="3000" dirty="0">
                <a:solidFill>
                  <a:schemeClr val="lt1"/>
                </a:solidFill>
                <a:latin typeface="Courier New"/>
                <a:ea typeface="Courier New"/>
                <a:cs typeface="Courier New"/>
                <a:sym typeface="Courier New"/>
              </a:rPr>
              <a:t>(</a:t>
            </a:r>
            <a:r>
              <a:rPr lang="en-US" sz="3000" dirty="0" err="1">
                <a:solidFill>
                  <a:srgbClr val="00FF00"/>
                </a:solidFill>
                <a:latin typeface="Courier New"/>
                <a:ea typeface="Courier New"/>
                <a:cs typeface="Courier New"/>
                <a:sym typeface="Courier New"/>
              </a:rPr>
              <a:t>letra</a:t>
            </a:r>
            <a:r>
              <a:rPr lang="en-US" sz="3000" dirty="0">
                <a:solidFill>
                  <a:schemeClr val="bg1"/>
                </a:solidFill>
                <a:latin typeface="Courier New"/>
                <a:ea typeface="Courier New"/>
                <a:cs typeface="Courier New"/>
                <a:sym typeface="Courier New"/>
              </a:rPr>
              <a:t>)</a:t>
            </a:r>
          </a:p>
        </p:txBody>
      </p:sp>
      <p:sp>
        <p:nvSpPr>
          <p:cNvPr id="318" name="Shape 31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Recorriendo</a:t>
            </a:r>
            <a:r>
              <a:rPr lang="en-US" sz="7600" u="none" strike="noStrike" cap="none" dirty="0">
                <a:solidFill>
                  <a:srgbClr val="FFD966"/>
                </a:solidFill>
                <a:latin typeface="Arial" charset="0"/>
                <a:ea typeface="Arial" charset="0"/>
                <a:cs typeface="Arial" charset="0"/>
                <a:sym typeface="Cabin"/>
              </a:rPr>
              <a:t> y </a:t>
            </a:r>
            <a:r>
              <a:rPr lang="en-US" sz="7600" u="none" strike="noStrike" cap="none" dirty="0" err="1">
                <a:solidFill>
                  <a:srgbClr val="FFD966"/>
                </a:solidFill>
                <a:latin typeface="Arial" charset="0"/>
                <a:ea typeface="Arial" charset="0"/>
                <a:cs typeface="Arial" charset="0"/>
                <a:sym typeface="Cabin"/>
              </a:rPr>
              <a:t>Contando</a:t>
            </a:r>
            <a:endParaRPr lang="en-US" sz="7600" u="none" strike="noStrike" cap="none" dirty="0">
              <a:solidFill>
                <a:srgbClr val="FFD966"/>
              </a:solidFill>
              <a:latin typeface="Arial" charset="0"/>
              <a:ea typeface="Arial" charset="0"/>
              <a:cs typeface="Arial" charset="0"/>
              <a:sym typeface="Cabin"/>
            </a:endParaRPr>
          </a:p>
        </p:txBody>
      </p:sp>
      <p:sp>
        <p:nvSpPr>
          <p:cNvPr id="324" name="Shape 324"/>
          <p:cNvSpPr txBox="1">
            <a:spLocks noGrp="1"/>
          </p:cNvSpPr>
          <p:nvPr>
            <p:ph idx="1"/>
          </p:nvPr>
        </p:nvSpPr>
        <p:spPr>
          <a:xfrm>
            <a:off x="1155700" y="3025790"/>
            <a:ext cx="6273800" cy="4436780"/>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MX" sz="3600" dirty="0">
                <a:solidFill>
                  <a:schemeClr val="lt1"/>
                </a:solidFill>
                <a:latin typeface="Arial" charset="0"/>
                <a:ea typeface="Arial" charset="0"/>
                <a:cs typeface="Arial" charset="0"/>
                <a:sym typeface="Cabin"/>
              </a:rPr>
              <a:t>Este es un bucle sencillo que itera a través de cada letra en una cadena y cuenta el número de veces que el bucle encuentra el carácter 'a'</a:t>
            </a:r>
          </a:p>
        </p:txBody>
      </p:sp>
      <p:sp>
        <p:nvSpPr>
          <p:cNvPr id="325" name="Shape 325"/>
          <p:cNvSpPr txBox="1"/>
          <p:nvPr/>
        </p:nvSpPr>
        <p:spPr>
          <a:xfrm>
            <a:off x="8753100" y="3468675"/>
            <a:ext cx="6885000" cy="3324300"/>
          </a:xfrm>
          <a:prstGeom prst="rect">
            <a:avLst/>
          </a:prstGeom>
          <a:noFill/>
          <a:ln>
            <a:noFill/>
          </a:ln>
        </p:spPr>
        <p:txBody>
          <a:bodyPr lIns="0" tIns="0" rIns="0" bIns="0" anchor="ctr" anchorCtr="0">
            <a:noAutofit/>
          </a:bodyPr>
          <a:lstStyle/>
          <a:p>
            <a:pPr lvl="0">
              <a:buClr>
                <a:srgbClr val="00FF00"/>
              </a:buClr>
              <a:buSzPct val="25000"/>
            </a:pPr>
            <a:r>
              <a:rPr lang="en-US" sz="3600" dirty="0">
                <a:solidFill>
                  <a:srgbClr val="00FF00"/>
                </a:solidFill>
                <a:latin typeface="Courier New"/>
                <a:ea typeface="Courier New"/>
                <a:cs typeface="Courier New"/>
                <a:sym typeface="Courier New"/>
              </a:rPr>
              <a:t>palabra</a:t>
            </a:r>
            <a:r>
              <a:rPr lang="en-US" sz="3600" dirty="0">
                <a:solidFill>
                  <a:schemeClr val="lt1"/>
                </a:solidFill>
                <a:latin typeface="Courier New"/>
                <a:ea typeface="Courier New"/>
                <a:cs typeface="Courier New"/>
                <a:sym typeface="Courier New"/>
              </a:rPr>
              <a:t> = </a:t>
            </a:r>
            <a:r>
              <a:rPr lang="en-US" sz="3600" dirty="0">
                <a:solidFill>
                  <a:srgbClr val="FF7F00"/>
                </a:solidFill>
                <a:latin typeface="Courier New"/>
                <a:ea typeface="Courier New"/>
                <a:cs typeface="Courier New"/>
                <a:sym typeface="Courier New"/>
              </a:rPr>
              <a:t>'banana’</a:t>
            </a:r>
          </a:p>
          <a:p>
            <a:pPr lvl="0">
              <a:buClr>
                <a:srgbClr val="00FF00"/>
              </a:buClr>
              <a:buSzPct val="25000"/>
            </a:pPr>
            <a:r>
              <a:rPr lang="en-US" sz="3600" dirty="0" err="1">
                <a:solidFill>
                  <a:srgbClr val="00FF00"/>
                </a:solidFill>
                <a:latin typeface="Courier New"/>
                <a:ea typeface="Courier New"/>
                <a:cs typeface="Courier New"/>
                <a:sym typeface="Courier New"/>
              </a:rPr>
              <a:t>contador</a:t>
            </a:r>
            <a:r>
              <a:rPr lang="en-US" sz="3600" dirty="0">
                <a:solidFill>
                  <a:schemeClr val="lt1"/>
                </a:solidFill>
                <a:latin typeface="Courier New"/>
                <a:ea typeface="Courier New"/>
                <a:cs typeface="Courier New"/>
                <a:sym typeface="Courier New"/>
              </a:rPr>
              <a:t> = </a:t>
            </a:r>
            <a:r>
              <a:rPr lang="en-US" sz="3600" dirty="0">
                <a:solidFill>
                  <a:srgbClr val="FF7F00"/>
                </a:solidFill>
                <a:latin typeface="Courier New"/>
                <a:ea typeface="Courier New"/>
                <a:cs typeface="Courier New"/>
                <a:sym typeface="Courier New"/>
              </a:rPr>
              <a:t>0</a:t>
            </a:r>
          </a:p>
          <a:p>
            <a:pPr lvl="0">
              <a:buClr>
                <a:srgbClr val="FFFF00"/>
              </a:buClr>
              <a:buSzPct val="25000"/>
            </a:pPr>
            <a:r>
              <a:rPr lang="en-US" sz="3600" dirty="0">
                <a:solidFill>
                  <a:srgbClr val="FFFF00"/>
                </a:solidFill>
                <a:latin typeface="Courier New"/>
                <a:ea typeface="Courier New"/>
                <a:cs typeface="Courier New"/>
                <a:sym typeface="Courier New"/>
              </a:rPr>
              <a:t>for</a:t>
            </a:r>
            <a:r>
              <a:rPr lang="en-US" sz="3600" dirty="0">
                <a:solidFill>
                  <a:srgbClr val="00FF00"/>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letra</a:t>
            </a:r>
            <a:r>
              <a:rPr lang="en-US" sz="3600" dirty="0">
                <a:solidFill>
                  <a:srgbClr val="00FF00"/>
                </a:solidFill>
                <a:latin typeface="Courier New"/>
                <a:ea typeface="Courier New"/>
                <a:cs typeface="Courier New"/>
                <a:sym typeface="Courier New"/>
              </a:rPr>
              <a:t> </a:t>
            </a:r>
            <a:r>
              <a:rPr lang="en-US" sz="3600" dirty="0">
                <a:solidFill>
                  <a:srgbClr val="FFFF00"/>
                </a:solidFill>
                <a:latin typeface="Courier New"/>
                <a:ea typeface="Courier New"/>
                <a:cs typeface="Courier New"/>
                <a:sym typeface="Courier New"/>
              </a:rPr>
              <a:t>in</a:t>
            </a:r>
            <a:r>
              <a:rPr lang="en-US" sz="3600" dirty="0">
                <a:solidFill>
                  <a:srgbClr val="00FF00"/>
                </a:solidFill>
                <a:latin typeface="Courier New"/>
                <a:ea typeface="Courier New"/>
                <a:cs typeface="Courier New"/>
                <a:sym typeface="Courier New"/>
              </a:rPr>
              <a:t> palabra </a:t>
            </a:r>
            <a:r>
              <a:rPr lang="en-US" sz="3600" dirty="0">
                <a:solidFill>
                  <a:schemeClr val="lt1"/>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   </a:t>
            </a:r>
            <a:r>
              <a:rPr lang="en-US" sz="3600" dirty="0">
                <a:solidFill>
                  <a:srgbClr val="FFFF00"/>
                </a:solidFill>
                <a:latin typeface="Courier New"/>
                <a:ea typeface="Courier New"/>
                <a:cs typeface="Courier New"/>
                <a:sym typeface="Courier New"/>
              </a:rPr>
              <a:t> if</a:t>
            </a:r>
            <a:r>
              <a:rPr lang="en-US" sz="3600" dirty="0">
                <a:solidFill>
                  <a:schemeClr val="lt1"/>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letra</a:t>
            </a:r>
            <a:r>
              <a:rPr lang="en-US" sz="3600" dirty="0">
                <a:solidFill>
                  <a:schemeClr val="lt1"/>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a:t>
            </a:r>
            <a:r>
              <a:rPr lang="en-US" sz="3600" dirty="0">
                <a:solidFill>
                  <a:schemeClr val="lt1"/>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'a' </a:t>
            </a:r>
            <a:r>
              <a:rPr lang="en-US" sz="3600" dirty="0">
                <a:solidFill>
                  <a:schemeClr val="lt1"/>
                </a:solidFill>
                <a:latin typeface="Courier New"/>
                <a:ea typeface="Courier New"/>
                <a:cs typeface="Courier New"/>
                <a:sym typeface="Courier New"/>
              </a:rPr>
              <a:t>:</a:t>
            </a:r>
            <a:r>
              <a:rPr lang="en-US" sz="3600" dirty="0">
                <a:solidFill>
                  <a:srgbClr val="00FF00"/>
                </a:solidFill>
                <a:latin typeface="Courier New"/>
                <a:ea typeface="Courier New"/>
                <a:cs typeface="Courier New"/>
                <a:sym typeface="Courier New"/>
              </a:rPr>
              <a:t> </a:t>
            </a:r>
          </a:p>
          <a:p>
            <a:pPr lvl="0">
              <a:buClr>
                <a:srgbClr val="00FF00"/>
              </a:buClr>
              <a:buSzPct val="25000"/>
            </a:pPr>
            <a:r>
              <a:rPr lang="en-US" sz="3600" dirty="0">
                <a:solidFill>
                  <a:srgbClr val="00FF00"/>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contador</a:t>
            </a:r>
            <a:r>
              <a:rPr lang="en-US" sz="3600" dirty="0">
                <a:solidFill>
                  <a:srgbClr val="00FF00"/>
                </a:solidFill>
                <a:latin typeface="Courier New"/>
                <a:ea typeface="Courier New"/>
                <a:cs typeface="Courier New"/>
                <a:sym typeface="Courier New"/>
              </a:rPr>
              <a:t> </a:t>
            </a:r>
            <a:r>
              <a:rPr lang="en-US" sz="3600" dirty="0">
                <a:solidFill>
                  <a:schemeClr val="lt1"/>
                </a:solidFill>
                <a:latin typeface="Courier New"/>
                <a:ea typeface="Courier New"/>
                <a:cs typeface="Courier New"/>
                <a:sym typeface="Courier New"/>
              </a:rPr>
              <a:t>= </a:t>
            </a:r>
            <a:r>
              <a:rPr lang="en-US" sz="3600" dirty="0" err="1">
                <a:solidFill>
                  <a:srgbClr val="00FF00"/>
                </a:solidFill>
                <a:latin typeface="Courier New"/>
                <a:ea typeface="Courier New"/>
                <a:cs typeface="Courier New"/>
                <a:sym typeface="Courier New"/>
              </a:rPr>
              <a:t>contador</a:t>
            </a:r>
            <a:r>
              <a:rPr lang="en-US" sz="3600" dirty="0">
                <a:solidFill>
                  <a:srgbClr val="00FF00"/>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a:t>
            </a:r>
            <a:r>
              <a:rPr lang="en-US" sz="3600" dirty="0">
                <a:solidFill>
                  <a:srgbClr val="00FF00"/>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1</a:t>
            </a:r>
          </a:p>
          <a:p>
            <a:pPr lvl="0">
              <a:buClr>
                <a:srgbClr val="FFFF00"/>
              </a:buClr>
              <a:buSzPct val="25000"/>
            </a:pPr>
            <a:r>
              <a:rPr lang="en-US" sz="3600" dirty="0">
                <a:solidFill>
                  <a:srgbClr val="FFFF00"/>
                </a:solidFill>
                <a:latin typeface="Courier New"/>
                <a:ea typeface="Courier New"/>
                <a:cs typeface="Courier New"/>
                <a:sym typeface="Courier New"/>
              </a:rPr>
              <a:t>print</a:t>
            </a:r>
            <a:r>
              <a:rPr lang="en-US" sz="3600" dirty="0">
                <a:solidFill>
                  <a:schemeClr val="lt1"/>
                </a:solidFill>
                <a:latin typeface="Courier New"/>
                <a:ea typeface="Courier New"/>
                <a:cs typeface="Courier New"/>
                <a:sym typeface="Courier New"/>
              </a:rPr>
              <a:t>(</a:t>
            </a:r>
            <a:r>
              <a:rPr lang="en-US" sz="3600" dirty="0" err="1">
                <a:solidFill>
                  <a:srgbClr val="00FF00"/>
                </a:solidFill>
                <a:latin typeface="Courier New"/>
                <a:ea typeface="Courier New"/>
                <a:cs typeface="Courier New"/>
                <a:sym typeface="Courier New"/>
              </a:rPr>
              <a:t>contador</a:t>
            </a:r>
            <a:r>
              <a:rPr lang="en-US" sz="3600" dirty="0">
                <a:solidFill>
                  <a:schemeClr val="bg1"/>
                </a:solidFill>
                <a:latin typeface="Courier New"/>
                <a:ea typeface="Courier New"/>
                <a:cs typeface="Courier New"/>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n-US" sz="7600" u="none" strike="noStrike" cap="none" dirty="0" err="1">
                <a:solidFill>
                  <a:srgbClr val="FFD966"/>
                </a:solidFill>
                <a:latin typeface="Arial" charset="0"/>
                <a:ea typeface="Arial" charset="0"/>
                <a:cs typeface="Arial" charset="0"/>
                <a:sym typeface="Cabin"/>
              </a:rPr>
              <a:t>Analizando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 </a:t>
            </a:r>
            <a:r>
              <a:rPr lang="en-US" sz="7600" u="none" strike="noStrike" cap="none" dirty="0" err="1">
                <a:solidFill>
                  <a:srgbClr val="FFD966"/>
                </a:solidFill>
                <a:latin typeface="Arial" charset="0"/>
                <a:ea typeface="Arial" charset="0"/>
                <a:cs typeface="Arial" charset="0"/>
                <a:sym typeface="Cabin"/>
              </a:rPr>
              <a:t>más</a:t>
            </a:r>
            <a:r>
              <a:rPr lang="en-US" sz="7600" u="none" strike="noStrike" cap="none" dirty="0">
                <a:solidFill>
                  <a:srgbClr val="FFD966"/>
                </a:solidFill>
                <a:latin typeface="Arial" charset="0"/>
                <a:ea typeface="Arial" charset="0"/>
                <a:cs typeface="Arial" charset="0"/>
                <a:sym typeface="Cabin"/>
              </a:rPr>
              <a:t> a </a:t>
            </a:r>
            <a:r>
              <a:rPr lang="en-US" sz="7600" dirty="0" err="1">
                <a:solidFill>
                  <a:srgbClr val="FFD966"/>
                </a:solidFill>
                <a:latin typeface="Arial" charset="0"/>
                <a:ea typeface="Arial" charset="0"/>
                <a:cs typeface="Arial" charset="0"/>
                <a:sym typeface="Cabin"/>
              </a:rPr>
              <a:t>fondo</a:t>
            </a:r>
            <a:endParaRPr lang="en-US" sz="7600" u="none" strike="noStrike" cap="none" dirty="0">
              <a:solidFill>
                <a:srgbClr val="FFFF00"/>
              </a:solidFill>
              <a:latin typeface="Arial" charset="0"/>
              <a:ea typeface="Arial" charset="0"/>
              <a:cs typeface="Arial" charset="0"/>
              <a:sym typeface="Cabin"/>
            </a:endParaRPr>
          </a:p>
        </p:txBody>
      </p:sp>
      <p:sp>
        <p:nvSpPr>
          <p:cNvPr id="331" name="Shape 331"/>
          <p:cNvSpPr txBox="1">
            <a:spLocks noGrp="1"/>
          </p:cNvSpPr>
          <p:nvPr>
            <p:ph idx="1"/>
          </p:nvPr>
        </p:nvSpPr>
        <p:spPr>
          <a:xfrm>
            <a:off x="1155700" y="2603500"/>
            <a:ext cx="6688138" cy="570239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La </a:t>
            </a:r>
            <a:r>
              <a:rPr lang="es-MX" sz="3400" dirty="0">
                <a:solidFill>
                  <a:srgbClr val="00FF00"/>
                </a:solidFill>
                <a:latin typeface="Arial" charset="0"/>
                <a:ea typeface="Arial" charset="0"/>
                <a:cs typeface="Arial" charset="0"/>
                <a:sym typeface="Cabin"/>
              </a:rPr>
              <a:t>variable de iteración </a:t>
            </a:r>
            <a:r>
              <a:rPr lang="es-MX" sz="3400" dirty="0">
                <a:solidFill>
                  <a:schemeClr val="lt1"/>
                </a:solidFill>
                <a:latin typeface="Arial"/>
                <a:ea typeface="Arial"/>
                <a:cs typeface="Arial"/>
                <a:sym typeface="Arial"/>
              </a:rPr>
              <a:t>“itera”</a:t>
            </a:r>
            <a:r>
              <a:rPr lang="es-MX" sz="3400" dirty="0">
                <a:solidFill>
                  <a:schemeClr val="lt1"/>
                </a:solidFill>
                <a:latin typeface="Arial" charset="0"/>
                <a:ea typeface="Arial" charset="0"/>
                <a:cs typeface="Arial" charset="0"/>
                <a:sym typeface="Cabin"/>
              </a:rPr>
              <a:t> a través de una </a:t>
            </a:r>
            <a:r>
              <a:rPr lang="es-MX" sz="3400" dirty="0">
                <a:solidFill>
                  <a:srgbClr val="FF7F00"/>
                </a:solidFill>
                <a:latin typeface="Arial" charset="0"/>
                <a:ea typeface="Arial" charset="0"/>
                <a:cs typeface="Arial" charset="0"/>
                <a:sym typeface="Cabin"/>
              </a:rPr>
              <a:t>secuencia </a:t>
            </a:r>
            <a:r>
              <a:rPr lang="es-MX" sz="3400" dirty="0">
                <a:solidFill>
                  <a:schemeClr val="lt1"/>
                </a:solidFill>
                <a:latin typeface="Arial" charset="0"/>
                <a:ea typeface="Arial" charset="0"/>
                <a:cs typeface="Arial" charset="0"/>
                <a:sym typeface="Cabin"/>
              </a:rPr>
              <a:t>(un conjunto ordenado)</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El </a:t>
            </a:r>
            <a:r>
              <a:rPr lang="es-MX" sz="3400" dirty="0">
                <a:solidFill>
                  <a:srgbClr val="FF00FF"/>
                </a:solidFill>
                <a:latin typeface="Arial" charset="0"/>
                <a:ea typeface="Arial" charset="0"/>
                <a:cs typeface="Arial" charset="0"/>
                <a:sym typeface="Cabin"/>
              </a:rPr>
              <a:t>bloque (cuerpo)</a:t>
            </a:r>
            <a:r>
              <a:rPr lang="es-MX" sz="3400" dirty="0">
                <a:solidFill>
                  <a:schemeClr val="lt1"/>
                </a:solidFill>
                <a:latin typeface="Arial" charset="0"/>
                <a:ea typeface="Arial" charset="0"/>
                <a:cs typeface="Arial" charset="0"/>
                <a:sym typeface="Cabin"/>
              </a:rPr>
              <a:t> de código es ejecutado una vez para cada valor </a:t>
            </a:r>
            <a:r>
              <a:rPr lang="es-MX" sz="3400" dirty="0">
                <a:solidFill>
                  <a:srgbClr val="FFFF00"/>
                </a:solidFill>
                <a:latin typeface="Arial" charset="0"/>
                <a:ea typeface="Arial" charset="0"/>
                <a:cs typeface="Arial" charset="0"/>
                <a:sym typeface="Cabin"/>
              </a:rPr>
              <a:t>en (in)</a:t>
            </a:r>
            <a:r>
              <a:rPr lang="es-MX" sz="3400" dirty="0">
                <a:solidFill>
                  <a:schemeClr val="lt1"/>
                </a:solidFill>
                <a:latin typeface="Arial" charset="0"/>
                <a:ea typeface="Arial" charset="0"/>
                <a:cs typeface="Arial" charset="0"/>
                <a:sym typeface="Cabin"/>
              </a:rPr>
              <a:t> la </a:t>
            </a:r>
            <a:r>
              <a:rPr lang="es-MX" sz="3400" dirty="0">
                <a:solidFill>
                  <a:srgbClr val="FF7F00"/>
                </a:solidFill>
                <a:latin typeface="Arial" charset="0"/>
                <a:ea typeface="Arial" charset="0"/>
                <a:cs typeface="Arial" charset="0"/>
                <a:sym typeface="Cabin"/>
              </a:rPr>
              <a:t>secuencia</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La </a:t>
            </a:r>
            <a:r>
              <a:rPr lang="es-MX" sz="3400" dirty="0">
                <a:solidFill>
                  <a:srgbClr val="00FF00"/>
                </a:solidFill>
                <a:latin typeface="Arial" charset="0"/>
                <a:ea typeface="Arial" charset="0"/>
                <a:cs typeface="Arial" charset="0"/>
                <a:sym typeface="Cabin"/>
              </a:rPr>
              <a:t>variable de iteración</a:t>
            </a:r>
            <a:r>
              <a:rPr lang="es-MX" sz="3400" dirty="0">
                <a:solidFill>
                  <a:schemeClr val="lt1"/>
                </a:solidFill>
                <a:latin typeface="Arial" charset="0"/>
                <a:ea typeface="Arial" charset="0"/>
                <a:cs typeface="Arial" charset="0"/>
                <a:sym typeface="Cabin"/>
              </a:rPr>
              <a:t> se mueve a través de todos los valores </a:t>
            </a:r>
            <a:r>
              <a:rPr lang="es-MX" sz="3400" dirty="0">
                <a:solidFill>
                  <a:srgbClr val="FFFF00"/>
                </a:solidFill>
                <a:latin typeface="Arial" charset="0"/>
                <a:ea typeface="Arial" charset="0"/>
                <a:cs typeface="Arial" charset="0"/>
                <a:sym typeface="Cabin"/>
              </a:rPr>
              <a:t>en (in)</a:t>
            </a:r>
            <a:r>
              <a:rPr lang="es-MX" sz="3400" dirty="0">
                <a:solidFill>
                  <a:schemeClr val="lt1"/>
                </a:solidFill>
                <a:latin typeface="Arial" charset="0"/>
                <a:ea typeface="Arial" charset="0"/>
                <a:cs typeface="Arial" charset="0"/>
                <a:sym typeface="Cabin"/>
              </a:rPr>
              <a:t> la </a:t>
            </a:r>
            <a:r>
              <a:rPr lang="es-MX" sz="3400" dirty="0">
                <a:solidFill>
                  <a:srgbClr val="FF7F00"/>
                </a:solidFill>
                <a:latin typeface="Arial" charset="0"/>
                <a:ea typeface="Arial" charset="0"/>
                <a:cs typeface="Arial" charset="0"/>
                <a:sym typeface="Cabin"/>
              </a:rPr>
              <a:t>secuencia</a:t>
            </a:r>
          </a:p>
        </p:txBody>
      </p:sp>
      <p:sp>
        <p:nvSpPr>
          <p:cNvPr id="332" name="Shape 332"/>
          <p:cNvSpPr txBox="1"/>
          <p:nvPr/>
        </p:nvSpPr>
        <p:spPr>
          <a:xfrm>
            <a:off x="8669342" y="5226050"/>
            <a:ext cx="7193399" cy="1371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letra</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'banana'</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00FF"/>
                </a:solidFill>
                <a:latin typeface="Courier"/>
                <a:ea typeface="Courier"/>
                <a:cs typeface="Courier"/>
                <a:sym typeface="Courier New"/>
              </a:rPr>
              <a:t> print(</a:t>
            </a:r>
            <a:r>
              <a:rPr lang="en-US" sz="3600" i="0" u="none" strike="noStrike" cap="none" dirty="0" err="1">
                <a:solidFill>
                  <a:srgbClr val="FF00FF"/>
                </a:solidFill>
                <a:latin typeface="Courier"/>
                <a:ea typeface="Courier"/>
                <a:cs typeface="Courier"/>
                <a:sym typeface="Courier New"/>
              </a:rPr>
              <a:t>letra</a:t>
            </a:r>
            <a:r>
              <a:rPr lang="en-US" sz="3600" i="0" u="none" strike="noStrike" cap="none" dirty="0">
                <a:solidFill>
                  <a:srgbClr val="FF00FF"/>
                </a:solidFill>
                <a:latin typeface="Courier"/>
                <a:ea typeface="Courier"/>
                <a:cs typeface="Courier"/>
                <a:sym typeface="Courier New"/>
              </a:rPr>
              <a:t>)</a:t>
            </a:r>
          </a:p>
        </p:txBody>
      </p:sp>
      <p:sp>
        <p:nvSpPr>
          <p:cNvPr id="334" name="Shape 334"/>
          <p:cNvSpPr txBox="1"/>
          <p:nvPr/>
        </p:nvSpPr>
        <p:spPr>
          <a:xfrm>
            <a:off x="8108943" y="3248202"/>
            <a:ext cx="3256613" cy="1281025"/>
          </a:xfrm>
          <a:prstGeom prst="rect">
            <a:avLst/>
          </a:prstGeom>
          <a:noFill/>
          <a:ln>
            <a:noFill/>
          </a:ln>
        </p:spPr>
        <p:txBody>
          <a:bodyPr lIns="0" tIns="0" rIns="0" bIns="0" anchor="ctr" anchorCtr="0">
            <a:noAutofit/>
          </a:bodyPr>
          <a:lstStyle/>
          <a:p>
            <a:pPr lvl="0" algn="ctr">
              <a:buClr>
                <a:srgbClr val="00FF00"/>
              </a:buClr>
              <a:buSzPct val="25000"/>
            </a:pPr>
            <a:r>
              <a:rPr lang="es-MX" sz="3600" dirty="0">
                <a:solidFill>
                  <a:srgbClr val="00FF00"/>
                </a:solidFill>
                <a:latin typeface="Arial" charset="0"/>
                <a:ea typeface="Arial" charset="0"/>
                <a:cs typeface="Arial" charset="0"/>
                <a:sym typeface="Cabin"/>
              </a:rPr>
              <a:t>Variable de iteración</a:t>
            </a:r>
          </a:p>
        </p:txBody>
      </p:sp>
      <p:sp>
        <p:nvSpPr>
          <p:cNvPr id="335" name="Shape 335"/>
          <p:cNvSpPr txBox="1"/>
          <p:nvPr/>
        </p:nvSpPr>
        <p:spPr>
          <a:xfrm>
            <a:off x="12275426" y="3248202"/>
            <a:ext cx="3751578" cy="1075126"/>
          </a:xfrm>
          <a:prstGeom prst="rect">
            <a:avLst/>
          </a:prstGeom>
          <a:noFill/>
          <a:ln>
            <a:noFill/>
          </a:ln>
        </p:spPr>
        <p:txBody>
          <a:bodyPr lIns="0" tIns="0" rIns="0" bIns="0" anchor="ctr" anchorCtr="0">
            <a:noAutofit/>
          </a:bodyPr>
          <a:lstStyle/>
          <a:p>
            <a:pPr lvl="0" algn="ctr">
              <a:buClr>
                <a:srgbClr val="FF7F00"/>
              </a:buClr>
              <a:buSzPct val="25000"/>
            </a:pPr>
            <a:r>
              <a:rPr lang="es-MX" sz="3600" dirty="0">
                <a:solidFill>
                  <a:srgbClr val="FF7F00"/>
                </a:solidFill>
                <a:latin typeface="Arial" charset="0"/>
                <a:ea typeface="Arial" charset="0"/>
                <a:cs typeface="Arial" charset="0"/>
                <a:sym typeface="Cabin"/>
              </a:rPr>
              <a:t>Cadena de seis caracteres</a:t>
            </a:r>
          </a:p>
        </p:txBody>
      </p:sp>
      <p:cxnSp>
        <p:nvCxnSpPr>
          <p:cNvPr id="336" name="Shape 336"/>
          <p:cNvCxnSpPr/>
          <p:nvPr/>
        </p:nvCxnSpPr>
        <p:spPr>
          <a:xfrm rot="10800000">
            <a:off x="9577502" y="4511775"/>
            <a:ext cx="984797" cy="822300"/>
          </a:xfrm>
          <a:prstGeom prst="straightConnector1">
            <a:avLst/>
          </a:prstGeom>
          <a:noFill/>
          <a:ln w="63500" cap="rnd" cmpd="sng">
            <a:solidFill>
              <a:srgbClr val="00FF00"/>
            </a:solidFill>
            <a:prstDash val="solid"/>
            <a:miter/>
            <a:headEnd type="stealth" w="med" len="med"/>
            <a:tailEnd type="none" w="med" len="med"/>
          </a:ln>
        </p:spPr>
      </p:cxnSp>
      <p:cxnSp>
        <p:nvCxnSpPr>
          <p:cNvPr id="337" name="Shape 337"/>
          <p:cNvCxnSpPr/>
          <p:nvPr/>
        </p:nvCxnSpPr>
        <p:spPr>
          <a:xfrm rot="10800000" flipH="1">
            <a:off x="13544454" y="4403739"/>
            <a:ext cx="727345" cy="8223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25" name="Shape 342">
            <a:extLst>
              <a:ext uri="{FF2B5EF4-FFF2-40B4-BE49-F238E27FC236}">
                <a16:creationId xmlns:a16="http://schemas.microsoft.com/office/drawing/2014/main" id="{D0B46BF4-A516-4223-AA65-D1A2571BE832}"/>
              </a:ext>
            </a:extLst>
          </p:cNvPr>
          <p:cNvCxnSpPr/>
          <p:nvPr/>
        </p:nvCxnSpPr>
        <p:spPr>
          <a:xfrm rot="10800000">
            <a:off x="3143137" y="1192249"/>
            <a:ext cx="14400" cy="566699"/>
          </a:xfrm>
          <a:prstGeom prst="straightConnector1">
            <a:avLst/>
          </a:prstGeom>
          <a:noFill/>
          <a:ln w="76200" cap="rnd" cmpd="sng">
            <a:solidFill>
              <a:srgbClr val="00FF00"/>
            </a:solidFill>
            <a:prstDash val="solid"/>
            <a:miter/>
            <a:headEnd type="stealth" w="med" len="med"/>
            <a:tailEnd type="none" w="med" len="med"/>
          </a:ln>
        </p:spPr>
      </p:cxnSp>
      <p:sp>
        <p:nvSpPr>
          <p:cNvPr id="26" name="Shape 343">
            <a:extLst>
              <a:ext uri="{FF2B5EF4-FFF2-40B4-BE49-F238E27FC236}">
                <a16:creationId xmlns:a16="http://schemas.microsoft.com/office/drawing/2014/main" id="{1FFA1D78-8CD4-467E-9F6C-14D9ADD0E420}"/>
              </a:ext>
            </a:extLst>
          </p:cNvPr>
          <p:cNvSpPr/>
          <p:nvPr/>
        </p:nvSpPr>
        <p:spPr>
          <a:xfrm>
            <a:off x="1727200" y="1752600"/>
            <a:ext cx="3111598"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MX" sz="3400" u="none" strike="noStrike" cap="none">
                <a:solidFill>
                  <a:srgbClr val="FFFFFF"/>
                </a:solidFill>
                <a:latin typeface="Arial" charset="0"/>
                <a:ea typeface="Arial" charset="0"/>
                <a:cs typeface="Arial" charset="0"/>
                <a:sym typeface="Cabin"/>
              </a:rPr>
              <a:t>Hecho?</a:t>
            </a:r>
          </a:p>
        </p:txBody>
      </p:sp>
      <p:cxnSp>
        <p:nvCxnSpPr>
          <p:cNvPr id="27" name="Shape 344">
            <a:extLst>
              <a:ext uri="{FF2B5EF4-FFF2-40B4-BE49-F238E27FC236}">
                <a16:creationId xmlns:a16="http://schemas.microsoft.com/office/drawing/2014/main" id="{D5680CF5-AFE4-4E93-B6DE-C508059972EB}"/>
              </a:ext>
            </a:extLst>
          </p:cNvPr>
          <p:cNvCxnSpPr/>
          <p:nvPr/>
        </p:nvCxnSpPr>
        <p:spPr>
          <a:xfrm rot="10800000">
            <a:off x="3162312" y="3022699"/>
            <a:ext cx="11100" cy="1498500"/>
          </a:xfrm>
          <a:prstGeom prst="straightConnector1">
            <a:avLst/>
          </a:prstGeom>
          <a:noFill/>
          <a:ln w="76200" cap="rnd" cmpd="sng">
            <a:solidFill>
              <a:srgbClr val="00FF00"/>
            </a:solidFill>
            <a:prstDash val="solid"/>
            <a:miter/>
            <a:headEnd type="none" w="med" len="med"/>
            <a:tailEnd type="stealth" w="med" len="med"/>
          </a:ln>
        </p:spPr>
      </p:cxnSp>
      <p:cxnSp>
        <p:nvCxnSpPr>
          <p:cNvPr id="28" name="Shape 345">
            <a:extLst>
              <a:ext uri="{FF2B5EF4-FFF2-40B4-BE49-F238E27FC236}">
                <a16:creationId xmlns:a16="http://schemas.microsoft.com/office/drawing/2014/main" id="{791EEF4D-0D28-4D64-817C-5552C638E3EE}"/>
              </a:ext>
            </a:extLst>
          </p:cNvPr>
          <p:cNvCxnSpPr>
            <a:endCxn id="37" idx="2"/>
          </p:cNvCxnSpPr>
          <p:nvPr/>
        </p:nvCxnSpPr>
        <p:spPr>
          <a:xfrm flipH="1" flipV="1">
            <a:off x="6686600" y="2768699"/>
            <a:ext cx="14238" cy="587276"/>
          </a:xfrm>
          <a:prstGeom prst="straightConnector1">
            <a:avLst/>
          </a:prstGeom>
          <a:noFill/>
          <a:ln w="76200" cap="rnd" cmpd="sng">
            <a:solidFill>
              <a:srgbClr val="00FF00"/>
            </a:solidFill>
            <a:prstDash val="solid"/>
            <a:miter/>
            <a:headEnd type="stealth" w="med" len="med"/>
            <a:tailEnd type="none" w="med" len="med"/>
          </a:ln>
        </p:spPr>
      </p:cxnSp>
      <p:cxnSp>
        <p:nvCxnSpPr>
          <p:cNvPr id="29" name="Shape 346">
            <a:extLst>
              <a:ext uri="{FF2B5EF4-FFF2-40B4-BE49-F238E27FC236}">
                <a16:creationId xmlns:a16="http://schemas.microsoft.com/office/drawing/2014/main" id="{2B73616D-4B2F-40A6-AC6A-A85CB9537603}"/>
              </a:ext>
            </a:extLst>
          </p:cNvPr>
          <p:cNvCxnSpPr>
            <a:stCxn id="36" idx="2"/>
          </p:cNvCxnSpPr>
          <p:nvPr/>
        </p:nvCxnSpPr>
        <p:spPr>
          <a:xfrm flipH="1">
            <a:off x="6697549" y="4051399"/>
            <a:ext cx="8100" cy="472800"/>
          </a:xfrm>
          <a:prstGeom prst="straightConnector1">
            <a:avLst/>
          </a:prstGeom>
          <a:noFill/>
          <a:ln w="76200" cap="rnd" cmpd="sng">
            <a:solidFill>
              <a:srgbClr val="00FF00"/>
            </a:solidFill>
            <a:prstDash val="solid"/>
            <a:miter/>
            <a:headEnd type="none" w="med" len="med"/>
            <a:tailEnd type="none" w="med" len="med"/>
          </a:ln>
        </p:spPr>
      </p:cxnSp>
      <p:cxnSp>
        <p:nvCxnSpPr>
          <p:cNvPr id="30" name="Shape 348">
            <a:extLst>
              <a:ext uri="{FF2B5EF4-FFF2-40B4-BE49-F238E27FC236}">
                <a16:creationId xmlns:a16="http://schemas.microsoft.com/office/drawing/2014/main" id="{658B1FE6-9F2D-4EEB-BD98-BB6769E346AC}"/>
              </a:ext>
            </a:extLst>
          </p:cNvPr>
          <p:cNvCxnSpPr/>
          <p:nvPr/>
        </p:nvCxnSpPr>
        <p:spPr>
          <a:xfrm>
            <a:off x="3133200" y="4516675"/>
            <a:ext cx="3596099" cy="4500"/>
          </a:xfrm>
          <a:prstGeom prst="straightConnector1">
            <a:avLst/>
          </a:prstGeom>
          <a:noFill/>
          <a:ln w="76200" cap="rnd" cmpd="sng">
            <a:solidFill>
              <a:srgbClr val="00FF00"/>
            </a:solidFill>
            <a:prstDash val="solid"/>
            <a:miter/>
            <a:headEnd type="none" w="med" len="med"/>
            <a:tailEnd type="none" w="med" len="med"/>
          </a:ln>
        </p:spPr>
      </p:cxnSp>
      <p:cxnSp>
        <p:nvCxnSpPr>
          <p:cNvPr id="31" name="Shape 349">
            <a:extLst>
              <a:ext uri="{FF2B5EF4-FFF2-40B4-BE49-F238E27FC236}">
                <a16:creationId xmlns:a16="http://schemas.microsoft.com/office/drawing/2014/main" id="{6A4CF996-5502-490D-9A30-33699FA814F0}"/>
              </a:ext>
            </a:extLst>
          </p:cNvPr>
          <p:cNvCxnSpPr/>
          <p:nvPr/>
        </p:nvCxnSpPr>
        <p:spPr>
          <a:xfrm flipH="1">
            <a:off x="1371574" y="2397125"/>
            <a:ext cx="396900" cy="3299"/>
          </a:xfrm>
          <a:prstGeom prst="straightConnector1">
            <a:avLst/>
          </a:prstGeom>
          <a:noFill/>
          <a:ln w="76200" cap="rnd" cmpd="sng">
            <a:solidFill>
              <a:srgbClr val="00FF00"/>
            </a:solidFill>
            <a:prstDash val="solid"/>
            <a:miter/>
            <a:headEnd type="none" w="med" len="med"/>
            <a:tailEnd type="stealth" w="med" len="med"/>
          </a:ln>
        </p:spPr>
      </p:cxnSp>
      <p:cxnSp>
        <p:nvCxnSpPr>
          <p:cNvPr id="32" name="Shape 350">
            <a:extLst>
              <a:ext uri="{FF2B5EF4-FFF2-40B4-BE49-F238E27FC236}">
                <a16:creationId xmlns:a16="http://schemas.microsoft.com/office/drawing/2014/main" id="{70699186-14AF-4087-A8B5-DA36B1600BCA}"/>
              </a:ext>
            </a:extLst>
          </p:cNvPr>
          <p:cNvCxnSpPr/>
          <p:nvPr/>
        </p:nvCxnSpPr>
        <p:spPr>
          <a:xfrm rot="10800000" flipH="1">
            <a:off x="3157537" y="5238874"/>
            <a:ext cx="15899" cy="644400"/>
          </a:xfrm>
          <a:prstGeom prst="straightConnector1">
            <a:avLst/>
          </a:prstGeom>
          <a:noFill/>
          <a:ln w="76200" cap="rnd" cmpd="sng">
            <a:solidFill>
              <a:srgbClr val="00FF00"/>
            </a:solidFill>
            <a:prstDash val="solid"/>
            <a:miter/>
            <a:headEnd type="stealth" w="med" len="med"/>
            <a:tailEnd type="none" w="med" len="med"/>
          </a:ln>
        </p:spPr>
      </p:cxnSp>
      <p:cxnSp>
        <p:nvCxnSpPr>
          <p:cNvPr id="33" name="Shape 351">
            <a:extLst>
              <a:ext uri="{FF2B5EF4-FFF2-40B4-BE49-F238E27FC236}">
                <a16:creationId xmlns:a16="http://schemas.microsoft.com/office/drawing/2014/main" id="{A13B541D-E17D-4E61-B7E5-DAF329D95FA0}"/>
              </a:ext>
            </a:extLst>
          </p:cNvPr>
          <p:cNvCxnSpPr/>
          <p:nvPr/>
        </p:nvCxnSpPr>
        <p:spPr>
          <a:xfrm rot="10800000">
            <a:off x="1401636" y="2451012"/>
            <a:ext cx="3299" cy="2779799"/>
          </a:xfrm>
          <a:prstGeom prst="straightConnector1">
            <a:avLst/>
          </a:prstGeom>
          <a:noFill/>
          <a:ln w="76200" cap="rnd" cmpd="sng">
            <a:solidFill>
              <a:srgbClr val="00FF00"/>
            </a:solidFill>
            <a:prstDash val="solid"/>
            <a:miter/>
            <a:headEnd type="stealth" w="med" len="med"/>
            <a:tailEnd type="none" w="med" len="med"/>
          </a:ln>
        </p:spPr>
      </p:cxnSp>
      <p:cxnSp>
        <p:nvCxnSpPr>
          <p:cNvPr id="34" name="Shape 352">
            <a:extLst>
              <a:ext uri="{FF2B5EF4-FFF2-40B4-BE49-F238E27FC236}">
                <a16:creationId xmlns:a16="http://schemas.microsoft.com/office/drawing/2014/main" id="{F22FFE4A-6B6F-4709-870A-69EC7377745E}"/>
              </a:ext>
            </a:extLst>
          </p:cNvPr>
          <p:cNvCxnSpPr/>
          <p:nvPr/>
        </p:nvCxnSpPr>
        <p:spPr>
          <a:xfrm>
            <a:off x="1401761" y="5256212"/>
            <a:ext cx="1752600" cy="0"/>
          </a:xfrm>
          <a:prstGeom prst="straightConnector1">
            <a:avLst/>
          </a:prstGeom>
          <a:noFill/>
          <a:ln w="76200" cap="rnd" cmpd="sng">
            <a:solidFill>
              <a:srgbClr val="00FF00"/>
            </a:solidFill>
            <a:prstDash val="solid"/>
            <a:miter/>
            <a:headEnd type="none" w="med" len="med"/>
            <a:tailEnd type="none" w="med" len="med"/>
          </a:ln>
        </p:spPr>
      </p:cxnSp>
      <p:sp>
        <p:nvSpPr>
          <p:cNvPr id="35" name="Shape 353">
            <a:extLst>
              <a:ext uri="{FF2B5EF4-FFF2-40B4-BE49-F238E27FC236}">
                <a16:creationId xmlns:a16="http://schemas.microsoft.com/office/drawing/2014/main" id="{506371F4-CEE8-4F5E-AE07-BEDD85E38738}"/>
              </a:ext>
            </a:extLst>
          </p:cNvPr>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u="none" strike="noStrike" cap="none">
                <a:solidFill>
                  <a:schemeClr val="lt1"/>
                </a:solidFill>
                <a:latin typeface="Arial" charset="0"/>
                <a:ea typeface="Arial" charset="0"/>
                <a:cs typeface="Arial" charset="0"/>
                <a:sym typeface="Cabin"/>
              </a:rPr>
              <a:t>Sí</a:t>
            </a:r>
          </a:p>
        </p:txBody>
      </p:sp>
      <p:sp>
        <p:nvSpPr>
          <p:cNvPr id="36" name="Shape 347">
            <a:extLst>
              <a:ext uri="{FF2B5EF4-FFF2-40B4-BE49-F238E27FC236}">
                <a16:creationId xmlns:a16="http://schemas.microsoft.com/office/drawing/2014/main" id="{A1B30C0B-4DAB-4096-B27F-1B4CE3434392}"/>
              </a:ext>
            </a:extLst>
          </p:cNvPr>
          <p:cNvSpPr txBox="1"/>
          <p:nvPr/>
        </p:nvSpPr>
        <p:spPr>
          <a:xfrm>
            <a:off x="5245100" y="3302000"/>
            <a:ext cx="29210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500" u="none" strike="noStrike" cap="none">
                <a:solidFill>
                  <a:schemeClr val="lt1"/>
                </a:solidFill>
                <a:latin typeface="Arial" charset="0"/>
                <a:ea typeface="Arial" charset="0"/>
                <a:cs typeface="Arial" charset="0"/>
                <a:sym typeface="Cabin"/>
              </a:rPr>
              <a:t>print(</a:t>
            </a:r>
            <a:r>
              <a:rPr lang="es-MX" sz="3500" u="none" strike="noStrike" cap="none">
                <a:solidFill>
                  <a:srgbClr val="00FF00"/>
                </a:solidFill>
                <a:latin typeface="Arial" charset="0"/>
                <a:ea typeface="Arial" charset="0"/>
                <a:cs typeface="Arial" charset="0"/>
                <a:sym typeface="Cabin"/>
              </a:rPr>
              <a:t>letra</a:t>
            </a:r>
            <a:r>
              <a:rPr lang="es-MX" sz="3500" u="none" strike="noStrike" cap="none">
                <a:solidFill>
                  <a:schemeClr val="bg1"/>
                </a:solidFill>
                <a:latin typeface="Arial" charset="0"/>
                <a:ea typeface="Arial" charset="0"/>
                <a:cs typeface="Arial" charset="0"/>
                <a:sym typeface="Cabin"/>
              </a:rPr>
              <a:t>)</a:t>
            </a:r>
          </a:p>
        </p:txBody>
      </p:sp>
      <p:sp>
        <p:nvSpPr>
          <p:cNvPr id="37" name="Shape 354">
            <a:extLst>
              <a:ext uri="{FF2B5EF4-FFF2-40B4-BE49-F238E27FC236}">
                <a16:creationId xmlns:a16="http://schemas.microsoft.com/office/drawing/2014/main" id="{D4D159E7-77D6-4DD2-8265-61C9F8A8E80E}"/>
              </a:ext>
            </a:extLst>
          </p:cNvPr>
          <p:cNvSpPr txBox="1"/>
          <p:nvPr/>
        </p:nvSpPr>
        <p:spPr>
          <a:xfrm>
            <a:off x="5130800" y="2019300"/>
            <a:ext cx="3111599"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MX" sz="3500" u="none" strike="noStrike" cap="none">
                <a:solidFill>
                  <a:srgbClr val="FFFFFF"/>
                </a:solidFill>
                <a:latin typeface="Arial" charset="0"/>
                <a:ea typeface="Arial" charset="0"/>
                <a:cs typeface="Arial" charset="0"/>
                <a:sym typeface="Cabin"/>
              </a:rPr>
              <a:t>Avanzar </a:t>
            </a:r>
            <a:r>
              <a:rPr lang="es-MX" sz="3500" u="none" strike="noStrike" cap="none">
                <a:solidFill>
                  <a:srgbClr val="00FF00"/>
                </a:solidFill>
                <a:latin typeface="Arial" charset="0"/>
                <a:ea typeface="Arial" charset="0"/>
                <a:cs typeface="Arial" charset="0"/>
                <a:sym typeface="Cabin"/>
              </a:rPr>
              <a:t>letra</a:t>
            </a:r>
          </a:p>
        </p:txBody>
      </p:sp>
      <p:sp>
        <p:nvSpPr>
          <p:cNvPr id="38" name="Shape 355">
            <a:extLst>
              <a:ext uri="{FF2B5EF4-FFF2-40B4-BE49-F238E27FC236}">
                <a16:creationId xmlns:a16="http://schemas.microsoft.com/office/drawing/2014/main" id="{EEF2425D-039C-46A8-AD17-50365DCC937C}"/>
              </a:ext>
            </a:extLst>
          </p:cNvPr>
          <p:cNvSpPr txBox="1"/>
          <p:nvPr/>
        </p:nvSpPr>
        <p:spPr>
          <a:xfrm>
            <a:off x="7927750" y="5086350"/>
            <a:ext cx="66390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MX" sz="3600" i="0" u="none" strike="noStrike" cap="none">
                <a:solidFill>
                  <a:srgbClr val="FFFF00"/>
                </a:solidFill>
                <a:latin typeface="Courier New"/>
                <a:ea typeface="Courier New"/>
                <a:cs typeface="Courier New"/>
                <a:sym typeface="Courier New"/>
              </a:rPr>
              <a:t>for</a:t>
            </a:r>
            <a:r>
              <a:rPr lang="es-MX" sz="3600" i="0" u="none" strike="noStrike" cap="none">
                <a:solidFill>
                  <a:schemeClr val="lt1"/>
                </a:solidFill>
                <a:latin typeface="Courier New"/>
                <a:ea typeface="Courier New"/>
                <a:cs typeface="Courier New"/>
                <a:sym typeface="Courier New"/>
              </a:rPr>
              <a:t> </a:t>
            </a:r>
            <a:r>
              <a:rPr lang="es-MX" sz="3600" i="0" u="none" strike="noStrike" cap="none">
                <a:solidFill>
                  <a:srgbClr val="00FF00"/>
                </a:solidFill>
                <a:latin typeface="Courier New"/>
                <a:ea typeface="Courier New"/>
                <a:cs typeface="Courier New"/>
                <a:sym typeface="Courier New"/>
              </a:rPr>
              <a:t>letra</a:t>
            </a:r>
            <a:r>
              <a:rPr lang="es-MX" sz="3600" i="0" u="none" strike="noStrike" cap="none">
                <a:solidFill>
                  <a:schemeClr val="lt1"/>
                </a:solidFill>
                <a:latin typeface="Courier New"/>
                <a:ea typeface="Courier New"/>
                <a:cs typeface="Courier New"/>
                <a:sym typeface="Courier New"/>
              </a:rPr>
              <a:t> </a:t>
            </a:r>
            <a:r>
              <a:rPr lang="es-MX" sz="3600" i="0" u="none" strike="noStrike" cap="none">
                <a:solidFill>
                  <a:srgbClr val="FFFF00"/>
                </a:solidFill>
                <a:latin typeface="Courier New"/>
                <a:ea typeface="Courier New"/>
                <a:cs typeface="Courier New"/>
                <a:sym typeface="Courier New"/>
              </a:rPr>
              <a:t>in</a:t>
            </a:r>
            <a:r>
              <a:rPr lang="es-MX" sz="3600" i="0" u="none" strike="noStrike" cap="none">
                <a:solidFill>
                  <a:schemeClr val="lt1"/>
                </a:solidFill>
                <a:latin typeface="Courier New"/>
                <a:ea typeface="Courier New"/>
                <a:cs typeface="Courier New"/>
                <a:sym typeface="Courier New"/>
              </a:rPr>
              <a:t> </a:t>
            </a:r>
            <a:r>
              <a:rPr lang="es-MX" sz="3600" i="0" u="none" strike="noStrike" cap="none">
                <a:solidFill>
                  <a:srgbClr val="FF7F00"/>
                </a:solidFill>
                <a:latin typeface="Courier New"/>
                <a:ea typeface="Courier New"/>
                <a:cs typeface="Courier New"/>
                <a:sym typeface="Courier New"/>
              </a:rPr>
              <a:t>'banana'</a:t>
            </a:r>
            <a:r>
              <a:rPr lang="es-MX" sz="3600" i="0" u="none" strike="noStrike" cap="none">
                <a:solidFill>
                  <a:srgbClr val="00FF00"/>
                </a:solidFill>
                <a:latin typeface="Courier New"/>
                <a:ea typeface="Courier New"/>
                <a:cs typeface="Courier New"/>
                <a:sym typeface="Courier New"/>
              </a:rPr>
              <a:t> </a:t>
            </a:r>
            <a:r>
              <a:rPr lang="es-MX" sz="3600" i="0" u="none" strike="noStrike" cap="none">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s-MX" sz="3600" i="0" u="none" strike="noStrike" cap="none">
                <a:solidFill>
                  <a:srgbClr val="FF00FF"/>
                </a:solidFill>
                <a:latin typeface="Courier New"/>
                <a:ea typeface="Courier New"/>
                <a:cs typeface="Courier New"/>
                <a:sym typeface="Courier New"/>
              </a:rPr>
              <a:t>    print(letra)</a:t>
            </a:r>
          </a:p>
        </p:txBody>
      </p:sp>
      <p:sp>
        <p:nvSpPr>
          <p:cNvPr id="39" name="Shape 356">
            <a:extLst>
              <a:ext uri="{FF2B5EF4-FFF2-40B4-BE49-F238E27FC236}">
                <a16:creationId xmlns:a16="http://schemas.microsoft.com/office/drawing/2014/main" id="{E6F2FC2D-67B3-49A6-A60A-B01A39F2AF7B}"/>
              </a:ext>
            </a:extLst>
          </p:cNvPr>
          <p:cNvSpPr txBox="1"/>
          <p:nvPr/>
        </p:nvSpPr>
        <p:spPr>
          <a:xfrm>
            <a:off x="9740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b</a:t>
            </a:r>
          </a:p>
        </p:txBody>
      </p:sp>
      <p:sp>
        <p:nvSpPr>
          <p:cNvPr id="40" name="Shape 357">
            <a:extLst>
              <a:ext uri="{FF2B5EF4-FFF2-40B4-BE49-F238E27FC236}">
                <a16:creationId xmlns:a16="http://schemas.microsoft.com/office/drawing/2014/main" id="{C1EDB98C-D215-4D85-8684-7EEE8FB0960E}"/>
              </a:ext>
            </a:extLst>
          </p:cNvPr>
          <p:cNvSpPr txBox="1"/>
          <p:nvPr/>
        </p:nvSpPr>
        <p:spPr>
          <a:xfrm>
            <a:off x="10490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41" name="Shape 358">
            <a:extLst>
              <a:ext uri="{FF2B5EF4-FFF2-40B4-BE49-F238E27FC236}">
                <a16:creationId xmlns:a16="http://schemas.microsoft.com/office/drawing/2014/main" id="{1C0217D6-7379-4CE8-BBAB-067D3BBA8E88}"/>
              </a:ext>
            </a:extLst>
          </p:cNvPr>
          <p:cNvSpPr txBox="1"/>
          <p:nvPr/>
        </p:nvSpPr>
        <p:spPr>
          <a:xfrm>
            <a:off x="112649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42" name="Shape 359">
            <a:extLst>
              <a:ext uri="{FF2B5EF4-FFF2-40B4-BE49-F238E27FC236}">
                <a16:creationId xmlns:a16="http://schemas.microsoft.com/office/drawing/2014/main" id="{D10F2BC2-1672-4E29-8ACE-A6E165E7B704}"/>
              </a:ext>
            </a:extLst>
          </p:cNvPr>
          <p:cNvSpPr txBox="1"/>
          <p:nvPr/>
        </p:nvSpPr>
        <p:spPr>
          <a:xfrm>
            <a:off x="120142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43" name="Shape 360">
            <a:extLst>
              <a:ext uri="{FF2B5EF4-FFF2-40B4-BE49-F238E27FC236}">
                <a16:creationId xmlns:a16="http://schemas.microsoft.com/office/drawing/2014/main" id="{A6C22A7D-34F9-49B9-929D-4F5FAC3DBA9D}"/>
              </a:ext>
            </a:extLst>
          </p:cNvPr>
          <p:cNvSpPr txBox="1"/>
          <p:nvPr/>
        </p:nvSpPr>
        <p:spPr>
          <a:xfrm>
            <a:off x="127381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n</a:t>
            </a:r>
          </a:p>
        </p:txBody>
      </p:sp>
      <p:sp>
        <p:nvSpPr>
          <p:cNvPr id="44" name="Shape 361">
            <a:extLst>
              <a:ext uri="{FF2B5EF4-FFF2-40B4-BE49-F238E27FC236}">
                <a16:creationId xmlns:a16="http://schemas.microsoft.com/office/drawing/2014/main" id="{A499CD5A-0524-4AA6-A416-1605D43B5A50}"/>
              </a:ext>
            </a:extLst>
          </p:cNvPr>
          <p:cNvSpPr txBox="1"/>
          <p:nvPr/>
        </p:nvSpPr>
        <p:spPr>
          <a:xfrm>
            <a:off x="13487400" y="17272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4000" u="none" strike="noStrike" cap="none">
                <a:solidFill>
                  <a:schemeClr val="lt1"/>
                </a:solidFill>
                <a:latin typeface="Arial" charset="0"/>
                <a:ea typeface="Arial" charset="0"/>
                <a:cs typeface="Arial" charset="0"/>
                <a:sym typeface="Cabin"/>
              </a:rPr>
              <a:t>a</a:t>
            </a:r>
          </a:p>
        </p:txBody>
      </p:sp>
      <p:sp>
        <p:nvSpPr>
          <p:cNvPr id="45" name="Shape 362">
            <a:extLst>
              <a:ext uri="{FF2B5EF4-FFF2-40B4-BE49-F238E27FC236}">
                <a16:creationId xmlns:a16="http://schemas.microsoft.com/office/drawing/2014/main" id="{76C5D7CB-BEDF-47FD-A557-B593A0B9B2AC}"/>
              </a:ext>
            </a:extLst>
          </p:cNvPr>
          <p:cNvSpPr txBox="1"/>
          <p:nvPr/>
        </p:nvSpPr>
        <p:spPr>
          <a:xfrm>
            <a:off x="846137" y="6572388"/>
            <a:ext cx="14530388" cy="1350826"/>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s-MX" sz="3600" u="none" strike="noStrike" cap="none">
                <a:solidFill>
                  <a:schemeClr val="lt1"/>
                </a:solidFill>
                <a:latin typeface="Arial" charset="0"/>
                <a:ea typeface="Arial" charset="0"/>
                <a:cs typeface="Arial" charset="0"/>
                <a:sym typeface="Cabin"/>
              </a:rPr>
              <a:t>La</a:t>
            </a:r>
            <a:r>
              <a:rPr lang="es-MX" sz="3600" u="none" strike="noStrike" cap="none">
                <a:solidFill>
                  <a:srgbClr val="00FF00"/>
                </a:solidFill>
                <a:latin typeface="Arial" charset="0"/>
                <a:ea typeface="Arial" charset="0"/>
                <a:cs typeface="Arial" charset="0"/>
                <a:sym typeface="Cabin"/>
              </a:rPr>
              <a:t> variable de iteración </a:t>
            </a:r>
            <a:r>
              <a:rPr lang="es-MX" sz="3600" b="0" i="0" u="none" strike="noStrike" cap="none">
                <a:solidFill>
                  <a:schemeClr val="lt1"/>
                </a:solidFill>
                <a:latin typeface="Arial"/>
                <a:ea typeface="Arial"/>
                <a:cs typeface="Arial"/>
                <a:sym typeface="Arial"/>
              </a:rPr>
              <a:t>“</a:t>
            </a:r>
            <a:r>
              <a:rPr lang="es-MX" sz="3600" u="none" strike="noStrike" cap="none">
                <a:solidFill>
                  <a:schemeClr val="lt1"/>
                </a:solidFill>
                <a:latin typeface="Arial" charset="0"/>
                <a:ea typeface="Arial" charset="0"/>
                <a:cs typeface="Arial" charset="0"/>
                <a:sym typeface="Cabin"/>
              </a:rPr>
              <a:t>itera</a:t>
            </a:r>
            <a:r>
              <a:rPr lang="es-MX" sz="3600" b="0" i="0" u="none" strike="noStrike" cap="none">
                <a:solidFill>
                  <a:schemeClr val="lt1"/>
                </a:solidFill>
                <a:latin typeface="Arial"/>
                <a:ea typeface="Arial"/>
                <a:cs typeface="Arial"/>
                <a:sym typeface="Arial"/>
              </a:rPr>
              <a:t>”</a:t>
            </a:r>
            <a:r>
              <a:rPr lang="es-MX" sz="3600" u="none" strike="noStrike" cap="none">
                <a:solidFill>
                  <a:schemeClr val="lt1"/>
                </a:solidFill>
                <a:latin typeface="Arial" charset="0"/>
                <a:ea typeface="Arial" charset="0"/>
                <a:cs typeface="Arial" charset="0"/>
                <a:sym typeface="Cabin"/>
              </a:rPr>
              <a:t> a través de la </a:t>
            </a:r>
            <a:r>
              <a:rPr lang="es-MX" sz="3600" u="none" strike="noStrike" cap="none">
                <a:solidFill>
                  <a:srgbClr val="FF7F00"/>
                </a:solidFill>
                <a:latin typeface="Arial" charset="0"/>
                <a:ea typeface="Arial" charset="0"/>
                <a:cs typeface="Arial" charset="0"/>
                <a:sym typeface="Cabin"/>
              </a:rPr>
              <a:t>cadena</a:t>
            </a:r>
            <a:r>
              <a:rPr lang="es-MX" sz="3600">
                <a:solidFill>
                  <a:srgbClr val="FF7F00"/>
                </a:solidFill>
                <a:latin typeface="Arial" charset="0"/>
                <a:ea typeface="Arial" charset="0"/>
                <a:cs typeface="Arial" charset="0"/>
                <a:sym typeface="Cabin"/>
              </a:rPr>
              <a:t> </a:t>
            </a:r>
            <a:r>
              <a:rPr lang="es-MX" sz="3600">
                <a:solidFill>
                  <a:schemeClr val="lt1"/>
                </a:solidFill>
                <a:latin typeface="Arial" charset="0"/>
                <a:ea typeface="Arial" charset="0"/>
                <a:cs typeface="Arial" charset="0"/>
                <a:sym typeface="Cabin"/>
              </a:rPr>
              <a:t>y el </a:t>
            </a:r>
            <a:r>
              <a:rPr lang="es-MX" sz="3600" u="none" strike="noStrike" cap="none">
                <a:solidFill>
                  <a:srgbClr val="FF00FF"/>
                </a:solidFill>
                <a:latin typeface="Arial" charset="0"/>
                <a:ea typeface="Arial" charset="0"/>
                <a:cs typeface="Arial" charset="0"/>
                <a:sym typeface="Cabin"/>
              </a:rPr>
              <a:t>bloque (cuerpo)</a:t>
            </a:r>
            <a:r>
              <a:rPr lang="es-MX" sz="3600" u="none" strike="noStrike" cap="none">
                <a:solidFill>
                  <a:schemeClr val="lt1"/>
                </a:solidFill>
                <a:latin typeface="Arial" charset="0"/>
                <a:ea typeface="Arial" charset="0"/>
                <a:cs typeface="Arial" charset="0"/>
                <a:sym typeface="Cabin"/>
              </a:rPr>
              <a:t> de código es ejecutado para cada valor </a:t>
            </a:r>
            <a:r>
              <a:rPr lang="es-MX" sz="3600" u="none" strike="noStrike" cap="none">
                <a:solidFill>
                  <a:srgbClr val="FFFF00"/>
                </a:solidFill>
                <a:latin typeface="Arial" charset="0"/>
                <a:ea typeface="Arial" charset="0"/>
                <a:cs typeface="Arial" charset="0"/>
                <a:sym typeface="Cabin"/>
              </a:rPr>
              <a:t>en (in)</a:t>
            </a:r>
            <a:r>
              <a:rPr lang="es-MX" sz="3600" u="none" strike="noStrike" cap="none">
                <a:solidFill>
                  <a:schemeClr val="lt1"/>
                </a:solidFill>
                <a:latin typeface="Arial" charset="0"/>
                <a:ea typeface="Arial" charset="0"/>
                <a:cs typeface="Arial" charset="0"/>
                <a:sym typeface="Cabin"/>
              </a:rPr>
              <a:t> </a:t>
            </a:r>
            <a:r>
              <a:rPr lang="es-MX" sz="3600">
                <a:solidFill>
                  <a:schemeClr val="lt1"/>
                </a:solidFill>
                <a:latin typeface="Arial" charset="0"/>
                <a:ea typeface="Arial" charset="0"/>
                <a:cs typeface="Arial" charset="0"/>
                <a:sym typeface="Cabin"/>
              </a:rPr>
              <a:t>la</a:t>
            </a:r>
            <a:r>
              <a:rPr lang="es-MX" sz="3600" u="none" strike="noStrike" cap="none">
                <a:solidFill>
                  <a:schemeClr val="lt1"/>
                </a:solidFill>
                <a:latin typeface="Arial" charset="0"/>
                <a:ea typeface="Arial" charset="0"/>
                <a:cs typeface="Arial" charset="0"/>
                <a:sym typeface="Cabin"/>
              </a:rPr>
              <a:t> </a:t>
            </a:r>
            <a:r>
              <a:rPr lang="es-MX" sz="3600" u="none" strike="noStrike" cap="none">
                <a:solidFill>
                  <a:srgbClr val="FF7F00"/>
                </a:solidFill>
                <a:latin typeface="Arial" charset="0"/>
                <a:ea typeface="Arial" charset="0"/>
                <a:cs typeface="Arial" charset="0"/>
                <a:sym typeface="Cabin"/>
              </a:rPr>
              <a:t>secuencia</a:t>
            </a:r>
          </a:p>
        </p:txBody>
      </p:sp>
      <p:cxnSp>
        <p:nvCxnSpPr>
          <p:cNvPr id="46" name="Shape 363">
            <a:extLst>
              <a:ext uri="{FF2B5EF4-FFF2-40B4-BE49-F238E27FC236}">
                <a16:creationId xmlns:a16="http://schemas.microsoft.com/office/drawing/2014/main" id="{9D474A64-D555-46FA-9BAF-BCF60CCAFE04}"/>
              </a:ext>
            </a:extLst>
          </p:cNvPr>
          <p:cNvCxnSpPr/>
          <p:nvPr/>
        </p:nvCxnSpPr>
        <p:spPr>
          <a:xfrm>
            <a:off x="4703700" y="2385900"/>
            <a:ext cx="396900" cy="3299"/>
          </a:xfrm>
          <a:prstGeom prst="straightConnector1">
            <a:avLst/>
          </a:prstGeom>
          <a:noFill/>
          <a:ln w="76200" cap="rnd" cmpd="sng">
            <a:solidFill>
              <a:srgbClr val="00FF00"/>
            </a:solidFill>
            <a:prstDash val="solid"/>
            <a:miter/>
            <a:headEnd type="none" w="med" len="med"/>
            <a:tailEnd type="stealth" w="med" len="med"/>
          </a:ln>
        </p:spPr>
      </p:cxnSp>
      <p:sp>
        <p:nvSpPr>
          <p:cNvPr id="47" name="Shape 364">
            <a:extLst>
              <a:ext uri="{FF2B5EF4-FFF2-40B4-BE49-F238E27FC236}">
                <a16:creationId xmlns:a16="http://schemas.microsoft.com/office/drawing/2014/main" id="{13161D80-88AA-468F-890B-2B729602C024}"/>
              </a:ext>
            </a:extLst>
          </p:cNvPr>
          <p:cNvSpPr txBox="1"/>
          <p:nvPr/>
        </p:nvSpPr>
        <p:spPr>
          <a:xfrm>
            <a:off x="4275137" y="1638300"/>
            <a:ext cx="7253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MX" sz="3600">
                <a:solidFill>
                  <a:schemeClr val="lt1"/>
                </a:solidFill>
                <a:latin typeface="Arial" charset="0"/>
                <a:ea typeface="Arial" charset="0"/>
                <a:cs typeface="Arial" charset="0"/>
                <a:sym typeface="Cabin"/>
              </a:rPr>
              <a:t>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78" y="4096153"/>
            <a:ext cx="14991644" cy="1247721"/>
          </a:xfrm>
        </p:spPr>
        <p:txBody>
          <a:bodyPr/>
          <a:lstStyle/>
          <a:p>
            <a:r>
              <a:rPr lang="en-US" sz="7200" dirty="0">
                <a:solidFill>
                  <a:srgbClr val="FFD966"/>
                </a:solidFill>
              </a:rPr>
              <a:t>Más </a:t>
            </a:r>
            <a:r>
              <a:rPr lang="en-US" sz="7200" dirty="0" err="1">
                <a:solidFill>
                  <a:srgbClr val="FFD966"/>
                </a:solidFill>
              </a:rPr>
              <a:t>Operaciones</a:t>
            </a:r>
            <a:r>
              <a:rPr lang="en-US" sz="7200" dirty="0">
                <a:solidFill>
                  <a:srgbClr val="FFD966"/>
                </a:solidFill>
              </a:rPr>
              <a:t> de </a:t>
            </a:r>
            <a:r>
              <a:rPr lang="en-US" sz="7200" dirty="0" err="1">
                <a:solidFill>
                  <a:srgbClr val="FFD966"/>
                </a:solidFill>
              </a:rPr>
              <a:t>Cadenas</a:t>
            </a:r>
            <a:endParaRPr lang="en-US" sz="7200" dirty="0">
              <a:solidFill>
                <a:srgbClr val="FFD966"/>
              </a:solidFill>
            </a:endParaRPr>
          </a:p>
        </p:txBody>
      </p:sp>
    </p:spTree>
    <p:extLst>
      <p:ext uri="{BB962C8B-B14F-4D97-AF65-F5344CB8AC3E}">
        <p14:creationId xmlns:p14="http://schemas.microsoft.com/office/powerpoint/2010/main" val="910235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Shape 370"/>
          <p:cNvSpPr txBox="1">
            <a:spLocks noGrp="1"/>
          </p:cNvSpPr>
          <p:nvPr>
            <p:ph type="title"/>
          </p:nvPr>
        </p:nvSpPr>
        <p:spPr>
          <a:xfrm>
            <a:off x="1180311" y="405801"/>
            <a:ext cx="5059363"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D966"/>
                </a:solidFill>
                <a:latin typeface="Arial" charset="0"/>
                <a:ea typeface="Arial" charset="0"/>
                <a:cs typeface="Arial" charset="0"/>
                <a:sym typeface="Cabin"/>
              </a:rPr>
              <a:t>Rebanado</a:t>
            </a:r>
            <a:r>
              <a:rPr lang="en-US" sz="6000" u="none" strike="noStrike" cap="none" dirty="0">
                <a:solidFill>
                  <a:srgbClr val="FFD966"/>
                </a:solidFill>
                <a:latin typeface="Arial" charset="0"/>
                <a:ea typeface="Arial" charset="0"/>
                <a:cs typeface="Arial" charset="0"/>
                <a:sym typeface="Cabin"/>
              </a:rPr>
              <a:t> de </a:t>
            </a:r>
            <a:r>
              <a:rPr lang="en-US" sz="6000" u="none" strike="noStrike" cap="none" dirty="0" err="1">
                <a:solidFill>
                  <a:srgbClr val="FFD966"/>
                </a:solidFill>
                <a:latin typeface="Arial" charset="0"/>
                <a:ea typeface="Arial" charset="0"/>
                <a:cs typeface="Arial" charset="0"/>
                <a:sym typeface="Cabin"/>
              </a:rPr>
              <a:t>Cadenas</a:t>
            </a:r>
            <a:endParaRPr lang="en-US" sz="60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idx="1"/>
          </p:nvPr>
        </p:nvSpPr>
        <p:spPr>
          <a:xfrm>
            <a:off x="457200" y="2603500"/>
            <a:ext cx="7300913" cy="570239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MX" sz="3400" b="0" dirty="0">
                <a:solidFill>
                  <a:schemeClr val="lt1"/>
                </a:solidFill>
                <a:latin typeface="Arial" charset="0"/>
                <a:ea typeface="Arial" charset="0"/>
                <a:cs typeface="Arial" charset="0"/>
                <a:sym typeface="Cabin"/>
              </a:rPr>
              <a:t>También podemos mirar a cualquier sección continua de una cadena utilizando el </a:t>
            </a:r>
            <a:r>
              <a:rPr lang="es-MX" sz="3400" b="0" dirty="0">
                <a:solidFill>
                  <a:srgbClr val="00FFFF"/>
                </a:solidFill>
                <a:latin typeface="Arial" charset="0"/>
                <a:ea typeface="Arial" charset="0"/>
                <a:cs typeface="Arial" charset="0"/>
                <a:sym typeface="Cabin"/>
              </a:rPr>
              <a:t>operador dos puntos</a:t>
            </a:r>
          </a:p>
          <a:p>
            <a:pPr marL="749300" lvl="0" indent="-358394">
              <a:spcBef>
                <a:spcPts val="3500"/>
              </a:spcBef>
              <a:buClr>
                <a:srgbClr val="FFFFFF"/>
              </a:buClr>
              <a:buSzPct val="100000"/>
              <a:buFont typeface="Cabin"/>
              <a:buChar char="•"/>
            </a:pPr>
            <a:r>
              <a:rPr lang="es-MX" sz="3400" b="0" dirty="0">
                <a:solidFill>
                  <a:srgbClr val="FFFFFF"/>
                </a:solidFill>
                <a:latin typeface="Arial" charset="0"/>
                <a:ea typeface="Arial" charset="0"/>
                <a:cs typeface="Arial" charset="0"/>
                <a:sym typeface="Cabin"/>
              </a:rPr>
              <a:t>El segundo número es un número más allá del final de la rebanada - </a:t>
            </a:r>
            <a:r>
              <a:rPr lang="es-MX" sz="3400" b="0" dirty="0">
                <a:solidFill>
                  <a:srgbClr val="FFFFFF"/>
                </a:solidFill>
                <a:latin typeface="Arial"/>
                <a:ea typeface="Arial"/>
                <a:cs typeface="Arial"/>
                <a:sym typeface="Arial"/>
              </a:rPr>
              <a:t>“hasta pero no incluyendo”</a:t>
            </a:r>
          </a:p>
          <a:p>
            <a:pPr marL="749300" lvl="0" indent="-358394">
              <a:spcBef>
                <a:spcPts val="3500"/>
              </a:spcBef>
              <a:buClr>
                <a:schemeClr val="lt1"/>
              </a:buClr>
              <a:buSzPct val="100000"/>
              <a:buFont typeface="Cabin"/>
              <a:buChar char="•"/>
            </a:pPr>
            <a:r>
              <a:rPr lang="es-MX" sz="3400" b="0" dirty="0">
                <a:solidFill>
                  <a:srgbClr val="FFFFFF"/>
                </a:solidFill>
                <a:latin typeface="Arial" charset="0"/>
                <a:ea typeface="Arial" charset="0"/>
                <a:cs typeface="Arial" charset="0"/>
                <a:sym typeface="Cabin"/>
              </a:rPr>
              <a:t>Si el segundo número está más allá del final de la cadena, entonces termina al final</a:t>
            </a:r>
            <a:endParaRPr lang="es-MX" sz="3400" b="0" dirty="0">
              <a:solidFill>
                <a:schemeClr val="lt1"/>
              </a:solidFill>
              <a:latin typeface="Arial" charset="0"/>
              <a:ea typeface="Arial" charset="0"/>
              <a:cs typeface="Arial" charset="0"/>
              <a:sym typeface="Cabin"/>
            </a:endParaRPr>
          </a:p>
        </p:txBody>
      </p:sp>
      <p:sp>
        <p:nvSpPr>
          <p:cNvPr id="371" name="Shape 371"/>
          <p:cNvSpPr txBox="1"/>
          <p:nvPr/>
        </p:nvSpPr>
        <p:spPr>
          <a:xfrm>
            <a:off x="9069093" y="3351837"/>
            <a:ext cx="6553499" cy="4498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0</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4</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6:7</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6</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20</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Python</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9" name="Shape 402"/>
          <p:cNvSpPr txBox="1"/>
          <p:nvPr/>
        </p:nvSpPr>
        <p:spPr>
          <a:xfrm>
            <a:off x="9069093" y="3662637"/>
            <a:ext cx="6863400"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'Monty Python'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2</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8</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dirty="0">
                <a:solidFill>
                  <a:schemeClr val="lt1"/>
                </a:solidFill>
                <a:latin typeface="Courier"/>
                <a:ea typeface="Courier"/>
                <a:cs typeface="Courier"/>
                <a:sym typeface="Courier New"/>
              </a:rPr>
              <a:t>t</a:t>
            </a:r>
            <a:r>
              <a:rPr lang="en-US" sz="3600" i="0" u="none" strike="noStrike" cap="none" dirty="0">
                <a:solidFill>
                  <a:schemeClr val="lt1"/>
                </a:solidFill>
                <a:latin typeface="Courier"/>
                <a:ea typeface="Courier"/>
                <a:cs typeface="Courier"/>
                <a:sym typeface="Courier New"/>
              </a:rPr>
              <a:t>hon</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s</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Monty Python</a:t>
            </a:r>
          </a:p>
        </p:txBody>
      </p:sp>
      <p:sp>
        <p:nvSpPr>
          <p:cNvPr id="369" name="Shape 369"/>
          <p:cNvSpPr txBox="1">
            <a:spLocks noGrp="1"/>
          </p:cNvSpPr>
          <p:nvPr>
            <p:ph idx="1"/>
          </p:nvPr>
        </p:nvSpPr>
        <p:spPr>
          <a:xfrm>
            <a:off x="1155701" y="2603500"/>
            <a:ext cx="6166752" cy="5702399"/>
          </a:xfrm>
          <a:prstGeom prst="rect">
            <a:avLst/>
          </a:prstGeom>
          <a:noFill/>
          <a:ln>
            <a:noFill/>
          </a:ln>
        </p:spPr>
        <p:txBody>
          <a:bodyPr lIns="38100" tIns="38100" rIns="38100" bIns="38100" anchor="ctr" anchorCtr="0">
            <a:noAutofit/>
          </a:bodyPr>
          <a:lstStyle/>
          <a:p>
            <a:pPr marL="215900" lvl="0">
              <a:spcBef>
                <a:spcPts val="0"/>
              </a:spcBef>
              <a:buSzPct val="171000"/>
            </a:pPr>
            <a:r>
              <a:rPr lang="es-MX" sz="3600" dirty="0">
                <a:solidFill>
                  <a:schemeClr val="lt1"/>
                </a:solidFill>
                <a:latin typeface="Arial" charset="0"/>
                <a:ea typeface="Arial" charset="0"/>
                <a:cs typeface="Arial" charset="0"/>
                <a:sym typeface="Cabin"/>
              </a:rPr>
              <a:t>Si dejamos en blanco el primer o el último número de la rebanada, se asume que es el inicio o el final de la cadena, respectivamente</a:t>
            </a:r>
          </a:p>
        </p:txBody>
      </p:sp>
      <p:sp>
        <p:nvSpPr>
          <p:cNvPr id="372" name="Shape 372"/>
          <p:cNvSpPr txBox="1"/>
          <p:nvPr/>
        </p:nvSpPr>
        <p:spPr>
          <a:xfrm>
            <a:off x="7062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373" name="Shape 373"/>
          <p:cNvSpPr txBox="1"/>
          <p:nvPr/>
        </p:nvSpPr>
        <p:spPr>
          <a:xfrm>
            <a:off x="7062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M</a:t>
            </a:r>
          </a:p>
        </p:txBody>
      </p:sp>
      <p:sp>
        <p:nvSpPr>
          <p:cNvPr id="374" name="Shape 374"/>
          <p:cNvSpPr txBox="1"/>
          <p:nvPr/>
        </p:nvSpPr>
        <p:spPr>
          <a:xfrm>
            <a:off x="7812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375" name="Shape 375"/>
          <p:cNvSpPr txBox="1"/>
          <p:nvPr/>
        </p:nvSpPr>
        <p:spPr>
          <a:xfrm>
            <a:off x="7812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76" name="Shape 376"/>
          <p:cNvSpPr txBox="1"/>
          <p:nvPr/>
        </p:nvSpPr>
        <p:spPr>
          <a:xfrm>
            <a:off x="8586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377" name="Shape 377"/>
          <p:cNvSpPr txBox="1"/>
          <p:nvPr/>
        </p:nvSpPr>
        <p:spPr>
          <a:xfrm>
            <a:off x="8586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78" name="Shape 378"/>
          <p:cNvSpPr txBox="1"/>
          <p:nvPr/>
        </p:nvSpPr>
        <p:spPr>
          <a:xfrm>
            <a:off x="9336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379" name="Shape 379"/>
          <p:cNvSpPr txBox="1"/>
          <p:nvPr/>
        </p:nvSpPr>
        <p:spPr>
          <a:xfrm>
            <a:off x="9336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80" name="Shape 380"/>
          <p:cNvSpPr txBox="1"/>
          <p:nvPr/>
        </p:nvSpPr>
        <p:spPr>
          <a:xfrm>
            <a:off x="10059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381" name="Shape 381"/>
          <p:cNvSpPr txBox="1"/>
          <p:nvPr/>
        </p:nvSpPr>
        <p:spPr>
          <a:xfrm>
            <a:off x="10059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2" name="Shape 382"/>
          <p:cNvSpPr txBox="1"/>
          <p:nvPr/>
        </p:nvSpPr>
        <p:spPr>
          <a:xfrm>
            <a:off x="10809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383" name="Shape 383"/>
          <p:cNvSpPr txBox="1"/>
          <p:nvPr/>
        </p:nvSpPr>
        <p:spPr>
          <a:xfrm>
            <a:off x="10809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 </a:t>
            </a:r>
          </a:p>
        </p:txBody>
      </p:sp>
      <p:sp>
        <p:nvSpPr>
          <p:cNvPr id="384" name="Shape 384"/>
          <p:cNvSpPr txBox="1"/>
          <p:nvPr/>
        </p:nvSpPr>
        <p:spPr>
          <a:xfrm>
            <a:off x="11507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6</a:t>
            </a:r>
          </a:p>
        </p:txBody>
      </p:sp>
      <p:sp>
        <p:nvSpPr>
          <p:cNvPr id="385" name="Shape 385"/>
          <p:cNvSpPr txBox="1"/>
          <p:nvPr/>
        </p:nvSpPr>
        <p:spPr>
          <a:xfrm>
            <a:off x="11507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P</a:t>
            </a:r>
          </a:p>
        </p:txBody>
      </p:sp>
      <p:sp>
        <p:nvSpPr>
          <p:cNvPr id="386" name="Shape 386"/>
          <p:cNvSpPr txBox="1"/>
          <p:nvPr/>
        </p:nvSpPr>
        <p:spPr>
          <a:xfrm>
            <a:off x="12257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7</a:t>
            </a:r>
          </a:p>
        </p:txBody>
      </p:sp>
      <p:sp>
        <p:nvSpPr>
          <p:cNvPr id="387" name="Shape 387"/>
          <p:cNvSpPr txBox="1"/>
          <p:nvPr/>
        </p:nvSpPr>
        <p:spPr>
          <a:xfrm>
            <a:off x="12257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y</a:t>
            </a:r>
          </a:p>
        </p:txBody>
      </p:sp>
      <p:sp>
        <p:nvSpPr>
          <p:cNvPr id="388" name="Shape 388"/>
          <p:cNvSpPr txBox="1"/>
          <p:nvPr/>
        </p:nvSpPr>
        <p:spPr>
          <a:xfrm>
            <a:off x="130317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8</a:t>
            </a:r>
          </a:p>
        </p:txBody>
      </p:sp>
      <p:sp>
        <p:nvSpPr>
          <p:cNvPr id="389" name="Shape 389"/>
          <p:cNvSpPr txBox="1"/>
          <p:nvPr/>
        </p:nvSpPr>
        <p:spPr>
          <a:xfrm>
            <a:off x="130317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t</a:t>
            </a:r>
          </a:p>
        </p:txBody>
      </p:sp>
      <p:sp>
        <p:nvSpPr>
          <p:cNvPr id="390" name="Shape 390"/>
          <p:cNvSpPr txBox="1"/>
          <p:nvPr/>
        </p:nvSpPr>
        <p:spPr>
          <a:xfrm>
            <a:off x="137810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9</a:t>
            </a:r>
          </a:p>
        </p:txBody>
      </p:sp>
      <p:sp>
        <p:nvSpPr>
          <p:cNvPr id="391" name="Shape 391"/>
          <p:cNvSpPr txBox="1"/>
          <p:nvPr/>
        </p:nvSpPr>
        <p:spPr>
          <a:xfrm>
            <a:off x="137810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h</a:t>
            </a:r>
          </a:p>
        </p:txBody>
      </p:sp>
      <p:sp>
        <p:nvSpPr>
          <p:cNvPr id="392" name="Shape 392"/>
          <p:cNvSpPr txBox="1"/>
          <p:nvPr/>
        </p:nvSpPr>
        <p:spPr>
          <a:xfrm>
            <a:off x="145049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10</a:t>
            </a:r>
          </a:p>
        </p:txBody>
      </p:sp>
      <p:sp>
        <p:nvSpPr>
          <p:cNvPr id="393" name="Shape 393"/>
          <p:cNvSpPr txBox="1"/>
          <p:nvPr/>
        </p:nvSpPr>
        <p:spPr>
          <a:xfrm>
            <a:off x="145049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o</a:t>
            </a:r>
          </a:p>
        </p:txBody>
      </p:sp>
      <p:sp>
        <p:nvSpPr>
          <p:cNvPr id="394" name="Shape 394"/>
          <p:cNvSpPr txBox="1"/>
          <p:nvPr/>
        </p:nvSpPr>
        <p:spPr>
          <a:xfrm>
            <a:off x="15254293" y="1995492"/>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11</a:t>
            </a:r>
          </a:p>
        </p:txBody>
      </p:sp>
      <p:sp>
        <p:nvSpPr>
          <p:cNvPr id="395" name="Shape 395"/>
          <p:cNvSpPr txBox="1"/>
          <p:nvPr/>
        </p:nvSpPr>
        <p:spPr>
          <a:xfrm>
            <a:off x="15254293" y="1258892"/>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31" name="Shape 370">
            <a:extLst>
              <a:ext uri="{FF2B5EF4-FFF2-40B4-BE49-F238E27FC236}">
                <a16:creationId xmlns:a16="http://schemas.microsoft.com/office/drawing/2014/main" id="{E388812E-8A96-492A-B217-0092A0447B31}"/>
              </a:ext>
            </a:extLst>
          </p:cNvPr>
          <p:cNvSpPr txBox="1">
            <a:spLocks/>
          </p:cNvSpPr>
          <p:nvPr/>
        </p:nvSpPr>
        <p:spPr>
          <a:xfrm>
            <a:off x="1180311" y="405801"/>
            <a:ext cx="5059363" cy="1706182"/>
          </a:xfrm>
          <a:prstGeom prst="rect">
            <a:avLst/>
          </a:prstGeom>
          <a:noFill/>
          <a:ln>
            <a:noFill/>
          </a:ln>
        </p:spPr>
        <p:txBody>
          <a:bodyPr lIns="38100" tIns="38100" rIns="38100" bIns="38100" anchor="ctr" anchorCtr="0">
            <a:noAutofit/>
          </a:bodyPr>
          <a:lstStyle>
            <a:lvl1pPr algn="ctr" defTabSz="812764" rtl="0" eaLnBrk="1" latinLnBrk="0" hangingPunct="1">
              <a:spcBef>
                <a:spcPct val="0"/>
              </a:spcBef>
              <a:buNone/>
              <a:defRPr sz="6200" b="1" i="0" kern="1200" cap="none" baseline="0">
                <a:solidFill>
                  <a:srgbClr val="FFCB05"/>
                </a:solidFill>
                <a:effectLst>
                  <a:innerShdw blurRad="63500" dist="50800" dir="13500000">
                    <a:srgbClr val="000000">
                      <a:alpha val="14000"/>
                    </a:srgbClr>
                  </a:innerShdw>
                </a:effectLst>
                <a:latin typeface="Gill Sans SemiBold"/>
                <a:ea typeface="+mj-ea"/>
                <a:cs typeface="Georgia"/>
              </a:defRPr>
            </a:lvl1pPr>
          </a:lstStyle>
          <a:p>
            <a:pPr>
              <a:spcBef>
                <a:spcPts val="0"/>
              </a:spcBef>
              <a:buClr>
                <a:srgbClr val="FF00FF"/>
              </a:buClr>
              <a:buSzPct val="25000"/>
              <a:buFont typeface="Cabin"/>
              <a:buNone/>
            </a:pPr>
            <a:r>
              <a:rPr lang="en-US" sz="6000">
                <a:solidFill>
                  <a:srgbClr val="FFD966"/>
                </a:solidFill>
                <a:latin typeface="Arial" charset="0"/>
                <a:ea typeface="Arial" charset="0"/>
                <a:cs typeface="Arial" charset="0"/>
                <a:sym typeface="Cabin"/>
              </a:rPr>
              <a:t>Rebanado de Cadenas</a:t>
            </a:r>
            <a:endParaRPr lang="en-US" sz="6000" dirty="0">
              <a:solidFill>
                <a:srgbClr val="FFD966"/>
              </a:solidFill>
              <a:latin typeface="Arial" charset="0"/>
              <a:ea typeface="Arial" charset="0"/>
              <a:cs typeface="Arial" charset="0"/>
              <a:sym typeface="Cabin"/>
            </a:endParaRPr>
          </a:p>
        </p:txBody>
      </p:sp>
    </p:spTree>
    <p:extLst>
      <p:ext uri="{BB962C8B-B14F-4D97-AF65-F5344CB8AC3E}">
        <p14:creationId xmlns:p14="http://schemas.microsoft.com/office/powerpoint/2010/main" val="108503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Shape 43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err="1">
                <a:solidFill>
                  <a:srgbClr val="FFD966"/>
                </a:solidFill>
                <a:latin typeface="Arial" charset="0"/>
                <a:ea typeface="Arial" charset="0"/>
                <a:cs typeface="Arial" charset="0"/>
                <a:sym typeface="Cabin"/>
              </a:rPr>
              <a:t>Concatenación</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Cadenas</a:t>
            </a:r>
            <a:endParaRPr lang="en-US" sz="7600" u="none" strike="noStrike" cap="none" dirty="0">
              <a:solidFill>
                <a:srgbClr val="FFD966"/>
              </a:solidFill>
              <a:latin typeface="Arial" charset="0"/>
              <a:ea typeface="Arial" charset="0"/>
              <a:cs typeface="Arial" charset="0"/>
              <a:sym typeface="Cabin"/>
            </a:endParaRPr>
          </a:p>
        </p:txBody>
      </p:sp>
      <p:sp>
        <p:nvSpPr>
          <p:cNvPr id="432" name="Shape 432"/>
          <p:cNvSpPr txBox="1">
            <a:spLocks noGrp="1"/>
          </p:cNvSpPr>
          <p:nvPr>
            <p:ph idx="1"/>
          </p:nvPr>
        </p:nvSpPr>
        <p:spPr>
          <a:xfrm>
            <a:off x="1155700" y="2603501"/>
            <a:ext cx="6059488" cy="4757778"/>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MX" sz="3600" dirty="0">
                <a:solidFill>
                  <a:schemeClr val="lt1"/>
                </a:solidFill>
                <a:latin typeface="Arial" charset="0"/>
                <a:ea typeface="Arial" charset="0"/>
                <a:cs typeface="Arial" charset="0"/>
                <a:sym typeface="Cabin"/>
              </a:rPr>
              <a:t>Cuando el operador </a:t>
            </a:r>
            <a:r>
              <a:rPr lang="es-MX" sz="3600" dirty="0">
                <a:solidFill>
                  <a:srgbClr val="00FFFF"/>
                </a:solidFill>
                <a:latin typeface="Arial" charset="0"/>
                <a:ea typeface="Arial" charset="0"/>
                <a:cs typeface="Arial" charset="0"/>
                <a:sym typeface="Cabin"/>
              </a:rPr>
              <a:t>+ </a:t>
            </a:r>
            <a:r>
              <a:rPr lang="es-MX" sz="3600" dirty="0">
                <a:solidFill>
                  <a:schemeClr val="lt1"/>
                </a:solidFill>
                <a:latin typeface="Arial" charset="0"/>
                <a:ea typeface="Arial" charset="0"/>
                <a:cs typeface="Arial" charset="0"/>
                <a:sym typeface="Cabin"/>
              </a:rPr>
              <a:t>es aplicado a una cadena, significa “</a:t>
            </a:r>
            <a:r>
              <a:rPr lang="es-MX" sz="3600" dirty="0">
                <a:solidFill>
                  <a:srgbClr val="00FFFF"/>
                </a:solidFill>
                <a:latin typeface="Arial" charset="0"/>
                <a:ea typeface="Arial" charset="0"/>
                <a:cs typeface="Arial" charset="0"/>
                <a:sym typeface="Cabin"/>
              </a:rPr>
              <a:t>concatenación</a:t>
            </a:r>
            <a:r>
              <a:rPr lang="es-MX" sz="3600" dirty="0">
                <a:solidFill>
                  <a:schemeClr val="lt1"/>
                </a:solidFill>
                <a:latin typeface="Arial" charset="0"/>
                <a:ea typeface="Arial" charset="0"/>
                <a:cs typeface="Arial" charset="0"/>
                <a:sym typeface="Cabin"/>
              </a:rPr>
              <a:t>”</a:t>
            </a:r>
          </a:p>
        </p:txBody>
      </p:sp>
      <p:sp>
        <p:nvSpPr>
          <p:cNvPr id="433" name="Shape 433"/>
          <p:cNvSpPr txBox="1"/>
          <p:nvPr/>
        </p:nvSpPr>
        <p:spPr>
          <a:xfrm>
            <a:off x="7900200" y="3101750"/>
            <a:ext cx="7187400" cy="4432199"/>
          </a:xfrm>
          <a:prstGeom prst="rect">
            <a:avLst/>
          </a:prstGeom>
          <a:noFill/>
          <a:ln>
            <a:noFill/>
          </a:ln>
        </p:spPr>
        <p:txBody>
          <a:bodyPr lIns="0" tIns="0" rIns="0" bIns="0" anchor="ctr" anchorCtr="0">
            <a:noAutofit/>
          </a:bodyPr>
          <a:lstStyle/>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00FF00"/>
                </a:solidFill>
                <a:latin typeface="Courier New"/>
                <a:ea typeface="Courier New"/>
                <a:cs typeface="Courier New"/>
                <a:sym typeface="Courier New"/>
              </a:rPr>
              <a:t>a</a:t>
            </a:r>
            <a:r>
              <a:rPr lang="en-US" sz="3600" dirty="0">
                <a:solidFill>
                  <a:schemeClr val="lt1"/>
                </a:solidFill>
                <a:latin typeface="Courier New"/>
                <a:ea typeface="Courier New"/>
                <a:cs typeface="Courier New"/>
                <a:sym typeface="Courier New"/>
              </a:rPr>
              <a:t> = </a:t>
            </a:r>
            <a:r>
              <a:rPr lang="en-US" sz="3600" dirty="0">
                <a:solidFill>
                  <a:srgbClr val="FF7F00"/>
                </a:solidFill>
                <a:latin typeface="Courier New"/>
                <a:ea typeface="Courier New"/>
                <a:cs typeface="Courier New"/>
                <a:sym typeface="Courier New"/>
              </a:rPr>
              <a:t>'Hola'</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00FF00"/>
                </a:solidFill>
                <a:latin typeface="Courier New"/>
                <a:ea typeface="Courier New"/>
                <a:cs typeface="Courier New"/>
                <a:sym typeface="Courier New"/>
              </a:rPr>
              <a:t>b</a:t>
            </a:r>
            <a:r>
              <a:rPr lang="en-US" sz="3600" dirty="0">
                <a:solidFill>
                  <a:schemeClr val="lt1"/>
                </a:solidFill>
                <a:latin typeface="Courier New"/>
                <a:ea typeface="Courier New"/>
                <a:cs typeface="Courier New"/>
                <a:sym typeface="Courier New"/>
              </a:rPr>
              <a:t> = </a:t>
            </a:r>
            <a:r>
              <a:rPr lang="en-US" sz="3600" dirty="0">
                <a:solidFill>
                  <a:srgbClr val="00FF00"/>
                </a:solidFill>
                <a:latin typeface="Courier New"/>
                <a:ea typeface="Courier New"/>
                <a:cs typeface="Courier New"/>
                <a:sym typeface="Courier New"/>
              </a:rPr>
              <a:t>a</a:t>
            </a:r>
            <a:r>
              <a:rPr lang="en-US" sz="3600" dirty="0">
                <a:solidFill>
                  <a:schemeClr val="lt1"/>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a:t>
            </a:r>
            <a:r>
              <a:rPr lang="en-US" sz="3600" dirty="0">
                <a:solidFill>
                  <a:schemeClr val="lt1"/>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a:t>
            </a:r>
            <a:r>
              <a:rPr lang="en-US" sz="3600" dirty="0" err="1">
                <a:solidFill>
                  <a:srgbClr val="FF7F00"/>
                </a:solidFill>
                <a:latin typeface="Courier New"/>
                <a:ea typeface="Courier New"/>
                <a:cs typeface="Courier New"/>
                <a:sym typeface="Courier New"/>
              </a:rPr>
              <a:t>Ahí</a:t>
            </a:r>
            <a:r>
              <a:rPr lang="en-US" sz="3600" dirty="0">
                <a:solidFill>
                  <a:srgbClr val="FF7F00"/>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FFFF00"/>
                </a:solidFill>
                <a:latin typeface="Courier New"/>
                <a:ea typeface="Courier New"/>
                <a:cs typeface="Courier New"/>
                <a:sym typeface="Courier New"/>
              </a:rPr>
              <a:t>print</a:t>
            </a:r>
            <a:r>
              <a:rPr lang="en-US" sz="3600" dirty="0">
                <a:solidFill>
                  <a:schemeClr val="lt1"/>
                </a:solidFill>
                <a:latin typeface="Courier New"/>
                <a:ea typeface="Courier New"/>
                <a:cs typeface="Courier New"/>
                <a:sym typeface="Courier New"/>
              </a:rPr>
              <a:t>(</a:t>
            </a:r>
            <a:r>
              <a:rPr lang="en-US" sz="3600" dirty="0">
                <a:solidFill>
                  <a:srgbClr val="00FF00"/>
                </a:solidFill>
                <a:latin typeface="Courier New"/>
                <a:ea typeface="Courier New"/>
                <a:cs typeface="Courier New"/>
                <a:sym typeface="Courier New"/>
              </a:rPr>
              <a:t>b</a:t>
            </a:r>
            <a:r>
              <a:rPr lang="en-US" sz="3600" dirty="0">
                <a:solidFill>
                  <a:schemeClr val="bg1"/>
                </a:solidFill>
                <a:latin typeface="Courier New"/>
                <a:ea typeface="Courier New"/>
                <a:cs typeface="Courier New"/>
                <a:sym typeface="Courier New"/>
              </a:rPr>
              <a:t>)</a:t>
            </a:r>
          </a:p>
          <a:p>
            <a:pPr lvl="0">
              <a:buClr>
                <a:schemeClr val="lt1"/>
              </a:buClr>
              <a:buSzPct val="25000"/>
            </a:pPr>
            <a:r>
              <a:rPr lang="es-MX" sz="3600" dirty="0" err="1">
                <a:solidFill>
                  <a:schemeClr val="lt1"/>
                </a:solidFill>
                <a:latin typeface="Courier New"/>
                <a:ea typeface="Courier New"/>
                <a:cs typeface="Courier New"/>
                <a:sym typeface="Courier New"/>
              </a:rPr>
              <a:t>HolaAhí</a:t>
            </a:r>
            <a:endParaRPr lang="es-MX" sz="3600" dirty="0">
              <a:solidFill>
                <a:schemeClr val="lt1"/>
              </a:solidFill>
              <a:latin typeface="Courier New"/>
              <a:ea typeface="Courier New"/>
              <a:cs typeface="Courier New"/>
              <a:sym typeface="Courier New"/>
            </a:endParaRP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00FF00"/>
                </a:solidFill>
                <a:latin typeface="Courier New"/>
                <a:ea typeface="Courier New"/>
                <a:cs typeface="Courier New"/>
                <a:sym typeface="Courier New"/>
              </a:rPr>
              <a:t>c</a:t>
            </a:r>
            <a:r>
              <a:rPr lang="en-US" sz="3600" dirty="0">
                <a:solidFill>
                  <a:schemeClr val="lt1"/>
                </a:solidFill>
                <a:latin typeface="Courier New"/>
                <a:ea typeface="Courier New"/>
                <a:cs typeface="Courier New"/>
                <a:sym typeface="Courier New"/>
              </a:rPr>
              <a:t> = </a:t>
            </a:r>
            <a:r>
              <a:rPr lang="en-US" sz="3600" dirty="0">
                <a:solidFill>
                  <a:srgbClr val="00FF00"/>
                </a:solidFill>
                <a:latin typeface="Courier New"/>
                <a:ea typeface="Courier New"/>
                <a:cs typeface="Courier New"/>
                <a:sym typeface="Courier New"/>
              </a:rPr>
              <a:t>a</a:t>
            </a:r>
            <a:r>
              <a:rPr lang="en-US" sz="3600" dirty="0">
                <a:solidFill>
                  <a:schemeClr val="lt1"/>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a:t>
            </a:r>
            <a:r>
              <a:rPr lang="en-US" sz="3600" dirty="0">
                <a:solidFill>
                  <a:schemeClr val="lt1"/>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 '</a:t>
            </a:r>
            <a:r>
              <a:rPr lang="en-US" sz="3600" dirty="0">
                <a:solidFill>
                  <a:schemeClr val="lt1"/>
                </a:solidFill>
                <a:latin typeface="Courier New"/>
                <a:ea typeface="Courier New"/>
                <a:cs typeface="Courier New"/>
                <a:sym typeface="Courier New"/>
              </a:rPr>
              <a:t> </a:t>
            </a:r>
            <a:r>
              <a:rPr lang="en-US" sz="3600" dirty="0">
                <a:solidFill>
                  <a:srgbClr val="00FFFF"/>
                </a:solidFill>
                <a:latin typeface="Courier New"/>
                <a:ea typeface="Courier New"/>
                <a:cs typeface="Courier New"/>
                <a:sym typeface="Courier New"/>
              </a:rPr>
              <a:t>+ </a:t>
            </a:r>
            <a:r>
              <a:rPr lang="en-US" sz="3600" dirty="0">
                <a:solidFill>
                  <a:srgbClr val="FF7F00"/>
                </a:solidFill>
                <a:latin typeface="Courier New"/>
                <a:ea typeface="Courier New"/>
                <a:cs typeface="Courier New"/>
                <a:sym typeface="Courier New"/>
              </a:rPr>
              <a:t>'</a:t>
            </a:r>
            <a:r>
              <a:rPr lang="en-US" sz="3600" dirty="0" err="1">
                <a:solidFill>
                  <a:srgbClr val="FF7F00"/>
                </a:solidFill>
                <a:latin typeface="Courier New"/>
                <a:ea typeface="Courier New"/>
                <a:cs typeface="Courier New"/>
                <a:sym typeface="Courier New"/>
              </a:rPr>
              <a:t>Ahí</a:t>
            </a:r>
            <a:r>
              <a:rPr lang="en-US" sz="3600" dirty="0">
                <a:solidFill>
                  <a:srgbClr val="FF7F00"/>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a:solidFill>
                  <a:srgbClr val="FFFF00"/>
                </a:solidFill>
                <a:latin typeface="Courier New"/>
                <a:ea typeface="Courier New"/>
                <a:cs typeface="Courier New"/>
                <a:sym typeface="Courier New"/>
              </a:rPr>
              <a:t>print</a:t>
            </a:r>
            <a:r>
              <a:rPr lang="en-US" sz="3600" dirty="0">
                <a:solidFill>
                  <a:schemeClr val="lt1"/>
                </a:solidFill>
                <a:latin typeface="Courier New"/>
                <a:ea typeface="Courier New"/>
                <a:cs typeface="Courier New"/>
                <a:sym typeface="Courier New"/>
              </a:rPr>
              <a:t>(</a:t>
            </a:r>
            <a:r>
              <a:rPr lang="en-US" sz="3600" dirty="0">
                <a:solidFill>
                  <a:srgbClr val="00FF00"/>
                </a:solidFill>
                <a:latin typeface="Courier New"/>
                <a:ea typeface="Courier New"/>
                <a:cs typeface="Courier New"/>
                <a:sym typeface="Courier New"/>
              </a:rPr>
              <a:t>c</a:t>
            </a:r>
            <a:r>
              <a:rPr lang="en-US" sz="3600" dirty="0">
                <a:solidFill>
                  <a:schemeClr val="bg1"/>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Hola </a:t>
            </a:r>
            <a:r>
              <a:rPr lang="en-US" sz="3600" dirty="0" err="1">
                <a:solidFill>
                  <a:schemeClr val="lt1"/>
                </a:solidFill>
                <a:latin typeface="Courier New"/>
                <a:ea typeface="Courier New"/>
                <a:cs typeface="Courier New"/>
                <a:sym typeface="Courier New"/>
              </a:rPr>
              <a:t>Ahí</a:t>
            </a:r>
            <a:endParaRPr lang="en-US" sz="3600" dirty="0">
              <a:solidFill>
                <a:schemeClr val="lt1"/>
              </a:solidFill>
              <a:latin typeface="Courier New"/>
              <a:ea typeface="Courier New"/>
              <a:cs typeface="Courier New"/>
              <a:sym typeface="Courier New"/>
            </a:endParaRPr>
          </a:p>
          <a:p>
            <a:pPr lvl="0">
              <a:buClr>
                <a:schemeClr val="lt1"/>
              </a:buClr>
              <a:buSzPct val="25000"/>
            </a:pPr>
            <a:r>
              <a:rPr lang="en-US" sz="3600" dirty="0">
                <a:solidFill>
                  <a:schemeClr val="lt1"/>
                </a:solidFill>
                <a:latin typeface="Courier New"/>
                <a:ea typeface="Courier New"/>
                <a:cs typeface="Courier New"/>
                <a:sym typeface="Courier New"/>
              </a:rPr>
              <a:t>&gt;&gt;&gt;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Utilizando</a:t>
            </a:r>
            <a:r>
              <a:rPr lang="en-US" sz="7600" u="none" strike="noStrike" cap="none" dirty="0">
                <a:solidFill>
                  <a:srgbClr val="FFFFFF"/>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rgbClr val="FFFFFF"/>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como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Operador</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Lógico</a:t>
            </a:r>
            <a:endParaRPr lang="en-US" sz="7600" u="none" strike="noStrike" cap="none" dirty="0">
              <a:solidFill>
                <a:srgbClr val="FFD966"/>
              </a:solidFill>
              <a:latin typeface="Arial" charset="0"/>
              <a:ea typeface="Arial" charset="0"/>
              <a:cs typeface="Arial" charset="0"/>
              <a:sym typeface="Cabin"/>
            </a:endParaRPr>
          </a:p>
        </p:txBody>
      </p:sp>
      <p:sp>
        <p:nvSpPr>
          <p:cNvPr id="439" name="Shape 439"/>
          <p:cNvSpPr txBox="1">
            <a:spLocks noGrp="1"/>
          </p:cNvSpPr>
          <p:nvPr>
            <p:ph idx="1"/>
          </p:nvPr>
        </p:nvSpPr>
        <p:spPr>
          <a:xfrm>
            <a:off x="1155700" y="2603500"/>
            <a:ext cx="6659563"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palabra </a:t>
            </a:r>
            <a:r>
              <a:rPr lang="es-MX" sz="3600" dirty="0">
                <a:solidFill>
                  <a:srgbClr val="FFFF00"/>
                </a:solidFill>
                <a:latin typeface="Arial" charset="0"/>
                <a:ea typeface="Arial" charset="0"/>
                <a:cs typeface="Arial" charset="0"/>
                <a:sym typeface="Cabin"/>
              </a:rPr>
              <a:t>in</a:t>
            </a:r>
            <a:r>
              <a:rPr lang="es-MX" sz="3600" dirty="0">
                <a:solidFill>
                  <a:schemeClr val="lt1"/>
                </a:solidFill>
                <a:latin typeface="Arial" charset="0"/>
                <a:ea typeface="Arial" charset="0"/>
                <a:cs typeface="Arial" charset="0"/>
                <a:sym typeface="Cabin"/>
              </a:rPr>
              <a:t> puede ser utilizada para revisar si una cadena se encuentra “</a:t>
            </a:r>
            <a:r>
              <a:rPr lang="es-MX" sz="3600" dirty="0">
                <a:solidFill>
                  <a:srgbClr val="FFFF00"/>
                </a:solidFill>
                <a:latin typeface="Arial" charset="0"/>
                <a:ea typeface="Arial" charset="0"/>
                <a:cs typeface="Arial" charset="0"/>
                <a:sym typeface="Cabin"/>
              </a:rPr>
              <a:t>en (in)</a:t>
            </a:r>
            <a:r>
              <a:rPr lang="es-MX" sz="3600" dirty="0">
                <a:solidFill>
                  <a:schemeClr val="lt1"/>
                </a:solidFill>
                <a:latin typeface="Arial" charset="0"/>
                <a:ea typeface="Arial" charset="0"/>
                <a:cs typeface="Arial" charset="0"/>
                <a:sym typeface="Cabin"/>
              </a:rPr>
              <a:t>” otra cadena</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expresión </a:t>
            </a:r>
            <a:r>
              <a:rPr lang="es-MX" sz="3600" dirty="0">
                <a:solidFill>
                  <a:srgbClr val="FFFF00"/>
                </a:solidFill>
                <a:latin typeface="Arial" charset="0"/>
                <a:ea typeface="Arial" charset="0"/>
                <a:cs typeface="Arial" charset="0"/>
                <a:sym typeface="Cabin"/>
              </a:rPr>
              <a:t>in</a:t>
            </a:r>
            <a:r>
              <a:rPr lang="es-MX" sz="3600" dirty="0">
                <a:solidFill>
                  <a:schemeClr val="lt1"/>
                </a:solidFill>
                <a:latin typeface="Arial" charset="0"/>
                <a:ea typeface="Arial" charset="0"/>
                <a:cs typeface="Arial" charset="0"/>
                <a:sym typeface="Cabin"/>
              </a:rPr>
              <a:t> es una expresión lógica que retorna </a:t>
            </a:r>
            <a:r>
              <a:rPr lang="es-MX" sz="3600" dirty="0">
                <a:solidFill>
                  <a:srgbClr val="FF7F00"/>
                </a:solidFill>
                <a:latin typeface="Arial" charset="0"/>
                <a:ea typeface="Arial" charset="0"/>
                <a:cs typeface="Arial" charset="0"/>
                <a:sym typeface="Cabin"/>
              </a:rPr>
              <a:t>True</a:t>
            </a:r>
            <a:r>
              <a:rPr lang="es-MX" sz="3600" dirty="0">
                <a:solidFill>
                  <a:schemeClr val="lt1"/>
                </a:solidFill>
                <a:latin typeface="Arial" charset="0"/>
                <a:ea typeface="Arial" charset="0"/>
                <a:cs typeface="Arial" charset="0"/>
                <a:sym typeface="Cabin"/>
              </a:rPr>
              <a:t> o </a:t>
            </a:r>
            <a:r>
              <a:rPr lang="es-MX" sz="3600" dirty="0">
                <a:solidFill>
                  <a:srgbClr val="FF7F00"/>
                </a:solidFill>
                <a:latin typeface="Arial" charset="0"/>
                <a:ea typeface="Arial" charset="0"/>
                <a:cs typeface="Arial" charset="0"/>
                <a:sym typeface="Cabin"/>
              </a:rPr>
              <a:t>False</a:t>
            </a:r>
            <a:r>
              <a:rPr lang="es-MX" sz="3600" dirty="0">
                <a:solidFill>
                  <a:schemeClr val="lt1"/>
                </a:solidFill>
                <a:latin typeface="Arial" charset="0"/>
                <a:ea typeface="Arial" charset="0"/>
                <a:cs typeface="Arial" charset="0"/>
                <a:sym typeface="Cabin"/>
              </a:rPr>
              <a:t> y puede ser utilizada una sentencia </a:t>
            </a:r>
            <a:r>
              <a:rPr lang="es-MX" sz="3600" dirty="0" err="1">
                <a:solidFill>
                  <a:srgbClr val="FFFF00"/>
                </a:solidFill>
                <a:latin typeface="Arial" charset="0"/>
                <a:ea typeface="Arial" charset="0"/>
                <a:cs typeface="Arial" charset="0"/>
                <a:sym typeface="Cabin"/>
              </a:rPr>
              <a:t>if</a:t>
            </a:r>
            <a:endParaRPr lang="es-MX" sz="3600" dirty="0">
              <a:solidFill>
                <a:schemeClr val="lt1"/>
              </a:solidFill>
              <a:latin typeface="Arial" charset="0"/>
              <a:ea typeface="Arial" charset="0"/>
              <a:cs typeface="Arial" charset="0"/>
              <a:sym typeface="Cabin"/>
            </a:endParaRPr>
          </a:p>
        </p:txBody>
      </p:sp>
      <p:sp>
        <p:nvSpPr>
          <p:cNvPr id="440" name="Shape 440"/>
          <p:cNvSpPr txBox="1"/>
          <p:nvPr/>
        </p:nvSpPr>
        <p:spPr>
          <a:xfrm>
            <a:off x="9255125" y="2298700"/>
            <a:ext cx="6721474" cy="6311900"/>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fruta</a:t>
            </a:r>
            <a:r>
              <a:rPr lang="es-MX" sz="3000" dirty="0">
                <a:solidFill>
                  <a:schemeClr val="lt1"/>
                </a:solidFill>
                <a:latin typeface="Courier New"/>
                <a:ea typeface="Courier New"/>
                <a:cs typeface="Courier New"/>
                <a:sym typeface="Courier New"/>
              </a:rPr>
              <a:t> = </a:t>
            </a:r>
            <a:r>
              <a:rPr lang="es-MX" sz="3000" dirty="0">
                <a:solidFill>
                  <a:srgbClr val="FF7F00"/>
                </a:solidFill>
                <a:latin typeface="Courier New"/>
                <a:ea typeface="Courier New"/>
                <a:cs typeface="Courier New"/>
                <a:sym typeface="Courier New"/>
              </a:rPr>
              <a:t>'banana'</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FF7F00"/>
                </a:solidFill>
                <a:latin typeface="Courier New"/>
                <a:ea typeface="Courier New"/>
                <a:cs typeface="Courier New"/>
                <a:sym typeface="Courier New"/>
              </a:rPr>
              <a:t>'n'</a:t>
            </a:r>
            <a:r>
              <a:rPr lang="es-MX" sz="3000" dirty="0">
                <a:solidFill>
                  <a:schemeClr val="lt1"/>
                </a:solidFill>
                <a:latin typeface="Courier New"/>
                <a:ea typeface="Courier New"/>
                <a:cs typeface="Courier New"/>
                <a:sym typeface="Courier New"/>
              </a:rPr>
              <a:t> </a:t>
            </a:r>
            <a:r>
              <a:rPr lang="es-MX" sz="3000" dirty="0">
                <a:solidFill>
                  <a:srgbClr val="FFFF00"/>
                </a:solidFill>
                <a:latin typeface="Courier New"/>
                <a:ea typeface="Courier New"/>
                <a:cs typeface="Courier New"/>
                <a:sym typeface="Courier New"/>
              </a:rPr>
              <a:t>in</a:t>
            </a:r>
            <a:r>
              <a:rPr lang="es-MX" sz="3000" dirty="0">
                <a:solidFill>
                  <a:schemeClr val="lt1"/>
                </a:solidFill>
                <a:latin typeface="Courier New"/>
                <a:ea typeface="Courier New"/>
                <a:cs typeface="Courier New"/>
                <a:sym typeface="Courier New"/>
              </a:rPr>
              <a:t> </a:t>
            </a:r>
            <a:r>
              <a:rPr lang="es-MX" sz="3000" dirty="0">
                <a:solidFill>
                  <a:srgbClr val="00FF00"/>
                </a:solidFill>
                <a:latin typeface="Courier New"/>
                <a:ea typeface="Courier New"/>
                <a:cs typeface="Courier New"/>
                <a:sym typeface="Courier New"/>
              </a:rPr>
              <a:t>fruta</a:t>
            </a:r>
          </a:p>
          <a:p>
            <a:pPr lvl="0">
              <a:buClr>
                <a:schemeClr val="lt1"/>
              </a:buClr>
              <a:buSzPct val="25000"/>
            </a:pPr>
            <a:r>
              <a:rPr lang="es-MX" sz="3000" dirty="0">
                <a:solidFill>
                  <a:schemeClr val="lt1"/>
                </a:solidFill>
                <a:latin typeface="Courier New"/>
                <a:ea typeface="Courier New"/>
                <a:cs typeface="Courier New"/>
                <a:sym typeface="Courier New"/>
              </a:rPr>
              <a:t>True</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FF7F00"/>
                </a:solidFill>
                <a:latin typeface="Courier New"/>
                <a:ea typeface="Courier New"/>
                <a:cs typeface="Courier New"/>
                <a:sym typeface="Courier New"/>
              </a:rPr>
              <a:t>'m'</a:t>
            </a:r>
            <a:r>
              <a:rPr lang="es-MX" sz="3000" dirty="0">
                <a:solidFill>
                  <a:schemeClr val="lt1"/>
                </a:solidFill>
                <a:latin typeface="Courier New"/>
                <a:ea typeface="Courier New"/>
                <a:cs typeface="Courier New"/>
                <a:sym typeface="Courier New"/>
              </a:rPr>
              <a:t> </a:t>
            </a:r>
            <a:r>
              <a:rPr lang="es-MX" sz="3000" dirty="0">
                <a:solidFill>
                  <a:srgbClr val="FFFF00"/>
                </a:solidFill>
                <a:latin typeface="Courier New"/>
                <a:ea typeface="Courier New"/>
                <a:cs typeface="Courier New"/>
                <a:sym typeface="Courier New"/>
              </a:rPr>
              <a:t>in</a:t>
            </a:r>
            <a:r>
              <a:rPr lang="es-MX" sz="3000" dirty="0">
                <a:solidFill>
                  <a:schemeClr val="lt1"/>
                </a:solidFill>
                <a:latin typeface="Courier New"/>
                <a:ea typeface="Courier New"/>
                <a:cs typeface="Courier New"/>
                <a:sym typeface="Courier New"/>
              </a:rPr>
              <a:t> </a:t>
            </a:r>
            <a:r>
              <a:rPr lang="es-MX" sz="3000" dirty="0">
                <a:solidFill>
                  <a:srgbClr val="00FF00"/>
                </a:solidFill>
                <a:latin typeface="Courier New"/>
                <a:ea typeface="Courier New"/>
                <a:cs typeface="Courier New"/>
                <a:sym typeface="Courier New"/>
              </a:rPr>
              <a:t>fruta</a:t>
            </a:r>
          </a:p>
          <a:p>
            <a:pPr lvl="0">
              <a:buClr>
                <a:schemeClr val="lt1"/>
              </a:buClr>
              <a:buSzPct val="25000"/>
            </a:pPr>
            <a:r>
              <a:rPr lang="es-MX" sz="3000" dirty="0">
                <a:solidFill>
                  <a:schemeClr val="lt1"/>
                </a:solidFill>
                <a:latin typeface="Courier New"/>
                <a:ea typeface="Courier New"/>
                <a:cs typeface="Courier New"/>
                <a:sym typeface="Courier New"/>
              </a:rPr>
              <a:t>False</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FF7F00"/>
                </a:solidFill>
                <a:latin typeface="Courier New"/>
                <a:ea typeface="Courier New"/>
                <a:cs typeface="Courier New"/>
                <a:sym typeface="Courier New"/>
              </a:rPr>
              <a:t>'</a:t>
            </a:r>
            <a:r>
              <a:rPr lang="es-MX" sz="3000" dirty="0" err="1">
                <a:solidFill>
                  <a:srgbClr val="FF7F00"/>
                </a:solidFill>
                <a:latin typeface="Courier New"/>
                <a:ea typeface="Courier New"/>
                <a:cs typeface="Courier New"/>
                <a:sym typeface="Courier New"/>
              </a:rPr>
              <a:t>nan</a:t>
            </a:r>
            <a:r>
              <a:rPr lang="es-MX" sz="3000" dirty="0">
                <a:solidFill>
                  <a:srgbClr val="FF7F00"/>
                </a:solidFill>
                <a:latin typeface="Courier New"/>
                <a:ea typeface="Courier New"/>
                <a:cs typeface="Courier New"/>
                <a:sym typeface="Courier New"/>
              </a:rPr>
              <a:t>'</a:t>
            </a:r>
            <a:r>
              <a:rPr lang="es-MX" sz="3000" dirty="0">
                <a:solidFill>
                  <a:schemeClr val="lt1"/>
                </a:solidFill>
                <a:latin typeface="Courier New"/>
                <a:ea typeface="Courier New"/>
                <a:cs typeface="Courier New"/>
                <a:sym typeface="Courier New"/>
              </a:rPr>
              <a:t> </a:t>
            </a:r>
            <a:r>
              <a:rPr lang="es-MX" sz="3000" dirty="0">
                <a:solidFill>
                  <a:srgbClr val="FFFF00"/>
                </a:solidFill>
                <a:latin typeface="Courier New"/>
                <a:ea typeface="Courier New"/>
                <a:cs typeface="Courier New"/>
                <a:sym typeface="Courier New"/>
              </a:rPr>
              <a:t>in </a:t>
            </a:r>
            <a:r>
              <a:rPr lang="es-MX" sz="3000" dirty="0">
                <a:solidFill>
                  <a:srgbClr val="00FF00"/>
                </a:solidFill>
                <a:latin typeface="Courier New"/>
                <a:ea typeface="Courier New"/>
                <a:cs typeface="Courier New"/>
                <a:sym typeface="Courier New"/>
              </a:rPr>
              <a:t>fruta</a:t>
            </a:r>
          </a:p>
          <a:p>
            <a:pPr lvl="0">
              <a:buClr>
                <a:schemeClr val="lt1"/>
              </a:buClr>
              <a:buSzPct val="25000"/>
            </a:pPr>
            <a:r>
              <a:rPr lang="es-MX" sz="3000" dirty="0">
                <a:solidFill>
                  <a:schemeClr val="lt1"/>
                </a:solidFill>
                <a:latin typeface="Courier New"/>
                <a:ea typeface="Courier New"/>
                <a:cs typeface="Courier New"/>
                <a:sym typeface="Courier New"/>
              </a:rPr>
              <a:t>True</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if</a:t>
            </a:r>
            <a:r>
              <a:rPr lang="es-MX" sz="3000" dirty="0">
                <a:solidFill>
                  <a:schemeClr val="lt1"/>
                </a:solidFill>
                <a:latin typeface="Courier New"/>
                <a:ea typeface="Courier New"/>
                <a:cs typeface="Courier New"/>
                <a:sym typeface="Courier New"/>
              </a:rPr>
              <a:t> </a:t>
            </a:r>
            <a:r>
              <a:rPr lang="es-MX" sz="3000" dirty="0">
                <a:solidFill>
                  <a:srgbClr val="FF7F00"/>
                </a:solidFill>
                <a:latin typeface="Courier New"/>
                <a:ea typeface="Courier New"/>
                <a:cs typeface="Courier New"/>
                <a:sym typeface="Courier New"/>
              </a:rPr>
              <a:t>'a'</a:t>
            </a:r>
            <a:r>
              <a:rPr lang="es-MX" sz="3000" dirty="0">
                <a:solidFill>
                  <a:schemeClr val="lt1"/>
                </a:solidFill>
                <a:latin typeface="Courier New"/>
                <a:ea typeface="Courier New"/>
                <a:cs typeface="Courier New"/>
                <a:sym typeface="Courier New"/>
              </a:rPr>
              <a:t> </a:t>
            </a:r>
            <a:r>
              <a:rPr lang="es-MX" sz="3000" dirty="0">
                <a:solidFill>
                  <a:srgbClr val="FFFF00"/>
                </a:solidFill>
                <a:latin typeface="Courier New"/>
                <a:ea typeface="Courier New"/>
                <a:cs typeface="Courier New"/>
                <a:sym typeface="Courier New"/>
              </a:rPr>
              <a:t>in</a:t>
            </a:r>
            <a:r>
              <a:rPr lang="es-MX" sz="3000" dirty="0">
                <a:solidFill>
                  <a:schemeClr val="lt1"/>
                </a:solidFill>
                <a:latin typeface="Courier New"/>
                <a:ea typeface="Courier New"/>
                <a:cs typeface="Courier New"/>
                <a:sym typeface="Courier New"/>
              </a:rPr>
              <a:t> </a:t>
            </a:r>
            <a:r>
              <a:rPr lang="es-MX" sz="3000" dirty="0">
                <a:solidFill>
                  <a:srgbClr val="00FF00"/>
                </a:solidFill>
                <a:latin typeface="Courier New"/>
                <a:ea typeface="Courier New"/>
                <a:cs typeface="Courier New"/>
                <a:sym typeface="Courier New"/>
              </a:rPr>
              <a:t>fruta</a:t>
            </a:r>
            <a:r>
              <a:rPr lang="es-MX" sz="3000" dirty="0">
                <a:solidFill>
                  <a:schemeClr val="lt1"/>
                </a:solidFill>
                <a:latin typeface="Courier New"/>
                <a:ea typeface="Courier New"/>
                <a:cs typeface="Courier New"/>
                <a:sym typeface="Courier New"/>
              </a:rPr>
              <a:t> :</a:t>
            </a:r>
          </a:p>
          <a:p>
            <a:pPr lvl="0">
              <a:buClr>
                <a:schemeClr val="lt1"/>
              </a:buClr>
              <a:buSzPct val="25000"/>
            </a:pPr>
            <a:r>
              <a:rPr lang="es-MX" sz="3000" dirty="0">
                <a:solidFill>
                  <a:schemeClr val="lt1"/>
                </a:solidFill>
                <a:latin typeface="Courier New"/>
                <a:ea typeface="Courier New"/>
                <a:cs typeface="Courier New"/>
                <a:sym typeface="Courier New"/>
              </a:rPr>
              <a:t>...     </a:t>
            </a:r>
            <a:r>
              <a:rPr lang="es-MX" sz="3000" dirty="0" err="1">
                <a:solidFill>
                  <a:srgbClr val="FFFF00"/>
                </a:solidFill>
                <a:latin typeface="Courier New"/>
                <a:ea typeface="Courier New"/>
                <a:cs typeface="Courier New"/>
                <a:sym typeface="Courier New"/>
              </a:rPr>
              <a:t>print</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'Encontrada!'</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Encontrada!</a:t>
            </a:r>
          </a:p>
          <a:p>
            <a:pPr lvl="0">
              <a:buClr>
                <a:schemeClr val="lt1"/>
              </a:buClr>
              <a:buSzPct val="25000"/>
            </a:pPr>
            <a:r>
              <a:rPr lang="es-MX" sz="3000" dirty="0">
                <a:solidFill>
                  <a:schemeClr val="lt1"/>
                </a:solidFill>
                <a:latin typeface="Courier New"/>
                <a:ea typeface="Courier New"/>
                <a:cs typeface="Courier New"/>
                <a:sym typeface="Courier New"/>
              </a:rPr>
              <a:t>&gt;&gt;&gt;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0" y="207417"/>
            <a:ext cx="894358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a:solidFill>
                  <a:srgbClr val="FFD966"/>
                </a:solidFill>
                <a:latin typeface="Arial" charset="0"/>
                <a:ea typeface="Arial" charset="0"/>
                <a:cs typeface="Arial" charset="0"/>
                <a:sym typeface="Cabin"/>
              </a:rPr>
              <a:t>El Tipo de </a:t>
            </a:r>
            <a:r>
              <a:rPr lang="en-US" sz="7600" u="none" strike="noStrike" cap="none" dirty="0" err="1">
                <a:solidFill>
                  <a:srgbClr val="FFD966"/>
                </a:solidFill>
                <a:latin typeface="Arial" charset="0"/>
                <a:ea typeface="Arial" charset="0"/>
                <a:cs typeface="Arial" charset="0"/>
                <a:sym typeface="Cabin"/>
              </a:rPr>
              <a:t>dato</a:t>
            </a:r>
            <a:r>
              <a:rPr lang="en-US" sz="7600" u="none" strike="noStrike" cap="none" dirty="0">
                <a:solidFill>
                  <a:srgbClr val="FFD966"/>
                </a:solidFill>
                <a:latin typeface="Arial" charset="0"/>
                <a:ea typeface="Arial" charset="0"/>
                <a:cs typeface="Arial" charset="0"/>
                <a:sym typeface="Cabin"/>
              </a:rPr>
              <a:t> Cadena</a:t>
            </a:r>
          </a:p>
        </p:txBody>
      </p:sp>
      <p:sp>
        <p:nvSpPr>
          <p:cNvPr id="214" name="Shape 214"/>
          <p:cNvSpPr txBox="1">
            <a:spLocks noGrp="1"/>
          </p:cNvSpPr>
          <p:nvPr>
            <p:ph idx="1"/>
          </p:nvPr>
        </p:nvSpPr>
        <p:spPr>
          <a:xfrm>
            <a:off x="255590" y="2603500"/>
            <a:ext cx="8188323" cy="5702399"/>
          </a:xfrm>
          <a:prstGeom prst="rect">
            <a:avLst/>
          </a:prstGeom>
          <a:noFill/>
          <a:ln>
            <a:noFill/>
          </a:ln>
        </p:spPr>
        <p:txBody>
          <a:bodyPr lIns="38100" tIns="38100" rIns="38100" bIns="38100" anchor="ctr" anchorCtr="0">
            <a:noAutofit/>
          </a:bodyPr>
          <a:lstStyle/>
          <a:p>
            <a:pPr marL="749300" lvl="0" indent="-332994">
              <a:spcBef>
                <a:spcPts val="0"/>
              </a:spcBef>
              <a:buClr>
                <a:srgbClr val="FF00FF"/>
              </a:buClr>
              <a:buSzPct val="100000"/>
              <a:buFont typeface="Cabin"/>
              <a:buChar char="•"/>
            </a:pPr>
            <a:r>
              <a:rPr lang="es-MX" sz="3000" dirty="0">
                <a:solidFill>
                  <a:srgbClr val="FF00FF"/>
                </a:solidFill>
                <a:latin typeface="Arial" charset="0"/>
                <a:ea typeface="Arial" charset="0"/>
                <a:cs typeface="Arial" charset="0"/>
                <a:sym typeface="Cabin"/>
              </a:rPr>
              <a:t>Una cadena (</a:t>
            </a:r>
            <a:r>
              <a:rPr lang="es-MX" sz="3000" dirty="0" err="1">
                <a:solidFill>
                  <a:srgbClr val="FF00FF"/>
                </a:solidFill>
                <a:latin typeface="Arial" charset="0"/>
                <a:ea typeface="Arial" charset="0"/>
                <a:cs typeface="Arial" charset="0"/>
                <a:sym typeface="Cabin"/>
              </a:rPr>
              <a:t>string</a:t>
            </a:r>
            <a:r>
              <a:rPr lang="es-MX" sz="3000" dirty="0">
                <a:solidFill>
                  <a:srgbClr val="FF00FF"/>
                </a:solidFill>
                <a:latin typeface="Arial" charset="0"/>
                <a:ea typeface="Arial" charset="0"/>
                <a:cs typeface="Arial" charset="0"/>
                <a:sym typeface="Cabin"/>
              </a:rPr>
              <a:t>) es una secuencia de caracteres.</a:t>
            </a:r>
          </a:p>
          <a:p>
            <a:pPr marL="749300" lvl="0" indent="-332994">
              <a:spcBef>
                <a:spcPts val="3500"/>
              </a:spcBef>
              <a:buClr>
                <a:srgbClr val="FF00FF"/>
              </a:buClr>
              <a:buSzPct val="100000"/>
              <a:buFont typeface="Cabin"/>
              <a:buChar char="•"/>
            </a:pPr>
            <a:r>
              <a:rPr lang="es-MX" sz="3000" dirty="0">
                <a:solidFill>
                  <a:srgbClr val="FF00FF"/>
                </a:solidFill>
                <a:latin typeface="Arial" charset="0"/>
                <a:ea typeface="Arial" charset="0"/>
                <a:cs typeface="Arial" charset="0"/>
                <a:sym typeface="Cabin"/>
              </a:rPr>
              <a:t>Una cadena utiliza comillas</a:t>
            </a:r>
            <a:br>
              <a:rPr lang="es-MX" sz="3000" dirty="0">
                <a:solidFill>
                  <a:srgbClr val="FF00FF"/>
                </a:solidFill>
                <a:latin typeface="Arial" charset="0"/>
                <a:ea typeface="Arial" charset="0"/>
                <a:cs typeface="Arial" charset="0"/>
                <a:sym typeface="Cabin"/>
              </a:rPr>
            </a:br>
            <a:r>
              <a:rPr lang="es-MX" sz="3000" dirty="0">
                <a:solidFill>
                  <a:srgbClr val="FF00FF"/>
                </a:solidFill>
                <a:latin typeface="Arial"/>
                <a:ea typeface="Arial"/>
                <a:cs typeface="Arial"/>
                <a:sym typeface="Arial"/>
              </a:rPr>
              <a:t>'</a:t>
            </a:r>
            <a:r>
              <a:rPr lang="es-MX" sz="3000" dirty="0">
                <a:solidFill>
                  <a:srgbClr val="FF00FF"/>
                </a:solidFill>
                <a:latin typeface="Arial" charset="0"/>
                <a:ea typeface="Arial" charset="0"/>
                <a:cs typeface="Arial" charset="0"/>
                <a:sym typeface="Cabin"/>
              </a:rPr>
              <a:t>Hola</a:t>
            </a:r>
            <a:r>
              <a:rPr lang="es-MX" sz="3000" dirty="0">
                <a:solidFill>
                  <a:srgbClr val="FF00FF"/>
                </a:solidFill>
                <a:latin typeface="Arial"/>
                <a:ea typeface="Arial"/>
                <a:cs typeface="Arial"/>
                <a:sym typeface="Arial"/>
              </a:rPr>
              <a:t>'</a:t>
            </a:r>
            <a:r>
              <a:rPr lang="es-MX" sz="3000" dirty="0">
                <a:solidFill>
                  <a:srgbClr val="FF00FF"/>
                </a:solidFill>
                <a:latin typeface="Arial" charset="0"/>
                <a:ea typeface="Arial" charset="0"/>
                <a:cs typeface="Arial" charset="0"/>
                <a:sym typeface="Cabin"/>
              </a:rPr>
              <a:t> o </a:t>
            </a:r>
            <a:r>
              <a:rPr lang="es-MX" sz="3000" dirty="0">
                <a:solidFill>
                  <a:srgbClr val="FF00FF"/>
                </a:solidFill>
              </a:rPr>
              <a:t>"</a:t>
            </a:r>
            <a:r>
              <a:rPr lang="es-MX" sz="3000" dirty="0">
                <a:solidFill>
                  <a:srgbClr val="FF00FF"/>
                </a:solidFill>
                <a:latin typeface="Arial" charset="0"/>
                <a:ea typeface="Arial" charset="0"/>
                <a:cs typeface="Arial" charset="0"/>
                <a:sym typeface="Cabin"/>
              </a:rPr>
              <a:t>Hola</a:t>
            </a:r>
            <a:r>
              <a:rPr lang="es-MX" sz="3000" dirty="0">
                <a:solidFill>
                  <a:srgbClr val="FF00FF"/>
                </a:solidFill>
              </a:rPr>
              <a:t>"</a:t>
            </a:r>
          </a:p>
          <a:p>
            <a:pPr marL="749300" lvl="0" indent="-332994">
              <a:spcBef>
                <a:spcPts val="3500"/>
              </a:spcBef>
              <a:buClr>
                <a:srgbClr val="00FF00"/>
              </a:buClr>
              <a:buSzPct val="100000"/>
              <a:buFont typeface="Cabin"/>
              <a:buChar char="•"/>
            </a:pPr>
            <a:r>
              <a:rPr lang="es-MX" sz="3000" dirty="0">
                <a:solidFill>
                  <a:srgbClr val="00FF00"/>
                </a:solidFill>
                <a:latin typeface="Arial" charset="0"/>
                <a:ea typeface="Arial" charset="0"/>
                <a:cs typeface="Arial" charset="0"/>
                <a:sym typeface="Cabin"/>
              </a:rPr>
              <a:t>Para las cadenas, + significa </a:t>
            </a:r>
            <a:r>
              <a:rPr lang="es-MX" sz="3000" dirty="0">
                <a:solidFill>
                  <a:srgbClr val="00FF00"/>
                </a:solidFill>
                <a:latin typeface="Arial"/>
                <a:ea typeface="Arial" charset="0"/>
                <a:cs typeface="Arial"/>
                <a:sym typeface="Arial"/>
              </a:rPr>
              <a:t>“concatenar”.</a:t>
            </a:r>
            <a:endParaRPr lang="es-MX" sz="3000" dirty="0">
              <a:solidFill>
                <a:srgbClr val="00FF00"/>
              </a:solidFill>
              <a:latin typeface="Arial"/>
              <a:ea typeface="Arial"/>
              <a:cs typeface="Arial"/>
              <a:sym typeface="Arial"/>
            </a:endParaRPr>
          </a:p>
          <a:p>
            <a:pPr marL="749300" lvl="0" indent="-332994">
              <a:spcBef>
                <a:spcPts val="3500"/>
              </a:spcBef>
              <a:buClr>
                <a:srgbClr val="FF7F00"/>
              </a:buClr>
              <a:buSzPct val="100000"/>
              <a:buFont typeface="Cabin"/>
              <a:buChar char="•"/>
            </a:pPr>
            <a:r>
              <a:rPr lang="es-MX" sz="3000" dirty="0">
                <a:solidFill>
                  <a:srgbClr val="FF7F00"/>
                </a:solidFill>
                <a:latin typeface="Arial" charset="0"/>
                <a:ea typeface="Arial" charset="0"/>
                <a:cs typeface="Arial" charset="0"/>
                <a:sym typeface="Cabin"/>
              </a:rPr>
              <a:t>Cuando una cadena contiene números, aún sigue siendo una cadena.</a:t>
            </a:r>
          </a:p>
          <a:p>
            <a:pPr marL="749300" lvl="0" indent="-332994">
              <a:spcBef>
                <a:spcPts val="3500"/>
              </a:spcBef>
              <a:buClr>
                <a:srgbClr val="00FFFF"/>
              </a:buClr>
              <a:buSzPct val="100000"/>
              <a:buFont typeface="Cabin"/>
              <a:buChar char="•"/>
            </a:pPr>
            <a:r>
              <a:rPr lang="es-MX" sz="3000" dirty="0">
                <a:solidFill>
                  <a:srgbClr val="00FFFF"/>
                </a:solidFill>
                <a:latin typeface="Arial" charset="0"/>
                <a:ea typeface="Arial" charset="0"/>
                <a:cs typeface="Arial" charset="0"/>
                <a:sym typeface="Cabin"/>
              </a:rPr>
              <a:t>Podemos convertir números dentro de una cadena, a enteros, utilizando </a:t>
            </a:r>
            <a:r>
              <a:rPr lang="es-MX" sz="3000" dirty="0" err="1">
                <a:solidFill>
                  <a:srgbClr val="FF00FF"/>
                </a:solidFill>
                <a:latin typeface="Arial" charset="0"/>
                <a:ea typeface="Arial" charset="0"/>
                <a:cs typeface="Arial" charset="0"/>
                <a:sym typeface="Cabin"/>
              </a:rPr>
              <a:t>int</a:t>
            </a:r>
            <a:r>
              <a:rPr lang="es-MX" sz="3000" dirty="0">
                <a:solidFill>
                  <a:srgbClr val="00FFFF"/>
                </a:solidFill>
                <a:latin typeface="Arial" charset="0"/>
                <a:ea typeface="Arial" charset="0"/>
                <a:cs typeface="Arial" charset="0"/>
                <a:sym typeface="Cabin"/>
              </a:rPr>
              <a:t>()</a:t>
            </a:r>
          </a:p>
        </p:txBody>
      </p:sp>
      <p:sp>
        <p:nvSpPr>
          <p:cNvPr id="215" name="Shape 215"/>
          <p:cNvSpPr txBox="1"/>
          <p:nvPr/>
        </p:nvSpPr>
        <p:spPr>
          <a:xfrm>
            <a:off x="9040811" y="833718"/>
            <a:ext cx="6959599" cy="7472181"/>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00FF"/>
                </a:solidFill>
                <a:latin typeface="Courier"/>
                <a:ea typeface="Courier"/>
                <a:cs typeface="Courier"/>
                <a:sym typeface="Courier New"/>
              </a:rPr>
              <a:t>str1 = "Hola</a:t>
            </a:r>
            <a:r>
              <a:rPr lang="en-US" sz="2800" b="1"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00FF"/>
                </a:solidFill>
                <a:latin typeface="Courier"/>
                <a:ea typeface="Courier"/>
                <a:cs typeface="Courier"/>
                <a:sym typeface="Courier New"/>
              </a:rPr>
              <a:t>str2 = '</a:t>
            </a:r>
            <a:r>
              <a:rPr lang="en-US" sz="2800" b="1" i="0" u="none" strike="noStrike" cap="none" dirty="0" err="1">
                <a:solidFill>
                  <a:srgbClr val="FF00FF"/>
                </a:solidFill>
                <a:latin typeface="Courier"/>
                <a:ea typeface="Courier"/>
                <a:cs typeface="Courier"/>
                <a:sym typeface="Courier New"/>
              </a:rPr>
              <a:t>ahí</a:t>
            </a:r>
            <a:r>
              <a:rPr lang="en-US" sz="2800" b="1"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00FF00"/>
                </a:solidFill>
                <a:latin typeface="Courier"/>
                <a:ea typeface="Courier"/>
                <a:cs typeface="Courier"/>
                <a:sym typeface="Courier New"/>
              </a:rPr>
              <a:t>bob = str1 + str2</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dirty="0">
                <a:solidFill>
                  <a:schemeClr val="bg1"/>
                </a:solidFill>
                <a:latin typeface="Courier"/>
                <a:ea typeface="Courier"/>
                <a:cs typeface="Courier"/>
                <a:sym typeface="Courier New"/>
              </a:rPr>
              <a:t>(</a:t>
            </a:r>
            <a:r>
              <a:rPr lang="en-US" sz="2800" b="1" i="0" u="none" strike="noStrike" cap="none" dirty="0">
                <a:solidFill>
                  <a:srgbClr val="00FF00"/>
                </a:solidFill>
                <a:latin typeface="Courier"/>
                <a:ea typeface="Courier"/>
                <a:cs typeface="Courier"/>
                <a:sym typeface="Courier New"/>
              </a:rPr>
              <a:t>bob</a:t>
            </a:r>
            <a:r>
              <a:rPr lang="en-US" sz="28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b="1" i="0" u="none" strike="noStrike" cap="none" dirty="0" err="1">
                <a:solidFill>
                  <a:srgbClr val="00FF00"/>
                </a:solidFill>
                <a:latin typeface="Courier"/>
                <a:ea typeface="Courier"/>
                <a:cs typeface="Courier"/>
                <a:sym typeface="Courier New"/>
              </a:rPr>
              <a:t>Holaahí</a:t>
            </a:r>
            <a:endParaRPr lang="en-US" sz="2800" b="1"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7F00"/>
                </a:solidFill>
                <a:latin typeface="Courier"/>
                <a:ea typeface="Courier"/>
                <a:cs typeface="Courier"/>
                <a:sym typeface="Courier New"/>
              </a:rPr>
              <a:t>str3 = '123'</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7F00"/>
                </a:solidFill>
                <a:latin typeface="Courier"/>
                <a:ea typeface="Courier"/>
                <a:cs typeface="Courier"/>
                <a:sym typeface="Courier New"/>
              </a:rPr>
              <a:t>str3 = str3 + 1</a:t>
            </a:r>
          </a:p>
          <a:p>
            <a:pPr marL="0" marR="0" lvl="0" indent="0" algn="l" rtl="0">
              <a:lnSpc>
                <a:spcPct val="100000"/>
              </a:lnSpc>
              <a:spcBef>
                <a:spcPts val="0"/>
              </a:spcBef>
              <a:spcAft>
                <a:spcPts val="0"/>
              </a:spcAft>
              <a:buClr>
                <a:srgbClr val="FF0000"/>
              </a:buClr>
              <a:buSzPct val="25000"/>
              <a:buFont typeface="Cabin"/>
              <a:buNone/>
            </a:pPr>
            <a:r>
              <a:rPr lang="en-US" sz="2800" b="1" i="0" u="none" strike="noStrike" cap="none" dirty="0" err="1">
                <a:solidFill>
                  <a:srgbClr val="E06666"/>
                </a:solidFill>
                <a:latin typeface="Courier"/>
                <a:ea typeface="Courier"/>
                <a:cs typeface="Courier"/>
                <a:sym typeface="Courier New"/>
              </a:rPr>
              <a:t>Traceback</a:t>
            </a:r>
            <a:r>
              <a:rPr lang="en-US" sz="2800" b="1" i="0" u="none" strike="noStrike" cap="none" dirty="0">
                <a:solidFill>
                  <a:srgbClr val="E06666"/>
                </a:solidFill>
                <a:latin typeface="Courier"/>
                <a:ea typeface="Courier"/>
                <a:cs typeface="Courier"/>
                <a:sym typeface="Courier New"/>
              </a:rPr>
              <a:t> (most recent call last):  File "&lt;</a:t>
            </a:r>
            <a:r>
              <a:rPr lang="en-US" sz="2800" b="1" i="0" u="none" strike="noStrike" cap="none" dirty="0" err="1">
                <a:solidFill>
                  <a:srgbClr val="E06666"/>
                </a:solidFill>
                <a:latin typeface="Courier"/>
                <a:ea typeface="Courier"/>
                <a:cs typeface="Courier"/>
                <a:sym typeface="Courier New"/>
              </a:rPr>
              <a:t>stdin</a:t>
            </a:r>
            <a:r>
              <a:rPr lang="en-US" sz="2800" b="1"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800" b="1" i="0" u="none" strike="noStrike" cap="none" dirty="0" err="1">
                <a:solidFill>
                  <a:srgbClr val="E06666"/>
                </a:solidFill>
                <a:latin typeface="Courier"/>
                <a:ea typeface="Courier"/>
                <a:cs typeface="Courier"/>
                <a:sym typeface="Courier New"/>
              </a:rPr>
              <a:t>TypeError</a:t>
            </a:r>
            <a:r>
              <a:rPr lang="en-US" sz="2800" b="1" i="0" u="none" strike="noStrike" cap="none" dirty="0">
                <a:solidFill>
                  <a:srgbClr val="E06666"/>
                </a:solidFill>
                <a:latin typeface="Courier"/>
                <a:ea typeface="Courier"/>
                <a:cs typeface="Courier"/>
                <a:sym typeface="Courier New"/>
              </a:rPr>
              <a:t>: cannot concatenate '</a:t>
            </a:r>
            <a:r>
              <a:rPr lang="en-US" sz="2800" b="1" i="0" u="none" strike="noStrike" cap="none" dirty="0" err="1">
                <a:solidFill>
                  <a:srgbClr val="E06666"/>
                </a:solidFill>
                <a:latin typeface="Courier"/>
                <a:ea typeface="Courier"/>
                <a:cs typeface="Courier"/>
                <a:sym typeface="Courier New"/>
              </a:rPr>
              <a:t>str</a:t>
            </a:r>
            <a:r>
              <a:rPr lang="en-US" sz="2800" b="1" i="0" u="none" strike="noStrike" cap="none" dirty="0">
                <a:solidFill>
                  <a:srgbClr val="E06666"/>
                </a:solidFill>
                <a:latin typeface="Courier"/>
                <a:ea typeface="Courier"/>
                <a:cs typeface="Courier"/>
                <a:sym typeface="Courier New"/>
              </a:rPr>
              <a:t>' and '</a:t>
            </a:r>
            <a:r>
              <a:rPr lang="en-US" sz="2800" b="1" i="0" u="none" strike="noStrike" cap="none" dirty="0" err="1">
                <a:solidFill>
                  <a:srgbClr val="E06666"/>
                </a:solidFill>
                <a:latin typeface="Courier"/>
                <a:ea typeface="Courier"/>
                <a:cs typeface="Courier"/>
                <a:sym typeface="Courier New"/>
              </a:rPr>
              <a:t>int</a:t>
            </a:r>
            <a:r>
              <a:rPr lang="en-US" sz="2800" b="1" i="0" u="none" strike="noStrike" cap="none" dirty="0">
                <a:solidFill>
                  <a:srgbClr val="E06666"/>
                </a:solidFill>
                <a:latin typeface="Courier"/>
                <a:ea typeface="Courier"/>
                <a:cs typeface="Courier"/>
                <a:sym typeface="Courier New"/>
              </a:rPr>
              <a:t>' objects</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00FFFF"/>
                </a:solidFill>
                <a:latin typeface="Courier"/>
                <a:ea typeface="Courier"/>
                <a:cs typeface="Courier"/>
                <a:sym typeface="Courier New"/>
              </a:rPr>
              <a:t>x = </a:t>
            </a:r>
            <a:r>
              <a:rPr lang="en-US" sz="2800" b="1" i="0" u="none" strike="noStrike" cap="none" dirty="0" err="1">
                <a:solidFill>
                  <a:srgbClr val="FF00FF"/>
                </a:solidFill>
                <a:latin typeface="Courier"/>
                <a:ea typeface="Courier"/>
                <a:cs typeface="Courier"/>
                <a:sym typeface="Courier New"/>
              </a:rPr>
              <a:t>int</a:t>
            </a:r>
            <a:r>
              <a:rPr lang="en-US" sz="2800" b="1" i="0" u="none" strike="noStrike" cap="none" dirty="0">
                <a:solidFill>
                  <a:srgbClr val="00FFFF"/>
                </a:solidFill>
                <a:latin typeface="Courier"/>
                <a:ea typeface="Courier"/>
                <a:cs typeface="Courier"/>
                <a:sym typeface="Courier New"/>
              </a:rPr>
              <a:t>(str3) + 1</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r>
              <a:rPr lang="en-US" sz="2800" b="1" i="0" u="none" strike="noStrike" cap="none" dirty="0">
                <a:solidFill>
                  <a:srgbClr val="FFFF00"/>
                </a:solidFill>
                <a:latin typeface="Courier"/>
                <a:ea typeface="Courier"/>
                <a:cs typeface="Courier"/>
                <a:sym typeface="Courier New"/>
              </a:rPr>
              <a:t>print</a:t>
            </a:r>
            <a:r>
              <a:rPr lang="en-US" sz="2800" b="1" dirty="0">
                <a:solidFill>
                  <a:schemeClr val="bg1"/>
                </a:solidFill>
                <a:latin typeface="Courier"/>
                <a:ea typeface="Courier"/>
                <a:cs typeface="Courier"/>
                <a:sym typeface="Courier New"/>
              </a:rPr>
              <a:t>(</a:t>
            </a:r>
            <a:r>
              <a:rPr lang="en-US" sz="2800" b="1" i="0" u="none" strike="noStrike" cap="none" dirty="0">
                <a:solidFill>
                  <a:srgbClr val="00FFFF"/>
                </a:solidFill>
                <a:latin typeface="Courier"/>
                <a:ea typeface="Courier"/>
                <a:cs typeface="Courier"/>
                <a:sym typeface="Courier New"/>
              </a:rPr>
              <a:t>x</a:t>
            </a:r>
            <a:r>
              <a:rPr lang="en-US" sz="2800" b="1"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00FFFF"/>
              </a:buClr>
              <a:buSzPct val="25000"/>
              <a:buFont typeface="Cabin"/>
              <a:buNone/>
            </a:pPr>
            <a:r>
              <a:rPr lang="en-US" sz="2800" b="1" i="0" u="none" strike="noStrike" cap="none" dirty="0">
                <a:solidFill>
                  <a:srgbClr val="00FFFF"/>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800" b="1"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Shape 4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err="1">
                <a:solidFill>
                  <a:srgbClr val="FFD966"/>
                </a:solidFill>
                <a:latin typeface="Arial" charset="0"/>
                <a:ea typeface="Arial" charset="0"/>
                <a:cs typeface="Arial" charset="0"/>
                <a:sym typeface="Cabin"/>
              </a:rPr>
              <a:t>Comparación</a:t>
            </a:r>
            <a:r>
              <a:rPr lang="en-US" sz="7600" u="none" strike="noStrike" cap="none" dirty="0">
                <a:solidFill>
                  <a:srgbClr val="FFD966"/>
                </a:solidFill>
                <a:latin typeface="Arial" charset="0"/>
                <a:ea typeface="Arial" charset="0"/>
                <a:cs typeface="Arial" charset="0"/>
                <a:sym typeface="Cabin"/>
              </a:rPr>
              <a:t> de </a:t>
            </a:r>
            <a:r>
              <a:rPr lang="en-US" sz="7600" u="none" strike="noStrike" cap="none" dirty="0" err="1">
                <a:solidFill>
                  <a:srgbClr val="FFD966"/>
                </a:solidFill>
                <a:latin typeface="Arial" charset="0"/>
                <a:ea typeface="Arial" charset="0"/>
                <a:cs typeface="Arial" charset="0"/>
                <a:sym typeface="Cabin"/>
              </a:rPr>
              <a:t>Cadenas</a:t>
            </a:r>
            <a:endParaRPr lang="en-US" sz="7600" u="none" strike="noStrike" cap="none" dirty="0">
              <a:solidFill>
                <a:srgbClr val="FFD966"/>
              </a:solidFill>
              <a:latin typeface="Arial" charset="0"/>
              <a:ea typeface="Arial" charset="0"/>
              <a:cs typeface="Arial" charset="0"/>
              <a:sym typeface="Cabin"/>
            </a:endParaRPr>
          </a:p>
        </p:txBody>
      </p:sp>
      <p:sp>
        <p:nvSpPr>
          <p:cNvPr id="446" name="Shape 446"/>
          <p:cNvSpPr txBox="1"/>
          <p:nvPr/>
        </p:nvSpPr>
        <p:spPr>
          <a:xfrm>
            <a:off x="249382" y="2667000"/>
            <a:ext cx="16006618" cy="5321400"/>
          </a:xfrm>
          <a:prstGeom prst="rect">
            <a:avLst/>
          </a:prstGeom>
          <a:noFill/>
          <a:ln>
            <a:noFill/>
          </a:ln>
        </p:spPr>
        <p:txBody>
          <a:bodyPr lIns="0" tIns="0" rIns="0" bIns="0" anchor="ctr" anchorCtr="0">
            <a:noAutofit/>
          </a:bodyPr>
          <a:lstStyle/>
          <a:p>
            <a:pPr lvl="0">
              <a:buClr>
                <a:srgbClr val="FFFF00"/>
              </a:buClr>
              <a:buSzPct val="25000"/>
            </a:pPr>
            <a:r>
              <a:rPr lang="es-ES" sz="3200" dirty="0" err="1">
                <a:solidFill>
                  <a:srgbClr val="FFFF00"/>
                </a:solidFill>
                <a:latin typeface="Courier New"/>
                <a:ea typeface="Courier New"/>
                <a:cs typeface="Courier New"/>
                <a:sym typeface="Courier New"/>
              </a:rPr>
              <a:t>if</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'banana'</a:t>
            </a:r>
            <a:r>
              <a:rPr lang="es-ES" sz="3200" dirty="0">
                <a:solidFill>
                  <a:schemeClr val="lt1"/>
                </a:solidFill>
                <a:latin typeface="Courier New"/>
                <a:ea typeface="Courier New"/>
                <a:cs typeface="Courier New"/>
                <a:sym typeface="Courier New"/>
              </a:rPr>
              <a:t>:</a:t>
            </a:r>
          </a:p>
          <a:p>
            <a:pPr lvl="0">
              <a:buClr>
                <a:schemeClr val="lt1"/>
              </a:buClr>
              <a:buSzPct val="25000"/>
            </a:pPr>
            <a:r>
              <a:rPr lang="es-ES" sz="3200" dirty="0">
                <a:solidFill>
                  <a:schemeClr val="lt1"/>
                </a:solidFill>
                <a:latin typeface="Courier New"/>
                <a:ea typeface="Courier New"/>
                <a:cs typeface="Courier New"/>
                <a:sym typeface="Courier New"/>
              </a:rPr>
              <a:t>    </a:t>
            </a:r>
            <a:r>
              <a:rPr lang="es-ES" sz="3200" dirty="0" err="1">
                <a:solidFill>
                  <a:srgbClr val="FFFF00"/>
                </a:solidFill>
                <a:latin typeface="Courier New"/>
                <a:ea typeface="Courier New"/>
                <a:cs typeface="Courier New"/>
                <a:sym typeface="Courier New"/>
              </a:rPr>
              <a:t>print</a:t>
            </a:r>
            <a:r>
              <a:rPr lang="es-ES" sz="3200" dirty="0">
                <a:solidFill>
                  <a:schemeClr val="lt1"/>
                </a:solidFill>
                <a:latin typeface="Courier New"/>
                <a:ea typeface="Courier New"/>
                <a:cs typeface="Courier New"/>
                <a:sym typeface="Courier New"/>
              </a:rPr>
              <a:t>(</a:t>
            </a:r>
            <a:r>
              <a:rPr lang="es-ES" sz="3200" dirty="0">
                <a:solidFill>
                  <a:srgbClr val="FF7F00"/>
                </a:solidFill>
                <a:latin typeface="Courier New"/>
                <a:ea typeface="Courier New"/>
                <a:cs typeface="Courier New"/>
                <a:sym typeface="Courier New"/>
              </a:rPr>
              <a:t>'Muy bien, bananas.'</a:t>
            </a:r>
            <a:r>
              <a:rPr lang="es-ES" sz="3200" dirty="0">
                <a:solidFill>
                  <a:schemeClr val="bg1"/>
                </a:solidFill>
                <a:latin typeface="Courier New"/>
                <a:ea typeface="Courier New"/>
                <a:cs typeface="Courier New"/>
                <a:sym typeface="Courier New"/>
              </a:rPr>
              <a:t>)</a:t>
            </a:r>
          </a:p>
          <a:p>
            <a:pPr lvl="0" algn="ctr"/>
            <a:endParaRPr lang="es-ES" sz="3200" dirty="0">
              <a:solidFill>
                <a:schemeClr val="lt1"/>
              </a:solidFill>
              <a:latin typeface="Courier New"/>
              <a:ea typeface="Courier New"/>
              <a:cs typeface="Courier New"/>
              <a:sym typeface="Courier New"/>
            </a:endParaRPr>
          </a:p>
          <a:p>
            <a:pPr lvl="0">
              <a:buClr>
                <a:srgbClr val="FFFF00"/>
              </a:buClr>
              <a:buSzPct val="25000"/>
            </a:pPr>
            <a:r>
              <a:rPr lang="es-ES" sz="3200" dirty="0" err="1">
                <a:solidFill>
                  <a:srgbClr val="FFFF00"/>
                </a:solidFill>
                <a:latin typeface="Courier New"/>
                <a:ea typeface="Courier New"/>
                <a:cs typeface="Courier New"/>
                <a:sym typeface="Courier New"/>
              </a:rPr>
              <a:t>if</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&lt;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'banana'</a:t>
            </a:r>
            <a:r>
              <a:rPr lang="es-ES" sz="3200" dirty="0">
                <a:solidFill>
                  <a:schemeClr val="lt1"/>
                </a:solidFill>
                <a:latin typeface="Courier New"/>
                <a:ea typeface="Courier New"/>
                <a:cs typeface="Courier New"/>
                <a:sym typeface="Courier New"/>
              </a:rPr>
              <a:t>:</a:t>
            </a:r>
          </a:p>
          <a:p>
            <a:pPr lvl="0">
              <a:buClr>
                <a:schemeClr val="lt1"/>
              </a:buClr>
              <a:buSzPct val="25000"/>
            </a:pPr>
            <a:r>
              <a:rPr lang="es-ES" sz="3200" dirty="0">
                <a:solidFill>
                  <a:schemeClr val="lt1"/>
                </a:solidFill>
                <a:latin typeface="Courier New"/>
                <a:ea typeface="Courier New"/>
                <a:cs typeface="Courier New"/>
                <a:sym typeface="Courier New"/>
              </a:rPr>
              <a:t>    </a:t>
            </a:r>
            <a:r>
              <a:rPr lang="es-ES" sz="3200" dirty="0" err="1">
                <a:solidFill>
                  <a:srgbClr val="FFFF00"/>
                </a:solidFill>
                <a:latin typeface="Courier New"/>
                <a:ea typeface="Courier New"/>
                <a:cs typeface="Courier New"/>
                <a:sym typeface="Courier New"/>
              </a:rPr>
              <a:t>print</a:t>
            </a:r>
            <a:r>
              <a:rPr lang="es-ES" sz="3200" dirty="0">
                <a:solidFill>
                  <a:schemeClr val="lt1"/>
                </a:solidFill>
                <a:latin typeface="Courier New"/>
                <a:ea typeface="Courier New"/>
                <a:cs typeface="Courier New"/>
                <a:sym typeface="Courier New"/>
              </a:rPr>
              <a:t>(</a:t>
            </a:r>
            <a:r>
              <a:rPr lang="es-ES" sz="3200" dirty="0">
                <a:solidFill>
                  <a:srgbClr val="FF7F00"/>
                </a:solidFill>
                <a:latin typeface="Courier New"/>
                <a:ea typeface="Courier New"/>
                <a:cs typeface="Courier New"/>
                <a:sym typeface="Courier New"/>
              </a:rPr>
              <a:t>'Tu 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 está antes de banana.'</a:t>
            </a:r>
            <a:r>
              <a:rPr lang="es-ES" sz="3200" dirty="0">
                <a:solidFill>
                  <a:schemeClr val="bg1"/>
                </a:solidFill>
                <a:latin typeface="Courier New"/>
                <a:ea typeface="Courier New"/>
                <a:cs typeface="Courier New"/>
                <a:sym typeface="Courier New"/>
              </a:rPr>
              <a:t>)</a:t>
            </a:r>
          </a:p>
          <a:p>
            <a:pPr lvl="0">
              <a:buClr>
                <a:srgbClr val="FFFF00"/>
              </a:buClr>
              <a:buSzPct val="25000"/>
            </a:pPr>
            <a:r>
              <a:rPr lang="es-ES" sz="3200" dirty="0" err="1">
                <a:solidFill>
                  <a:srgbClr val="FFFF00"/>
                </a:solidFill>
                <a:latin typeface="Courier New"/>
                <a:ea typeface="Courier New"/>
                <a:cs typeface="Courier New"/>
                <a:sym typeface="Courier New"/>
              </a:rPr>
              <a:t>elif</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&gt;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'banana'</a:t>
            </a:r>
            <a:r>
              <a:rPr lang="es-ES" sz="3200" dirty="0">
                <a:solidFill>
                  <a:schemeClr val="lt1"/>
                </a:solidFill>
                <a:latin typeface="Courier New"/>
                <a:ea typeface="Courier New"/>
                <a:cs typeface="Courier New"/>
                <a:sym typeface="Courier New"/>
              </a:rPr>
              <a:t>:</a:t>
            </a:r>
          </a:p>
          <a:p>
            <a:pPr lvl="0">
              <a:buClr>
                <a:schemeClr val="lt1"/>
              </a:buClr>
              <a:buSzPct val="25000"/>
            </a:pPr>
            <a:r>
              <a:rPr lang="es-ES" sz="3200" dirty="0">
                <a:solidFill>
                  <a:schemeClr val="lt1"/>
                </a:solidFill>
                <a:latin typeface="Courier New"/>
                <a:ea typeface="Courier New"/>
                <a:cs typeface="Courier New"/>
                <a:sym typeface="Courier New"/>
              </a:rPr>
              <a:t>    </a:t>
            </a:r>
            <a:r>
              <a:rPr lang="es-ES" sz="3200" dirty="0" err="1">
                <a:solidFill>
                  <a:srgbClr val="FFFF00"/>
                </a:solidFill>
                <a:latin typeface="Courier New"/>
                <a:ea typeface="Courier New"/>
                <a:cs typeface="Courier New"/>
                <a:sym typeface="Courier New"/>
              </a:rPr>
              <a:t>print</a:t>
            </a:r>
            <a:r>
              <a:rPr lang="es-ES" sz="3200" dirty="0">
                <a:solidFill>
                  <a:schemeClr val="lt1"/>
                </a:solidFill>
                <a:latin typeface="Courier New"/>
                <a:ea typeface="Courier New"/>
                <a:cs typeface="Courier New"/>
                <a:sym typeface="Courier New"/>
              </a:rPr>
              <a:t>(</a:t>
            </a:r>
            <a:r>
              <a:rPr lang="es-ES" sz="3200" dirty="0">
                <a:solidFill>
                  <a:srgbClr val="FF7F00"/>
                </a:solidFill>
                <a:latin typeface="Courier New"/>
                <a:ea typeface="Courier New"/>
                <a:cs typeface="Courier New"/>
                <a:sym typeface="Courier New"/>
              </a:rPr>
              <a:t>'Tu 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00FF00"/>
                </a:solidFill>
                <a:latin typeface="Courier New"/>
                <a:ea typeface="Courier New"/>
                <a:cs typeface="Courier New"/>
                <a:sym typeface="Courier New"/>
              </a:rPr>
              <a:t>palabra</a:t>
            </a:r>
            <a:r>
              <a:rPr lang="es-ES" sz="3200" dirty="0">
                <a:solidFill>
                  <a:schemeClr val="lt1"/>
                </a:solidFill>
                <a:latin typeface="Courier New"/>
                <a:ea typeface="Courier New"/>
                <a:cs typeface="Courier New"/>
                <a:sym typeface="Courier New"/>
              </a:rPr>
              <a:t> </a:t>
            </a:r>
            <a:r>
              <a:rPr lang="es-ES" sz="3200" dirty="0">
                <a:solidFill>
                  <a:srgbClr val="00FFFF"/>
                </a:solidFill>
                <a:latin typeface="Courier New"/>
                <a:ea typeface="Courier New"/>
                <a:cs typeface="Courier New"/>
                <a:sym typeface="Courier New"/>
              </a:rPr>
              <a:t>+</a:t>
            </a:r>
            <a:r>
              <a:rPr lang="es-ES" sz="3200" dirty="0">
                <a:solidFill>
                  <a:schemeClr val="lt1"/>
                </a:solidFill>
                <a:latin typeface="Courier New"/>
                <a:ea typeface="Courier New"/>
                <a:cs typeface="Courier New"/>
                <a:sym typeface="Courier New"/>
              </a:rPr>
              <a:t> </a:t>
            </a:r>
            <a:r>
              <a:rPr lang="es-ES" sz="3200" dirty="0">
                <a:solidFill>
                  <a:srgbClr val="FF7F00"/>
                </a:solidFill>
                <a:latin typeface="Courier New"/>
                <a:ea typeface="Courier New"/>
                <a:cs typeface="Courier New"/>
                <a:sym typeface="Courier New"/>
              </a:rPr>
              <a:t>', está después de banana.'</a:t>
            </a:r>
            <a:r>
              <a:rPr lang="es-ES" sz="3200" dirty="0">
                <a:solidFill>
                  <a:schemeClr val="bg1"/>
                </a:solidFill>
                <a:latin typeface="Courier New"/>
                <a:ea typeface="Courier New"/>
                <a:cs typeface="Courier New"/>
                <a:sym typeface="Courier New"/>
              </a:rPr>
              <a:t>)</a:t>
            </a:r>
          </a:p>
          <a:p>
            <a:pPr lvl="0">
              <a:buClr>
                <a:srgbClr val="FFFF00"/>
              </a:buClr>
              <a:buSzPct val="25000"/>
            </a:pPr>
            <a:r>
              <a:rPr lang="es-ES" sz="3200" dirty="0" err="1">
                <a:solidFill>
                  <a:srgbClr val="FFFF00"/>
                </a:solidFill>
                <a:latin typeface="Courier New"/>
                <a:ea typeface="Courier New"/>
                <a:cs typeface="Courier New"/>
                <a:sym typeface="Courier New"/>
              </a:rPr>
              <a:t>else</a:t>
            </a:r>
            <a:r>
              <a:rPr lang="es-ES" sz="3200" dirty="0">
                <a:solidFill>
                  <a:schemeClr val="lt1"/>
                </a:solidFill>
                <a:latin typeface="Courier New"/>
                <a:ea typeface="Courier New"/>
                <a:cs typeface="Courier New"/>
                <a:sym typeface="Courier New"/>
              </a:rPr>
              <a:t>:</a:t>
            </a:r>
          </a:p>
          <a:p>
            <a:pPr lvl="0">
              <a:buClr>
                <a:schemeClr val="lt1"/>
              </a:buClr>
              <a:buSzPct val="25000"/>
            </a:pPr>
            <a:r>
              <a:rPr lang="es-ES" sz="3200" dirty="0">
                <a:solidFill>
                  <a:schemeClr val="lt1"/>
                </a:solidFill>
                <a:latin typeface="Courier New"/>
                <a:ea typeface="Courier New"/>
                <a:cs typeface="Courier New"/>
                <a:sym typeface="Courier New"/>
              </a:rPr>
              <a:t>    </a:t>
            </a:r>
            <a:r>
              <a:rPr lang="es-ES" sz="3200" dirty="0" err="1">
                <a:solidFill>
                  <a:srgbClr val="FFFF00"/>
                </a:solidFill>
                <a:latin typeface="Courier New"/>
                <a:ea typeface="Courier New"/>
                <a:cs typeface="Courier New"/>
                <a:sym typeface="Courier New"/>
              </a:rPr>
              <a:t>print</a:t>
            </a:r>
            <a:r>
              <a:rPr lang="es-ES" sz="3200" dirty="0">
                <a:solidFill>
                  <a:schemeClr val="lt1"/>
                </a:solidFill>
                <a:latin typeface="Courier New"/>
                <a:ea typeface="Courier New"/>
                <a:cs typeface="Courier New"/>
                <a:sym typeface="Courier New"/>
              </a:rPr>
              <a:t>(</a:t>
            </a:r>
            <a:r>
              <a:rPr lang="es-ES" sz="3200" dirty="0">
                <a:solidFill>
                  <a:srgbClr val="FF7F00"/>
                </a:solidFill>
                <a:latin typeface="Courier New"/>
                <a:ea typeface="Courier New"/>
                <a:cs typeface="Courier New"/>
                <a:sym typeface="Courier New"/>
              </a:rPr>
              <a:t>'Muy bien, bananas.')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7986713" y="673718"/>
            <a:ext cx="68009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Librería</a:t>
            </a:r>
            <a:r>
              <a:rPr lang="en-US" sz="7600" u="none" strike="noStrike" cap="none" dirty="0">
                <a:solidFill>
                  <a:srgbClr val="FFD966"/>
                </a:solidFill>
                <a:latin typeface="Arial" charset="0"/>
                <a:ea typeface="Arial" charset="0"/>
                <a:cs typeface="Arial" charset="0"/>
                <a:sym typeface="Cabin"/>
              </a:rPr>
              <a:t> String</a:t>
            </a:r>
          </a:p>
        </p:txBody>
      </p:sp>
      <p:sp>
        <p:nvSpPr>
          <p:cNvPr id="452" name="Shape 452"/>
          <p:cNvSpPr txBox="1">
            <a:spLocks noGrp="1"/>
          </p:cNvSpPr>
          <p:nvPr>
            <p:ph idx="1"/>
          </p:nvPr>
        </p:nvSpPr>
        <p:spPr>
          <a:xfrm>
            <a:off x="429416" y="1452218"/>
            <a:ext cx="7557298" cy="6977161"/>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Python tiene un número de </a:t>
            </a:r>
            <a:r>
              <a:rPr lang="es-MX" sz="3400" dirty="0">
                <a:solidFill>
                  <a:srgbClr val="FF00FF"/>
                </a:solidFill>
                <a:latin typeface="Arial" charset="0"/>
                <a:ea typeface="Arial" charset="0"/>
                <a:cs typeface="Arial" charset="0"/>
                <a:sym typeface="Cabin"/>
              </a:rPr>
              <a:t>funciones de cadenas</a:t>
            </a:r>
            <a:r>
              <a:rPr lang="es-MX" sz="3400" dirty="0">
                <a:solidFill>
                  <a:schemeClr val="lt1"/>
                </a:solidFill>
                <a:latin typeface="Arial" charset="0"/>
                <a:ea typeface="Arial" charset="0"/>
                <a:cs typeface="Arial" charset="0"/>
                <a:sym typeface="Cabin"/>
              </a:rPr>
              <a:t> que están en la </a:t>
            </a:r>
            <a:r>
              <a:rPr lang="es-MX" sz="3400" dirty="0">
                <a:solidFill>
                  <a:srgbClr val="FF00FF"/>
                </a:solidFill>
                <a:latin typeface="Arial" charset="0"/>
                <a:ea typeface="Arial" charset="0"/>
                <a:cs typeface="Arial" charset="0"/>
                <a:sym typeface="Cabin"/>
              </a:rPr>
              <a:t>librería </a:t>
            </a:r>
            <a:r>
              <a:rPr lang="es-MX" sz="3400" dirty="0" err="1">
                <a:solidFill>
                  <a:srgbClr val="FF00FF"/>
                </a:solidFill>
                <a:latin typeface="Arial" charset="0"/>
                <a:ea typeface="Arial" charset="0"/>
                <a:cs typeface="Arial" charset="0"/>
                <a:sym typeface="Cabin"/>
              </a:rPr>
              <a:t>string</a:t>
            </a:r>
            <a:r>
              <a:rPr lang="es-MX" sz="3400" dirty="0">
                <a:solidFill>
                  <a:srgbClr val="FF00FF"/>
                </a:solidFill>
                <a:latin typeface="Arial" charset="0"/>
                <a:ea typeface="Arial" charset="0"/>
                <a:cs typeface="Arial" charset="0"/>
                <a:sym typeface="Cabin"/>
              </a:rPr>
              <a:t> (cadena)</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Esas </a:t>
            </a:r>
            <a:r>
              <a:rPr lang="es-MX" sz="3400" dirty="0">
                <a:solidFill>
                  <a:srgbClr val="FF00FF"/>
                </a:solidFill>
                <a:latin typeface="Arial" charset="0"/>
                <a:ea typeface="Arial" charset="0"/>
                <a:cs typeface="Arial" charset="0"/>
                <a:sym typeface="Cabin"/>
              </a:rPr>
              <a:t>funciones</a:t>
            </a:r>
            <a:r>
              <a:rPr lang="es-MX" sz="3400" dirty="0">
                <a:solidFill>
                  <a:schemeClr val="lt1"/>
                </a:solidFill>
                <a:latin typeface="Arial" charset="0"/>
                <a:ea typeface="Arial" charset="0"/>
                <a:cs typeface="Arial" charset="0"/>
                <a:sym typeface="Cabin"/>
              </a:rPr>
              <a:t> ya están previamente </a:t>
            </a:r>
            <a:r>
              <a:rPr lang="es-MX" sz="3400" dirty="0">
                <a:solidFill>
                  <a:srgbClr val="FF00FF"/>
                </a:solidFill>
                <a:latin typeface="Arial" charset="0"/>
                <a:ea typeface="Arial" charset="0"/>
                <a:cs typeface="Arial" charset="0"/>
                <a:sym typeface="Cabin"/>
              </a:rPr>
              <a:t>construidas dentro </a:t>
            </a:r>
            <a:r>
              <a:rPr lang="es-MX" sz="3400" dirty="0">
                <a:solidFill>
                  <a:schemeClr val="lt1"/>
                </a:solidFill>
                <a:latin typeface="Arial" charset="0"/>
                <a:ea typeface="Arial" charset="0"/>
                <a:cs typeface="Arial" charset="0"/>
                <a:sym typeface="Cabin"/>
              </a:rPr>
              <a:t>de cada cadena – las invocamos al agregar la función a la variable de la cadena</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Esas </a:t>
            </a:r>
            <a:r>
              <a:rPr lang="es-MX" sz="3400" dirty="0">
                <a:solidFill>
                  <a:srgbClr val="FF00FF"/>
                </a:solidFill>
                <a:latin typeface="Arial" charset="0"/>
                <a:ea typeface="Arial" charset="0"/>
                <a:cs typeface="Arial" charset="0"/>
                <a:sym typeface="Cabin"/>
              </a:rPr>
              <a:t>funciones</a:t>
            </a:r>
            <a:r>
              <a:rPr lang="es-MX" sz="3400" dirty="0">
                <a:solidFill>
                  <a:schemeClr val="lt1"/>
                </a:solidFill>
                <a:latin typeface="Arial" charset="0"/>
                <a:ea typeface="Arial" charset="0"/>
                <a:cs typeface="Arial" charset="0"/>
                <a:sym typeface="Cabin"/>
              </a:rPr>
              <a:t> no modifican la cadena original, sino que retornan una nueva cadena que ha sido modificada</a:t>
            </a:r>
          </a:p>
        </p:txBody>
      </p:sp>
      <p:sp>
        <p:nvSpPr>
          <p:cNvPr id="453" name="Shape 453"/>
          <p:cNvSpPr txBox="1"/>
          <p:nvPr/>
        </p:nvSpPr>
        <p:spPr>
          <a:xfrm>
            <a:off x="8484325" y="2379900"/>
            <a:ext cx="7557299" cy="5895599"/>
          </a:xfrm>
          <a:prstGeom prst="rect">
            <a:avLst/>
          </a:prstGeom>
          <a:noFill/>
          <a:ln>
            <a:noFill/>
          </a:ln>
        </p:spPr>
        <p:txBody>
          <a:bodyPr lIns="0" tIns="0" rIns="0" bIns="0" anchor="ctr" anchorCtr="0">
            <a:noAutofit/>
          </a:bodyPr>
          <a:lstStyle/>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a:solidFill>
                  <a:srgbClr val="00FF00"/>
                </a:solidFill>
                <a:latin typeface="Courier New"/>
                <a:ea typeface="Courier New"/>
                <a:cs typeface="Courier New"/>
                <a:sym typeface="Courier New"/>
              </a:rPr>
              <a:t>saludo</a:t>
            </a:r>
            <a:r>
              <a:rPr lang="es-MX" sz="3400" dirty="0">
                <a:solidFill>
                  <a:srgbClr val="FF7F00"/>
                </a:solidFill>
                <a:latin typeface="Courier New"/>
                <a:ea typeface="Courier New"/>
                <a:cs typeface="Courier New"/>
                <a:sym typeface="Courier New"/>
              </a:rPr>
              <a:t> </a:t>
            </a:r>
            <a:r>
              <a:rPr lang="es-MX" sz="3400" dirty="0">
                <a:solidFill>
                  <a:schemeClr val="lt1"/>
                </a:solidFill>
                <a:latin typeface="Courier New"/>
                <a:ea typeface="Courier New"/>
                <a:cs typeface="Courier New"/>
                <a:sym typeface="Courier New"/>
              </a:rPr>
              <a:t>=</a:t>
            </a:r>
            <a:r>
              <a:rPr lang="es-MX" sz="3400" dirty="0">
                <a:solidFill>
                  <a:srgbClr val="FFFF00"/>
                </a:solidFill>
                <a:latin typeface="Courier New"/>
                <a:ea typeface="Courier New"/>
                <a:cs typeface="Courier New"/>
                <a:sym typeface="Courier New"/>
              </a:rPr>
              <a:t> </a:t>
            </a:r>
            <a:r>
              <a:rPr lang="es-MX" sz="3400" dirty="0">
                <a:solidFill>
                  <a:srgbClr val="FF7F00"/>
                </a:solidFill>
                <a:latin typeface="Courier New"/>
                <a:ea typeface="Courier New"/>
                <a:cs typeface="Courier New"/>
                <a:sym typeface="Courier New"/>
              </a:rPr>
              <a:t>'Hola Bob'</a:t>
            </a:r>
          </a:p>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err="1">
                <a:solidFill>
                  <a:srgbClr val="00FF00"/>
                </a:solidFill>
                <a:latin typeface="Courier New"/>
                <a:ea typeface="Courier New"/>
                <a:cs typeface="Courier New"/>
                <a:sym typeface="Courier New"/>
              </a:rPr>
              <a:t>zap</a:t>
            </a:r>
            <a:r>
              <a:rPr lang="es-MX" sz="3400" dirty="0">
                <a:solidFill>
                  <a:srgbClr val="FF7F00"/>
                </a:solidFill>
                <a:latin typeface="Courier New"/>
                <a:ea typeface="Courier New"/>
                <a:cs typeface="Courier New"/>
                <a:sym typeface="Courier New"/>
              </a:rPr>
              <a:t> </a:t>
            </a:r>
            <a:r>
              <a:rPr lang="es-MX" sz="3400" dirty="0">
                <a:solidFill>
                  <a:schemeClr val="lt1"/>
                </a:solidFill>
                <a:latin typeface="Courier New"/>
                <a:ea typeface="Courier New"/>
                <a:cs typeface="Courier New"/>
                <a:sym typeface="Courier New"/>
              </a:rPr>
              <a:t>=</a:t>
            </a:r>
            <a:r>
              <a:rPr lang="es-MX" sz="3400" dirty="0">
                <a:solidFill>
                  <a:srgbClr val="FF7F00"/>
                </a:solidFill>
                <a:latin typeface="Courier New"/>
                <a:ea typeface="Courier New"/>
                <a:cs typeface="Courier New"/>
                <a:sym typeface="Courier New"/>
              </a:rPr>
              <a:t> </a:t>
            </a:r>
            <a:r>
              <a:rPr lang="es-MX" sz="3400" dirty="0" err="1">
                <a:solidFill>
                  <a:srgbClr val="00FF00"/>
                </a:solidFill>
                <a:latin typeface="Courier New"/>
                <a:ea typeface="Courier New"/>
                <a:cs typeface="Courier New"/>
                <a:sym typeface="Courier New"/>
              </a:rPr>
              <a:t>saludo</a:t>
            </a:r>
            <a:r>
              <a:rPr lang="es-MX" sz="3400" dirty="0" err="1">
                <a:solidFill>
                  <a:srgbClr val="FF00FF"/>
                </a:solidFill>
                <a:latin typeface="Courier New"/>
                <a:ea typeface="Courier New"/>
                <a:cs typeface="Courier New"/>
                <a:sym typeface="Courier New"/>
              </a:rPr>
              <a:t>.lower</a:t>
            </a:r>
            <a:r>
              <a:rPr lang="es-MX" sz="3400" dirty="0">
                <a:solidFill>
                  <a:schemeClr val="lt1"/>
                </a:solidFill>
                <a:latin typeface="Courier New"/>
                <a:ea typeface="Courier New"/>
                <a:cs typeface="Courier New"/>
                <a:sym typeface="Courier New"/>
              </a:rPr>
              <a:t>()</a:t>
            </a:r>
          </a:p>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err="1">
                <a:solidFill>
                  <a:srgbClr val="FFFF00"/>
                </a:solidFill>
                <a:latin typeface="Courier New"/>
                <a:ea typeface="Courier New"/>
                <a:cs typeface="Courier New"/>
                <a:sym typeface="Courier New"/>
              </a:rPr>
              <a:t>print</a:t>
            </a:r>
            <a:r>
              <a:rPr lang="es-MX" sz="3400" dirty="0">
                <a:solidFill>
                  <a:schemeClr val="bg1"/>
                </a:solidFill>
                <a:latin typeface="Courier New"/>
                <a:ea typeface="Courier New"/>
                <a:cs typeface="Courier New"/>
                <a:sym typeface="Courier New"/>
              </a:rPr>
              <a:t>(</a:t>
            </a:r>
            <a:r>
              <a:rPr lang="es-MX" sz="3400" dirty="0" err="1">
                <a:solidFill>
                  <a:srgbClr val="00FF00"/>
                </a:solidFill>
                <a:latin typeface="Courier New"/>
                <a:ea typeface="Courier New"/>
                <a:cs typeface="Courier New"/>
                <a:sym typeface="Courier New"/>
              </a:rPr>
              <a:t>zap</a:t>
            </a:r>
            <a:r>
              <a:rPr lang="es-MX" sz="3400" dirty="0">
                <a:solidFill>
                  <a:schemeClr val="bg1"/>
                </a:solidFill>
                <a:latin typeface="Courier New"/>
                <a:ea typeface="Courier New"/>
                <a:cs typeface="Courier New"/>
                <a:sym typeface="Courier New"/>
              </a:rPr>
              <a:t>)</a:t>
            </a:r>
          </a:p>
          <a:p>
            <a:pPr lvl="0">
              <a:buClr>
                <a:schemeClr val="lt1"/>
              </a:buClr>
              <a:buSzPct val="25000"/>
            </a:pPr>
            <a:r>
              <a:rPr lang="es-MX" sz="3400" dirty="0">
                <a:solidFill>
                  <a:schemeClr val="lt1"/>
                </a:solidFill>
                <a:latin typeface="Courier New"/>
                <a:ea typeface="Courier New"/>
                <a:cs typeface="Courier New"/>
                <a:sym typeface="Courier New"/>
              </a:rPr>
              <a:t>hola </a:t>
            </a:r>
            <a:r>
              <a:rPr lang="es-MX" sz="3400" dirty="0" err="1">
                <a:solidFill>
                  <a:schemeClr val="lt1"/>
                </a:solidFill>
                <a:latin typeface="Courier New"/>
                <a:ea typeface="Courier New"/>
                <a:cs typeface="Courier New"/>
                <a:sym typeface="Courier New"/>
              </a:rPr>
              <a:t>bob</a:t>
            </a:r>
            <a:endParaRPr lang="es-MX" sz="3400" dirty="0">
              <a:solidFill>
                <a:schemeClr val="lt1"/>
              </a:solidFill>
              <a:latin typeface="Courier New"/>
              <a:ea typeface="Courier New"/>
              <a:cs typeface="Courier New"/>
              <a:sym typeface="Courier New"/>
            </a:endParaRPr>
          </a:p>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err="1">
                <a:solidFill>
                  <a:srgbClr val="FFFF00"/>
                </a:solidFill>
                <a:latin typeface="Courier New"/>
                <a:ea typeface="Courier New"/>
                <a:cs typeface="Courier New"/>
                <a:sym typeface="Courier New"/>
              </a:rPr>
              <a:t>print</a:t>
            </a:r>
            <a:r>
              <a:rPr lang="es-MX" sz="3400" dirty="0">
                <a:solidFill>
                  <a:schemeClr val="lt1"/>
                </a:solidFill>
                <a:latin typeface="Courier New"/>
                <a:ea typeface="Courier New"/>
                <a:cs typeface="Courier New"/>
                <a:sym typeface="Courier New"/>
              </a:rPr>
              <a:t>(</a:t>
            </a:r>
            <a:r>
              <a:rPr lang="es-MX" sz="3400" dirty="0">
                <a:solidFill>
                  <a:srgbClr val="00FF00"/>
                </a:solidFill>
                <a:latin typeface="Courier New"/>
                <a:ea typeface="Courier New"/>
                <a:cs typeface="Courier New"/>
                <a:sym typeface="Courier New"/>
              </a:rPr>
              <a:t>saludo)</a:t>
            </a:r>
          </a:p>
          <a:p>
            <a:pPr lvl="0">
              <a:buClr>
                <a:schemeClr val="lt1"/>
              </a:buClr>
              <a:buSzPct val="25000"/>
            </a:pPr>
            <a:r>
              <a:rPr lang="es-MX" sz="3400" dirty="0">
                <a:solidFill>
                  <a:schemeClr val="lt1"/>
                </a:solidFill>
                <a:latin typeface="Courier New"/>
                <a:ea typeface="Courier New"/>
                <a:cs typeface="Courier New"/>
                <a:sym typeface="Courier New"/>
              </a:rPr>
              <a:t>Hola Bob</a:t>
            </a:r>
          </a:p>
          <a:p>
            <a:pPr lvl="0">
              <a:buClr>
                <a:schemeClr val="lt1"/>
              </a:buClr>
              <a:buSzPct val="25000"/>
            </a:pPr>
            <a:r>
              <a:rPr lang="es-MX" sz="3400" dirty="0">
                <a:solidFill>
                  <a:schemeClr val="lt1"/>
                </a:solidFill>
                <a:latin typeface="Courier New"/>
                <a:ea typeface="Courier New"/>
                <a:cs typeface="Courier New"/>
                <a:sym typeface="Courier New"/>
              </a:rPr>
              <a:t>&gt;&gt;&gt; </a:t>
            </a:r>
            <a:r>
              <a:rPr lang="es-MX" sz="3400" dirty="0" err="1">
                <a:solidFill>
                  <a:srgbClr val="FFFF00"/>
                </a:solidFill>
                <a:latin typeface="Courier New"/>
                <a:ea typeface="Courier New"/>
                <a:cs typeface="Courier New"/>
                <a:sym typeface="Courier New"/>
              </a:rPr>
              <a:t>print</a:t>
            </a:r>
            <a:r>
              <a:rPr lang="es-MX" sz="3400" dirty="0">
                <a:solidFill>
                  <a:schemeClr val="bg1"/>
                </a:solidFill>
                <a:latin typeface="Courier New"/>
                <a:ea typeface="Courier New"/>
                <a:cs typeface="Courier New"/>
                <a:sym typeface="Courier New"/>
              </a:rPr>
              <a:t>(</a:t>
            </a:r>
            <a:r>
              <a:rPr lang="es-MX" sz="3400" dirty="0">
                <a:solidFill>
                  <a:srgbClr val="FF7F00"/>
                </a:solidFill>
                <a:latin typeface="Courier New"/>
                <a:ea typeface="Courier New"/>
                <a:cs typeface="Courier New"/>
                <a:sym typeface="Courier New"/>
              </a:rPr>
              <a:t>'Hola Ahí'</a:t>
            </a:r>
            <a:r>
              <a:rPr lang="es-MX" sz="3400" dirty="0">
                <a:solidFill>
                  <a:srgbClr val="FF00FF"/>
                </a:solidFill>
                <a:latin typeface="Courier New"/>
                <a:ea typeface="Courier New"/>
                <a:cs typeface="Courier New"/>
                <a:sym typeface="Courier New"/>
              </a:rPr>
              <a:t>.</a:t>
            </a:r>
            <a:r>
              <a:rPr lang="es-MX" sz="3400" dirty="0" err="1">
                <a:solidFill>
                  <a:srgbClr val="FF00FF"/>
                </a:solidFill>
                <a:latin typeface="Courier New"/>
                <a:ea typeface="Courier New"/>
                <a:cs typeface="Courier New"/>
                <a:sym typeface="Courier New"/>
              </a:rPr>
              <a:t>lower</a:t>
            </a:r>
            <a:r>
              <a:rPr lang="es-MX" sz="3400" dirty="0">
                <a:solidFill>
                  <a:schemeClr val="lt1"/>
                </a:solidFill>
                <a:latin typeface="Courier New"/>
                <a:ea typeface="Courier New"/>
                <a:cs typeface="Courier New"/>
                <a:sym typeface="Courier New"/>
              </a:rPr>
              <a:t>())</a:t>
            </a:r>
          </a:p>
          <a:p>
            <a:pPr lvl="0">
              <a:buClr>
                <a:schemeClr val="lt1"/>
              </a:buClr>
              <a:buSzPct val="25000"/>
            </a:pPr>
            <a:r>
              <a:rPr lang="es-MX" sz="3400" dirty="0">
                <a:solidFill>
                  <a:schemeClr val="lt1"/>
                </a:solidFill>
                <a:latin typeface="Courier New"/>
                <a:ea typeface="Courier New"/>
                <a:cs typeface="Courier New"/>
                <a:sym typeface="Courier New"/>
              </a:rPr>
              <a:t>hola ahí</a:t>
            </a:r>
          </a:p>
          <a:p>
            <a:pPr lvl="0">
              <a:buClr>
                <a:schemeClr val="lt1"/>
              </a:buClr>
              <a:buSzPct val="25000"/>
            </a:pPr>
            <a:r>
              <a:rPr lang="es-MX" sz="3400" dirty="0">
                <a:solidFill>
                  <a:schemeClr val="lt1"/>
                </a:solidFill>
                <a:latin typeface="Courier New"/>
                <a:ea typeface="Courier New"/>
                <a:cs typeface="Courier New"/>
                <a:sym typeface="Courier New"/>
              </a:rPr>
              <a:t>&gt;&gt;&gt;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txBox="1"/>
          <p:nvPr/>
        </p:nvSpPr>
        <p:spPr>
          <a:xfrm>
            <a:off x="902991" y="692855"/>
            <a:ext cx="14919599" cy="77887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dirty="0" err="1">
                <a:solidFill>
                  <a:srgbClr val="00FF00"/>
                </a:solidFill>
                <a:latin typeface="Courier"/>
                <a:ea typeface="Courier"/>
                <a:cs typeface="Courier"/>
                <a:sym typeface="Courier New"/>
              </a:rPr>
              <a:t>cosa</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'Hola </a:t>
            </a:r>
            <a:r>
              <a:rPr lang="en-US" sz="3000" i="0" u="none" strike="noStrike" cap="none" dirty="0" err="1">
                <a:solidFill>
                  <a:srgbClr val="FF7F00"/>
                </a:solidFill>
                <a:latin typeface="Courier"/>
                <a:ea typeface="Courier"/>
                <a:cs typeface="Courier"/>
                <a:sym typeface="Courier New"/>
              </a:rPr>
              <a:t>mundo</a:t>
            </a:r>
            <a:r>
              <a:rPr lang="en-US" sz="30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type</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cosa</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&lt;class '</a:t>
            </a:r>
            <a:r>
              <a:rPr lang="en-US" sz="3000" i="0" u="none" strike="noStrike" cap="none" dirty="0" err="1">
                <a:solidFill>
                  <a:schemeClr val="lt1"/>
                </a:solidFill>
                <a:latin typeface="Courier"/>
                <a:ea typeface="Courier"/>
                <a:cs typeface="Courier"/>
                <a:sym typeface="Courier New"/>
              </a:rPr>
              <a:t>str</a:t>
            </a:r>
            <a:r>
              <a:rPr lang="en-US" sz="30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FF00"/>
                </a:solidFill>
                <a:latin typeface="Courier"/>
                <a:ea typeface="Courier"/>
                <a:cs typeface="Courier"/>
                <a:sym typeface="Courier New"/>
              </a:rPr>
              <a:t>dir</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cosa</a:t>
            </a:r>
            <a:r>
              <a:rPr lang="en-US" sz="3000" i="0" u="none" strike="noStrike" cap="none" dirty="0">
                <a:solidFill>
                  <a:schemeClr val="lt1"/>
                </a:solidFill>
                <a:latin typeface="Courier"/>
                <a:ea typeface="Courier"/>
                <a:cs typeface="Courier"/>
                <a:sym typeface="Courier New"/>
              </a:rPr>
              <a:t>)</a:t>
            </a:r>
          </a:p>
          <a:p>
            <a:pPr lvl="0">
              <a:buClr>
                <a:schemeClr val="lt1"/>
              </a:buClr>
              <a:buSzPct val="25000"/>
            </a:pPr>
            <a:r>
              <a:rPr lang="en-US" sz="3000" dirty="0">
                <a:solidFill>
                  <a:schemeClr val="lt1"/>
                </a:solidFill>
                <a:latin typeface="Courier"/>
                <a:ea typeface="Courier"/>
                <a:cs typeface="Courier"/>
                <a:sym typeface="Courier New"/>
              </a:rPr>
              <a:t>['capitalize', '</a:t>
            </a:r>
            <a:r>
              <a:rPr lang="en-US" sz="3000" dirty="0" err="1">
                <a:solidFill>
                  <a:schemeClr val="lt1"/>
                </a:solidFill>
                <a:latin typeface="Courier"/>
                <a:ea typeface="Courier"/>
                <a:cs typeface="Courier"/>
                <a:sym typeface="Courier New"/>
              </a:rPr>
              <a:t>casefold</a:t>
            </a:r>
            <a:r>
              <a:rPr lang="en-US" sz="3000" dirty="0">
                <a:solidFill>
                  <a:schemeClr val="lt1"/>
                </a:solidFill>
                <a:latin typeface="Courier"/>
                <a:ea typeface="Courier"/>
                <a:cs typeface="Courier"/>
                <a:sym typeface="Courier New"/>
              </a:rPr>
              <a:t>', 'center', 'count', 'encode', '</a:t>
            </a:r>
            <a:r>
              <a:rPr lang="en-US" sz="3000" dirty="0" err="1">
                <a:solidFill>
                  <a:schemeClr val="lt1"/>
                </a:solidFill>
                <a:latin typeface="Courier"/>
                <a:ea typeface="Courier"/>
                <a:cs typeface="Courier"/>
                <a:sym typeface="Courier New"/>
              </a:rPr>
              <a:t>endswith</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expandtabs</a:t>
            </a:r>
            <a:r>
              <a:rPr lang="en-US" sz="3000" dirty="0">
                <a:solidFill>
                  <a:schemeClr val="lt1"/>
                </a:solidFill>
                <a:latin typeface="Courier"/>
                <a:ea typeface="Courier"/>
                <a:cs typeface="Courier"/>
                <a:sym typeface="Courier New"/>
              </a:rPr>
              <a:t>', 'find', 'format', '</a:t>
            </a:r>
            <a:r>
              <a:rPr lang="en-US" sz="3000" dirty="0" err="1">
                <a:solidFill>
                  <a:schemeClr val="lt1"/>
                </a:solidFill>
                <a:latin typeface="Courier"/>
                <a:ea typeface="Courier"/>
                <a:cs typeface="Courier"/>
                <a:sym typeface="Courier New"/>
              </a:rPr>
              <a:t>format_map</a:t>
            </a:r>
            <a:r>
              <a:rPr lang="en-US" sz="3000" dirty="0">
                <a:solidFill>
                  <a:schemeClr val="lt1"/>
                </a:solidFill>
                <a:latin typeface="Courier"/>
                <a:ea typeface="Courier"/>
                <a:cs typeface="Courier"/>
                <a:sym typeface="Courier New"/>
              </a:rPr>
              <a:t>', 'index', '</a:t>
            </a:r>
            <a:r>
              <a:rPr lang="en-US" sz="3000" dirty="0" err="1">
                <a:solidFill>
                  <a:schemeClr val="lt1"/>
                </a:solidFill>
                <a:latin typeface="Courier"/>
                <a:ea typeface="Courier"/>
                <a:cs typeface="Courier"/>
                <a:sym typeface="Courier New"/>
              </a:rPr>
              <a:t>isalnum</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isalpha</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isdecimal</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isdigit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isidentifier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islower</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isnumeric</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isprintable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isspace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istitle</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isupper</a:t>
            </a:r>
            <a:r>
              <a:rPr lang="en-US" sz="3000" dirty="0">
                <a:solidFill>
                  <a:schemeClr val="lt1"/>
                </a:solidFill>
                <a:latin typeface="Courier"/>
                <a:ea typeface="Courier"/>
                <a:cs typeface="Courier"/>
                <a:sym typeface="Courier New"/>
              </a:rPr>
              <a:t>', 'join', '</a:t>
            </a:r>
            <a:r>
              <a:rPr lang="en-US" sz="3000" dirty="0" err="1">
                <a:solidFill>
                  <a:schemeClr val="lt1"/>
                </a:solidFill>
                <a:latin typeface="Courier"/>
                <a:ea typeface="Courier"/>
                <a:cs typeface="Courier"/>
                <a:sym typeface="Courier New"/>
              </a:rPr>
              <a:t>ljust</a:t>
            </a:r>
            <a:r>
              <a:rPr lang="en-US" sz="3000" dirty="0">
                <a:solidFill>
                  <a:schemeClr val="lt1"/>
                </a:solidFill>
                <a:latin typeface="Courier"/>
                <a:ea typeface="Courier"/>
                <a:cs typeface="Courier"/>
                <a:sym typeface="Courier New"/>
              </a:rPr>
              <a:t>', 'lower', '</a:t>
            </a:r>
            <a:r>
              <a:rPr lang="en-US" sz="3000" dirty="0" err="1">
                <a:solidFill>
                  <a:schemeClr val="lt1"/>
                </a:solidFill>
                <a:latin typeface="Courier"/>
                <a:ea typeface="Courier"/>
                <a:cs typeface="Courier"/>
                <a:sym typeface="Courier New"/>
              </a:rPr>
              <a:t>lstrip</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maketrans</a:t>
            </a:r>
            <a:r>
              <a:rPr lang="en-US" sz="3000" dirty="0">
                <a:solidFill>
                  <a:schemeClr val="lt1"/>
                </a:solidFill>
                <a:latin typeface="Courier"/>
                <a:ea typeface="Courier"/>
                <a:cs typeface="Courier"/>
                <a:sym typeface="Courier New"/>
              </a:rPr>
              <a:t>', 'partition', 'replace', '</a:t>
            </a:r>
            <a:r>
              <a:rPr lang="en-US" sz="3000" dirty="0" err="1">
                <a:solidFill>
                  <a:schemeClr val="lt1"/>
                </a:solidFill>
                <a:latin typeface="Courier"/>
                <a:ea typeface="Courier"/>
                <a:cs typeface="Courier"/>
                <a:sym typeface="Courier New"/>
              </a:rPr>
              <a:t>rfind</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rindex</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rjust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rpartition</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rsplit</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rstrip</a:t>
            </a:r>
            <a:r>
              <a:rPr lang="en-US" sz="3000" dirty="0">
                <a:solidFill>
                  <a:schemeClr val="lt1"/>
                </a:solidFill>
                <a:latin typeface="Courier"/>
                <a:ea typeface="Courier"/>
                <a:cs typeface="Courier"/>
                <a:sym typeface="Courier New"/>
              </a:rPr>
              <a:t>', 'split', '</a:t>
            </a:r>
            <a:r>
              <a:rPr lang="en-US" sz="3000" dirty="0" err="1">
                <a:solidFill>
                  <a:schemeClr val="lt1"/>
                </a:solidFill>
                <a:latin typeface="Courier"/>
                <a:ea typeface="Courier"/>
                <a:cs typeface="Courier"/>
                <a:sym typeface="Courier New"/>
              </a:rPr>
              <a:t>splitlines</a:t>
            </a:r>
            <a:r>
              <a:rPr lang="en-US" sz="3000" dirty="0">
                <a:solidFill>
                  <a:schemeClr val="lt1"/>
                </a:solidFill>
                <a:latin typeface="Courier"/>
                <a:ea typeface="Courier"/>
                <a:cs typeface="Courier"/>
                <a:sym typeface="Courier New"/>
              </a:rPr>
              <a:t>', '</a:t>
            </a:r>
            <a:r>
              <a:rPr lang="en-US" sz="3000" dirty="0" err="1">
                <a:solidFill>
                  <a:schemeClr val="lt1"/>
                </a:solidFill>
                <a:latin typeface="Courier"/>
                <a:ea typeface="Courier"/>
                <a:cs typeface="Courier"/>
                <a:sym typeface="Courier New"/>
              </a:rPr>
              <a:t>startswith</a:t>
            </a:r>
            <a:r>
              <a:rPr lang="en-US" sz="3000" dirty="0">
                <a:solidFill>
                  <a:schemeClr val="lt1"/>
                </a:solidFill>
                <a:latin typeface="Courier"/>
                <a:ea typeface="Courier"/>
                <a:cs typeface="Courier"/>
                <a:sym typeface="Courier New"/>
              </a:rPr>
              <a:t>', 'strip', '</a:t>
            </a:r>
            <a:r>
              <a:rPr lang="en-US" sz="3000" dirty="0" err="1">
                <a:solidFill>
                  <a:schemeClr val="lt1"/>
                </a:solidFill>
                <a:latin typeface="Courier"/>
                <a:ea typeface="Courier"/>
                <a:cs typeface="Courier"/>
                <a:sym typeface="Courier New"/>
              </a:rPr>
              <a:t>swapcase</a:t>
            </a:r>
            <a:r>
              <a:rPr lang="en-US" sz="3000" dirty="0">
                <a:solidFill>
                  <a:schemeClr val="lt1"/>
                </a:solidFill>
                <a:latin typeface="Courier"/>
                <a:ea typeface="Courier"/>
                <a:cs typeface="Courier"/>
                <a:sym typeface="Courier New"/>
              </a:rPr>
              <a:t>', 'title', 'translate', 'upper', '</a:t>
            </a:r>
            <a:r>
              <a:rPr lang="en-US" sz="3000" dirty="0" err="1">
                <a:solidFill>
                  <a:schemeClr val="lt1"/>
                </a:solidFill>
                <a:latin typeface="Courier"/>
                <a:ea typeface="Courier"/>
                <a:cs typeface="Courier"/>
                <a:sym typeface="Courier New"/>
              </a:rPr>
              <a:t>zfill</a:t>
            </a:r>
            <a:r>
              <a:rPr lang="en-US" sz="3000" dirty="0">
                <a:solidFill>
                  <a:schemeClr val="lt1"/>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lang="en-US"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Font typeface="Cabin"/>
              <a:buNone/>
            </a:pPr>
            <a:endParaRPr sz="2800" b="1"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b="1" dirty="0">
                <a:solidFill>
                  <a:schemeClr val="lt1"/>
                </a:solidFill>
                <a:latin typeface="Courier"/>
                <a:ea typeface="Courier"/>
                <a:cs typeface="Courier"/>
                <a:sym typeface="Courier New"/>
              </a:rPr>
              <a:t>          </a:t>
            </a:r>
            <a:r>
              <a:rPr lang="en-US" sz="2800" u="sng" dirty="0">
                <a:solidFill>
                  <a:srgbClr val="FFFF00"/>
                </a:solidFill>
                <a:latin typeface="Arial" charset="0"/>
                <a:ea typeface="Arial" charset="0"/>
                <a:cs typeface="Arial" charset="0"/>
                <a:sym typeface="Cabin"/>
                <a:hlinkClick r:id="rId3"/>
              </a:rPr>
              <a:t>https://docs.python.org/3/library/stdtypes.html#string-methods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175" y="1023937"/>
            <a:ext cx="12026900" cy="6997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txBox="1"/>
          <p:nvPr/>
        </p:nvSpPr>
        <p:spPr>
          <a:xfrm>
            <a:off x="728663" y="2406640"/>
            <a:ext cx="7857886"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str.capitalize</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str.center</a:t>
            </a:r>
            <a:r>
              <a:rPr lang="en-US" sz="2800" u="none" strike="noStrike" cap="none" dirty="0">
                <a:solidFill>
                  <a:schemeClr val="lt1"/>
                </a:solidFill>
                <a:latin typeface="Courier" charset="0"/>
                <a:ea typeface="Courier" charset="0"/>
                <a:cs typeface="Courier" charset="0"/>
                <a:sym typeface="Cabin"/>
              </a:rPr>
              <a:t>(width[, </a:t>
            </a:r>
            <a:r>
              <a:rPr lang="en-US" sz="2800" u="none" strike="noStrike" cap="none" dirty="0" err="1">
                <a:solidFill>
                  <a:schemeClr val="lt1"/>
                </a:solidFill>
                <a:latin typeface="Courier" charset="0"/>
                <a:ea typeface="Courier" charset="0"/>
                <a:cs typeface="Courier" charset="0"/>
                <a:sym typeface="Cabin"/>
              </a:rPr>
              <a:t>fillchar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str.endswith</a:t>
            </a:r>
            <a:r>
              <a:rPr lang="en-US" sz="2800" u="none" strike="noStrike" cap="none" dirty="0">
                <a:solidFill>
                  <a:schemeClr val="lt1"/>
                </a:solidFill>
                <a:latin typeface="Courier" charset="0"/>
                <a:ea typeface="Courier" charset="0"/>
                <a:cs typeface="Courier" charset="0"/>
                <a:sym typeface="Cabin"/>
              </a:rPr>
              <a:t>(suffix[,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str.find</a:t>
            </a:r>
            <a:r>
              <a:rPr lang="en-US" sz="2800" u="none" strike="noStrike" cap="none" dirty="0">
                <a:solidFill>
                  <a:schemeClr val="lt1"/>
                </a:solidFill>
                <a:latin typeface="Courier" charset="0"/>
                <a:ea typeface="Courier" charset="0"/>
                <a:cs typeface="Courier" charset="0"/>
                <a:sym typeface="Cabin"/>
              </a:rPr>
              <a:t>(sub[, start[, end]])</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str.lstrip</a:t>
            </a:r>
            <a:r>
              <a:rPr lang="en-US" sz="2800" u="none" strike="noStrike" cap="none" dirty="0">
                <a:solidFill>
                  <a:schemeClr val="lt1"/>
                </a:solidFill>
                <a:latin typeface="Courier" charset="0"/>
                <a:ea typeface="Courier" charset="0"/>
                <a:cs typeface="Courier" charset="0"/>
                <a:sym typeface="Cabin"/>
              </a:rPr>
              <a:t>([chars])</a:t>
            </a:r>
          </a:p>
        </p:txBody>
      </p:sp>
      <p:sp>
        <p:nvSpPr>
          <p:cNvPr id="469" name="Shape 469"/>
          <p:cNvSpPr txBox="1"/>
          <p:nvPr/>
        </p:nvSpPr>
        <p:spPr>
          <a:xfrm>
            <a:off x="9080500" y="2406640"/>
            <a:ext cx="6721475" cy="4787999"/>
          </a:xfrm>
          <a:prstGeom prst="rect">
            <a:avLst/>
          </a:prstGeom>
          <a:noFill/>
          <a:ln>
            <a:noFill/>
          </a:ln>
        </p:spPr>
        <p:txBody>
          <a:bodyPr lIns="0" tIns="0" rIns="0" bIns="0" anchor="ctr" anchorCtr="0">
            <a:noAutofit/>
          </a:bodyPr>
          <a:lstStyle/>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str.replace</a:t>
            </a:r>
            <a:r>
              <a:rPr lang="en-US" sz="2800" u="none" strike="noStrike" cap="none" dirty="0">
                <a:solidFill>
                  <a:schemeClr val="lt1"/>
                </a:solidFill>
                <a:latin typeface="Courier" charset="0"/>
                <a:ea typeface="Courier" charset="0"/>
                <a:cs typeface="Courier" charset="0"/>
                <a:sym typeface="Cabin"/>
              </a:rPr>
              <a:t>(old, new[, count])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str.lower</a:t>
            </a:r>
            <a:r>
              <a:rPr lang="en-US" sz="2800" u="none" strike="noStrike" cap="none" dirty="0">
                <a:solidFill>
                  <a:schemeClr val="lt1"/>
                </a:solidFill>
                <a:latin typeface="Courier" charset="0"/>
                <a:ea typeface="Courier" charset="0"/>
                <a:cs typeface="Courier" charset="0"/>
                <a:sym typeface="Cabin"/>
              </a:rPr>
              <a:t>()</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str.strip</a:t>
            </a:r>
            <a:r>
              <a:rPr lang="en-US" sz="2800" u="none" strike="noStrike" cap="none" dirty="0">
                <a:solidFill>
                  <a:schemeClr val="lt1"/>
                </a:solidFill>
                <a:latin typeface="Courier" charset="0"/>
                <a:ea typeface="Courier" charset="0"/>
                <a:cs typeface="Courier" charset="0"/>
                <a:sym typeface="Cabin"/>
              </a:rPr>
              <a:t>([chars])</a:t>
            </a:r>
          </a:p>
          <a:p>
            <a:pPr marL="0" marR="0" lvl="0" indent="0" algn="l" rtl="0">
              <a:lnSpc>
                <a:spcPct val="115000"/>
              </a:lnSpc>
              <a:spcBef>
                <a:spcPts val="0"/>
              </a:spcBef>
              <a:spcAft>
                <a:spcPts val="0"/>
              </a:spcAft>
              <a:buClr>
                <a:srgbClr val="FF00FF"/>
              </a:buClr>
              <a:buSzPct val="25000"/>
              <a:buFont typeface="Cabin"/>
              <a:buNone/>
            </a:pPr>
            <a:r>
              <a:rPr lang="en-US" sz="2800" u="none" strike="noStrike" cap="none" dirty="0" err="1">
                <a:solidFill>
                  <a:srgbClr val="FF00FF"/>
                </a:solidFill>
                <a:latin typeface="Courier" charset="0"/>
                <a:ea typeface="Courier" charset="0"/>
                <a:cs typeface="Courier" charset="0"/>
                <a:sym typeface="Cabin"/>
              </a:rPr>
              <a:t>str.upper</a:t>
            </a:r>
            <a:r>
              <a:rPr lang="en-US" sz="2800" u="none" strike="noStrike" cap="none" dirty="0">
                <a:solidFill>
                  <a:schemeClr val="lt1"/>
                </a:solidFill>
                <a:latin typeface="Courier" charset="0"/>
                <a:ea typeface="Courier" charset="0"/>
                <a:cs typeface="Courier" charset="0"/>
                <a:sym typeface="Cabin"/>
              </a:rPr>
              <a:t>()</a:t>
            </a:r>
          </a:p>
        </p:txBody>
      </p:sp>
      <p:sp>
        <p:nvSpPr>
          <p:cNvPr id="470" name="Shape 470"/>
          <p:cNvSpPr txBox="1">
            <a:spLocks noGrp="1"/>
          </p:cNvSpPr>
          <p:nvPr>
            <p:ph type="title"/>
          </p:nvPr>
        </p:nvSpPr>
        <p:spPr>
          <a:xfrm>
            <a:off x="1155700" y="833718"/>
            <a:ext cx="1272089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Librería</a:t>
            </a:r>
            <a:r>
              <a:rPr lang="en-US" sz="7600" u="none" strike="noStrike" cap="none" dirty="0">
                <a:solidFill>
                  <a:srgbClr val="FFD966"/>
                </a:solidFill>
                <a:latin typeface="Arial" charset="0"/>
                <a:ea typeface="Arial" charset="0"/>
                <a:cs typeface="Arial" charset="0"/>
                <a:sym typeface="Cabin"/>
              </a:rPr>
              <a:t> String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a:spLocks noGrp="1"/>
          </p:cNvSpPr>
          <p:nvPr>
            <p:ph type="title"/>
          </p:nvPr>
        </p:nvSpPr>
        <p:spPr>
          <a:xfrm>
            <a:off x="0" y="833718"/>
            <a:ext cx="9515474"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700" u="none" strike="noStrike" cap="none" dirty="0" err="1">
                <a:solidFill>
                  <a:srgbClr val="FFD966"/>
                </a:solidFill>
                <a:latin typeface="Arial" charset="0"/>
                <a:ea typeface="Arial" charset="0"/>
                <a:cs typeface="Arial" charset="0"/>
                <a:sym typeface="Cabin"/>
              </a:rPr>
              <a:t>Buscando</a:t>
            </a:r>
            <a:r>
              <a:rPr lang="en-US" sz="6700" u="none" strike="noStrike" cap="none" dirty="0">
                <a:solidFill>
                  <a:srgbClr val="FFD966"/>
                </a:solidFill>
                <a:latin typeface="Arial" charset="0"/>
                <a:ea typeface="Arial" charset="0"/>
                <a:cs typeface="Arial" charset="0"/>
                <a:sym typeface="Cabin"/>
              </a:rPr>
              <a:t> una Cadena</a:t>
            </a:r>
          </a:p>
        </p:txBody>
      </p:sp>
      <p:sp>
        <p:nvSpPr>
          <p:cNvPr id="476" name="Shape 476"/>
          <p:cNvSpPr txBox="1">
            <a:spLocks noGrp="1"/>
          </p:cNvSpPr>
          <p:nvPr>
            <p:ph idx="1"/>
          </p:nvPr>
        </p:nvSpPr>
        <p:spPr>
          <a:xfrm>
            <a:off x="623455" y="2603500"/>
            <a:ext cx="8418945" cy="5702399"/>
          </a:xfrm>
          <a:prstGeom prst="rect">
            <a:avLst/>
          </a:prstGeom>
          <a:noFill/>
          <a:ln>
            <a:noFill/>
          </a:ln>
        </p:spPr>
        <p:txBody>
          <a:bodyPr lIns="38100" tIns="38100" rIns="38100" bIns="38100" anchor="ctr" anchorCtr="0">
            <a:noAutofit/>
          </a:bodyPr>
          <a:lstStyle/>
          <a:p>
            <a:pPr marL="749300" lvl="0" indent="-358394">
              <a:spcBef>
                <a:spcPts val="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Utilizamos la función </a:t>
            </a:r>
            <a:r>
              <a:rPr lang="es-MX" sz="3400" dirty="0" err="1">
                <a:solidFill>
                  <a:srgbClr val="FF00FF"/>
                </a:solidFill>
                <a:latin typeface="Arial" charset="0"/>
                <a:ea typeface="Arial" charset="0"/>
                <a:cs typeface="Arial" charset="0"/>
                <a:sym typeface="Cabin"/>
              </a:rPr>
              <a:t>find</a:t>
            </a:r>
            <a:r>
              <a:rPr lang="es-MX" sz="3400" dirty="0">
                <a:solidFill>
                  <a:srgbClr val="FF00FF"/>
                </a:solidFill>
                <a:latin typeface="Arial" charset="0"/>
                <a:ea typeface="Arial" charset="0"/>
                <a:cs typeface="Arial" charset="0"/>
                <a:sym typeface="Cabin"/>
              </a:rPr>
              <a:t>()</a:t>
            </a:r>
            <a:r>
              <a:rPr lang="es-MX" sz="3400" dirty="0">
                <a:solidFill>
                  <a:schemeClr val="lt1"/>
                </a:solidFill>
                <a:latin typeface="Arial" charset="0"/>
                <a:ea typeface="Arial" charset="0"/>
                <a:cs typeface="Arial" charset="0"/>
                <a:sym typeface="Cabin"/>
              </a:rPr>
              <a:t> para buscar una subcadena dentro de otra cadena</a:t>
            </a:r>
          </a:p>
          <a:p>
            <a:pPr marL="749300" lvl="0" indent="-358394">
              <a:spcBef>
                <a:spcPts val="3500"/>
              </a:spcBef>
              <a:buClr>
                <a:srgbClr val="FF00FF"/>
              </a:buClr>
              <a:buSzPct val="100000"/>
              <a:buFont typeface="Cabin"/>
              <a:buChar char="•"/>
            </a:pPr>
            <a:r>
              <a:rPr lang="es-MX" sz="3400" dirty="0" err="1">
                <a:solidFill>
                  <a:srgbClr val="FF00FF"/>
                </a:solidFill>
                <a:latin typeface="Arial" charset="0"/>
                <a:ea typeface="Arial" charset="0"/>
                <a:cs typeface="Arial" charset="0"/>
                <a:sym typeface="Cabin"/>
              </a:rPr>
              <a:t>find</a:t>
            </a:r>
            <a:r>
              <a:rPr lang="es-MX" sz="3400" dirty="0">
                <a:solidFill>
                  <a:srgbClr val="FF00FF"/>
                </a:solidFill>
                <a:latin typeface="Arial" charset="0"/>
                <a:ea typeface="Arial" charset="0"/>
                <a:cs typeface="Arial" charset="0"/>
                <a:sym typeface="Cabin"/>
              </a:rPr>
              <a:t>()</a:t>
            </a:r>
            <a:r>
              <a:rPr lang="es-MX" sz="3400" dirty="0">
                <a:solidFill>
                  <a:schemeClr val="lt1"/>
                </a:solidFill>
                <a:latin typeface="Arial" charset="0"/>
                <a:ea typeface="Arial" charset="0"/>
                <a:cs typeface="Arial" charset="0"/>
                <a:sym typeface="Cabin"/>
              </a:rPr>
              <a:t> encuentra la primer ocurrencia de la subcadena</a:t>
            </a:r>
          </a:p>
          <a:p>
            <a:pPr marL="749300" lvl="0" indent="-358394">
              <a:spcBef>
                <a:spcPts val="3500"/>
              </a:spcBef>
              <a:buClr>
                <a:schemeClr val="lt1"/>
              </a:buClr>
              <a:buSzPct val="100000"/>
              <a:buFont typeface="Cabin"/>
              <a:buChar char="•"/>
            </a:pPr>
            <a:r>
              <a:rPr lang="es-MX" sz="3400" dirty="0">
                <a:solidFill>
                  <a:schemeClr val="lt1"/>
                </a:solidFill>
                <a:latin typeface="Arial" charset="0"/>
                <a:ea typeface="Arial" charset="0"/>
                <a:cs typeface="Arial" charset="0"/>
                <a:sym typeface="Cabin"/>
              </a:rPr>
              <a:t>Si la subcadena no se encuentra, </a:t>
            </a:r>
            <a:r>
              <a:rPr lang="es-MX" sz="3400" dirty="0" err="1">
                <a:solidFill>
                  <a:srgbClr val="FF00FF"/>
                </a:solidFill>
                <a:latin typeface="Arial" charset="0"/>
                <a:ea typeface="Arial" charset="0"/>
                <a:cs typeface="Arial" charset="0"/>
                <a:sym typeface="Cabin"/>
              </a:rPr>
              <a:t>find</a:t>
            </a:r>
            <a:r>
              <a:rPr lang="es-MX" sz="3400" dirty="0">
                <a:solidFill>
                  <a:srgbClr val="FF00FF"/>
                </a:solidFill>
                <a:latin typeface="Arial" charset="0"/>
                <a:ea typeface="Arial" charset="0"/>
                <a:cs typeface="Arial" charset="0"/>
                <a:sym typeface="Cabin"/>
              </a:rPr>
              <a:t>()</a:t>
            </a:r>
            <a:r>
              <a:rPr lang="es-MX" sz="3400" dirty="0">
                <a:solidFill>
                  <a:schemeClr val="lt1"/>
                </a:solidFill>
                <a:latin typeface="Arial" charset="0"/>
                <a:ea typeface="Arial" charset="0"/>
                <a:cs typeface="Arial" charset="0"/>
                <a:sym typeface="Cabin"/>
              </a:rPr>
              <a:t> regresa </a:t>
            </a:r>
            <a:r>
              <a:rPr lang="es-MX" sz="3400" dirty="0">
                <a:solidFill>
                  <a:srgbClr val="00FF00"/>
                </a:solidFill>
                <a:latin typeface="Arial" charset="0"/>
                <a:ea typeface="Arial" charset="0"/>
                <a:cs typeface="Arial" charset="0"/>
                <a:sym typeface="Cabin"/>
              </a:rPr>
              <a:t>-1</a:t>
            </a:r>
          </a:p>
          <a:p>
            <a:pPr marL="749300" lvl="0" indent="-358394">
              <a:spcBef>
                <a:spcPts val="3500"/>
              </a:spcBef>
              <a:buClr>
                <a:srgbClr val="FFFF00"/>
              </a:buClr>
              <a:buSzPct val="100000"/>
              <a:buFont typeface="Cabin"/>
              <a:buChar char="•"/>
            </a:pPr>
            <a:r>
              <a:rPr lang="es-MX" sz="3400" dirty="0">
                <a:solidFill>
                  <a:srgbClr val="FFFF00"/>
                </a:solidFill>
                <a:latin typeface="Arial" charset="0"/>
                <a:ea typeface="Arial" charset="0"/>
                <a:cs typeface="Arial" charset="0"/>
                <a:sym typeface="Cabin"/>
              </a:rPr>
              <a:t>Recuerda que las posiciones de una cadena comienzan en cero.</a:t>
            </a:r>
          </a:p>
        </p:txBody>
      </p:sp>
      <p:sp>
        <p:nvSpPr>
          <p:cNvPr id="477" name="Shape 477"/>
          <p:cNvSpPr txBox="1"/>
          <p:nvPr/>
        </p:nvSpPr>
        <p:spPr>
          <a:xfrm>
            <a:off x="9677400" y="3986200"/>
            <a:ext cx="6246600" cy="3876599"/>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fruta</a:t>
            </a:r>
            <a:r>
              <a:rPr lang="es-MX" sz="3000" dirty="0">
                <a:solidFill>
                  <a:srgbClr val="FF7F00"/>
                </a:solidFill>
                <a:latin typeface="Courier New"/>
                <a:ea typeface="Courier New"/>
                <a:cs typeface="Courier New"/>
                <a:sym typeface="Courier New"/>
              </a:rPr>
              <a:t> </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 'banana'</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pos</a:t>
            </a:r>
            <a:r>
              <a:rPr lang="es-MX" sz="3000" dirty="0">
                <a:solidFill>
                  <a:srgbClr val="FF7F00"/>
                </a:solidFill>
                <a:latin typeface="Courier New"/>
                <a:ea typeface="Courier New"/>
                <a:cs typeface="Courier New"/>
                <a:sym typeface="Courier New"/>
              </a:rPr>
              <a:t> </a:t>
            </a:r>
            <a:r>
              <a:rPr lang="es-MX" sz="3000" dirty="0">
                <a:solidFill>
                  <a:schemeClr val="lt1"/>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 </a:t>
            </a:r>
            <a:r>
              <a:rPr lang="es-MX" sz="3000" dirty="0" err="1">
                <a:solidFill>
                  <a:srgbClr val="00FF00"/>
                </a:solidFill>
                <a:latin typeface="Courier New"/>
                <a:ea typeface="Courier New"/>
                <a:cs typeface="Courier New"/>
                <a:sym typeface="Courier New"/>
              </a:rPr>
              <a:t>fruta</a:t>
            </a:r>
            <a:r>
              <a:rPr lang="es-MX" sz="3000" dirty="0" err="1">
                <a:solidFill>
                  <a:srgbClr val="FF00FF"/>
                </a:solidFill>
                <a:latin typeface="Courier New"/>
                <a:ea typeface="Courier New"/>
                <a:cs typeface="Courier New"/>
                <a:sym typeface="Courier New"/>
              </a:rPr>
              <a:t>.find</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a:t>
            </a:r>
            <a:r>
              <a:rPr lang="es-MX" sz="3000" dirty="0" err="1">
                <a:solidFill>
                  <a:srgbClr val="FF7F00"/>
                </a:solidFill>
                <a:latin typeface="Courier New"/>
                <a:ea typeface="Courier New"/>
                <a:cs typeface="Courier New"/>
                <a:sym typeface="Courier New"/>
              </a:rPr>
              <a:t>na</a:t>
            </a:r>
            <a:r>
              <a:rPr lang="es-MX" sz="3000" dirty="0">
                <a:solidFill>
                  <a:srgbClr val="FF7F00"/>
                </a:solidFill>
                <a:latin typeface="Courier New"/>
                <a:ea typeface="Courier New"/>
                <a:cs typeface="Courier New"/>
                <a:sym typeface="Courier New"/>
              </a:rPr>
              <a:t>'</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bg1"/>
                </a:solidFill>
                <a:latin typeface="Courier New"/>
                <a:ea typeface="Courier New"/>
                <a:cs typeface="Courier New"/>
                <a:sym typeface="Courier New"/>
              </a:rPr>
              <a:t>(</a:t>
            </a:r>
            <a:r>
              <a:rPr lang="es-MX" sz="3000" dirty="0" err="1">
                <a:solidFill>
                  <a:srgbClr val="00FF00"/>
                </a:solidFill>
                <a:latin typeface="Courier New"/>
                <a:ea typeface="Courier New"/>
                <a:cs typeface="Courier New"/>
                <a:sym typeface="Courier New"/>
              </a:rPr>
              <a:t>pos</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2</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aa</a:t>
            </a:r>
            <a:r>
              <a:rPr lang="es-MX" sz="3000" dirty="0">
                <a:solidFill>
                  <a:srgbClr val="FF7F00"/>
                </a:solidFill>
                <a:latin typeface="Courier New"/>
                <a:ea typeface="Courier New"/>
                <a:cs typeface="Courier New"/>
                <a:sym typeface="Courier New"/>
              </a:rPr>
              <a:t> </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 </a:t>
            </a:r>
            <a:r>
              <a:rPr lang="es-MX" sz="3000" dirty="0" err="1">
                <a:solidFill>
                  <a:srgbClr val="00FF00"/>
                </a:solidFill>
                <a:latin typeface="Courier New"/>
                <a:ea typeface="Courier New"/>
                <a:cs typeface="Courier New"/>
                <a:sym typeface="Courier New"/>
              </a:rPr>
              <a:t>fruta</a:t>
            </a:r>
            <a:r>
              <a:rPr lang="es-MX" sz="3000" dirty="0" err="1">
                <a:solidFill>
                  <a:srgbClr val="FF00FF"/>
                </a:solidFill>
                <a:latin typeface="Courier New"/>
                <a:ea typeface="Courier New"/>
                <a:cs typeface="Courier New"/>
                <a:sym typeface="Courier New"/>
              </a:rPr>
              <a:t>.find</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'z'</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bg1"/>
                </a:solidFill>
                <a:latin typeface="Courier New"/>
                <a:ea typeface="Courier New"/>
                <a:cs typeface="Courier New"/>
                <a:sym typeface="Courier New"/>
              </a:rPr>
              <a:t>(</a:t>
            </a:r>
            <a:r>
              <a:rPr lang="es-MX" sz="3000" dirty="0" err="1">
                <a:solidFill>
                  <a:srgbClr val="00FF00"/>
                </a:solidFill>
                <a:latin typeface="Courier New"/>
                <a:ea typeface="Courier New"/>
                <a:cs typeface="Courier New"/>
                <a:sym typeface="Courier New"/>
              </a:rPr>
              <a:t>aa</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-1</a:t>
            </a:r>
          </a:p>
        </p:txBody>
      </p:sp>
      <p:cxnSp>
        <p:nvCxnSpPr>
          <p:cNvPr id="478" name="Shape 478"/>
          <p:cNvCxnSpPr/>
          <p:nvPr/>
        </p:nvCxnSpPr>
        <p:spPr>
          <a:xfrm flipH="1" flipV="1">
            <a:off x="10302875" y="1084262"/>
            <a:ext cx="1295910" cy="826299"/>
          </a:xfrm>
          <a:prstGeom prst="straightConnector1">
            <a:avLst/>
          </a:prstGeom>
          <a:noFill/>
          <a:ln w="63500" cap="rnd" cmpd="sng">
            <a:solidFill>
              <a:srgbClr val="FFFF00"/>
            </a:solidFill>
            <a:prstDash val="solid"/>
            <a:miter/>
            <a:headEnd type="stealth" w="med" len="med"/>
            <a:tailEnd type="none" w="med" len="med"/>
          </a:ln>
        </p:spPr>
      </p:cxnSp>
      <p:sp>
        <p:nvSpPr>
          <p:cNvPr id="479" name="Shape 479"/>
          <p:cNvSpPr txBox="1"/>
          <p:nvPr/>
        </p:nvSpPr>
        <p:spPr>
          <a:xfrm>
            <a:off x="9766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480" name="Shape 480"/>
          <p:cNvSpPr txBox="1"/>
          <p:nvPr/>
        </p:nvSpPr>
        <p:spPr>
          <a:xfrm>
            <a:off x="9766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481" name="Shape 481"/>
          <p:cNvSpPr txBox="1"/>
          <p:nvPr/>
        </p:nvSpPr>
        <p:spPr>
          <a:xfrm>
            <a:off x="10515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482" name="Shape 482"/>
          <p:cNvSpPr txBox="1"/>
          <p:nvPr/>
        </p:nvSpPr>
        <p:spPr>
          <a:xfrm>
            <a:off x="10515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3" name="Shape 483"/>
          <p:cNvSpPr txBox="1"/>
          <p:nvPr/>
        </p:nvSpPr>
        <p:spPr>
          <a:xfrm>
            <a:off x="112903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484" name="Shape 484"/>
          <p:cNvSpPr txBox="1"/>
          <p:nvPr/>
        </p:nvSpPr>
        <p:spPr>
          <a:xfrm>
            <a:off x="112903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5" name="Shape 485"/>
          <p:cNvSpPr txBox="1"/>
          <p:nvPr/>
        </p:nvSpPr>
        <p:spPr>
          <a:xfrm>
            <a:off x="120396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486" name="Shape 486"/>
          <p:cNvSpPr txBox="1"/>
          <p:nvPr/>
        </p:nvSpPr>
        <p:spPr>
          <a:xfrm>
            <a:off x="120396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487" name="Shape 487"/>
          <p:cNvSpPr txBox="1"/>
          <p:nvPr/>
        </p:nvSpPr>
        <p:spPr>
          <a:xfrm>
            <a:off x="127635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488" name="Shape 488"/>
          <p:cNvSpPr txBox="1"/>
          <p:nvPr/>
        </p:nvSpPr>
        <p:spPr>
          <a:xfrm>
            <a:off x="127635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489" name="Shape 489"/>
          <p:cNvSpPr txBox="1"/>
          <p:nvPr/>
        </p:nvSpPr>
        <p:spPr>
          <a:xfrm>
            <a:off x="13512800" y="28575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490" name="Shape 490"/>
          <p:cNvSpPr txBox="1"/>
          <p:nvPr/>
        </p:nvSpPr>
        <p:spPr>
          <a:xfrm>
            <a:off x="13512800" y="21209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D966"/>
                </a:solidFill>
                <a:latin typeface="Arial" charset="0"/>
                <a:ea typeface="Arial" charset="0"/>
                <a:cs typeface="Arial" charset="0"/>
                <a:sym typeface="Cabin"/>
              </a:rPr>
              <a:t>Convirtiéndo</a:t>
            </a:r>
            <a:r>
              <a:rPr lang="en-US" sz="6000" u="none" strike="noStrike" cap="none" dirty="0">
                <a:solidFill>
                  <a:srgbClr val="FFD966"/>
                </a:solidFill>
                <a:latin typeface="Arial" charset="0"/>
                <a:ea typeface="Arial" charset="0"/>
                <a:cs typeface="Arial" charset="0"/>
                <a:sym typeface="Cabin"/>
              </a:rPr>
              <a:t> </a:t>
            </a:r>
            <a:r>
              <a:rPr lang="en-US" sz="6000" u="none" strike="noStrike" cap="none" dirty="0" err="1">
                <a:solidFill>
                  <a:srgbClr val="FFD966"/>
                </a:solidFill>
                <a:latin typeface="Arial" charset="0"/>
                <a:ea typeface="Arial" charset="0"/>
                <a:cs typeface="Arial" charset="0"/>
                <a:sym typeface="Cabin"/>
              </a:rPr>
              <a:t>Todo</a:t>
            </a:r>
            <a:r>
              <a:rPr lang="en-US" sz="6000" u="none" strike="noStrike" cap="none" dirty="0">
                <a:solidFill>
                  <a:srgbClr val="FFD966"/>
                </a:solidFill>
                <a:latin typeface="Arial" charset="0"/>
                <a:ea typeface="Arial" charset="0"/>
                <a:cs typeface="Arial" charset="0"/>
                <a:sym typeface="Cabin"/>
              </a:rPr>
              <a:t> a </a:t>
            </a:r>
            <a:r>
              <a:rPr lang="en-US" sz="6000" u="none" strike="noStrike" cap="none" dirty="0">
                <a:solidFill>
                  <a:srgbClr val="00FFFF"/>
                </a:solidFill>
                <a:latin typeface="Arial" charset="0"/>
                <a:ea typeface="Arial" charset="0"/>
                <a:cs typeface="Arial" charset="0"/>
                <a:sym typeface="Cabin"/>
              </a:rPr>
              <a:t>MAYÚSCULAS</a:t>
            </a:r>
          </a:p>
        </p:txBody>
      </p:sp>
      <p:sp>
        <p:nvSpPr>
          <p:cNvPr id="496" name="Shape 496"/>
          <p:cNvSpPr txBox="1">
            <a:spLocks noGrp="1"/>
          </p:cNvSpPr>
          <p:nvPr>
            <p:ph idx="1"/>
          </p:nvPr>
        </p:nvSpPr>
        <p:spPr>
          <a:xfrm>
            <a:off x="477982" y="2603500"/>
            <a:ext cx="7851631"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Puedes crear una copia de una cadena en</a:t>
            </a:r>
            <a:r>
              <a:rPr lang="es-MX" sz="3600" dirty="0">
                <a:solidFill>
                  <a:srgbClr val="00FF00"/>
                </a:solidFill>
                <a:latin typeface="Arial" charset="0"/>
                <a:ea typeface="Arial" charset="0"/>
                <a:cs typeface="Arial" charset="0"/>
                <a:sym typeface="Cabin"/>
              </a:rPr>
              <a:t> minúsculas</a:t>
            </a:r>
            <a:r>
              <a:rPr lang="es-MX" sz="3600" dirty="0">
                <a:solidFill>
                  <a:schemeClr val="lt1"/>
                </a:solidFill>
                <a:latin typeface="Arial" charset="0"/>
                <a:ea typeface="Arial" charset="0"/>
                <a:cs typeface="Arial" charset="0"/>
                <a:sym typeface="Cabin"/>
              </a:rPr>
              <a:t> o </a:t>
            </a:r>
            <a:r>
              <a:rPr lang="es-MX" sz="3600" dirty="0">
                <a:solidFill>
                  <a:srgbClr val="00FFFF"/>
                </a:solidFill>
                <a:latin typeface="Arial" charset="0"/>
                <a:ea typeface="Arial" charset="0"/>
                <a:cs typeface="Arial" charset="0"/>
                <a:sym typeface="Cabin"/>
              </a:rPr>
              <a:t>mayúsculas</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Frecuentemente cuando estamos buscando una cadena utilizando </a:t>
            </a:r>
            <a:r>
              <a:rPr lang="es-MX" sz="3600" dirty="0" err="1">
                <a:solidFill>
                  <a:srgbClr val="FF00FF"/>
                </a:solidFill>
                <a:latin typeface="Arial" charset="0"/>
                <a:ea typeface="Arial" charset="0"/>
                <a:cs typeface="Arial" charset="0"/>
                <a:sym typeface="Cabin"/>
              </a:rPr>
              <a:t>find</a:t>
            </a:r>
            <a:r>
              <a:rPr lang="es-MX" sz="3600" dirty="0">
                <a:solidFill>
                  <a:schemeClr val="lt1"/>
                </a:solidFill>
                <a:latin typeface="Arial" charset="0"/>
                <a:ea typeface="Arial" charset="0"/>
                <a:cs typeface="Arial" charset="0"/>
                <a:sym typeface="Cabin"/>
              </a:rPr>
              <a:t>() primero convertimos la cadena a minúsculas, de modo que podemos buscar una cadena sin importar si está en mayúsculas o minúsculas</a:t>
            </a:r>
          </a:p>
        </p:txBody>
      </p:sp>
      <p:sp>
        <p:nvSpPr>
          <p:cNvPr id="497" name="Shape 497"/>
          <p:cNvSpPr txBox="1"/>
          <p:nvPr/>
        </p:nvSpPr>
        <p:spPr>
          <a:xfrm>
            <a:off x="9317825" y="3232150"/>
            <a:ext cx="6689699" cy="4432199"/>
          </a:xfrm>
          <a:prstGeom prst="rect">
            <a:avLst/>
          </a:prstGeom>
          <a:noFill/>
          <a:ln>
            <a:noFill/>
          </a:ln>
        </p:spPr>
        <p:txBody>
          <a:bodyPr lIns="0" tIns="0" rIns="0" bIns="0" anchor="ctr" anchorCtr="0">
            <a:noAutofit/>
          </a:bodyPr>
          <a:lstStyle/>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a:solidFill>
                  <a:srgbClr val="00FF00"/>
                </a:solidFill>
                <a:latin typeface="Courier New"/>
                <a:ea typeface="Courier New"/>
                <a:cs typeface="Courier New"/>
                <a:sym typeface="Courier New"/>
              </a:rPr>
              <a:t>saludo</a:t>
            </a:r>
            <a:r>
              <a:rPr lang="es-MX" sz="3600" dirty="0">
                <a:solidFill>
                  <a:srgbClr val="FF7F00"/>
                </a:solidFill>
                <a:latin typeface="Courier New"/>
                <a:ea typeface="Courier New"/>
                <a:cs typeface="Courier New"/>
                <a:sym typeface="Courier New"/>
              </a:rPr>
              <a:t> </a:t>
            </a:r>
            <a:r>
              <a:rPr lang="es-MX" sz="3600" dirty="0">
                <a:solidFill>
                  <a:schemeClr val="lt1"/>
                </a:solidFill>
                <a:latin typeface="Courier New"/>
                <a:ea typeface="Courier New"/>
                <a:cs typeface="Courier New"/>
                <a:sym typeface="Courier New"/>
              </a:rPr>
              <a:t>=</a:t>
            </a:r>
            <a:r>
              <a:rPr lang="es-MX" sz="3600" dirty="0">
                <a:solidFill>
                  <a:srgbClr val="FF7F00"/>
                </a:solidFill>
                <a:latin typeface="Courier New"/>
                <a:ea typeface="Courier New"/>
                <a:cs typeface="Courier New"/>
                <a:sym typeface="Courier New"/>
              </a:rPr>
              <a:t> 'Hola Bob'</a:t>
            </a:r>
          </a:p>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err="1">
                <a:solidFill>
                  <a:srgbClr val="00FF00"/>
                </a:solidFill>
                <a:latin typeface="Courier New"/>
                <a:ea typeface="Courier New"/>
                <a:cs typeface="Courier New"/>
                <a:sym typeface="Courier New"/>
              </a:rPr>
              <a:t>nnn</a:t>
            </a:r>
            <a:r>
              <a:rPr lang="es-MX" sz="3600" dirty="0">
                <a:solidFill>
                  <a:srgbClr val="FF7F00"/>
                </a:solidFill>
                <a:latin typeface="Courier New"/>
                <a:ea typeface="Courier New"/>
                <a:cs typeface="Courier New"/>
                <a:sym typeface="Courier New"/>
              </a:rPr>
              <a:t> </a:t>
            </a:r>
            <a:r>
              <a:rPr lang="es-MX" sz="3600" dirty="0">
                <a:solidFill>
                  <a:schemeClr val="lt1"/>
                </a:solidFill>
                <a:latin typeface="Courier New"/>
                <a:ea typeface="Courier New"/>
                <a:cs typeface="Courier New"/>
                <a:sym typeface="Courier New"/>
              </a:rPr>
              <a:t>= </a:t>
            </a:r>
            <a:r>
              <a:rPr lang="es-MX" sz="3600" dirty="0" err="1">
                <a:solidFill>
                  <a:srgbClr val="00FF00"/>
                </a:solidFill>
                <a:latin typeface="Courier New"/>
                <a:ea typeface="Courier New"/>
                <a:cs typeface="Courier New"/>
                <a:sym typeface="Courier New"/>
              </a:rPr>
              <a:t>saludo</a:t>
            </a:r>
            <a:r>
              <a:rPr lang="es-MX" sz="3600" dirty="0" err="1">
                <a:solidFill>
                  <a:srgbClr val="FF00FF"/>
                </a:solidFill>
                <a:latin typeface="Courier New"/>
                <a:ea typeface="Courier New"/>
                <a:cs typeface="Courier New"/>
                <a:sym typeface="Courier New"/>
              </a:rPr>
              <a:t>.upper</a:t>
            </a:r>
            <a:r>
              <a:rPr lang="es-MX" sz="3600" dirty="0">
                <a:solidFill>
                  <a:schemeClr val="lt1"/>
                </a:solidFill>
                <a:latin typeface="Courier New"/>
                <a:ea typeface="Courier New"/>
                <a:cs typeface="Courier New"/>
                <a:sym typeface="Courier New"/>
              </a:rPr>
              <a:t>()</a:t>
            </a:r>
          </a:p>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err="1">
                <a:solidFill>
                  <a:srgbClr val="FFFF00"/>
                </a:solidFill>
                <a:latin typeface="Courier New"/>
                <a:ea typeface="Courier New"/>
                <a:cs typeface="Courier New"/>
                <a:sym typeface="Courier New"/>
              </a:rPr>
              <a:t>print</a:t>
            </a:r>
            <a:r>
              <a:rPr lang="es-MX" sz="3600" dirty="0">
                <a:solidFill>
                  <a:schemeClr val="bg1"/>
                </a:solidFill>
                <a:latin typeface="Courier New"/>
                <a:ea typeface="Courier New"/>
                <a:cs typeface="Courier New"/>
                <a:sym typeface="Courier New"/>
              </a:rPr>
              <a:t>(</a:t>
            </a:r>
            <a:r>
              <a:rPr lang="es-MX" sz="3600" dirty="0" err="1">
                <a:solidFill>
                  <a:srgbClr val="00FF00"/>
                </a:solidFill>
                <a:latin typeface="Courier New"/>
                <a:ea typeface="Courier New"/>
                <a:cs typeface="Courier New"/>
                <a:sym typeface="Courier New"/>
              </a:rPr>
              <a:t>nnn</a:t>
            </a:r>
            <a:r>
              <a:rPr lang="es-MX" sz="3600" dirty="0">
                <a:solidFill>
                  <a:schemeClr val="bg1"/>
                </a:solidFill>
                <a:latin typeface="Courier New"/>
                <a:ea typeface="Courier New"/>
                <a:cs typeface="Courier New"/>
                <a:sym typeface="Courier New"/>
              </a:rPr>
              <a:t>)</a:t>
            </a:r>
          </a:p>
          <a:p>
            <a:pPr lvl="0">
              <a:buClr>
                <a:schemeClr val="lt1"/>
              </a:buClr>
              <a:buSzPct val="25000"/>
            </a:pPr>
            <a:r>
              <a:rPr lang="es-MX" sz="3600" dirty="0">
                <a:solidFill>
                  <a:schemeClr val="lt1"/>
                </a:solidFill>
                <a:latin typeface="Courier New"/>
                <a:ea typeface="Courier New"/>
                <a:cs typeface="Courier New"/>
                <a:sym typeface="Courier New"/>
              </a:rPr>
              <a:t>HOLA BOB</a:t>
            </a:r>
          </a:p>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a:solidFill>
                  <a:srgbClr val="00FF00"/>
                </a:solidFill>
                <a:latin typeface="Courier New"/>
                <a:ea typeface="Courier New"/>
                <a:cs typeface="Courier New"/>
                <a:sym typeface="Courier New"/>
              </a:rPr>
              <a:t>www</a:t>
            </a:r>
            <a:r>
              <a:rPr lang="es-MX" sz="3600" dirty="0">
                <a:solidFill>
                  <a:srgbClr val="FF7F00"/>
                </a:solidFill>
                <a:latin typeface="Courier New"/>
                <a:ea typeface="Courier New"/>
                <a:cs typeface="Courier New"/>
                <a:sym typeface="Courier New"/>
              </a:rPr>
              <a:t> </a:t>
            </a:r>
            <a:r>
              <a:rPr lang="es-MX" sz="3600" dirty="0">
                <a:solidFill>
                  <a:schemeClr val="lt1"/>
                </a:solidFill>
                <a:latin typeface="Courier New"/>
                <a:ea typeface="Courier New"/>
                <a:cs typeface="Courier New"/>
                <a:sym typeface="Courier New"/>
              </a:rPr>
              <a:t>=</a:t>
            </a:r>
            <a:r>
              <a:rPr lang="es-MX" sz="3600" dirty="0">
                <a:solidFill>
                  <a:srgbClr val="FF7F00"/>
                </a:solidFill>
                <a:latin typeface="Courier New"/>
                <a:ea typeface="Courier New"/>
                <a:cs typeface="Courier New"/>
                <a:sym typeface="Courier New"/>
              </a:rPr>
              <a:t> </a:t>
            </a:r>
            <a:r>
              <a:rPr lang="es-MX" sz="3600" dirty="0" err="1">
                <a:solidFill>
                  <a:srgbClr val="00FF00"/>
                </a:solidFill>
                <a:latin typeface="Courier New"/>
                <a:ea typeface="Courier New"/>
                <a:cs typeface="Courier New"/>
                <a:sym typeface="Courier New"/>
              </a:rPr>
              <a:t>saludo</a:t>
            </a:r>
            <a:r>
              <a:rPr lang="es-MX" sz="3600" dirty="0" err="1">
                <a:solidFill>
                  <a:srgbClr val="FF00FF"/>
                </a:solidFill>
                <a:latin typeface="Courier New"/>
                <a:ea typeface="Courier New"/>
                <a:cs typeface="Courier New"/>
                <a:sym typeface="Courier New"/>
              </a:rPr>
              <a:t>.lower</a:t>
            </a:r>
            <a:r>
              <a:rPr lang="es-MX" sz="3600" dirty="0">
                <a:solidFill>
                  <a:srgbClr val="FFFF00"/>
                </a:solidFill>
                <a:latin typeface="Courier New"/>
                <a:ea typeface="Courier New"/>
                <a:cs typeface="Courier New"/>
                <a:sym typeface="Courier New"/>
              </a:rPr>
              <a:t>()</a:t>
            </a:r>
          </a:p>
          <a:p>
            <a:pPr lvl="0">
              <a:buClr>
                <a:schemeClr val="lt1"/>
              </a:buClr>
              <a:buSzPct val="25000"/>
            </a:pPr>
            <a:r>
              <a:rPr lang="es-MX" sz="3600" dirty="0">
                <a:solidFill>
                  <a:schemeClr val="lt1"/>
                </a:solidFill>
                <a:latin typeface="Courier New"/>
                <a:ea typeface="Courier New"/>
                <a:cs typeface="Courier New"/>
                <a:sym typeface="Courier New"/>
              </a:rPr>
              <a:t>&gt;&gt;&gt; </a:t>
            </a:r>
            <a:r>
              <a:rPr lang="es-MX" sz="3600" dirty="0" err="1">
                <a:solidFill>
                  <a:srgbClr val="FFFF00"/>
                </a:solidFill>
                <a:latin typeface="Courier New"/>
                <a:ea typeface="Courier New"/>
                <a:cs typeface="Courier New"/>
                <a:sym typeface="Courier New"/>
              </a:rPr>
              <a:t>print</a:t>
            </a:r>
            <a:r>
              <a:rPr lang="es-MX" sz="3600" dirty="0">
                <a:solidFill>
                  <a:schemeClr val="bg1"/>
                </a:solidFill>
                <a:latin typeface="Courier New"/>
                <a:ea typeface="Courier New"/>
                <a:cs typeface="Courier New"/>
                <a:sym typeface="Courier New"/>
              </a:rPr>
              <a:t>(</a:t>
            </a:r>
            <a:r>
              <a:rPr lang="es-MX" sz="3600" dirty="0">
                <a:solidFill>
                  <a:srgbClr val="00FF00"/>
                </a:solidFill>
                <a:latin typeface="Courier New"/>
                <a:ea typeface="Courier New"/>
                <a:cs typeface="Courier New"/>
                <a:sym typeface="Courier New"/>
              </a:rPr>
              <a:t>www</a:t>
            </a:r>
            <a:r>
              <a:rPr lang="es-MX" sz="3600" dirty="0">
                <a:solidFill>
                  <a:schemeClr val="bg1"/>
                </a:solidFill>
                <a:latin typeface="Courier New"/>
                <a:ea typeface="Courier New"/>
                <a:cs typeface="Courier New"/>
                <a:sym typeface="Courier New"/>
              </a:rPr>
              <a:t>)</a:t>
            </a:r>
          </a:p>
          <a:p>
            <a:pPr lvl="0">
              <a:buClr>
                <a:schemeClr val="lt1"/>
              </a:buClr>
              <a:buSzPct val="25000"/>
            </a:pPr>
            <a:r>
              <a:rPr lang="es-MX" sz="3600" dirty="0">
                <a:solidFill>
                  <a:schemeClr val="lt1"/>
                </a:solidFill>
                <a:latin typeface="Courier New"/>
                <a:ea typeface="Courier New"/>
                <a:cs typeface="Courier New"/>
                <a:sym typeface="Courier New"/>
              </a:rPr>
              <a:t>hola </a:t>
            </a:r>
            <a:r>
              <a:rPr lang="es-MX" sz="3600" dirty="0" err="1">
                <a:solidFill>
                  <a:schemeClr val="lt1"/>
                </a:solidFill>
                <a:latin typeface="Courier New"/>
                <a:ea typeface="Courier New"/>
                <a:cs typeface="Courier New"/>
                <a:sym typeface="Courier New"/>
              </a:rPr>
              <a:t>bob</a:t>
            </a:r>
            <a:endParaRPr lang="es-MX" sz="3600" dirty="0">
              <a:solidFill>
                <a:schemeClr val="lt1"/>
              </a:solidFill>
              <a:latin typeface="Courier New"/>
              <a:ea typeface="Courier New"/>
              <a:cs typeface="Courier New"/>
              <a:sym typeface="Courier New"/>
            </a:endParaRPr>
          </a:p>
          <a:p>
            <a:pPr lvl="0">
              <a:buClr>
                <a:schemeClr val="lt1"/>
              </a:buClr>
              <a:buSzPct val="25000"/>
            </a:pPr>
            <a:r>
              <a:rPr lang="es-MX" sz="3600" dirty="0">
                <a:solidFill>
                  <a:schemeClr val="lt1"/>
                </a:solidFill>
                <a:latin typeface="Courier New"/>
                <a:ea typeface="Courier New"/>
                <a:cs typeface="Courier New"/>
                <a:sym typeface="Courier New"/>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Buscar</a:t>
            </a:r>
            <a:r>
              <a:rPr lang="en-US" sz="7600" u="none" strike="noStrike" cap="none" dirty="0">
                <a:solidFill>
                  <a:srgbClr val="FFD966"/>
                </a:solidFill>
                <a:latin typeface="Arial" charset="0"/>
                <a:ea typeface="Arial" charset="0"/>
                <a:cs typeface="Arial" charset="0"/>
                <a:sym typeface="Cabin"/>
              </a:rPr>
              <a:t> y </a:t>
            </a:r>
            <a:r>
              <a:rPr lang="en-US" sz="7600" u="none" strike="noStrike" cap="none" dirty="0" err="1">
                <a:solidFill>
                  <a:srgbClr val="FFD966"/>
                </a:solidFill>
                <a:latin typeface="Arial" charset="0"/>
                <a:ea typeface="Arial" charset="0"/>
                <a:cs typeface="Arial" charset="0"/>
                <a:sym typeface="Cabin"/>
              </a:rPr>
              <a:t>Reemplazar</a:t>
            </a:r>
            <a:endParaRPr lang="en-US" sz="7600" u="none" strike="noStrike" cap="none" dirty="0">
              <a:solidFill>
                <a:srgbClr val="FFD966"/>
              </a:solidFill>
              <a:latin typeface="Arial" charset="0"/>
              <a:ea typeface="Arial" charset="0"/>
              <a:cs typeface="Arial" charset="0"/>
              <a:sym typeface="Cabin"/>
            </a:endParaRPr>
          </a:p>
        </p:txBody>
      </p:sp>
      <p:sp>
        <p:nvSpPr>
          <p:cNvPr id="503" name="Shape 503"/>
          <p:cNvSpPr txBox="1">
            <a:spLocks noGrp="1"/>
          </p:cNvSpPr>
          <p:nvPr>
            <p:ph idx="1"/>
          </p:nvPr>
        </p:nvSpPr>
        <p:spPr>
          <a:xfrm>
            <a:off x="632178" y="2603500"/>
            <a:ext cx="6182960"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La función</a:t>
            </a:r>
            <a:r>
              <a:rPr lang="es-MX" sz="3600" dirty="0">
                <a:solidFill>
                  <a:srgbClr val="00FF00"/>
                </a:solidFill>
                <a:latin typeface="Arial" charset="0"/>
                <a:ea typeface="Arial" charset="0"/>
                <a:cs typeface="Arial" charset="0"/>
                <a:sym typeface="Cabin"/>
              </a:rPr>
              <a:t> </a:t>
            </a:r>
            <a:r>
              <a:rPr lang="es-MX" sz="3600" dirty="0" err="1">
                <a:solidFill>
                  <a:srgbClr val="FF00FF"/>
                </a:solidFill>
                <a:latin typeface="Arial" charset="0"/>
                <a:ea typeface="Arial" charset="0"/>
                <a:cs typeface="Arial" charset="0"/>
                <a:sym typeface="Cabin"/>
              </a:rPr>
              <a:t>replace</a:t>
            </a:r>
            <a:r>
              <a:rPr lang="es-MX" sz="3600" dirty="0">
                <a:solidFill>
                  <a:srgbClr val="FF00FF"/>
                </a:solidFill>
                <a:latin typeface="Arial" charset="0"/>
                <a:ea typeface="Arial" charset="0"/>
                <a:cs typeface="Arial" charset="0"/>
                <a:sym typeface="Cabin"/>
              </a:rPr>
              <a:t>()</a:t>
            </a:r>
            <a:r>
              <a:rPr lang="es-MX" sz="3600" dirty="0">
                <a:solidFill>
                  <a:schemeClr val="lt1"/>
                </a:solidFill>
                <a:latin typeface="Arial" charset="0"/>
                <a:ea typeface="Arial" charset="0"/>
                <a:cs typeface="Arial" charset="0"/>
                <a:sym typeface="Cabin"/>
              </a:rPr>
              <a:t> es como una operación “buscar y reemplazar” en un editor de texto</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Esta función reemplaza </a:t>
            </a:r>
            <a:r>
              <a:rPr lang="es-MX" sz="3600" dirty="0">
                <a:solidFill>
                  <a:srgbClr val="FF7F00"/>
                </a:solidFill>
                <a:latin typeface="Arial" charset="0"/>
                <a:ea typeface="Arial" charset="0"/>
                <a:cs typeface="Arial" charset="0"/>
                <a:sym typeface="Cabin"/>
              </a:rPr>
              <a:t>todas las ocurrencias</a:t>
            </a:r>
            <a:r>
              <a:rPr lang="es-MX" sz="3600" dirty="0">
                <a:solidFill>
                  <a:schemeClr val="lt1"/>
                </a:solidFill>
                <a:latin typeface="Arial" charset="0"/>
                <a:ea typeface="Arial" charset="0"/>
                <a:cs typeface="Arial" charset="0"/>
                <a:sym typeface="Cabin"/>
              </a:rPr>
              <a:t> de una </a:t>
            </a:r>
            <a:r>
              <a:rPr lang="es-MX" sz="3600" dirty="0">
                <a:solidFill>
                  <a:srgbClr val="00FF00"/>
                </a:solidFill>
                <a:latin typeface="Arial" charset="0"/>
                <a:ea typeface="Arial" charset="0"/>
                <a:cs typeface="Arial" charset="0"/>
                <a:sym typeface="Cabin"/>
              </a:rPr>
              <a:t>cadena de búsqueda</a:t>
            </a:r>
            <a:r>
              <a:rPr lang="es-MX" sz="3600" dirty="0">
                <a:solidFill>
                  <a:schemeClr val="lt1"/>
                </a:solidFill>
                <a:latin typeface="Arial" charset="0"/>
                <a:ea typeface="Arial" charset="0"/>
                <a:cs typeface="Arial" charset="0"/>
                <a:sym typeface="Cabin"/>
              </a:rPr>
              <a:t> con una </a:t>
            </a:r>
            <a:r>
              <a:rPr lang="es-MX" sz="3600" dirty="0">
                <a:solidFill>
                  <a:srgbClr val="00FFFF"/>
                </a:solidFill>
                <a:latin typeface="Arial" charset="0"/>
                <a:ea typeface="Arial" charset="0"/>
                <a:cs typeface="Arial" charset="0"/>
                <a:sym typeface="Cabin"/>
              </a:rPr>
              <a:t>cadena de reemplazo</a:t>
            </a:r>
          </a:p>
        </p:txBody>
      </p:sp>
      <p:sp>
        <p:nvSpPr>
          <p:cNvPr id="504" name="Shape 504"/>
          <p:cNvSpPr txBox="1"/>
          <p:nvPr/>
        </p:nvSpPr>
        <p:spPr>
          <a:xfrm>
            <a:off x="6982692" y="3516300"/>
            <a:ext cx="9273208" cy="3876599"/>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FF7F00"/>
                </a:solidFill>
                <a:latin typeface="Courier New"/>
                <a:ea typeface="Courier New"/>
                <a:cs typeface="Courier New"/>
                <a:sym typeface="Courier New"/>
              </a:rPr>
              <a:t>saludo = 'Hola </a:t>
            </a:r>
            <a:r>
              <a:rPr lang="es-MX" sz="3000" dirty="0">
                <a:solidFill>
                  <a:srgbClr val="00FF00"/>
                </a:solidFill>
                <a:latin typeface="Courier New"/>
                <a:ea typeface="Courier New"/>
                <a:cs typeface="Courier New"/>
                <a:sym typeface="Courier New"/>
              </a:rPr>
              <a:t>Bob</a:t>
            </a:r>
            <a:r>
              <a:rPr lang="es-MX" sz="3000" dirty="0">
                <a:solidFill>
                  <a:srgbClr val="FF7F00"/>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7F00"/>
                </a:solidFill>
                <a:latin typeface="Courier New"/>
                <a:ea typeface="Courier New"/>
                <a:cs typeface="Courier New"/>
                <a:sym typeface="Courier New"/>
              </a:rPr>
              <a:t>ncad</a:t>
            </a:r>
            <a:r>
              <a:rPr lang="es-MX" sz="3000" dirty="0">
                <a:solidFill>
                  <a:srgbClr val="FF7F00"/>
                </a:solidFill>
                <a:latin typeface="Courier New"/>
                <a:ea typeface="Courier New"/>
                <a:cs typeface="Courier New"/>
                <a:sym typeface="Courier New"/>
              </a:rPr>
              <a:t> = </a:t>
            </a:r>
            <a:r>
              <a:rPr lang="es-MX" sz="3000" dirty="0" err="1">
                <a:solidFill>
                  <a:srgbClr val="FF7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replace</a:t>
            </a:r>
            <a:r>
              <a:rPr lang="es-MX" sz="3000" dirty="0">
                <a:solidFill>
                  <a:srgbClr val="FF7F00"/>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a:t>
            </a:r>
            <a:r>
              <a:rPr lang="es-MX" sz="3000" dirty="0" err="1">
                <a:solidFill>
                  <a:srgbClr val="00FF00"/>
                </a:solidFill>
                <a:latin typeface="Courier New"/>
                <a:ea typeface="Courier New"/>
                <a:cs typeface="Courier New"/>
                <a:sym typeface="Courier New"/>
              </a:rPr>
              <a:t>Bob'</a:t>
            </a:r>
            <a:r>
              <a:rPr lang="es-MX" sz="3000" dirty="0" err="1">
                <a:solidFill>
                  <a:srgbClr val="FF7F00"/>
                </a:solidFill>
                <a:latin typeface="Courier New"/>
                <a:ea typeface="Courier New"/>
                <a:cs typeface="Courier New"/>
                <a:sym typeface="Courier New"/>
              </a:rPr>
              <a:t>,</a:t>
            </a:r>
            <a:r>
              <a:rPr lang="es-MX" sz="3000" dirty="0" err="1">
                <a:solidFill>
                  <a:srgbClr val="00FFFF"/>
                </a:solidFill>
                <a:latin typeface="Courier New"/>
                <a:ea typeface="Courier New"/>
                <a:cs typeface="Courier New"/>
                <a:sym typeface="Courier New"/>
              </a:rPr>
              <a:t>'Jane</a:t>
            </a:r>
            <a:r>
              <a:rPr lang="es-MX" sz="3000" dirty="0">
                <a:solidFill>
                  <a:srgbClr val="00FFFF"/>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bg1"/>
                </a:solidFill>
                <a:latin typeface="Courier New"/>
                <a:ea typeface="Courier New"/>
                <a:cs typeface="Courier New"/>
                <a:sym typeface="Courier New"/>
              </a:rPr>
              <a:t>(</a:t>
            </a:r>
            <a:r>
              <a:rPr lang="es-MX" sz="3000" dirty="0" err="1">
                <a:solidFill>
                  <a:srgbClr val="FF7F00"/>
                </a:solidFill>
                <a:latin typeface="Courier New"/>
                <a:ea typeface="Courier New"/>
                <a:cs typeface="Courier New"/>
                <a:sym typeface="Courier New"/>
              </a:rPr>
              <a:t>ncad</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Hola </a:t>
            </a:r>
            <a:r>
              <a:rPr lang="es-MX" sz="3000" dirty="0">
                <a:solidFill>
                  <a:srgbClr val="00FFFF"/>
                </a:solidFill>
                <a:latin typeface="Courier New"/>
                <a:ea typeface="Courier New"/>
                <a:cs typeface="Courier New"/>
                <a:sym typeface="Courier New"/>
              </a:rPr>
              <a:t>Jane</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7F00"/>
                </a:solidFill>
                <a:latin typeface="Courier New"/>
                <a:ea typeface="Courier New"/>
                <a:cs typeface="Courier New"/>
                <a:sym typeface="Courier New"/>
              </a:rPr>
              <a:t>ncad</a:t>
            </a:r>
            <a:r>
              <a:rPr lang="es-MX" sz="3000" dirty="0">
                <a:solidFill>
                  <a:srgbClr val="FF7F00"/>
                </a:solidFill>
                <a:latin typeface="Courier New"/>
                <a:ea typeface="Courier New"/>
                <a:cs typeface="Courier New"/>
                <a:sym typeface="Courier New"/>
              </a:rPr>
              <a:t> = </a:t>
            </a:r>
            <a:r>
              <a:rPr lang="es-MX" sz="3000" dirty="0" err="1">
                <a:solidFill>
                  <a:srgbClr val="FF7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replace</a:t>
            </a:r>
            <a:r>
              <a:rPr lang="es-MX" sz="3000" dirty="0">
                <a:solidFill>
                  <a:srgbClr val="FF7F00"/>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a:t>
            </a:r>
            <a:r>
              <a:rPr lang="es-MX" sz="3000" dirty="0" err="1">
                <a:solidFill>
                  <a:srgbClr val="00FF00"/>
                </a:solidFill>
                <a:latin typeface="Courier New"/>
                <a:ea typeface="Courier New"/>
                <a:cs typeface="Courier New"/>
                <a:sym typeface="Courier New"/>
              </a:rPr>
              <a:t>o'</a:t>
            </a:r>
            <a:r>
              <a:rPr lang="es-MX" sz="3000" dirty="0" err="1">
                <a:solidFill>
                  <a:srgbClr val="FF7F00"/>
                </a:solidFill>
                <a:latin typeface="Courier New"/>
                <a:ea typeface="Courier New"/>
                <a:cs typeface="Courier New"/>
                <a:sym typeface="Courier New"/>
              </a:rPr>
              <a:t>,</a:t>
            </a:r>
            <a:r>
              <a:rPr lang="es-MX" sz="3000" dirty="0" err="1">
                <a:solidFill>
                  <a:srgbClr val="00FFFF"/>
                </a:solidFill>
                <a:latin typeface="Courier New"/>
                <a:ea typeface="Courier New"/>
                <a:cs typeface="Courier New"/>
                <a:sym typeface="Courier New"/>
              </a:rPr>
              <a:t>'X</a:t>
            </a:r>
            <a:r>
              <a:rPr lang="es-MX" sz="3000" dirty="0">
                <a:solidFill>
                  <a:srgbClr val="00FFFF"/>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lt1"/>
                </a:solidFill>
                <a:latin typeface="Courier New"/>
                <a:ea typeface="Courier New"/>
                <a:cs typeface="Courier New"/>
                <a:sym typeface="Courier New"/>
              </a:rPr>
              <a:t>(</a:t>
            </a:r>
            <a:r>
              <a:rPr lang="es-MX" sz="3000" dirty="0" err="1">
                <a:solidFill>
                  <a:srgbClr val="FF7F00"/>
                </a:solidFill>
                <a:latin typeface="Courier New"/>
                <a:ea typeface="Courier New"/>
                <a:cs typeface="Courier New"/>
                <a:sym typeface="Courier New"/>
              </a:rPr>
              <a:t>ncad</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err="1">
                <a:solidFill>
                  <a:schemeClr val="lt1"/>
                </a:solidFill>
                <a:latin typeface="Courier New"/>
                <a:ea typeface="Courier New"/>
                <a:cs typeface="Courier New"/>
                <a:sym typeface="Courier New"/>
              </a:rPr>
              <a:t>H</a:t>
            </a:r>
            <a:r>
              <a:rPr lang="es-MX" sz="3000" dirty="0" err="1">
                <a:solidFill>
                  <a:srgbClr val="00FFFF"/>
                </a:solidFill>
                <a:latin typeface="Courier New"/>
                <a:ea typeface="Courier New"/>
                <a:cs typeface="Courier New"/>
                <a:sym typeface="Courier New"/>
              </a:rPr>
              <a:t>X</a:t>
            </a:r>
            <a:r>
              <a:rPr lang="es-MX" sz="3000" dirty="0" err="1">
                <a:solidFill>
                  <a:schemeClr val="lt1"/>
                </a:solidFill>
                <a:latin typeface="Courier New"/>
                <a:ea typeface="Courier New"/>
                <a:cs typeface="Courier New"/>
                <a:sym typeface="Courier New"/>
              </a:rPr>
              <a:t>la</a:t>
            </a:r>
            <a:r>
              <a:rPr lang="es-MX" sz="3000" dirty="0">
                <a:solidFill>
                  <a:schemeClr val="lt1"/>
                </a:solidFill>
                <a:latin typeface="Courier New"/>
                <a:ea typeface="Courier New"/>
                <a:cs typeface="Courier New"/>
                <a:sym typeface="Courier New"/>
              </a:rPr>
              <a:t> </a:t>
            </a:r>
            <a:r>
              <a:rPr lang="es-MX" sz="3000" dirty="0" err="1">
                <a:solidFill>
                  <a:schemeClr val="lt1"/>
                </a:solidFill>
                <a:latin typeface="Courier New"/>
                <a:ea typeface="Courier New"/>
                <a:cs typeface="Courier New"/>
                <a:sym typeface="Courier New"/>
              </a:rPr>
              <a:t>B</a:t>
            </a:r>
            <a:r>
              <a:rPr lang="es-MX" sz="3000" dirty="0" err="1">
                <a:solidFill>
                  <a:srgbClr val="00FFFF"/>
                </a:solidFill>
                <a:latin typeface="Courier New"/>
                <a:ea typeface="Courier New"/>
                <a:cs typeface="Courier New"/>
                <a:sym typeface="Courier New"/>
              </a:rPr>
              <a:t>X</a:t>
            </a:r>
            <a:r>
              <a:rPr lang="es-MX" sz="3000" dirty="0" err="1">
                <a:solidFill>
                  <a:schemeClr val="lt1"/>
                </a:solidFill>
                <a:latin typeface="Courier New"/>
                <a:ea typeface="Courier New"/>
                <a:cs typeface="Courier New"/>
                <a:sym typeface="Courier New"/>
              </a:rPr>
              <a:t>b</a:t>
            </a:r>
            <a:endParaRPr lang="es-MX" sz="3000" dirty="0">
              <a:solidFill>
                <a:schemeClr val="lt1"/>
              </a:solidFill>
              <a:latin typeface="Courier New"/>
              <a:ea typeface="Courier New"/>
              <a:cs typeface="Courier New"/>
              <a:sym typeface="Courier New"/>
            </a:endParaRPr>
          </a:p>
          <a:p>
            <a:pPr lvl="0">
              <a:buClr>
                <a:schemeClr val="lt1"/>
              </a:buClr>
              <a:buSzPct val="25000"/>
            </a:pPr>
            <a:r>
              <a:rPr lang="es-MX" sz="3000" dirty="0">
                <a:solidFill>
                  <a:schemeClr val="lt1"/>
                </a:solidFill>
                <a:latin typeface="Courier New"/>
                <a:ea typeface="Courier New"/>
                <a:cs typeface="Courier New"/>
                <a:sym typeface="Courier New"/>
              </a:rPr>
              <a:t>&gt;&gt;&gt;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Shape 509"/>
          <p:cNvSpPr txBox="1">
            <a:spLocks noGrp="1"/>
          </p:cNvSpPr>
          <p:nvPr>
            <p:ph type="title"/>
          </p:nvPr>
        </p:nvSpPr>
        <p:spPr>
          <a:xfrm>
            <a:off x="166255" y="905084"/>
            <a:ext cx="15457567"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Removiendo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Espacios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en</a:t>
            </a:r>
            <a:r>
              <a:rPr lang="en-US" sz="7600" u="none" strike="noStrike" cap="none" dirty="0">
                <a:solidFill>
                  <a:srgbClr val="FFD966"/>
                </a:solidFill>
                <a:latin typeface="Arial" charset="0"/>
                <a:ea typeface="Arial" charset="0"/>
                <a:cs typeface="Arial" charset="0"/>
                <a:sym typeface="Cabin"/>
              </a:rPr>
              <a:t> Blanco</a:t>
            </a:r>
          </a:p>
        </p:txBody>
      </p:sp>
      <p:sp>
        <p:nvSpPr>
          <p:cNvPr id="510" name="Shape 510"/>
          <p:cNvSpPr txBox="1">
            <a:spLocks noGrp="1"/>
          </p:cNvSpPr>
          <p:nvPr>
            <p:ph idx="1"/>
          </p:nvPr>
        </p:nvSpPr>
        <p:spPr>
          <a:xfrm>
            <a:off x="1155700" y="2603500"/>
            <a:ext cx="6788150"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A veces queremos tomar una cadena y remover los espacios en blanco al inicio y/o al final</a:t>
            </a:r>
          </a:p>
          <a:p>
            <a:pPr marL="749300" lvl="0" indent="-533400">
              <a:spcBef>
                <a:spcPts val="3500"/>
              </a:spcBef>
              <a:buClr>
                <a:srgbClr val="FF00FF"/>
              </a:buClr>
              <a:buSzPct val="171000"/>
              <a:buFont typeface="Cabin"/>
              <a:buChar char="•"/>
            </a:pPr>
            <a:r>
              <a:rPr lang="es-MX" sz="3600" dirty="0" err="1">
                <a:solidFill>
                  <a:srgbClr val="FF00FF"/>
                </a:solidFill>
                <a:latin typeface="Arial" charset="0"/>
                <a:ea typeface="Arial" charset="0"/>
                <a:cs typeface="Arial" charset="0"/>
                <a:sym typeface="Cabin"/>
              </a:rPr>
              <a:t>lstrip</a:t>
            </a:r>
            <a:r>
              <a:rPr lang="es-MX" sz="3600" dirty="0">
                <a:solidFill>
                  <a:srgbClr val="FF00FF"/>
                </a:solidFill>
                <a:latin typeface="Arial" charset="0"/>
                <a:ea typeface="Arial" charset="0"/>
                <a:cs typeface="Arial" charset="0"/>
                <a:sym typeface="Cabin"/>
              </a:rPr>
              <a:t>()</a:t>
            </a:r>
            <a:r>
              <a:rPr lang="es-MX" sz="3600" dirty="0">
                <a:solidFill>
                  <a:schemeClr val="lt1"/>
                </a:solidFill>
                <a:latin typeface="Arial" charset="0"/>
                <a:ea typeface="Arial" charset="0"/>
                <a:cs typeface="Arial" charset="0"/>
                <a:sym typeface="Cabin"/>
              </a:rPr>
              <a:t> y </a:t>
            </a:r>
            <a:r>
              <a:rPr lang="es-MX" sz="3600" dirty="0" err="1">
                <a:solidFill>
                  <a:srgbClr val="FF00FF"/>
                </a:solidFill>
                <a:latin typeface="Arial" charset="0"/>
                <a:ea typeface="Arial" charset="0"/>
                <a:cs typeface="Arial" charset="0"/>
                <a:sym typeface="Cabin"/>
              </a:rPr>
              <a:t>rstrip</a:t>
            </a:r>
            <a:r>
              <a:rPr lang="es-MX" sz="3600" dirty="0">
                <a:solidFill>
                  <a:srgbClr val="FF00FF"/>
                </a:solidFill>
                <a:latin typeface="Arial" charset="0"/>
                <a:ea typeface="Arial" charset="0"/>
                <a:cs typeface="Arial" charset="0"/>
                <a:sym typeface="Cabin"/>
              </a:rPr>
              <a:t>()</a:t>
            </a:r>
            <a:r>
              <a:rPr lang="es-MX" sz="3600" dirty="0">
                <a:solidFill>
                  <a:schemeClr val="lt1"/>
                </a:solidFill>
                <a:latin typeface="Arial" charset="0"/>
                <a:ea typeface="Arial" charset="0"/>
                <a:cs typeface="Arial" charset="0"/>
                <a:sym typeface="Cabin"/>
              </a:rPr>
              <a:t> remueven los espacios en blanco a la izquierda o a la derecha</a:t>
            </a:r>
          </a:p>
          <a:p>
            <a:pPr marL="749300" lvl="0" indent="-533400">
              <a:spcBef>
                <a:spcPts val="3500"/>
              </a:spcBef>
              <a:buClr>
                <a:srgbClr val="FF00FF"/>
              </a:buClr>
              <a:buSzPct val="171000"/>
              <a:buFont typeface="Cabin"/>
              <a:buChar char="•"/>
            </a:pPr>
            <a:r>
              <a:rPr lang="es-MX" sz="3600" dirty="0" err="1">
                <a:solidFill>
                  <a:srgbClr val="FF00FF"/>
                </a:solidFill>
                <a:latin typeface="Arial" charset="0"/>
                <a:ea typeface="Arial" charset="0"/>
                <a:cs typeface="Arial" charset="0"/>
                <a:sym typeface="Cabin"/>
              </a:rPr>
              <a:t>strip</a:t>
            </a:r>
            <a:r>
              <a:rPr lang="es-MX" sz="3600" dirty="0">
                <a:solidFill>
                  <a:srgbClr val="FF00FF"/>
                </a:solidFill>
                <a:latin typeface="Arial" charset="0"/>
                <a:ea typeface="Arial" charset="0"/>
                <a:cs typeface="Arial" charset="0"/>
                <a:sym typeface="Cabin"/>
              </a:rPr>
              <a:t>() </a:t>
            </a:r>
            <a:r>
              <a:rPr lang="es-MX" sz="3600" dirty="0">
                <a:solidFill>
                  <a:schemeClr val="lt1"/>
                </a:solidFill>
                <a:latin typeface="Arial" charset="0"/>
                <a:ea typeface="Arial" charset="0"/>
                <a:cs typeface="Arial" charset="0"/>
                <a:sym typeface="Cabin"/>
              </a:rPr>
              <a:t>remueve espacios en blanco tanto al inicio como al final de la cadena</a:t>
            </a:r>
          </a:p>
        </p:txBody>
      </p:sp>
      <p:sp>
        <p:nvSpPr>
          <p:cNvPr id="511" name="Shape 511"/>
          <p:cNvSpPr txBox="1"/>
          <p:nvPr/>
        </p:nvSpPr>
        <p:spPr>
          <a:xfrm>
            <a:off x="8818275" y="3244850"/>
            <a:ext cx="6863400" cy="4432199"/>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saludo</a:t>
            </a:r>
            <a:r>
              <a:rPr lang="es-MX" sz="3000" dirty="0">
                <a:solidFill>
                  <a:srgbClr val="FF7F00"/>
                </a:solidFill>
                <a:latin typeface="Courier New"/>
                <a:ea typeface="Courier New"/>
                <a:cs typeface="Courier New"/>
                <a:sym typeface="Courier New"/>
              </a:rPr>
              <a:t> </a:t>
            </a:r>
            <a:r>
              <a:rPr lang="es-MX" sz="3000" dirty="0">
                <a:solidFill>
                  <a:schemeClr val="lt1"/>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 '   Hola Bob  '</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.lstrip</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'Hola Bob  '</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.rstrip</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   Hola Bob'</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00FF00"/>
                </a:solidFill>
                <a:latin typeface="Courier New"/>
                <a:ea typeface="Courier New"/>
                <a:cs typeface="Courier New"/>
                <a:sym typeface="Courier New"/>
              </a:rPr>
              <a:t>saludo</a:t>
            </a:r>
            <a:r>
              <a:rPr lang="es-MX" sz="3000" dirty="0" err="1">
                <a:solidFill>
                  <a:srgbClr val="FF00FF"/>
                </a:solidFill>
                <a:latin typeface="Courier New"/>
                <a:ea typeface="Courier New"/>
                <a:cs typeface="Courier New"/>
                <a:sym typeface="Courier New"/>
              </a:rPr>
              <a:t>.strip</a:t>
            </a:r>
            <a:r>
              <a:rPr lang="es-MX" sz="3000" dirty="0">
                <a:solidFill>
                  <a:schemeClr val="lt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'Hola Bob'</a:t>
            </a:r>
          </a:p>
          <a:p>
            <a:pPr lvl="0">
              <a:buClr>
                <a:schemeClr val="lt1"/>
              </a:buClr>
              <a:buSzPct val="25000"/>
            </a:pPr>
            <a:r>
              <a:rPr lang="es-MX" sz="3000" dirty="0">
                <a:solidFill>
                  <a:schemeClr val="lt1"/>
                </a:solidFill>
                <a:latin typeface="Courier New"/>
                <a:ea typeface="Courier New"/>
                <a:cs typeface="Courier New"/>
                <a:sym typeface="Courier New"/>
              </a:rPr>
              <a:t>&gt;&gt;&gt;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Shape 516"/>
          <p:cNvSpPr txBox="1"/>
          <p:nvPr/>
        </p:nvSpPr>
        <p:spPr>
          <a:xfrm>
            <a:off x="1411262" y="2946377"/>
            <a:ext cx="13010700" cy="2768700"/>
          </a:xfrm>
          <a:prstGeom prst="rect">
            <a:avLst/>
          </a:prstGeom>
          <a:noFill/>
          <a:ln>
            <a:noFill/>
          </a:ln>
        </p:spPr>
        <p:txBody>
          <a:bodyPr lIns="0" tIns="0" rIns="0" bIns="0" anchor="ctr" anchorCtr="0">
            <a:noAutofit/>
          </a:bodyPr>
          <a:lstStyle/>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err="1">
                <a:solidFill>
                  <a:srgbClr val="00FF00"/>
                </a:solidFill>
                <a:latin typeface="Courier New"/>
                <a:ea typeface="Courier New"/>
                <a:cs typeface="Courier New"/>
                <a:sym typeface="Courier New"/>
              </a:rPr>
              <a:t>linea</a:t>
            </a:r>
            <a:r>
              <a:rPr lang="en-US" sz="3600" dirty="0">
                <a:solidFill>
                  <a:schemeClr val="lt1"/>
                </a:solidFill>
                <a:latin typeface="Courier New"/>
                <a:ea typeface="Courier New"/>
                <a:cs typeface="Courier New"/>
                <a:sym typeface="Courier New"/>
              </a:rPr>
              <a:t> = </a:t>
            </a:r>
            <a:r>
              <a:rPr lang="en-US" sz="3600" dirty="0" err="1">
                <a:solidFill>
                  <a:srgbClr val="FF7F00"/>
                </a:solidFill>
                <a:latin typeface="Courier New"/>
                <a:ea typeface="Courier New"/>
                <a:cs typeface="Courier New"/>
                <a:sym typeface="Courier New"/>
              </a:rPr>
              <a:t>'Que</a:t>
            </a:r>
            <a:r>
              <a:rPr lang="en-US" sz="3600" dirty="0">
                <a:solidFill>
                  <a:srgbClr val="FF7F00"/>
                </a:solidFill>
                <a:latin typeface="Courier New"/>
                <a:ea typeface="Courier New"/>
                <a:cs typeface="Courier New"/>
                <a:sym typeface="Courier New"/>
              </a:rPr>
              <a:t> </a:t>
            </a:r>
            <a:r>
              <a:rPr lang="en-US" sz="3600" dirty="0" err="1">
                <a:solidFill>
                  <a:srgbClr val="FF7F00"/>
                </a:solidFill>
                <a:latin typeface="Courier New"/>
                <a:ea typeface="Courier New"/>
                <a:cs typeface="Courier New"/>
                <a:sym typeface="Courier New"/>
              </a:rPr>
              <a:t>tengas</a:t>
            </a:r>
            <a:r>
              <a:rPr lang="en-US" sz="3600" dirty="0">
                <a:solidFill>
                  <a:srgbClr val="FF7F00"/>
                </a:solidFill>
                <a:latin typeface="Courier New"/>
                <a:ea typeface="Courier New"/>
                <a:cs typeface="Courier New"/>
                <a:sym typeface="Courier New"/>
              </a:rPr>
              <a:t> un </a:t>
            </a:r>
            <a:r>
              <a:rPr lang="en-US" sz="3600" dirty="0" err="1">
                <a:solidFill>
                  <a:srgbClr val="FF7F00"/>
                </a:solidFill>
                <a:latin typeface="Courier New"/>
                <a:ea typeface="Courier New"/>
                <a:cs typeface="Courier New"/>
                <a:sym typeface="Courier New"/>
              </a:rPr>
              <a:t>buen</a:t>
            </a:r>
            <a:r>
              <a:rPr lang="en-US" sz="3600" dirty="0">
                <a:solidFill>
                  <a:srgbClr val="FF7F00"/>
                </a:solidFill>
                <a:latin typeface="Courier New"/>
                <a:ea typeface="Courier New"/>
                <a:cs typeface="Courier New"/>
                <a:sym typeface="Courier New"/>
              </a:rPr>
              <a:t> </a:t>
            </a:r>
            <a:r>
              <a:rPr lang="en-US" sz="3600" dirty="0" err="1">
                <a:solidFill>
                  <a:srgbClr val="FF7F00"/>
                </a:solidFill>
                <a:latin typeface="Courier New"/>
                <a:ea typeface="Courier New"/>
                <a:cs typeface="Courier New"/>
                <a:sym typeface="Courier New"/>
              </a:rPr>
              <a:t>día</a:t>
            </a:r>
            <a:r>
              <a:rPr lang="en-US" sz="3600" dirty="0">
                <a:solidFill>
                  <a:srgbClr val="FF7F00"/>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err="1">
                <a:solidFill>
                  <a:srgbClr val="00FF00"/>
                </a:solidFill>
                <a:latin typeface="Courier New"/>
                <a:ea typeface="Courier New"/>
                <a:cs typeface="Courier New"/>
                <a:sym typeface="Courier New"/>
              </a:rPr>
              <a:t>linea</a:t>
            </a:r>
            <a:r>
              <a:rPr lang="en-US" sz="3600" dirty="0" err="1">
                <a:solidFill>
                  <a:srgbClr val="FF00FF"/>
                </a:solidFill>
                <a:latin typeface="Courier New"/>
                <a:ea typeface="Courier New"/>
                <a:cs typeface="Courier New"/>
                <a:sym typeface="Courier New"/>
              </a:rPr>
              <a:t>.startswith</a:t>
            </a:r>
            <a:r>
              <a:rPr lang="en-US" sz="3600" dirty="0">
                <a:solidFill>
                  <a:schemeClr val="lt1"/>
                </a:solidFill>
                <a:latin typeface="Courier New"/>
                <a:ea typeface="Courier New"/>
                <a:cs typeface="Courier New"/>
                <a:sym typeface="Courier New"/>
              </a:rPr>
              <a:t>(</a:t>
            </a:r>
            <a:r>
              <a:rPr lang="en-US" sz="3600" dirty="0" err="1">
                <a:solidFill>
                  <a:srgbClr val="FF7F00"/>
                </a:solidFill>
                <a:latin typeface="Courier New"/>
                <a:ea typeface="Courier New"/>
                <a:cs typeface="Courier New"/>
                <a:sym typeface="Courier New"/>
              </a:rPr>
              <a:t>'Que</a:t>
            </a:r>
            <a:r>
              <a:rPr lang="en-US" sz="3600" dirty="0">
                <a:solidFill>
                  <a:srgbClr val="FF7F00"/>
                </a:solidFill>
                <a:latin typeface="Courier New"/>
                <a:ea typeface="Courier New"/>
                <a:cs typeface="Courier New"/>
                <a:sym typeface="Courier New"/>
              </a:rPr>
              <a:t>'</a:t>
            </a:r>
            <a:r>
              <a:rPr lang="en-US" sz="3600" dirty="0">
                <a:solidFill>
                  <a:schemeClr val="lt1"/>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True</a:t>
            </a:r>
          </a:p>
          <a:p>
            <a:pPr lvl="0">
              <a:buClr>
                <a:schemeClr val="lt1"/>
              </a:buClr>
              <a:buSzPct val="25000"/>
            </a:pPr>
            <a:r>
              <a:rPr lang="en-US" sz="3600" dirty="0">
                <a:solidFill>
                  <a:schemeClr val="lt1"/>
                </a:solidFill>
                <a:latin typeface="Courier New"/>
                <a:ea typeface="Courier New"/>
                <a:cs typeface="Courier New"/>
                <a:sym typeface="Courier New"/>
              </a:rPr>
              <a:t>&gt;&gt;&gt; </a:t>
            </a:r>
            <a:r>
              <a:rPr lang="en-US" sz="3600" dirty="0" err="1">
                <a:solidFill>
                  <a:srgbClr val="00FF00"/>
                </a:solidFill>
                <a:latin typeface="Courier New"/>
                <a:ea typeface="Courier New"/>
                <a:cs typeface="Courier New"/>
                <a:sym typeface="Courier New"/>
              </a:rPr>
              <a:t>linea</a:t>
            </a:r>
            <a:r>
              <a:rPr lang="en-US" sz="3600" dirty="0" err="1">
                <a:solidFill>
                  <a:srgbClr val="FF00FF"/>
                </a:solidFill>
                <a:latin typeface="Courier New"/>
                <a:ea typeface="Courier New"/>
                <a:cs typeface="Courier New"/>
                <a:sym typeface="Courier New"/>
              </a:rPr>
              <a:t>.startswith</a:t>
            </a:r>
            <a:r>
              <a:rPr lang="en-US" sz="3600" dirty="0">
                <a:solidFill>
                  <a:schemeClr val="lt1"/>
                </a:solidFill>
                <a:latin typeface="Courier New"/>
                <a:ea typeface="Courier New"/>
                <a:cs typeface="Courier New"/>
                <a:sym typeface="Courier New"/>
              </a:rPr>
              <a:t>(</a:t>
            </a:r>
            <a:r>
              <a:rPr lang="en-US" sz="3600" dirty="0">
                <a:solidFill>
                  <a:srgbClr val="FF7F00"/>
                </a:solidFill>
                <a:latin typeface="Courier New"/>
                <a:ea typeface="Courier New"/>
                <a:cs typeface="Courier New"/>
                <a:sym typeface="Courier New"/>
              </a:rPr>
              <a:t>'q'</a:t>
            </a:r>
            <a:r>
              <a:rPr lang="en-US" sz="3600" dirty="0">
                <a:solidFill>
                  <a:schemeClr val="lt1"/>
                </a:solidFill>
                <a:latin typeface="Courier New"/>
                <a:ea typeface="Courier New"/>
                <a:cs typeface="Courier New"/>
                <a:sym typeface="Courier New"/>
              </a:rPr>
              <a:t>)</a:t>
            </a:r>
          </a:p>
          <a:p>
            <a:pPr lvl="0">
              <a:buClr>
                <a:schemeClr val="lt1"/>
              </a:buClr>
              <a:buSzPct val="25000"/>
            </a:pPr>
            <a:r>
              <a:rPr lang="en-US" sz="3600" dirty="0">
                <a:solidFill>
                  <a:schemeClr val="lt1"/>
                </a:solidFill>
                <a:latin typeface="Courier New"/>
                <a:ea typeface="Courier New"/>
                <a:cs typeface="Courier New"/>
                <a:sym typeface="Courier New"/>
              </a:rPr>
              <a:t>False</a:t>
            </a:r>
          </a:p>
        </p:txBody>
      </p:sp>
      <p:sp>
        <p:nvSpPr>
          <p:cNvPr id="517" name="Shape 517"/>
          <p:cNvSpPr txBox="1"/>
          <p:nvPr/>
        </p:nvSpPr>
        <p:spPr>
          <a:xfrm>
            <a:off x="1155700" y="241300"/>
            <a:ext cx="13931900" cy="229869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Prefijos</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0" y="833718"/>
            <a:ext cx="791369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700" u="none" strike="noStrike" cap="none" dirty="0" err="1">
                <a:solidFill>
                  <a:srgbClr val="FFD966"/>
                </a:solidFill>
                <a:latin typeface="Arial" charset="0"/>
                <a:ea typeface="Arial" charset="0"/>
                <a:cs typeface="Arial" charset="0"/>
                <a:sym typeface="Cabin"/>
              </a:rPr>
              <a:t>Leyendo</a:t>
            </a:r>
            <a:r>
              <a:rPr lang="en-US" sz="6700" u="none" strike="noStrike" cap="none" dirty="0">
                <a:solidFill>
                  <a:srgbClr val="FFD966"/>
                </a:solidFill>
                <a:latin typeface="Arial" charset="0"/>
                <a:ea typeface="Arial" charset="0"/>
                <a:cs typeface="Arial" charset="0"/>
                <a:sym typeface="Cabin"/>
              </a:rPr>
              <a:t> y </a:t>
            </a:r>
            <a:r>
              <a:rPr lang="en-US" sz="6700" u="none" strike="noStrike" cap="none" dirty="0" err="1">
                <a:solidFill>
                  <a:srgbClr val="FFD966"/>
                </a:solidFill>
                <a:latin typeface="Arial" charset="0"/>
                <a:ea typeface="Arial" charset="0"/>
                <a:cs typeface="Arial" charset="0"/>
                <a:sym typeface="Cabin"/>
              </a:rPr>
              <a:t>convirtiendo</a:t>
            </a:r>
            <a:r>
              <a:rPr lang="en-US" sz="6700" u="none" strike="noStrike" cap="none" dirty="0">
                <a:solidFill>
                  <a:srgbClr val="FFD966"/>
                </a:solidFill>
                <a:latin typeface="Arial" charset="0"/>
                <a:ea typeface="Arial" charset="0"/>
                <a:cs typeface="Arial" charset="0"/>
                <a:sym typeface="Cabin"/>
              </a:rPr>
              <a:t> </a:t>
            </a:r>
            <a:r>
              <a:rPr lang="en-US" sz="6700" u="none" strike="noStrike" cap="none" dirty="0" err="1">
                <a:solidFill>
                  <a:srgbClr val="FFD966"/>
                </a:solidFill>
                <a:latin typeface="Arial" charset="0"/>
                <a:ea typeface="Arial" charset="0"/>
                <a:cs typeface="Arial" charset="0"/>
                <a:sym typeface="Cabin"/>
              </a:rPr>
              <a:t>datos</a:t>
            </a:r>
            <a:endParaRPr lang="en-US" sz="6700" u="none" strike="noStrike" cap="none" dirty="0">
              <a:solidFill>
                <a:srgbClr val="FFD966"/>
              </a:solidFill>
              <a:latin typeface="Arial" charset="0"/>
              <a:ea typeface="Arial" charset="0"/>
              <a:cs typeface="Arial" charset="0"/>
              <a:sym typeface="Cabin"/>
            </a:endParaRPr>
          </a:p>
        </p:txBody>
      </p:sp>
      <p:sp>
        <p:nvSpPr>
          <p:cNvPr id="221" name="Shape 221"/>
          <p:cNvSpPr txBox="1">
            <a:spLocks noGrp="1"/>
          </p:cNvSpPr>
          <p:nvPr>
            <p:ph idx="1"/>
          </p:nvPr>
        </p:nvSpPr>
        <p:spPr>
          <a:xfrm>
            <a:off x="1155700" y="3039919"/>
            <a:ext cx="6416675" cy="5702399"/>
          </a:xfrm>
          <a:prstGeom prst="rect">
            <a:avLst/>
          </a:prstGeom>
          <a:noFill/>
          <a:ln>
            <a:noFill/>
          </a:ln>
        </p:spPr>
        <p:txBody>
          <a:bodyPr lIns="38100" tIns="38100" rIns="38100" bIns="38100" anchor="ctr" anchorCtr="0">
            <a:noAutofit/>
          </a:bodyPr>
          <a:lstStyle/>
          <a:p>
            <a:pPr marL="749300" lvl="0" indent="-332994">
              <a:spcBef>
                <a:spcPts val="0"/>
              </a:spcBef>
              <a:buClr>
                <a:schemeClr val="lt1"/>
              </a:buClr>
              <a:buSzPct val="100000"/>
              <a:buFont typeface="Cabin"/>
              <a:buChar char="•"/>
            </a:pPr>
            <a:r>
              <a:rPr lang="es-MX" sz="3000" b="0" dirty="0">
                <a:solidFill>
                  <a:schemeClr val="lt1"/>
                </a:solidFill>
                <a:latin typeface="Arial" charset="0"/>
                <a:ea typeface="Arial" charset="0"/>
                <a:cs typeface="Arial" charset="0"/>
                <a:sym typeface="Cabin"/>
              </a:rPr>
              <a:t>Preferimos leer datos de entrada utilizando </a:t>
            </a:r>
            <a:r>
              <a:rPr lang="es-MX" sz="3000" b="0" dirty="0">
                <a:solidFill>
                  <a:srgbClr val="FF7F00"/>
                </a:solidFill>
                <a:latin typeface="Arial" charset="0"/>
                <a:ea typeface="Arial" charset="0"/>
                <a:cs typeface="Arial" charset="0"/>
                <a:sym typeface="Cabin"/>
              </a:rPr>
              <a:t>cadenas</a:t>
            </a:r>
            <a:r>
              <a:rPr lang="es-MX" sz="3000" b="0" dirty="0">
                <a:solidFill>
                  <a:schemeClr val="lt1"/>
                </a:solidFill>
                <a:latin typeface="Arial" charset="0"/>
                <a:ea typeface="Arial" charset="0"/>
                <a:cs typeface="Arial" charset="0"/>
                <a:sym typeface="Cabin"/>
              </a:rPr>
              <a:t> y después analizar y convertir los datos conforme sea necesario</a:t>
            </a:r>
          </a:p>
          <a:p>
            <a:pPr marL="749300" lvl="0" indent="-332994">
              <a:spcBef>
                <a:spcPts val="3500"/>
              </a:spcBef>
              <a:buClr>
                <a:schemeClr val="lt1"/>
              </a:buClr>
              <a:buSzPct val="100000"/>
              <a:buFont typeface="Cabin"/>
              <a:buChar char="•"/>
            </a:pPr>
            <a:r>
              <a:rPr lang="es-MX" sz="3000" b="0" dirty="0">
                <a:solidFill>
                  <a:schemeClr val="lt1"/>
                </a:solidFill>
                <a:latin typeface="Arial" charset="0"/>
                <a:ea typeface="Arial" charset="0"/>
                <a:cs typeface="Arial" charset="0"/>
                <a:sym typeface="Cabin"/>
              </a:rPr>
              <a:t>Esto nos da más control sobre situaciones de error y/o datos de entrada del usuario incorrectos</a:t>
            </a:r>
          </a:p>
          <a:p>
            <a:pPr marL="749300" lvl="0" indent="-332994">
              <a:spcBef>
                <a:spcPts val="3500"/>
              </a:spcBef>
              <a:buClr>
                <a:schemeClr val="lt1"/>
              </a:buClr>
              <a:buSzPct val="100000"/>
              <a:buFont typeface="Cabin"/>
              <a:buChar char="•"/>
            </a:pPr>
            <a:r>
              <a:rPr lang="es-MX" sz="3000" b="0" dirty="0">
                <a:solidFill>
                  <a:schemeClr val="lt1"/>
                </a:solidFill>
                <a:latin typeface="Arial" charset="0"/>
                <a:ea typeface="Arial" charset="0"/>
                <a:cs typeface="Arial" charset="0"/>
                <a:sym typeface="Cabin"/>
              </a:rPr>
              <a:t>Los números como datos de entrada deben ser </a:t>
            </a:r>
            <a:r>
              <a:rPr lang="es-MX" sz="3000" b="0" dirty="0">
                <a:solidFill>
                  <a:srgbClr val="FF00FF"/>
                </a:solidFill>
                <a:latin typeface="Arial" charset="0"/>
                <a:ea typeface="Arial" charset="0"/>
                <a:cs typeface="Arial" charset="0"/>
                <a:sym typeface="Cabin"/>
              </a:rPr>
              <a:t>convertidos</a:t>
            </a:r>
            <a:r>
              <a:rPr lang="es-MX" sz="3000" b="0" dirty="0">
                <a:solidFill>
                  <a:schemeClr val="lt1"/>
                </a:solidFill>
                <a:latin typeface="Arial" charset="0"/>
                <a:ea typeface="Arial" charset="0"/>
                <a:cs typeface="Arial" charset="0"/>
                <a:sym typeface="Cabin"/>
              </a:rPr>
              <a:t> de cadenas a enteros</a:t>
            </a:r>
          </a:p>
        </p:txBody>
      </p:sp>
      <p:sp>
        <p:nvSpPr>
          <p:cNvPr id="222" name="Shape 222"/>
          <p:cNvSpPr txBox="1"/>
          <p:nvPr/>
        </p:nvSpPr>
        <p:spPr>
          <a:xfrm>
            <a:off x="8342311" y="869950"/>
            <a:ext cx="7099200" cy="7391399"/>
          </a:xfrm>
          <a:prstGeom prst="rect">
            <a:avLst/>
          </a:prstGeom>
          <a:noFill/>
          <a:ln>
            <a:noFill/>
          </a:ln>
        </p:spPr>
        <p:txBody>
          <a:bodyPr lIns="0" tIns="0" rIns="0" bIns="0" anchor="ctr" anchorCtr="0">
            <a:noAutofit/>
          </a:bodyPr>
          <a:lstStyle/>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nombre</a:t>
            </a:r>
            <a:r>
              <a:rPr lang="es-MX" sz="3000" b="1" dirty="0">
                <a:solidFill>
                  <a:srgbClr val="FF7F00"/>
                </a:solidFill>
                <a:latin typeface="Courier New"/>
                <a:ea typeface="Courier New"/>
                <a:cs typeface="Courier New"/>
                <a:sym typeface="Courier New"/>
              </a:rPr>
              <a:t> </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a:t>
            </a:r>
            <a:r>
              <a:rPr lang="es-MX" sz="3000" b="1" dirty="0">
                <a:solidFill>
                  <a:srgbClr val="FF00FF"/>
                </a:solidFill>
                <a:latin typeface="Courier New"/>
                <a:ea typeface="Courier New"/>
                <a:cs typeface="Courier New"/>
                <a:sym typeface="Courier New"/>
              </a:rPr>
              <a:t>input</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'Ingresa:'</a:t>
            </a:r>
            <a:r>
              <a:rPr lang="es-MX" sz="3000" b="1" dirty="0">
                <a:solidFill>
                  <a:schemeClr val="lt1"/>
                </a:solidFill>
                <a:latin typeface="Courier New"/>
                <a:ea typeface="Courier New"/>
                <a:cs typeface="Courier New"/>
                <a:sym typeface="Courier New"/>
              </a:rPr>
              <a:t>)</a:t>
            </a:r>
          </a:p>
          <a:p>
            <a:pPr lvl="0">
              <a:buClr>
                <a:schemeClr val="lt1"/>
              </a:buClr>
              <a:buSzPct val="25000"/>
            </a:pPr>
            <a:r>
              <a:rPr lang="es-MX" sz="3000" b="1" dirty="0" err="1">
                <a:solidFill>
                  <a:schemeClr val="lt1"/>
                </a:solidFill>
                <a:latin typeface="Courier New"/>
                <a:ea typeface="Courier New"/>
                <a:cs typeface="Courier New"/>
                <a:sym typeface="Courier New"/>
              </a:rPr>
              <a:t>Ingresa:</a:t>
            </a:r>
            <a:r>
              <a:rPr lang="es-MX" sz="3000" b="1" dirty="0" err="1">
                <a:solidFill>
                  <a:srgbClr val="00FF00"/>
                </a:solidFill>
                <a:latin typeface="Courier New"/>
                <a:ea typeface="Courier New"/>
                <a:cs typeface="Courier New"/>
                <a:sym typeface="Courier New"/>
              </a:rPr>
              <a:t>Chuck</a:t>
            </a:r>
            <a:endParaRPr lang="es-MX" sz="3000" b="1" dirty="0">
              <a:solidFill>
                <a:srgbClr val="00FF00"/>
              </a:solidFill>
              <a:latin typeface="Courier New"/>
              <a:ea typeface="Courier New"/>
              <a:cs typeface="Courier New"/>
              <a:sym typeface="Courier New"/>
            </a:endParaRP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nombre</a:t>
            </a:r>
            <a:r>
              <a:rPr lang="es-MX" sz="3000" b="1" dirty="0">
                <a:solidFill>
                  <a:schemeClr val="bg1"/>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Chuck</a:t>
            </a: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manzana</a:t>
            </a:r>
            <a:r>
              <a:rPr lang="es-MX" sz="3000" b="1" dirty="0">
                <a:solidFill>
                  <a:srgbClr val="FF7F00"/>
                </a:solidFill>
                <a:latin typeface="Courier New"/>
                <a:ea typeface="Courier New"/>
                <a:cs typeface="Courier New"/>
                <a:sym typeface="Courier New"/>
              </a:rPr>
              <a:t> </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a:t>
            </a:r>
            <a:r>
              <a:rPr lang="es-MX" sz="3000" b="1" dirty="0">
                <a:solidFill>
                  <a:srgbClr val="FF00FF"/>
                </a:solidFill>
                <a:latin typeface="Courier New"/>
                <a:ea typeface="Courier New"/>
                <a:cs typeface="Courier New"/>
                <a:sym typeface="Courier New"/>
              </a:rPr>
              <a:t>input</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'Ingresa:'</a:t>
            </a:r>
            <a:r>
              <a:rPr lang="es-MX" sz="3000" b="1" dirty="0">
                <a:solidFill>
                  <a:schemeClr val="lt1"/>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Ingresa:</a:t>
            </a:r>
            <a:r>
              <a:rPr lang="es-MX" sz="3000" b="1" dirty="0">
                <a:solidFill>
                  <a:srgbClr val="00FF00"/>
                </a:solidFill>
                <a:latin typeface="Courier New"/>
                <a:ea typeface="Courier New"/>
                <a:cs typeface="Courier New"/>
                <a:sym typeface="Courier New"/>
              </a:rPr>
              <a:t>100</a:t>
            </a: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x </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a:t>
            </a:r>
            <a:r>
              <a:rPr lang="es-MX" sz="3000" b="1" dirty="0">
                <a:solidFill>
                  <a:srgbClr val="00FF00"/>
                </a:solidFill>
                <a:latin typeface="Courier New"/>
                <a:ea typeface="Courier New"/>
                <a:cs typeface="Courier New"/>
                <a:sym typeface="Courier New"/>
              </a:rPr>
              <a:t>manzana</a:t>
            </a:r>
            <a:r>
              <a:rPr lang="es-MX" sz="3000" b="1" dirty="0">
                <a:solidFill>
                  <a:srgbClr val="FF7F00"/>
                </a:solidFill>
                <a:latin typeface="Courier New"/>
                <a:ea typeface="Courier New"/>
                <a:cs typeface="Courier New"/>
                <a:sym typeface="Courier New"/>
              </a:rPr>
              <a:t> </a:t>
            </a:r>
            <a:r>
              <a:rPr lang="es-MX" sz="3000" b="1" dirty="0">
                <a:solidFill>
                  <a:srgbClr val="00FFFF"/>
                </a:solidFill>
                <a:latin typeface="Courier New"/>
                <a:ea typeface="Courier New"/>
                <a:cs typeface="Courier New"/>
                <a:sym typeface="Courier New"/>
              </a:rPr>
              <a:t>– </a:t>
            </a:r>
            <a:r>
              <a:rPr lang="es-MX" sz="3000" b="1" dirty="0">
                <a:solidFill>
                  <a:srgbClr val="FF7F00"/>
                </a:solidFill>
                <a:latin typeface="Courier New"/>
                <a:ea typeface="Courier New"/>
                <a:cs typeface="Courier New"/>
                <a:sym typeface="Courier New"/>
              </a:rPr>
              <a:t>10</a:t>
            </a:r>
          </a:p>
          <a:p>
            <a:pPr lvl="0">
              <a:buClr>
                <a:srgbClr val="FF0000"/>
              </a:buClr>
              <a:buSzPct val="25000"/>
            </a:pPr>
            <a:r>
              <a:rPr lang="es-MX" sz="3000" b="1" dirty="0" err="1">
                <a:solidFill>
                  <a:srgbClr val="E06666"/>
                </a:solidFill>
                <a:latin typeface="Courier New"/>
                <a:ea typeface="Courier New"/>
                <a:cs typeface="Courier New"/>
                <a:sym typeface="Courier New"/>
              </a:rPr>
              <a:t>Traceback</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most</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recent</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call</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last</a:t>
            </a:r>
            <a:r>
              <a:rPr lang="es-MX" sz="3000" b="1" dirty="0">
                <a:solidFill>
                  <a:srgbClr val="E06666"/>
                </a:solidFill>
                <a:latin typeface="Courier New"/>
                <a:ea typeface="Courier New"/>
                <a:cs typeface="Courier New"/>
                <a:sym typeface="Courier New"/>
              </a:rPr>
              <a:t>):  File "&lt;</a:t>
            </a:r>
            <a:r>
              <a:rPr lang="es-MX" sz="3000" b="1" dirty="0" err="1">
                <a:solidFill>
                  <a:srgbClr val="E06666"/>
                </a:solidFill>
                <a:latin typeface="Courier New"/>
                <a:ea typeface="Courier New"/>
                <a:cs typeface="Courier New"/>
                <a:sym typeface="Courier New"/>
              </a:rPr>
              <a:t>stdin</a:t>
            </a:r>
            <a:r>
              <a:rPr lang="es-MX" sz="3000" b="1" dirty="0">
                <a:solidFill>
                  <a:srgbClr val="E06666"/>
                </a:solidFill>
                <a:latin typeface="Courier New"/>
                <a:ea typeface="Courier New"/>
                <a:cs typeface="Courier New"/>
                <a:sym typeface="Courier New"/>
              </a:rPr>
              <a:t>&gt;", line 1, in &lt;module&gt;</a:t>
            </a:r>
          </a:p>
          <a:p>
            <a:pPr lvl="0">
              <a:buClr>
                <a:srgbClr val="FF0000"/>
              </a:buClr>
              <a:buSzPct val="25000"/>
            </a:pPr>
            <a:r>
              <a:rPr lang="es-MX" sz="3000" b="1" dirty="0" err="1">
                <a:solidFill>
                  <a:srgbClr val="E06666"/>
                </a:solidFill>
                <a:latin typeface="Courier New"/>
                <a:ea typeface="Courier New"/>
                <a:cs typeface="Courier New"/>
                <a:sym typeface="Courier New"/>
              </a:rPr>
              <a:t>TypeError</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unsupported</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operand</a:t>
            </a:r>
            <a:r>
              <a:rPr lang="es-MX" sz="3000" b="1" dirty="0">
                <a:solidFill>
                  <a:srgbClr val="E06666"/>
                </a:solidFill>
                <a:latin typeface="Courier New"/>
                <a:ea typeface="Courier New"/>
                <a:cs typeface="Courier New"/>
                <a:sym typeface="Courier New"/>
              </a:rPr>
              <a:t> </a:t>
            </a:r>
            <a:r>
              <a:rPr lang="es-MX" sz="3000" b="1" dirty="0" err="1">
                <a:solidFill>
                  <a:srgbClr val="E06666"/>
                </a:solidFill>
                <a:latin typeface="Courier New"/>
                <a:ea typeface="Courier New"/>
                <a:cs typeface="Courier New"/>
                <a:sym typeface="Courier New"/>
              </a:rPr>
              <a:t>type</a:t>
            </a:r>
            <a:r>
              <a:rPr lang="es-MX" sz="3000" b="1" dirty="0">
                <a:solidFill>
                  <a:srgbClr val="E06666"/>
                </a:solidFill>
                <a:latin typeface="Courier New"/>
                <a:ea typeface="Courier New"/>
                <a:cs typeface="Courier New"/>
                <a:sym typeface="Courier New"/>
              </a:rPr>
              <a:t>(s) </a:t>
            </a:r>
            <a:r>
              <a:rPr lang="es-MX" sz="3000" b="1" dirty="0" err="1">
                <a:solidFill>
                  <a:srgbClr val="E06666"/>
                </a:solidFill>
                <a:latin typeface="Courier New"/>
                <a:ea typeface="Courier New"/>
                <a:cs typeface="Courier New"/>
                <a:sym typeface="Courier New"/>
              </a:rPr>
              <a:t>for</a:t>
            </a:r>
            <a:r>
              <a:rPr lang="es-MX" sz="3000" b="1" dirty="0">
                <a:solidFill>
                  <a:srgbClr val="E06666"/>
                </a:solidFill>
                <a:latin typeface="Courier New"/>
                <a:ea typeface="Courier New"/>
                <a:cs typeface="Courier New"/>
                <a:sym typeface="Courier New"/>
              </a:rPr>
              <a:t> -: '</a:t>
            </a:r>
            <a:r>
              <a:rPr lang="es-MX" sz="3000" b="1" dirty="0" err="1">
                <a:solidFill>
                  <a:srgbClr val="E06666"/>
                </a:solidFill>
                <a:latin typeface="Courier New"/>
                <a:ea typeface="Courier New"/>
                <a:cs typeface="Courier New"/>
                <a:sym typeface="Courier New"/>
              </a:rPr>
              <a:t>str</a:t>
            </a:r>
            <a:r>
              <a:rPr lang="es-MX" sz="3000" b="1" dirty="0">
                <a:solidFill>
                  <a:srgbClr val="E06666"/>
                </a:solidFill>
                <a:latin typeface="Courier New"/>
                <a:ea typeface="Courier New"/>
                <a:cs typeface="Courier New"/>
                <a:sym typeface="Courier New"/>
              </a:rPr>
              <a:t>' and '</a:t>
            </a:r>
            <a:r>
              <a:rPr lang="es-MX" sz="3000" b="1" dirty="0" err="1">
                <a:solidFill>
                  <a:srgbClr val="E06666"/>
                </a:solidFill>
                <a:latin typeface="Courier New"/>
                <a:ea typeface="Courier New"/>
                <a:cs typeface="Courier New"/>
                <a:sym typeface="Courier New"/>
              </a:rPr>
              <a:t>int</a:t>
            </a:r>
            <a:r>
              <a:rPr lang="es-MX" sz="3000" b="1" dirty="0">
                <a:solidFill>
                  <a:srgbClr val="E06666"/>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a:solidFill>
                  <a:srgbClr val="00FF00"/>
                </a:solidFill>
                <a:latin typeface="Courier New"/>
                <a:ea typeface="Courier New"/>
                <a:cs typeface="Courier New"/>
                <a:sym typeface="Courier New"/>
              </a:rPr>
              <a:t>x</a:t>
            </a:r>
            <a:r>
              <a:rPr lang="es-MX" sz="3000" b="1" dirty="0">
                <a:solidFill>
                  <a:srgbClr val="FF7F00"/>
                </a:solidFill>
                <a:latin typeface="Courier New"/>
                <a:ea typeface="Courier New"/>
                <a:cs typeface="Courier New"/>
                <a:sym typeface="Courier New"/>
              </a:rPr>
              <a:t> </a:t>
            </a:r>
            <a:r>
              <a:rPr lang="es-MX" sz="3000" b="1" dirty="0">
                <a:solidFill>
                  <a:schemeClr val="lt1"/>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a:t>
            </a:r>
            <a:r>
              <a:rPr lang="es-MX" sz="3000" b="1" dirty="0" err="1">
                <a:solidFill>
                  <a:srgbClr val="FF00FF"/>
                </a:solidFill>
                <a:latin typeface="Courier New"/>
                <a:ea typeface="Courier New"/>
                <a:cs typeface="Courier New"/>
                <a:sym typeface="Courier New"/>
              </a:rPr>
              <a:t>int</a:t>
            </a:r>
            <a:r>
              <a:rPr lang="es-MX" sz="3000" b="1" dirty="0">
                <a:solidFill>
                  <a:srgbClr val="FF7F00"/>
                </a:solidFill>
                <a:latin typeface="Courier New"/>
                <a:ea typeface="Courier New"/>
                <a:cs typeface="Courier New"/>
                <a:sym typeface="Courier New"/>
              </a:rPr>
              <a:t>(</a:t>
            </a:r>
            <a:r>
              <a:rPr lang="es-MX" sz="3000" b="1" dirty="0">
                <a:solidFill>
                  <a:srgbClr val="00FF00"/>
                </a:solidFill>
                <a:latin typeface="Courier New"/>
                <a:ea typeface="Courier New"/>
                <a:cs typeface="Courier New"/>
                <a:sym typeface="Courier New"/>
              </a:rPr>
              <a:t>manzana</a:t>
            </a:r>
            <a:r>
              <a:rPr lang="es-MX" sz="3000" b="1" dirty="0">
                <a:solidFill>
                  <a:srgbClr val="FF7F00"/>
                </a:solidFill>
                <a:latin typeface="Courier New"/>
                <a:ea typeface="Courier New"/>
                <a:cs typeface="Courier New"/>
                <a:sym typeface="Courier New"/>
              </a:rPr>
              <a:t>) </a:t>
            </a:r>
            <a:r>
              <a:rPr lang="es-MX" sz="3000" b="1" dirty="0">
                <a:solidFill>
                  <a:srgbClr val="00FFFF"/>
                </a:solidFill>
                <a:latin typeface="Courier New"/>
                <a:ea typeface="Courier New"/>
                <a:cs typeface="Courier New"/>
                <a:sym typeface="Courier New"/>
              </a:rPr>
              <a:t>–</a:t>
            </a:r>
            <a:r>
              <a:rPr lang="es-MX" sz="3000" b="1" dirty="0">
                <a:solidFill>
                  <a:srgbClr val="FF7F00"/>
                </a:solidFill>
                <a:latin typeface="Courier New"/>
                <a:ea typeface="Courier New"/>
                <a:cs typeface="Courier New"/>
                <a:sym typeface="Courier New"/>
              </a:rPr>
              <a:t> 10</a:t>
            </a:r>
          </a:p>
          <a:p>
            <a:pPr lvl="0">
              <a:buClr>
                <a:schemeClr val="lt1"/>
              </a:buClr>
              <a:buSzPct val="25000"/>
            </a:pPr>
            <a:r>
              <a:rPr lang="es-MX" sz="3000" b="1" dirty="0">
                <a:solidFill>
                  <a:schemeClr val="lt1"/>
                </a:solidFill>
                <a:latin typeface="Courier New"/>
                <a:ea typeface="Courier New"/>
                <a:cs typeface="Courier New"/>
                <a:sym typeface="Courier New"/>
              </a:rPr>
              <a:t>&gt;&gt;&gt; </a:t>
            </a:r>
            <a:r>
              <a:rPr lang="es-MX" sz="3000" b="1" dirty="0" err="1">
                <a:solidFill>
                  <a:srgbClr val="FFFF00"/>
                </a:solidFill>
                <a:latin typeface="Courier New"/>
                <a:ea typeface="Courier New"/>
                <a:cs typeface="Courier New"/>
                <a:sym typeface="Courier New"/>
              </a:rPr>
              <a:t>print</a:t>
            </a:r>
            <a:r>
              <a:rPr lang="es-MX" sz="3000" b="1" dirty="0">
                <a:solidFill>
                  <a:schemeClr val="lt1"/>
                </a:solidFill>
                <a:latin typeface="Courier New"/>
                <a:ea typeface="Courier New"/>
                <a:cs typeface="Courier New"/>
                <a:sym typeface="Courier New"/>
              </a:rPr>
              <a:t>(</a:t>
            </a:r>
            <a:r>
              <a:rPr lang="es-MX" sz="3000" b="1" dirty="0">
                <a:solidFill>
                  <a:srgbClr val="00FF00"/>
                </a:solidFill>
                <a:latin typeface="Courier New"/>
                <a:ea typeface="Courier New"/>
                <a:cs typeface="Courier New"/>
                <a:sym typeface="Courier New"/>
              </a:rPr>
              <a:t>x</a:t>
            </a:r>
            <a:r>
              <a:rPr lang="es-MX" sz="3000" b="1" dirty="0">
                <a:solidFill>
                  <a:schemeClr val="bg1"/>
                </a:solidFill>
                <a:latin typeface="Courier New"/>
                <a:ea typeface="Courier New"/>
                <a:cs typeface="Courier New"/>
                <a:sym typeface="Courier New"/>
              </a:rPr>
              <a:t>)</a:t>
            </a:r>
          </a:p>
          <a:p>
            <a:pPr lvl="0">
              <a:buClr>
                <a:schemeClr val="lt1"/>
              </a:buClr>
              <a:buSzPct val="25000"/>
            </a:pPr>
            <a:r>
              <a:rPr lang="es-MX" sz="3000" b="1" dirty="0">
                <a:solidFill>
                  <a:schemeClr val="lt1"/>
                </a:solidFill>
                <a:latin typeface="Courier New"/>
                <a:ea typeface="Courier New"/>
                <a:cs typeface="Courier New"/>
                <a:sym typeface="Courier New"/>
              </a:rPr>
              <a:t>90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p:nvPr/>
        </p:nvSpPr>
        <p:spPr>
          <a:xfrm>
            <a:off x="832600" y="3383450"/>
            <a:ext cx="15316200" cy="5540399"/>
          </a:xfrm>
          <a:prstGeom prst="rect">
            <a:avLst/>
          </a:prstGeom>
          <a:noFill/>
          <a:ln>
            <a:noFill/>
          </a:ln>
        </p:spPr>
        <p:txBody>
          <a:bodyPr lIns="0" tIns="0" rIns="0" bIns="0" anchor="ctr" anchorCtr="0">
            <a:noAutofit/>
          </a:bodyPr>
          <a:lstStyle/>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err="1">
                <a:solidFill>
                  <a:srgbClr val="00FF00"/>
                </a:solidFill>
                <a:latin typeface="Courier New"/>
                <a:ea typeface="Courier New"/>
                <a:cs typeface="Courier New"/>
                <a:sym typeface="Courier New"/>
              </a:rPr>
              <a:t>datos</a:t>
            </a:r>
            <a:r>
              <a:rPr lang="en-US" sz="2800" dirty="0">
                <a:solidFill>
                  <a:schemeClr val="lt1"/>
                </a:solidFill>
                <a:latin typeface="Courier New"/>
                <a:ea typeface="Courier New"/>
                <a:cs typeface="Courier New"/>
                <a:sym typeface="Courier New"/>
              </a:rPr>
              <a:t> = </a:t>
            </a:r>
            <a:r>
              <a:rPr lang="en-US" sz="2800" dirty="0">
                <a:solidFill>
                  <a:srgbClr val="FF7F00"/>
                </a:solidFill>
                <a:latin typeface="Courier New"/>
                <a:ea typeface="Courier New"/>
                <a:cs typeface="Courier New"/>
                <a:sym typeface="Courier New"/>
              </a:rPr>
              <a:t>'From stephen.marquard@uct.ac.za Sat Jan  5 09:14:16 2008'</a:t>
            </a:r>
          </a:p>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err="1">
                <a:solidFill>
                  <a:srgbClr val="00FF00"/>
                </a:solidFill>
                <a:latin typeface="Courier New"/>
                <a:ea typeface="Courier New"/>
                <a:cs typeface="Courier New"/>
                <a:sym typeface="Courier New"/>
              </a:rPr>
              <a:t>arrpos</a:t>
            </a:r>
            <a:r>
              <a:rPr lang="en-US" sz="2800" dirty="0">
                <a:solidFill>
                  <a:schemeClr val="lt1"/>
                </a:solidFill>
                <a:latin typeface="Courier New"/>
                <a:ea typeface="Courier New"/>
                <a:cs typeface="Courier New"/>
                <a:sym typeface="Courier New"/>
              </a:rPr>
              <a:t> = </a:t>
            </a:r>
            <a:r>
              <a:rPr lang="en-US" sz="2800" dirty="0" err="1">
                <a:solidFill>
                  <a:srgbClr val="00FF00"/>
                </a:solidFill>
                <a:latin typeface="Courier New"/>
                <a:ea typeface="Courier New"/>
                <a:cs typeface="Courier New"/>
                <a:sym typeface="Courier New"/>
              </a:rPr>
              <a:t>datos</a:t>
            </a:r>
            <a:r>
              <a:rPr lang="en-US" sz="2800" dirty="0" err="1">
                <a:solidFill>
                  <a:srgbClr val="FF00FF"/>
                </a:solidFill>
                <a:latin typeface="Courier New"/>
                <a:ea typeface="Courier New"/>
                <a:cs typeface="Courier New"/>
                <a:sym typeface="Courier New"/>
              </a:rPr>
              <a:t>.find</a:t>
            </a:r>
            <a:r>
              <a:rPr lang="en-US" sz="2800" dirty="0">
                <a:solidFill>
                  <a:schemeClr val="lt1"/>
                </a:solidFill>
                <a:latin typeface="Courier New"/>
                <a:ea typeface="Courier New"/>
                <a:cs typeface="Courier New"/>
                <a:sym typeface="Courier New"/>
              </a:rPr>
              <a:t>(</a:t>
            </a:r>
            <a:r>
              <a:rPr lang="en-US" sz="2800" dirty="0">
                <a:solidFill>
                  <a:srgbClr val="FF7F00"/>
                </a:solidFill>
                <a:latin typeface="Courier New"/>
                <a:ea typeface="Courier New"/>
                <a:cs typeface="Courier New"/>
                <a:sym typeface="Courier New"/>
              </a:rPr>
              <a:t>'@</a:t>
            </a:r>
            <a:r>
              <a:rPr lang="en-US" sz="2800" dirty="0">
                <a:solidFill>
                  <a:schemeClr val="lt1"/>
                </a:solidFill>
                <a:latin typeface="Courier New"/>
                <a:ea typeface="Courier New"/>
                <a:cs typeface="Courier New"/>
                <a:sym typeface="Courier New"/>
              </a:rPr>
              <a:t>')</a:t>
            </a:r>
          </a:p>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a:solidFill>
                  <a:srgbClr val="FFFF00"/>
                </a:solidFill>
                <a:latin typeface="Courier New"/>
                <a:ea typeface="Courier New"/>
                <a:cs typeface="Courier New"/>
                <a:sym typeface="Courier New"/>
              </a:rPr>
              <a:t>print(</a:t>
            </a:r>
            <a:r>
              <a:rPr lang="en-US" sz="2800" dirty="0" err="1">
                <a:solidFill>
                  <a:srgbClr val="00FF00"/>
                </a:solidFill>
                <a:latin typeface="Courier New"/>
                <a:ea typeface="Courier New"/>
                <a:cs typeface="Courier New"/>
                <a:sym typeface="Courier New"/>
              </a:rPr>
              <a:t>arrpos</a:t>
            </a:r>
            <a:r>
              <a:rPr lang="en-US" sz="2800" dirty="0">
                <a:solidFill>
                  <a:srgbClr val="FFFF00"/>
                </a:solidFill>
                <a:latin typeface="Courier New"/>
                <a:ea typeface="Courier New"/>
                <a:cs typeface="Courier New"/>
                <a:sym typeface="Courier New"/>
              </a:rPr>
              <a:t>)</a:t>
            </a:r>
          </a:p>
          <a:p>
            <a:pPr lvl="0">
              <a:buClr>
                <a:schemeClr val="lt1"/>
              </a:buClr>
              <a:buSzPct val="25000"/>
            </a:pPr>
            <a:r>
              <a:rPr lang="en-US" sz="2800" dirty="0">
                <a:solidFill>
                  <a:schemeClr val="lt1"/>
                </a:solidFill>
                <a:latin typeface="Courier New"/>
                <a:ea typeface="Courier New"/>
                <a:cs typeface="Courier New"/>
                <a:sym typeface="Courier New"/>
              </a:rPr>
              <a:t>21</a:t>
            </a:r>
          </a:p>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err="1">
                <a:solidFill>
                  <a:srgbClr val="00FF00"/>
                </a:solidFill>
                <a:latin typeface="Courier New"/>
                <a:ea typeface="Courier New"/>
                <a:cs typeface="Courier New"/>
                <a:sym typeface="Courier New"/>
              </a:rPr>
              <a:t>esppos</a:t>
            </a:r>
            <a:r>
              <a:rPr lang="en-US" sz="2800" dirty="0">
                <a:solidFill>
                  <a:schemeClr val="lt1"/>
                </a:solidFill>
                <a:latin typeface="Courier New"/>
                <a:ea typeface="Courier New"/>
                <a:cs typeface="Courier New"/>
                <a:sym typeface="Courier New"/>
              </a:rPr>
              <a:t> = </a:t>
            </a:r>
            <a:r>
              <a:rPr lang="en-US" sz="2800" dirty="0" err="1">
                <a:solidFill>
                  <a:srgbClr val="00FF00"/>
                </a:solidFill>
                <a:latin typeface="Courier New"/>
                <a:ea typeface="Courier New"/>
                <a:cs typeface="Courier New"/>
                <a:sym typeface="Courier New"/>
              </a:rPr>
              <a:t>datos</a:t>
            </a:r>
            <a:r>
              <a:rPr lang="en-US" sz="2800" dirty="0" err="1">
                <a:solidFill>
                  <a:srgbClr val="FF00FF"/>
                </a:solidFill>
                <a:latin typeface="Courier New"/>
                <a:ea typeface="Courier New"/>
                <a:cs typeface="Courier New"/>
                <a:sym typeface="Courier New"/>
              </a:rPr>
              <a:t>.find</a:t>
            </a:r>
            <a:r>
              <a:rPr lang="en-US" sz="2800" dirty="0">
                <a:solidFill>
                  <a:schemeClr val="lt1"/>
                </a:solidFill>
                <a:latin typeface="Courier New"/>
                <a:ea typeface="Courier New"/>
                <a:cs typeface="Courier New"/>
                <a:sym typeface="Courier New"/>
              </a:rPr>
              <a:t>(</a:t>
            </a:r>
            <a:r>
              <a:rPr lang="en-US" sz="2800" dirty="0">
                <a:solidFill>
                  <a:srgbClr val="FF7F00"/>
                </a:solidFill>
                <a:latin typeface="Courier New"/>
                <a:ea typeface="Courier New"/>
                <a:cs typeface="Courier New"/>
                <a:sym typeface="Courier New"/>
              </a:rPr>
              <a:t>' '</a:t>
            </a:r>
            <a:r>
              <a:rPr lang="en-US" sz="2800" dirty="0">
                <a:solidFill>
                  <a:schemeClr val="lt1"/>
                </a:solidFill>
                <a:latin typeface="Courier New"/>
                <a:ea typeface="Courier New"/>
                <a:cs typeface="Courier New"/>
                <a:sym typeface="Courier New"/>
              </a:rPr>
              <a:t>,</a:t>
            </a:r>
            <a:r>
              <a:rPr lang="en-US" sz="2800" dirty="0">
                <a:solidFill>
                  <a:srgbClr val="00FF00"/>
                </a:solidFill>
                <a:latin typeface="Courier New"/>
                <a:ea typeface="Courier New"/>
                <a:cs typeface="Courier New"/>
                <a:sym typeface="Courier New"/>
              </a:rPr>
              <a:t> </a:t>
            </a:r>
            <a:r>
              <a:rPr lang="en-US" sz="2800" dirty="0" err="1">
                <a:solidFill>
                  <a:srgbClr val="00FF00"/>
                </a:solidFill>
                <a:latin typeface="Courier New"/>
                <a:ea typeface="Courier New"/>
                <a:cs typeface="Courier New"/>
                <a:sym typeface="Courier New"/>
              </a:rPr>
              <a:t>arrpos</a:t>
            </a:r>
            <a:r>
              <a:rPr lang="en-US" sz="2800" dirty="0">
                <a:solidFill>
                  <a:schemeClr val="lt1"/>
                </a:solidFill>
                <a:latin typeface="Courier New"/>
                <a:ea typeface="Courier New"/>
                <a:cs typeface="Courier New"/>
                <a:sym typeface="Courier New"/>
              </a:rPr>
              <a:t>)</a:t>
            </a:r>
          </a:p>
          <a:p>
            <a:pPr>
              <a:buClr>
                <a:schemeClr val="lt1"/>
              </a:buClr>
              <a:buSzPct val="25000"/>
            </a:pPr>
            <a:r>
              <a:rPr lang="en-US" sz="2800" dirty="0">
                <a:solidFill>
                  <a:schemeClr val="lt1"/>
                </a:solidFill>
                <a:latin typeface="Courier New"/>
                <a:ea typeface="Courier New"/>
                <a:cs typeface="Courier New"/>
                <a:sym typeface="Courier New"/>
              </a:rPr>
              <a:t>&gt;&gt;&gt; </a:t>
            </a:r>
            <a:r>
              <a:rPr lang="en-US" sz="2800" dirty="0">
                <a:solidFill>
                  <a:srgbClr val="FFFF00"/>
                </a:solidFill>
                <a:latin typeface="Courier New"/>
                <a:ea typeface="Courier New"/>
                <a:cs typeface="Courier New"/>
                <a:sym typeface="Courier New"/>
              </a:rPr>
              <a:t>print(</a:t>
            </a:r>
            <a:r>
              <a:rPr lang="en-US" sz="2800" dirty="0" err="1">
                <a:solidFill>
                  <a:srgbClr val="00FF00"/>
                </a:solidFill>
                <a:latin typeface="Courier New"/>
                <a:ea typeface="Courier New"/>
                <a:cs typeface="Courier New"/>
                <a:sym typeface="Courier New"/>
              </a:rPr>
              <a:t>esppos</a:t>
            </a:r>
            <a:r>
              <a:rPr lang="en-US" sz="2800" dirty="0">
                <a:solidFill>
                  <a:srgbClr val="FFFF00"/>
                </a:solidFill>
                <a:latin typeface="Courier New"/>
                <a:ea typeface="Courier New"/>
                <a:cs typeface="Courier New"/>
                <a:sym typeface="Courier New"/>
              </a:rPr>
              <a:t>)</a:t>
            </a:r>
            <a:endParaRPr lang="en-US" sz="2800" dirty="0">
              <a:solidFill>
                <a:srgbClr val="00FF00"/>
              </a:solidFill>
              <a:latin typeface="Courier New"/>
              <a:ea typeface="Courier New"/>
              <a:cs typeface="Courier New"/>
              <a:sym typeface="Courier New"/>
            </a:endParaRPr>
          </a:p>
          <a:p>
            <a:pPr lvl="0">
              <a:buClr>
                <a:schemeClr val="lt1"/>
              </a:buClr>
              <a:buSzPct val="25000"/>
            </a:pPr>
            <a:r>
              <a:rPr lang="en-US" sz="2800" dirty="0">
                <a:solidFill>
                  <a:schemeClr val="lt1"/>
                </a:solidFill>
                <a:latin typeface="Courier New"/>
                <a:ea typeface="Courier New"/>
                <a:cs typeface="Courier New"/>
                <a:sym typeface="Courier New"/>
              </a:rPr>
              <a:t>31</a:t>
            </a:r>
          </a:p>
          <a:p>
            <a:pPr lvl="0">
              <a:buClr>
                <a:schemeClr val="lt1"/>
              </a:buClr>
              <a:buSzPct val="25000"/>
            </a:pPr>
            <a:r>
              <a:rPr lang="en-US" sz="2800" dirty="0">
                <a:solidFill>
                  <a:schemeClr val="lt1"/>
                </a:solidFill>
                <a:latin typeface="Courier New"/>
                <a:ea typeface="Courier New"/>
                <a:cs typeface="Courier New"/>
                <a:sym typeface="Courier New"/>
              </a:rPr>
              <a:t>&gt;&gt;&gt; </a:t>
            </a:r>
            <a:r>
              <a:rPr lang="en-US" sz="2800" dirty="0" err="1">
                <a:solidFill>
                  <a:srgbClr val="00FF00"/>
                </a:solidFill>
                <a:latin typeface="Courier New"/>
                <a:ea typeface="Courier New"/>
                <a:cs typeface="Courier New"/>
                <a:sym typeface="Courier New"/>
              </a:rPr>
              <a:t>direccion</a:t>
            </a:r>
            <a:r>
              <a:rPr lang="en-US" sz="2800" dirty="0">
                <a:solidFill>
                  <a:schemeClr val="lt1"/>
                </a:solidFill>
                <a:latin typeface="Courier New"/>
                <a:ea typeface="Courier New"/>
                <a:cs typeface="Courier New"/>
                <a:sym typeface="Courier New"/>
              </a:rPr>
              <a:t> = </a:t>
            </a:r>
            <a:r>
              <a:rPr lang="en-US" sz="2800" dirty="0" err="1">
                <a:solidFill>
                  <a:srgbClr val="00FF00"/>
                </a:solidFill>
                <a:latin typeface="Courier New"/>
                <a:ea typeface="Courier New"/>
                <a:cs typeface="Courier New"/>
                <a:sym typeface="Courier New"/>
              </a:rPr>
              <a:t>datos</a:t>
            </a:r>
            <a:r>
              <a:rPr lang="en-US" sz="2800" dirty="0">
                <a:solidFill>
                  <a:srgbClr val="00FFFF"/>
                </a:solidFill>
                <a:latin typeface="Courier New"/>
                <a:ea typeface="Courier New"/>
                <a:cs typeface="Courier New"/>
                <a:sym typeface="Courier New"/>
              </a:rPr>
              <a:t>[</a:t>
            </a:r>
            <a:r>
              <a:rPr lang="en-US" sz="2800" dirty="0">
                <a:solidFill>
                  <a:srgbClr val="00FF00"/>
                </a:solidFill>
                <a:latin typeface="Courier New"/>
                <a:ea typeface="Courier New"/>
                <a:cs typeface="Courier New"/>
                <a:sym typeface="Courier New"/>
              </a:rPr>
              <a:t>arrpos</a:t>
            </a:r>
            <a:r>
              <a:rPr lang="en-US" sz="2800" dirty="0">
                <a:solidFill>
                  <a:srgbClr val="00FFFF"/>
                </a:solidFill>
                <a:latin typeface="Courier New"/>
                <a:ea typeface="Courier New"/>
                <a:cs typeface="Courier New"/>
                <a:sym typeface="Courier New"/>
              </a:rPr>
              <a:t>+</a:t>
            </a:r>
            <a:r>
              <a:rPr lang="en-US" sz="2800" dirty="0">
                <a:solidFill>
                  <a:srgbClr val="FF7F00"/>
                </a:solidFill>
                <a:latin typeface="Courier New"/>
                <a:ea typeface="Courier New"/>
                <a:cs typeface="Courier New"/>
                <a:sym typeface="Courier New"/>
              </a:rPr>
              <a:t>1</a:t>
            </a:r>
            <a:r>
              <a:rPr lang="en-US" sz="2800" dirty="0">
                <a:solidFill>
                  <a:srgbClr val="00FFFF"/>
                </a:solidFill>
                <a:latin typeface="Courier New"/>
                <a:ea typeface="Courier New"/>
                <a:cs typeface="Courier New"/>
                <a:sym typeface="Courier New"/>
              </a:rPr>
              <a:t> : </a:t>
            </a:r>
            <a:r>
              <a:rPr lang="en-US" sz="2800" dirty="0" err="1">
                <a:solidFill>
                  <a:srgbClr val="00FF00"/>
                </a:solidFill>
                <a:latin typeface="Courier New"/>
                <a:ea typeface="Courier New"/>
                <a:cs typeface="Courier New"/>
                <a:sym typeface="Courier New"/>
              </a:rPr>
              <a:t>esppos</a:t>
            </a:r>
            <a:r>
              <a:rPr lang="en-US" sz="2800" dirty="0">
                <a:solidFill>
                  <a:srgbClr val="00FFFF"/>
                </a:solidFill>
                <a:latin typeface="Courier New"/>
                <a:ea typeface="Courier New"/>
                <a:cs typeface="Courier New"/>
                <a:sym typeface="Courier New"/>
              </a:rPr>
              <a:t>]</a:t>
            </a:r>
          </a:p>
          <a:p>
            <a:pPr>
              <a:buClr>
                <a:schemeClr val="lt1"/>
              </a:buClr>
              <a:buSzPct val="25000"/>
            </a:pPr>
            <a:r>
              <a:rPr lang="en-US" sz="2800" dirty="0">
                <a:solidFill>
                  <a:schemeClr val="lt1"/>
                </a:solidFill>
                <a:latin typeface="Courier New"/>
                <a:ea typeface="Courier New"/>
                <a:cs typeface="Courier New"/>
                <a:sym typeface="Courier New"/>
              </a:rPr>
              <a:t>&gt;&gt;&gt; </a:t>
            </a:r>
            <a:r>
              <a:rPr lang="en-US" sz="2800" dirty="0">
                <a:solidFill>
                  <a:srgbClr val="FFFF00"/>
                </a:solidFill>
                <a:latin typeface="Courier New"/>
                <a:ea typeface="Courier New"/>
                <a:cs typeface="Courier New"/>
                <a:sym typeface="Courier New"/>
              </a:rPr>
              <a:t>print(</a:t>
            </a:r>
            <a:r>
              <a:rPr lang="en-US" sz="2800" dirty="0" err="1">
                <a:solidFill>
                  <a:srgbClr val="00FF00"/>
                </a:solidFill>
                <a:latin typeface="Courier New"/>
                <a:ea typeface="Courier New"/>
                <a:cs typeface="Courier New"/>
                <a:sym typeface="Courier New"/>
              </a:rPr>
              <a:t>direccion</a:t>
            </a:r>
            <a:r>
              <a:rPr lang="en-US" sz="2800" dirty="0">
                <a:solidFill>
                  <a:srgbClr val="FFFF00"/>
                </a:solidFill>
                <a:latin typeface="Courier New"/>
                <a:ea typeface="Courier New"/>
                <a:cs typeface="Courier New"/>
                <a:sym typeface="Courier New"/>
              </a:rPr>
              <a:t>)</a:t>
            </a:r>
            <a:endParaRPr lang="en-US" sz="2800" dirty="0">
              <a:solidFill>
                <a:srgbClr val="00FF00"/>
              </a:solidFill>
              <a:latin typeface="Courier New"/>
              <a:ea typeface="Courier New"/>
              <a:cs typeface="Courier New"/>
              <a:sym typeface="Courier New"/>
            </a:endParaRPr>
          </a:p>
          <a:p>
            <a:pPr lvl="0">
              <a:buClr>
                <a:schemeClr val="lt1"/>
              </a:buClr>
              <a:buSzPct val="25000"/>
            </a:pPr>
            <a:r>
              <a:rPr lang="en-US" sz="2800" dirty="0">
                <a:solidFill>
                  <a:schemeClr val="lt1"/>
                </a:solidFill>
                <a:latin typeface="Courier New"/>
                <a:ea typeface="Courier New"/>
                <a:cs typeface="Courier New"/>
                <a:sym typeface="Courier New"/>
              </a:rPr>
              <a:t>uct.ac.za</a:t>
            </a:r>
          </a:p>
        </p:txBody>
      </p:sp>
      <p:sp>
        <p:nvSpPr>
          <p:cNvPr id="523" name="Shape 523"/>
          <p:cNvSpPr txBox="1"/>
          <p:nvPr/>
        </p:nvSpPr>
        <p:spPr>
          <a:xfrm>
            <a:off x="1016000" y="2749550"/>
            <a:ext cx="14649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stephen.marquard</a:t>
            </a:r>
            <a:r>
              <a:rPr lang="en-US" sz="3000" i="0" u="none" strike="noStrike" cap="none" dirty="0" err="1">
                <a:solidFill>
                  <a:srgbClr val="FFFF00"/>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uct.ac.za</a:t>
            </a:r>
            <a:r>
              <a:rPr lang="en-US" sz="3000" i="0" u="none" strike="noStrike" cap="none" dirty="0">
                <a:solidFill>
                  <a:schemeClr val="lt1"/>
                </a:solidFill>
                <a:latin typeface="Courier"/>
                <a:ea typeface="Courier"/>
                <a:cs typeface="Courier"/>
                <a:sym typeface="Courier New"/>
              </a:rPr>
              <a:t> Sat Jan  5 09:14:16 2008</a:t>
            </a:r>
          </a:p>
        </p:txBody>
      </p:sp>
      <p:sp>
        <p:nvSpPr>
          <p:cNvPr id="524" name="Shape 524"/>
          <p:cNvSpPr txBox="1"/>
          <p:nvPr/>
        </p:nvSpPr>
        <p:spPr>
          <a:xfrm>
            <a:off x="5599987" y="1764575"/>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21</a:t>
            </a:r>
          </a:p>
        </p:txBody>
      </p:sp>
      <p:sp>
        <p:nvSpPr>
          <p:cNvPr id="525" name="Shape 525"/>
          <p:cNvSpPr txBox="1"/>
          <p:nvPr/>
        </p:nvSpPr>
        <p:spPr>
          <a:xfrm>
            <a:off x="7917521" y="1816100"/>
            <a:ext cx="537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31</a:t>
            </a:r>
          </a:p>
        </p:txBody>
      </p:sp>
      <p:cxnSp>
        <p:nvCxnSpPr>
          <p:cNvPr id="526" name="Shape 526"/>
          <p:cNvCxnSpPr/>
          <p:nvPr/>
        </p:nvCxnSpPr>
        <p:spPr>
          <a:xfrm rot="10800000">
            <a:off x="5859764" y="2395399"/>
            <a:ext cx="17700" cy="373199"/>
          </a:xfrm>
          <a:prstGeom prst="straightConnector1">
            <a:avLst/>
          </a:prstGeom>
          <a:noFill/>
          <a:ln w="50800" cap="rnd" cmpd="sng">
            <a:solidFill>
              <a:srgbClr val="00FF00"/>
            </a:solidFill>
            <a:prstDash val="solid"/>
            <a:miter/>
            <a:headEnd type="stealth" w="med" len="med"/>
            <a:tailEnd type="none" w="med" len="med"/>
          </a:ln>
        </p:spPr>
      </p:cxnSp>
      <p:cxnSp>
        <p:nvCxnSpPr>
          <p:cNvPr id="527" name="Shape 527"/>
          <p:cNvCxnSpPr/>
          <p:nvPr/>
        </p:nvCxnSpPr>
        <p:spPr>
          <a:xfrm rot="10800000">
            <a:off x="8180110" y="2476361"/>
            <a:ext cx="16499" cy="373199"/>
          </a:xfrm>
          <a:prstGeom prst="straightConnector1">
            <a:avLst/>
          </a:prstGeom>
          <a:noFill/>
          <a:ln w="50800" cap="rnd" cmpd="sng">
            <a:solidFill>
              <a:srgbClr val="00FF00"/>
            </a:solidFill>
            <a:prstDash val="solid"/>
            <a:miter/>
            <a:headEnd type="stealth" w="med" len="med"/>
            <a:tailEnd type="none" w="med" len="med"/>
          </a:ln>
        </p:spPr>
      </p:cxnSp>
      <p:cxnSp>
        <p:nvCxnSpPr>
          <p:cNvPr id="528" name="Shape 528"/>
          <p:cNvCxnSpPr/>
          <p:nvPr/>
        </p:nvCxnSpPr>
        <p:spPr>
          <a:xfrm rot="10800000" flipH="1">
            <a:off x="6116450" y="3362449"/>
            <a:ext cx="1877699" cy="17700"/>
          </a:xfrm>
          <a:prstGeom prst="straightConnector1">
            <a:avLst/>
          </a:prstGeom>
          <a:noFill/>
          <a:ln w="76200" cap="rnd" cmpd="sng">
            <a:solidFill>
              <a:srgbClr val="FF00FF"/>
            </a:solidFill>
            <a:prstDash val="solid"/>
            <a:miter/>
            <a:headEnd type="none" w="med" len="med"/>
            <a:tailEnd type="none" w="med" len="med"/>
          </a:ln>
        </p:spPr>
      </p:cxnSp>
      <p:sp>
        <p:nvSpPr>
          <p:cNvPr id="529" name="Shape 529"/>
          <p:cNvSpPr txBox="1"/>
          <p:nvPr/>
        </p:nvSpPr>
        <p:spPr>
          <a:xfrm>
            <a:off x="10159724" y="776149"/>
            <a:ext cx="5506176" cy="14002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dirty="0" err="1">
                <a:solidFill>
                  <a:srgbClr val="FFD966"/>
                </a:solidFill>
                <a:latin typeface="Arial" charset="0"/>
                <a:ea typeface="Arial" charset="0"/>
                <a:cs typeface="Arial" charset="0"/>
                <a:sym typeface="Cabin"/>
              </a:rPr>
              <a:t>Análisis</a:t>
            </a:r>
            <a:r>
              <a:rPr lang="en-US" sz="6000" u="none" strike="noStrike" cap="none" dirty="0">
                <a:solidFill>
                  <a:srgbClr val="FFD966"/>
                </a:solidFill>
                <a:latin typeface="Arial" charset="0"/>
                <a:ea typeface="Arial" charset="0"/>
                <a:cs typeface="Arial" charset="0"/>
                <a:sym typeface="Cabin"/>
              </a:rPr>
              <a:t> y </a:t>
            </a:r>
            <a:r>
              <a:rPr lang="en-US" sz="6000" u="none" strike="noStrike" cap="none" dirty="0" err="1">
                <a:solidFill>
                  <a:srgbClr val="FFD966"/>
                </a:solidFill>
                <a:latin typeface="Arial" charset="0"/>
                <a:ea typeface="Arial" charset="0"/>
                <a:cs typeface="Arial" charset="0"/>
                <a:sym typeface="Cabin"/>
              </a:rPr>
              <a:t>Extracción</a:t>
            </a:r>
            <a:endParaRPr lang="en-US" sz="60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5700" y="833718"/>
            <a:ext cx="13360712" cy="1706182"/>
          </a:xfrm>
        </p:spPr>
        <p:txBody>
          <a:bodyPr/>
          <a:lstStyle/>
          <a:p>
            <a:r>
              <a:rPr lang="es-MX" sz="7200" dirty="0">
                <a:solidFill>
                  <a:srgbClr val="FFD966"/>
                </a:solidFill>
              </a:rPr>
              <a:t>D</a:t>
            </a:r>
            <a:r>
              <a:rPr lang="en-US" sz="7200" dirty="0" err="1">
                <a:solidFill>
                  <a:srgbClr val="FFD966"/>
                </a:solidFill>
              </a:rPr>
              <a:t>os</a:t>
            </a:r>
            <a:r>
              <a:rPr lang="en-US" sz="7200" dirty="0">
                <a:solidFill>
                  <a:srgbClr val="FFD966"/>
                </a:solidFill>
              </a:rPr>
              <a:t> </a:t>
            </a:r>
            <a:r>
              <a:rPr lang="en-US" sz="7200" dirty="0" err="1">
                <a:solidFill>
                  <a:srgbClr val="FFD966"/>
                </a:solidFill>
              </a:rPr>
              <a:t>tipos</a:t>
            </a:r>
            <a:r>
              <a:rPr lang="en-US" sz="7200" dirty="0">
                <a:solidFill>
                  <a:srgbClr val="FFD966"/>
                </a:solidFill>
              </a:rPr>
              <a:t> de </a:t>
            </a:r>
            <a:r>
              <a:rPr lang="en-US" sz="7200" dirty="0" err="1">
                <a:solidFill>
                  <a:srgbClr val="FFD966"/>
                </a:solidFill>
              </a:rPr>
              <a:t>Cadenas</a:t>
            </a:r>
            <a:endParaRPr lang="en-US" sz="7200" dirty="0">
              <a:solidFill>
                <a:srgbClr val="FFD966"/>
              </a:solidFill>
            </a:endParaRPr>
          </a:p>
        </p:txBody>
      </p:sp>
      <p:sp>
        <p:nvSpPr>
          <p:cNvPr id="5" name="TextBox 4"/>
          <p:cNvSpPr txBox="1"/>
          <p:nvPr/>
        </p:nvSpPr>
        <p:spPr>
          <a:xfrm>
            <a:off x="8719694" y="2723853"/>
            <a:ext cx="6284186"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3.5.1</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&lt;class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&lt;class '</a:t>
            </a:r>
            <a:r>
              <a:rPr lang="en-US" sz="3200" dirty="0" err="1">
                <a:solidFill>
                  <a:srgbClr val="00FA00"/>
                </a:solidFill>
                <a:latin typeface="Courier" charset="0"/>
                <a:ea typeface="Courier" charset="0"/>
                <a:cs typeface="Courier" charset="0"/>
              </a:rPr>
              <a:t>str</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6" name="TextBox 5"/>
          <p:cNvSpPr txBox="1"/>
          <p:nvPr/>
        </p:nvSpPr>
        <p:spPr>
          <a:xfrm>
            <a:off x="1727137" y="2723853"/>
            <a:ext cx="6360160" cy="4031873"/>
          </a:xfrm>
          <a:prstGeom prst="rect">
            <a:avLst/>
          </a:prstGeom>
          <a:noFill/>
        </p:spPr>
        <p:txBody>
          <a:bodyPr wrap="square" rtlCol="0">
            <a:spAutoFit/>
          </a:bodyPr>
          <a:lstStyle/>
          <a:p>
            <a:r>
              <a:rPr lang="en-US" sz="3200" dirty="0">
                <a:solidFill>
                  <a:srgbClr val="FF40FF"/>
                </a:solidFill>
                <a:latin typeface="Courier" charset="0"/>
                <a:ea typeface="Courier" charset="0"/>
                <a:cs typeface="Courier" charset="0"/>
              </a:rPr>
              <a:t>Python 2.7.10 </a:t>
            </a:r>
          </a:p>
          <a:p>
            <a:r>
              <a:rPr lang="en-US" sz="3200" dirty="0">
                <a:solidFill>
                  <a:schemeClr val="bg1"/>
                </a:solidFill>
                <a:latin typeface="Courier" charset="0"/>
                <a:ea typeface="Courier" charset="0"/>
                <a:cs typeface="Courier" charset="0"/>
              </a:rPr>
              <a:t>&gt;&gt;&gt; x = '이광춘'</a:t>
            </a:r>
          </a:p>
          <a:p>
            <a:r>
              <a:rPr lang="en-US" sz="3200" dirty="0">
                <a:solidFill>
                  <a:schemeClr val="bg1"/>
                </a:solidFill>
                <a:latin typeface="Courier" charset="0"/>
                <a:ea typeface="Courier" charset="0"/>
                <a:cs typeface="Courier" charset="0"/>
              </a:rPr>
              <a:t>&gt;&gt;&gt; type(x)</a:t>
            </a:r>
          </a:p>
          <a:p>
            <a:r>
              <a:rPr lang="en-US" sz="3200" dirty="0">
                <a:solidFill>
                  <a:schemeClr val="bg1"/>
                </a:solidFill>
                <a:latin typeface="Courier" charset="0"/>
                <a:ea typeface="Courier" charset="0"/>
                <a:cs typeface="Courier" charset="0"/>
              </a:rPr>
              <a:t>&lt;type '</a:t>
            </a:r>
            <a:r>
              <a:rPr lang="en-US" sz="3200" dirty="0" err="1">
                <a:solidFill>
                  <a:schemeClr val="bg1"/>
                </a:solidFill>
                <a:latin typeface="Courier" charset="0"/>
                <a:ea typeface="Courier" charset="0"/>
                <a:cs typeface="Courier" charset="0"/>
              </a:rPr>
              <a:t>str</a:t>
            </a:r>
            <a:r>
              <a:rPr lang="en-US" sz="3200" dirty="0">
                <a:solidFill>
                  <a:schemeClr val="bg1"/>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x = </a:t>
            </a:r>
            <a:r>
              <a:rPr lang="en-US" sz="3200" dirty="0" err="1">
                <a:solidFill>
                  <a:schemeClr val="bg1"/>
                </a:solidFill>
                <a:latin typeface="Courier" charset="0"/>
                <a:ea typeface="Courier" charset="0"/>
                <a:cs typeface="Courier" charset="0"/>
              </a:rPr>
              <a:t>u'이광춘</a:t>
            </a:r>
            <a:r>
              <a:rPr lang="en-US" sz="3200" dirty="0">
                <a:solidFill>
                  <a:schemeClr val="bg1"/>
                </a:solidFill>
                <a:latin typeface="Courier" charset="0"/>
                <a:ea typeface="Courier" charset="0"/>
                <a:cs typeface="Courier" charset="0"/>
              </a:rPr>
              <a:t>'</a:t>
            </a:r>
          </a:p>
          <a:p>
            <a:r>
              <a:rPr lang="en-US" sz="3200" dirty="0">
                <a:solidFill>
                  <a:schemeClr val="bg1"/>
                </a:solidFill>
                <a:latin typeface="Courier" charset="0"/>
                <a:ea typeface="Courier" charset="0"/>
                <a:cs typeface="Courier" charset="0"/>
              </a:rPr>
              <a:t>&gt;&gt;&gt; type(x)</a:t>
            </a:r>
          </a:p>
          <a:p>
            <a:r>
              <a:rPr lang="en-US" sz="3200" dirty="0">
                <a:solidFill>
                  <a:srgbClr val="00FA00"/>
                </a:solidFill>
                <a:latin typeface="Courier" charset="0"/>
                <a:ea typeface="Courier" charset="0"/>
                <a:cs typeface="Courier" charset="0"/>
              </a:rPr>
              <a:t>&lt;type '</a:t>
            </a:r>
            <a:r>
              <a:rPr lang="en-US" sz="3200" dirty="0" err="1">
                <a:solidFill>
                  <a:srgbClr val="00FA00"/>
                </a:solidFill>
                <a:latin typeface="Courier" charset="0"/>
                <a:ea typeface="Courier" charset="0"/>
                <a:cs typeface="Courier" charset="0"/>
              </a:rPr>
              <a:t>unicode</a:t>
            </a:r>
            <a:r>
              <a:rPr lang="en-US" sz="3200" dirty="0">
                <a:solidFill>
                  <a:srgbClr val="00FA00"/>
                </a:solidFill>
                <a:latin typeface="Courier" charset="0"/>
                <a:ea typeface="Courier" charset="0"/>
                <a:cs typeface="Courier" charset="0"/>
              </a:rPr>
              <a:t>'&gt;</a:t>
            </a:r>
          </a:p>
          <a:p>
            <a:r>
              <a:rPr lang="en-US" sz="3200" dirty="0">
                <a:solidFill>
                  <a:schemeClr val="bg1"/>
                </a:solidFill>
                <a:latin typeface="Courier" charset="0"/>
                <a:ea typeface="Courier" charset="0"/>
                <a:cs typeface="Courier" charset="0"/>
              </a:rPr>
              <a:t>&gt;&gt;&gt; </a:t>
            </a:r>
          </a:p>
        </p:txBody>
      </p:sp>
      <p:sp>
        <p:nvSpPr>
          <p:cNvPr id="7" name="TextBox 6"/>
          <p:cNvSpPr txBox="1"/>
          <p:nvPr/>
        </p:nvSpPr>
        <p:spPr>
          <a:xfrm>
            <a:off x="3184706" y="7417998"/>
            <a:ext cx="9302700" cy="646331"/>
          </a:xfrm>
          <a:prstGeom prst="rect">
            <a:avLst/>
          </a:prstGeom>
          <a:noFill/>
        </p:spPr>
        <p:txBody>
          <a:bodyPr wrap="square" rtlCol="0">
            <a:spAutoFit/>
          </a:bodyPr>
          <a:lstStyle/>
          <a:p>
            <a:r>
              <a:rPr lang="en-US" sz="3600" dirty="0" err="1">
                <a:solidFill>
                  <a:srgbClr val="00FA00"/>
                </a:solidFill>
              </a:rPr>
              <a:t>En</a:t>
            </a:r>
            <a:r>
              <a:rPr lang="en-US" sz="3600" dirty="0">
                <a:solidFill>
                  <a:srgbClr val="00FA00"/>
                </a:solidFill>
              </a:rPr>
              <a:t> Python 3, </a:t>
            </a:r>
            <a:r>
              <a:rPr lang="en-US" sz="3600" dirty="0" err="1">
                <a:solidFill>
                  <a:srgbClr val="00FA00"/>
                </a:solidFill>
              </a:rPr>
              <a:t>todas</a:t>
            </a:r>
            <a:r>
              <a:rPr lang="en-US" sz="3600" dirty="0">
                <a:solidFill>
                  <a:srgbClr val="00FA00"/>
                </a:solidFill>
              </a:rPr>
              <a:t> las </a:t>
            </a:r>
            <a:r>
              <a:rPr lang="en-US" sz="3600" dirty="0" err="1">
                <a:solidFill>
                  <a:srgbClr val="00FA00"/>
                </a:solidFill>
              </a:rPr>
              <a:t>cadenas</a:t>
            </a:r>
            <a:r>
              <a:rPr lang="en-US" sz="3600" dirty="0">
                <a:solidFill>
                  <a:srgbClr val="00FA00"/>
                </a:solidFill>
              </a:rPr>
              <a:t> son Unicode</a:t>
            </a:r>
          </a:p>
        </p:txBody>
      </p:sp>
    </p:spTree>
    <p:extLst>
      <p:ext uri="{BB962C8B-B14F-4D97-AF65-F5344CB8AC3E}">
        <p14:creationId xmlns:p14="http://schemas.microsoft.com/office/powerpoint/2010/main" val="157962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534"/>
        <p:cNvGrpSpPr/>
        <p:nvPr/>
      </p:nvGrpSpPr>
      <p:grpSpPr>
        <a:xfrm>
          <a:off x="0" y="0"/>
          <a:ext cx="0" cy="0"/>
          <a:chOff x="0" y="0"/>
          <a:chExt cx="0" cy="0"/>
        </a:xfrm>
      </p:grpSpPr>
      <p:sp>
        <p:nvSpPr>
          <p:cNvPr id="535" name="Shape 535"/>
          <p:cNvSpPr txBox="1">
            <a:spLocks noGrp="1"/>
          </p:cNvSpPr>
          <p:nvPr>
            <p:ph type="title"/>
          </p:nvPr>
        </p:nvSpPr>
        <p:spPr>
          <a:xfrm>
            <a:off x="1155700" y="833718"/>
            <a:ext cx="13151715"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Resumen</a:t>
            </a:r>
            <a:endParaRPr lang="en-US" sz="7600" u="none" strike="noStrike" cap="none" dirty="0">
              <a:solidFill>
                <a:srgbClr val="FFD966"/>
              </a:solidFill>
              <a:latin typeface="Arial" charset="0"/>
              <a:ea typeface="Arial" charset="0"/>
              <a:cs typeface="Arial" charset="0"/>
              <a:sym typeface="Cabin"/>
            </a:endParaRPr>
          </a:p>
        </p:txBody>
      </p:sp>
      <p:sp>
        <p:nvSpPr>
          <p:cNvPr id="536" name="Shape 536"/>
          <p:cNvSpPr txBox="1">
            <a:spLocks noGrp="1"/>
          </p:cNvSpPr>
          <p:nvPr>
            <p:ph idx="1"/>
          </p:nvPr>
        </p:nvSpPr>
        <p:spPr>
          <a:prstGeom prst="rect">
            <a:avLst/>
          </a:prstGeom>
          <a:noFill/>
          <a:ln>
            <a:noFill/>
          </a:ln>
        </p:spPr>
        <p:txBody>
          <a:bodyPr lIns="38100" tIns="38100" rIns="38100" bIns="38100" anchor="t" anchorCtr="0">
            <a:noAutofit/>
          </a:bodyPr>
          <a:lstStyle/>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Tipo Cadena (</a:t>
            </a:r>
            <a:r>
              <a:rPr lang="es-MX" sz="3600" dirty="0" err="1">
                <a:solidFill>
                  <a:schemeClr val="lt1"/>
                </a:solidFill>
                <a:latin typeface="Arial" charset="0"/>
                <a:ea typeface="Arial" charset="0"/>
                <a:cs typeface="Arial" charset="0"/>
                <a:sym typeface="Cabin"/>
              </a:rPr>
              <a:t>String</a:t>
            </a:r>
            <a:r>
              <a:rPr lang="es-MX" sz="3600" dirty="0">
                <a:solidFill>
                  <a:schemeClr val="lt1"/>
                </a:solidFill>
                <a:latin typeface="Arial" charset="0"/>
                <a:ea typeface="Arial" charset="0"/>
                <a:cs typeface="Arial" charset="0"/>
                <a:sym typeface="Cabin"/>
              </a:rPr>
              <a:t>)</a:t>
            </a:r>
          </a:p>
          <a:p>
            <a:pPr marL="685800" lvl="0" indent="-329311">
              <a:lnSpc>
                <a:spcPct val="115000"/>
              </a:lnSpc>
              <a:spcBef>
                <a:spcPts val="100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Leer/Convertir</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Indexando cadenas </a:t>
            </a:r>
            <a:r>
              <a:rPr lang="es-MX" sz="3600" dirty="0">
                <a:solidFill>
                  <a:srgbClr val="00FFFF"/>
                </a:solidFill>
                <a:latin typeface="Arial" charset="0"/>
                <a:ea typeface="Arial" charset="0"/>
                <a:cs typeface="Arial" charset="0"/>
                <a:sym typeface="Cabin"/>
              </a:rPr>
              <a:t>[]</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Rebanando cadenas </a:t>
            </a:r>
            <a:r>
              <a:rPr lang="es-MX" sz="3600" dirty="0">
                <a:solidFill>
                  <a:srgbClr val="00FFFF"/>
                </a:solidFill>
                <a:latin typeface="Arial" charset="0"/>
                <a:ea typeface="Arial" charset="0"/>
                <a:cs typeface="Arial" charset="0"/>
                <a:sym typeface="Cabin"/>
              </a:rPr>
              <a:t>[</a:t>
            </a:r>
            <a:r>
              <a:rPr lang="es-MX" sz="3600" dirty="0">
                <a:solidFill>
                  <a:srgbClr val="FF7F00"/>
                </a:solidFill>
                <a:latin typeface="Arial" charset="0"/>
                <a:ea typeface="Arial" charset="0"/>
                <a:cs typeface="Arial" charset="0"/>
                <a:sym typeface="Cabin"/>
              </a:rPr>
              <a:t>2</a:t>
            </a:r>
            <a:r>
              <a:rPr lang="es-MX" sz="3600" dirty="0">
                <a:solidFill>
                  <a:srgbClr val="00FFFF"/>
                </a:solidFill>
                <a:latin typeface="Arial" charset="0"/>
                <a:ea typeface="Arial" charset="0"/>
                <a:cs typeface="Arial" charset="0"/>
                <a:sym typeface="Cabin"/>
              </a:rPr>
              <a:t>:4]</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Atravesando cadenas con </a:t>
            </a:r>
            <a:br>
              <a:rPr lang="es-MX" sz="3600" dirty="0">
                <a:solidFill>
                  <a:schemeClr val="lt1"/>
                </a:solidFill>
                <a:latin typeface="Arial" charset="0"/>
                <a:ea typeface="Arial" charset="0"/>
                <a:cs typeface="Arial" charset="0"/>
                <a:sym typeface="Cabin"/>
              </a:rPr>
            </a:br>
            <a:r>
              <a:rPr lang="es-MX" sz="3600" dirty="0" err="1">
                <a:solidFill>
                  <a:srgbClr val="FFFF00"/>
                </a:solidFill>
                <a:latin typeface="Arial" charset="0"/>
                <a:ea typeface="Arial" charset="0"/>
                <a:cs typeface="Arial" charset="0"/>
                <a:sym typeface="Cabin"/>
              </a:rPr>
              <a:t>for</a:t>
            </a:r>
            <a:r>
              <a:rPr lang="es-MX" sz="3600" dirty="0">
                <a:solidFill>
                  <a:schemeClr val="lt1"/>
                </a:solidFill>
                <a:latin typeface="Arial" charset="0"/>
                <a:ea typeface="Arial" charset="0"/>
                <a:cs typeface="Arial" charset="0"/>
                <a:sym typeface="Cabin"/>
              </a:rPr>
              <a:t> y </a:t>
            </a:r>
            <a:r>
              <a:rPr lang="es-MX" sz="3600" dirty="0" err="1">
                <a:solidFill>
                  <a:srgbClr val="FFFF00"/>
                </a:solidFill>
                <a:latin typeface="Arial" charset="0"/>
                <a:ea typeface="Arial" charset="0"/>
                <a:cs typeface="Arial" charset="0"/>
                <a:sym typeface="Cabin"/>
              </a:rPr>
              <a:t>while</a:t>
            </a:r>
            <a:endParaRPr lang="es-MX" sz="3600" dirty="0">
              <a:solidFill>
                <a:srgbClr val="FFFF00"/>
              </a:solidFill>
              <a:latin typeface="Arial" charset="0"/>
              <a:ea typeface="Arial" charset="0"/>
              <a:cs typeface="Arial" charset="0"/>
              <a:sym typeface="Cabin"/>
            </a:endParaRP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Concatenando cadenas con  </a:t>
            </a:r>
            <a:r>
              <a:rPr lang="es-MX" sz="3600" dirty="0">
                <a:solidFill>
                  <a:srgbClr val="00FFFF"/>
                </a:solidFill>
                <a:latin typeface="Arial" charset="0"/>
                <a:ea typeface="Arial" charset="0"/>
                <a:cs typeface="Arial" charset="0"/>
                <a:sym typeface="Cabin"/>
              </a:rPr>
              <a:t>+</a:t>
            </a:r>
          </a:p>
        </p:txBody>
      </p:sp>
      <p:sp>
        <p:nvSpPr>
          <p:cNvPr id="537" name="Shape 537"/>
          <p:cNvSpPr txBox="1">
            <a:spLocks noGrp="1"/>
          </p:cNvSpPr>
          <p:nvPr>
            <p:ph type="body" idx="4294967295"/>
          </p:nvPr>
        </p:nvSpPr>
        <p:spPr>
          <a:xfrm>
            <a:off x="9499890" y="2682595"/>
            <a:ext cx="6585237" cy="5627687"/>
          </a:xfrm>
          <a:prstGeom prst="rect">
            <a:avLst/>
          </a:prstGeom>
          <a:noFill/>
          <a:ln>
            <a:noFill/>
          </a:ln>
        </p:spPr>
        <p:txBody>
          <a:bodyPr lIns="38100" tIns="38100" rIns="38100" bIns="38100" anchor="t" anchorCtr="0">
            <a:noAutofit/>
          </a:bodyPr>
          <a:lstStyle/>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Operaciones de Cadenas </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Librería </a:t>
            </a:r>
            <a:r>
              <a:rPr lang="es-MX" sz="3600" dirty="0" err="1">
                <a:solidFill>
                  <a:schemeClr val="lt1"/>
                </a:solidFill>
                <a:latin typeface="Arial" charset="0"/>
                <a:ea typeface="Arial" charset="0"/>
                <a:cs typeface="Arial" charset="0"/>
                <a:sym typeface="Cabin"/>
              </a:rPr>
              <a:t>String</a:t>
            </a:r>
            <a:endParaRPr lang="es-MX" sz="3600" dirty="0">
              <a:solidFill>
                <a:schemeClr val="lt1"/>
              </a:solidFill>
              <a:latin typeface="Arial" charset="0"/>
              <a:ea typeface="Arial" charset="0"/>
              <a:cs typeface="Arial" charset="0"/>
              <a:sym typeface="Cabin"/>
            </a:endParaRP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Comparación de Cadenas</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Búsqueda de Cadenas</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Reemplazando texto</a:t>
            </a:r>
          </a:p>
          <a:p>
            <a:pPr marL="685800" lvl="0" indent="-329311">
              <a:lnSpc>
                <a:spcPct val="115000"/>
              </a:lnSpc>
              <a:spcBef>
                <a:spcPts val="0"/>
              </a:spcBef>
              <a:spcAft>
                <a:spcPts val="1000"/>
              </a:spcAft>
              <a:buClr>
                <a:schemeClr val="lt1"/>
              </a:buClr>
              <a:buSzPct val="100000"/>
              <a:buFont typeface="Cabin"/>
              <a:buChar char="•"/>
            </a:pPr>
            <a:r>
              <a:rPr lang="es-MX" sz="3600" dirty="0">
                <a:solidFill>
                  <a:schemeClr val="lt1"/>
                </a:solidFill>
                <a:latin typeface="Arial" charset="0"/>
                <a:ea typeface="Arial" charset="0"/>
                <a:cs typeface="Arial" charset="0"/>
                <a:sym typeface="Cabin"/>
              </a:rPr>
              <a:t>Removiendo espacios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err="1">
                <a:solidFill>
                  <a:srgbClr val="FFFF00"/>
                </a:solidFill>
              </a:rPr>
              <a:t>Agradecimientos</a:t>
            </a:r>
            <a:r>
              <a:rPr lang="en-US" sz="3600" dirty="0">
                <a:solidFill>
                  <a:srgbClr val="FFFF00"/>
                </a:solidFill>
              </a:rPr>
              <a:t> / </a:t>
            </a:r>
            <a:r>
              <a:rPr lang="en-US" sz="3600" dirty="0" err="1">
                <a:solidFill>
                  <a:srgbClr val="FFFF00"/>
                </a:solidFill>
              </a:rPr>
              <a:t>Contribuciones</a:t>
            </a:r>
            <a:endParaRPr lang="en-US" sz="3600" dirty="0">
              <a:solidFill>
                <a:srgbClr val="FFFF00"/>
              </a:solidFill>
            </a:endParaRPr>
          </a:p>
        </p:txBody>
      </p:sp>
      <p:sp>
        <p:nvSpPr>
          <p:cNvPr id="543" name="Shape 543"/>
          <p:cNvSpPr txBox="1"/>
          <p:nvPr/>
        </p:nvSpPr>
        <p:spPr>
          <a:xfrm>
            <a:off x="1155700" y="2208255"/>
            <a:ext cx="7905173"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a:endParaRPr lang="es-MX" sz="1800" dirty="0">
              <a:solidFill>
                <a:srgbClr val="FFFFFF"/>
              </a:solidFill>
            </a:endParaRPr>
          </a:p>
          <a:p>
            <a:pPr lvl="0"/>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- 2020-05-02</a:t>
            </a:r>
            <a:endParaRPr lang="es-MX" sz="1800" dirty="0">
              <a:solidFill>
                <a:srgbClr val="FFFFFF"/>
              </a:solidFill>
            </a:endParaRPr>
          </a:p>
          <a:p>
            <a:pPr lvl="0"/>
            <a:endParaRPr lang="es-MX" sz="1800" dirty="0">
              <a:solidFill>
                <a:srgbClr val="FFFFFF"/>
              </a:solidFill>
            </a:endParaRPr>
          </a:p>
          <a:p>
            <a:pPr lvl="0"/>
            <a:endParaRPr lang="es-MX" sz="1800" dirty="0">
              <a:solidFill>
                <a:srgbClr val="FFFFFF"/>
              </a:solidFill>
            </a:endParaRPr>
          </a:p>
          <a:p>
            <a:pPr lvl="0"/>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704400" y="2208255"/>
            <a:ext cx="6797699" cy="5690588"/>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028950" y="833718"/>
            <a:ext cx="12058750" cy="17061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Buscando</a:t>
            </a:r>
            <a:r>
              <a:rPr lang="en-US" sz="7600" u="none" strike="noStrike" cap="none" dirty="0">
                <a:solidFill>
                  <a:srgbClr val="FFD966"/>
                </a:solidFill>
                <a:latin typeface="Arial" charset="0"/>
                <a:ea typeface="Arial" charset="0"/>
                <a:cs typeface="Arial" charset="0"/>
                <a:sym typeface="Cabin"/>
              </a:rPr>
              <a:t> dentro de una </a:t>
            </a:r>
            <a:r>
              <a:rPr lang="en-US" sz="7600" dirty="0">
                <a:solidFill>
                  <a:srgbClr val="FFD966"/>
                </a:solidFill>
                <a:latin typeface="Arial" charset="0"/>
                <a:ea typeface="Arial" charset="0"/>
                <a:cs typeface="Arial" charset="0"/>
                <a:sym typeface="Cabin"/>
              </a:rPr>
              <a:t>C</a:t>
            </a:r>
            <a:r>
              <a:rPr lang="en-US" sz="7600" u="none" strike="noStrike" cap="none" dirty="0">
                <a:solidFill>
                  <a:srgbClr val="FFD966"/>
                </a:solidFill>
                <a:latin typeface="Arial" charset="0"/>
                <a:ea typeface="Arial" charset="0"/>
                <a:cs typeface="Arial" charset="0"/>
                <a:sym typeface="Cabin"/>
              </a:rPr>
              <a:t>adena</a:t>
            </a:r>
          </a:p>
        </p:txBody>
      </p:sp>
      <p:sp>
        <p:nvSpPr>
          <p:cNvPr id="228" name="Shape 228"/>
          <p:cNvSpPr txBox="1">
            <a:spLocks noGrp="1"/>
          </p:cNvSpPr>
          <p:nvPr>
            <p:ph idx="1"/>
          </p:nvPr>
        </p:nvSpPr>
        <p:spPr>
          <a:xfrm>
            <a:off x="1155700" y="2603500"/>
            <a:ext cx="8802688" cy="5702399"/>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Podemos obtener cualquier carácter en una cadena usando un índice especificado en </a:t>
            </a:r>
            <a:r>
              <a:rPr lang="es-MX" sz="3600" dirty="0">
                <a:solidFill>
                  <a:srgbClr val="00FFFF"/>
                </a:solidFill>
                <a:latin typeface="Arial" charset="0"/>
                <a:ea typeface="Arial" charset="0"/>
                <a:cs typeface="Arial" charset="0"/>
                <a:sym typeface="Cabin"/>
              </a:rPr>
              <a:t>corchetes</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El valor del índice debe ser un entero y comienza desde el cero</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El valor del índice puede ser una expresión que se ha calculado</a:t>
            </a:r>
          </a:p>
        </p:txBody>
      </p:sp>
      <p:sp>
        <p:nvSpPr>
          <p:cNvPr id="229" name="Shape 229"/>
          <p:cNvSpPr txBox="1"/>
          <p:nvPr/>
        </p:nvSpPr>
        <p:spPr>
          <a:xfrm>
            <a:off x="10867921" y="4517526"/>
            <a:ext cx="4878899" cy="3788374"/>
          </a:xfrm>
          <a:prstGeom prst="rect">
            <a:avLst/>
          </a:prstGeom>
          <a:noFill/>
          <a:ln>
            <a:noFill/>
          </a:ln>
        </p:spPr>
        <p:txBody>
          <a:bodyPr lIns="0" tIns="0" rIns="0" bIns="0" anchor="ctr" anchorCtr="0">
            <a:noAutofit/>
          </a:bodyPr>
          <a:lstStyle/>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fruta</a:t>
            </a:r>
            <a:r>
              <a:rPr lang="es-MX" sz="3000" dirty="0">
                <a:solidFill>
                  <a:schemeClr val="lt1"/>
                </a:solidFill>
                <a:latin typeface="Courier New"/>
                <a:ea typeface="Courier New"/>
                <a:cs typeface="Courier New"/>
                <a:sym typeface="Courier New"/>
              </a:rPr>
              <a:t> = </a:t>
            </a:r>
            <a:r>
              <a:rPr lang="es-MX" sz="3000" dirty="0">
                <a:solidFill>
                  <a:srgbClr val="FF7F00"/>
                </a:solidFill>
                <a:latin typeface="Courier New"/>
                <a:ea typeface="Courier New"/>
                <a:cs typeface="Courier New"/>
                <a:sym typeface="Courier New"/>
              </a:rPr>
              <a:t>'banana'</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letra</a:t>
            </a:r>
            <a:r>
              <a:rPr lang="es-MX" sz="3000" dirty="0">
                <a:solidFill>
                  <a:schemeClr val="lt1"/>
                </a:solidFill>
                <a:latin typeface="Courier New"/>
                <a:ea typeface="Courier New"/>
                <a:cs typeface="Courier New"/>
                <a:sym typeface="Courier New"/>
              </a:rPr>
              <a:t> = </a:t>
            </a:r>
            <a:r>
              <a:rPr lang="es-MX" sz="3000" dirty="0">
                <a:solidFill>
                  <a:srgbClr val="00FF00"/>
                </a:solidFill>
                <a:latin typeface="Courier New"/>
                <a:ea typeface="Courier New"/>
                <a:cs typeface="Courier New"/>
                <a:sym typeface="Courier New"/>
              </a:rPr>
              <a:t>fruta</a:t>
            </a:r>
            <a:r>
              <a:rPr lang="es-MX" sz="3000" dirty="0">
                <a:solidFill>
                  <a:srgbClr val="00FFFF"/>
                </a:solidFill>
                <a:latin typeface="Courier New"/>
                <a:ea typeface="Courier New"/>
                <a:cs typeface="Courier New"/>
                <a:sym typeface="Courier New"/>
              </a:rPr>
              <a:t>[</a:t>
            </a:r>
            <a:r>
              <a:rPr lang="es-MX" sz="3000" dirty="0">
                <a:solidFill>
                  <a:srgbClr val="FF7F00"/>
                </a:solidFill>
                <a:latin typeface="Courier New"/>
                <a:ea typeface="Courier New"/>
                <a:cs typeface="Courier New"/>
                <a:sym typeface="Courier New"/>
              </a:rPr>
              <a:t>1</a:t>
            </a:r>
            <a:r>
              <a:rPr lang="es-MX" sz="3000" dirty="0">
                <a:solidFill>
                  <a:srgbClr val="00FFFF"/>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lt1"/>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letra</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a</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x</a:t>
            </a:r>
            <a:r>
              <a:rPr lang="es-MX" sz="3000" dirty="0">
                <a:solidFill>
                  <a:schemeClr val="lt1"/>
                </a:solidFill>
                <a:latin typeface="Courier New"/>
                <a:ea typeface="Courier New"/>
                <a:cs typeface="Courier New"/>
                <a:sym typeface="Courier New"/>
              </a:rPr>
              <a:t> = </a:t>
            </a:r>
            <a:r>
              <a:rPr lang="es-MX" sz="3000" dirty="0">
                <a:solidFill>
                  <a:srgbClr val="FF7F00"/>
                </a:solidFill>
                <a:latin typeface="Courier New"/>
                <a:ea typeface="Courier New"/>
                <a:cs typeface="Courier New"/>
                <a:sym typeface="Courier New"/>
              </a:rPr>
              <a:t>3</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a:solidFill>
                  <a:srgbClr val="00FF00"/>
                </a:solidFill>
                <a:latin typeface="Courier New"/>
                <a:ea typeface="Courier New"/>
                <a:cs typeface="Courier New"/>
                <a:sym typeface="Courier New"/>
              </a:rPr>
              <a:t>w</a:t>
            </a:r>
            <a:r>
              <a:rPr lang="es-MX" sz="3000" dirty="0">
                <a:solidFill>
                  <a:schemeClr val="lt1"/>
                </a:solidFill>
                <a:latin typeface="Courier New"/>
                <a:ea typeface="Courier New"/>
                <a:cs typeface="Courier New"/>
                <a:sym typeface="Courier New"/>
              </a:rPr>
              <a:t> = </a:t>
            </a:r>
            <a:r>
              <a:rPr lang="es-MX" sz="3000" dirty="0">
                <a:solidFill>
                  <a:srgbClr val="00FF00"/>
                </a:solidFill>
                <a:latin typeface="Courier New"/>
                <a:ea typeface="Courier New"/>
                <a:cs typeface="Courier New"/>
                <a:sym typeface="Courier New"/>
              </a:rPr>
              <a:t>fruta</a:t>
            </a:r>
            <a:r>
              <a:rPr lang="es-MX" sz="3000" dirty="0">
                <a:solidFill>
                  <a:srgbClr val="00FFFF"/>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x</a:t>
            </a:r>
            <a:r>
              <a:rPr lang="es-MX" sz="3000" dirty="0">
                <a:solidFill>
                  <a:srgbClr val="00FFFF"/>
                </a:solidFill>
                <a:latin typeface="Courier New"/>
                <a:ea typeface="Courier New"/>
                <a:cs typeface="Courier New"/>
                <a:sym typeface="Courier New"/>
              </a:rPr>
              <a:t> - </a:t>
            </a:r>
            <a:r>
              <a:rPr lang="es-MX" sz="3000" dirty="0">
                <a:solidFill>
                  <a:srgbClr val="FF7F00"/>
                </a:solidFill>
                <a:latin typeface="Courier New"/>
                <a:ea typeface="Courier New"/>
                <a:cs typeface="Courier New"/>
                <a:sym typeface="Courier New"/>
              </a:rPr>
              <a:t>1</a:t>
            </a:r>
            <a:r>
              <a:rPr lang="es-MX" sz="3000" dirty="0">
                <a:solidFill>
                  <a:srgbClr val="00FFFF"/>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&gt;&gt;&gt; </a:t>
            </a:r>
            <a:r>
              <a:rPr lang="es-MX" sz="3000" dirty="0" err="1">
                <a:solidFill>
                  <a:srgbClr val="FFFF00"/>
                </a:solidFill>
                <a:latin typeface="Courier New"/>
                <a:ea typeface="Courier New"/>
                <a:cs typeface="Courier New"/>
                <a:sym typeface="Courier New"/>
              </a:rPr>
              <a:t>print</a:t>
            </a:r>
            <a:r>
              <a:rPr lang="es-MX" sz="3000" dirty="0">
                <a:solidFill>
                  <a:schemeClr val="lt1"/>
                </a:solidFill>
                <a:latin typeface="Courier New"/>
                <a:ea typeface="Courier New"/>
                <a:cs typeface="Courier New"/>
                <a:sym typeface="Courier New"/>
              </a:rPr>
              <a:t>(</a:t>
            </a:r>
            <a:r>
              <a:rPr lang="es-MX" sz="3000" dirty="0">
                <a:solidFill>
                  <a:srgbClr val="00FF00"/>
                </a:solidFill>
                <a:latin typeface="Courier New"/>
                <a:ea typeface="Courier New"/>
                <a:cs typeface="Courier New"/>
                <a:sym typeface="Courier New"/>
              </a:rPr>
              <a:t>w</a:t>
            </a:r>
            <a:r>
              <a:rPr lang="es-MX" sz="3000" dirty="0">
                <a:solidFill>
                  <a:schemeClr val="bg1"/>
                </a:solidFill>
                <a:latin typeface="Courier New"/>
                <a:ea typeface="Courier New"/>
                <a:cs typeface="Courier New"/>
                <a:sym typeface="Courier New"/>
              </a:rPr>
              <a:t>)</a:t>
            </a:r>
          </a:p>
          <a:p>
            <a:pPr lvl="0">
              <a:buClr>
                <a:schemeClr val="lt1"/>
              </a:buClr>
              <a:buSzPct val="25000"/>
            </a:pPr>
            <a:r>
              <a:rPr lang="es-MX" sz="3000" dirty="0">
                <a:solidFill>
                  <a:schemeClr val="lt1"/>
                </a:solidFill>
                <a:latin typeface="Courier New"/>
                <a:ea typeface="Courier New"/>
                <a:cs typeface="Courier New"/>
                <a:sym typeface="Courier New"/>
              </a:rPr>
              <a:t>n</a:t>
            </a:r>
          </a:p>
        </p:txBody>
      </p:sp>
      <p:pic>
        <p:nvPicPr>
          <p:cNvPr id="230" name="Shape 230"/>
          <p:cNvPicPr preferRelativeResize="0"/>
          <p:nvPr/>
        </p:nvPicPr>
        <p:blipFill rotWithShape="1">
          <a:blip r:embed="rId3">
            <a:alphaModFix/>
          </a:blip>
          <a:srcRect/>
          <a:stretch/>
        </p:blipFill>
        <p:spPr>
          <a:xfrm>
            <a:off x="654050" y="908000"/>
            <a:ext cx="2489200" cy="1663317"/>
          </a:xfrm>
          <a:prstGeom prst="rect">
            <a:avLst/>
          </a:prstGeom>
          <a:noFill/>
          <a:ln>
            <a:noFill/>
          </a:ln>
        </p:spPr>
      </p:pic>
      <p:sp>
        <p:nvSpPr>
          <p:cNvPr id="231" name="Shape 231"/>
          <p:cNvSpPr txBox="1"/>
          <p:nvPr/>
        </p:nvSpPr>
        <p:spPr>
          <a:xfrm>
            <a:off x="10566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32" name="Shape 232"/>
          <p:cNvSpPr txBox="1"/>
          <p:nvPr/>
        </p:nvSpPr>
        <p:spPr>
          <a:xfrm>
            <a:off x="10566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33" name="Shape 233"/>
          <p:cNvSpPr txBox="1"/>
          <p:nvPr/>
        </p:nvSpPr>
        <p:spPr>
          <a:xfrm>
            <a:off x="11315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34" name="Shape 234"/>
          <p:cNvSpPr txBox="1"/>
          <p:nvPr/>
        </p:nvSpPr>
        <p:spPr>
          <a:xfrm>
            <a:off x="11315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5" name="Shape 235"/>
          <p:cNvSpPr txBox="1"/>
          <p:nvPr/>
        </p:nvSpPr>
        <p:spPr>
          <a:xfrm>
            <a:off x="120904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36" name="Shape 236"/>
          <p:cNvSpPr txBox="1"/>
          <p:nvPr/>
        </p:nvSpPr>
        <p:spPr>
          <a:xfrm>
            <a:off x="120904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37" name="Shape 237"/>
          <p:cNvSpPr txBox="1"/>
          <p:nvPr/>
        </p:nvSpPr>
        <p:spPr>
          <a:xfrm>
            <a:off x="128397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38" name="Shape 238"/>
          <p:cNvSpPr txBox="1"/>
          <p:nvPr/>
        </p:nvSpPr>
        <p:spPr>
          <a:xfrm>
            <a:off x="128397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39" name="Shape 239"/>
          <p:cNvSpPr txBox="1"/>
          <p:nvPr/>
        </p:nvSpPr>
        <p:spPr>
          <a:xfrm>
            <a:off x="135636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40" name="Shape 240"/>
          <p:cNvSpPr txBox="1"/>
          <p:nvPr/>
        </p:nvSpPr>
        <p:spPr>
          <a:xfrm>
            <a:off x="135636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41" name="Shape 241"/>
          <p:cNvSpPr txBox="1"/>
          <p:nvPr/>
        </p:nvSpPr>
        <p:spPr>
          <a:xfrm>
            <a:off x="14312900" y="36703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42" name="Shape 242"/>
          <p:cNvSpPr txBox="1"/>
          <p:nvPr/>
        </p:nvSpPr>
        <p:spPr>
          <a:xfrm>
            <a:off x="14312900" y="29337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66FF"/>
              </a:buClr>
              <a:buSzPct val="25000"/>
              <a:buFont typeface="Cabin"/>
              <a:buNone/>
            </a:pPr>
            <a:r>
              <a:rPr lang="es-MX" sz="7600" dirty="0">
                <a:solidFill>
                  <a:srgbClr val="FFD966"/>
                </a:solidFill>
                <a:latin typeface="Arial" charset="0"/>
                <a:ea typeface="Arial" charset="0"/>
                <a:cs typeface="Arial" charset="0"/>
                <a:sym typeface="Cabin"/>
              </a:rPr>
              <a:t>U</a:t>
            </a:r>
            <a:r>
              <a:rPr lang="en-US" sz="7600" dirty="0">
                <a:solidFill>
                  <a:srgbClr val="FFD966"/>
                </a:solidFill>
                <a:latin typeface="Arial" charset="0"/>
                <a:ea typeface="Arial" charset="0"/>
                <a:cs typeface="Arial" charset="0"/>
                <a:sym typeface="Cabin"/>
              </a:rPr>
              <a:t>n </a:t>
            </a:r>
            <a:r>
              <a:rPr lang="en-US" sz="7600" dirty="0" err="1">
                <a:solidFill>
                  <a:srgbClr val="FFD966"/>
                </a:solidFill>
                <a:latin typeface="Arial" charset="0"/>
                <a:ea typeface="Arial" charset="0"/>
                <a:cs typeface="Arial" charset="0"/>
                <a:sym typeface="Cabin"/>
              </a:rPr>
              <a:t>carácter</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muy</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lejano</a:t>
            </a:r>
            <a:endParaRPr lang="en-US" sz="7600" u="none" strike="noStrike" cap="none" dirty="0">
              <a:solidFill>
                <a:srgbClr val="FFD966"/>
              </a:solidFill>
              <a:latin typeface="Arial" charset="0"/>
              <a:ea typeface="Arial" charset="0"/>
              <a:cs typeface="Arial" charset="0"/>
              <a:sym typeface="Cabin"/>
            </a:endParaRPr>
          </a:p>
        </p:txBody>
      </p:sp>
      <p:sp>
        <p:nvSpPr>
          <p:cNvPr id="248" name="Shape 248"/>
          <p:cNvSpPr txBox="1">
            <a:spLocks noGrp="1"/>
          </p:cNvSpPr>
          <p:nvPr>
            <p:ph idx="1"/>
          </p:nvPr>
        </p:nvSpPr>
        <p:spPr>
          <a:xfrm>
            <a:off x="1155700" y="2603500"/>
            <a:ext cx="6245225" cy="5188301"/>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Vas a obtener un </a:t>
            </a:r>
            <a:r>
              <a:rPr lang="es-MX" sz="3600" dirty="0">
                <a:solidFill>
                  <a:srgbClr val="E06666"/>
                </a:solidFill>
                <a:latin typeface="Arial" charset="0"/>
                <a:ea typeface="Arial" charset="0"/>
                <a:cs typeface="Arial" charset="0"/>
                <a:sym typeface="Cabin"/>
              </a:rPr>
              <a:t>error de Python</a:t>
            </a:r>
            <a:r>
              <a:rPr lang="es-MX" sz="3600" dirty="0">
                <a:solidFill>
                  <a:schemeClr val="lt1"/>
                </a:solidFill>
                <a:latin typeface="Arial" charset="0"/>
                <a:ea typeface="Arial" charset="0"/>
                <a:cs typeface="Arial" charset="0"/>
                <a:sym typeface="Cabin"/>
              </a:rPr>
              <a:t> si tratas de acceder un índice más allá del final de la cadena.</a:t>
            </a:r>
          </a:p>
          <a:p>
            <a:pPr marL="749300" lvl="0" indent="-533400">
              <a:spcBef>
                <a:spcPts val="3500"/>
              </a:spcBef>
              <a:buClr>
                <a:schemeClr val="lt1"/>
              </a:buClr>
              <a:buSzPct val="171000"/>
              <a:buFont typeface="Cabin"/>
              <a:buChar char="•"/>
            </a:pPr>
            <a:r>
              <a:rPr lang="es-MX" sz="3600" dirty="0">
                <a:solidFill>
                  <a:schemeClr val="lt1"/>
                </a:solidFill>
                <a:latin typeface="Arial" charset="0"/>
                <a:ea typeface="Arial" charset="0"/>
                <a:cs typeface="Arial" charset="0"/>
                <a:sym typeface="Cabin"/>
              </a:rPr>
              <a:t>Así que sé cuidadoso cuando construyas valores de índices y rebanadas</a:t>
            </a:r>
          </a:p>
        </p:txBody>
      </p:sp>
      <p:sp>
        <p:nvSpPr>
          <p:cNvPr id="249" name="Shape 249"/>
          <p:cNvSpPr txBox="1"/>
          <p:nvPr/>
        </p:nvSpPr>
        <p:spPr>
          <a:xfrm>
            <a:off x="8759825" y="3239110"/>
            <a:ext cx="6845400"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abc</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zot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5</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Traceback</a:t>
            </a:r>
            <a:r>
              <a:rPr lang="en-US" sz="3000" i="0" u="none" strike="noStrike" cap="none" dirty="0">
                <a:solidFill>
                  <a:srgbClr val="E06666"/>
                </a:solidFill>
                <a:latin typeface="Courier"/>
                <a:ea typeface="Courier"/>
                <a:cs typeface="Courier"/>
                <a:sym typeface="Courier New"/>
              </a:rPr>
              <a:t> (most recent call last):  File "&lt;</a:t>
            </a:r>
            <a:r>
              <a:rPr lang="en-US" sz="3000" i="0" u="none" strike="noStrike" cap="none" dirty="0" err="1">
                <a:solidFill>
                  <a:srgbClr val="E06666"/>
                </a:solidFill>
                <a:latin typeface="Courier"/>
                <a:ea typeface="Courier"/>
                <a:cs typeface="Courier"/>
                <a:sym typeface="Courier New"/>
              </a:rPr>
              <a:t>stdin</a:t>
            </a:r>
            <a:r>
              <a:rPr lang="en-US" sz="30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E06666"/>
                </a:solidFill>
                <a:latin typeface="Courier"/>
                <a:ea typeface="Courier"/>
                <a:cs typeface="Courier"/>
                <a:sym typeface="Courier New"/>
              </a:rPr>
              <a:t>IndexError</a:t>
            </a:r>
            <a:r>
              <a:rPr lang="en-US" sz="3000" i="0" u="none" strike="noStrike" cap="none" dirty="0">
                <a:solidFill>
                  <a:srgbClr val="E06666"/>
                </a:solidFill>
                <a:latin typeface="Courier"/>
                <a:ea typeface="Courier"/>
                <a:cs typeface="Courier"/>
                <a:sym typeface="Courier New"/>
              </a:rPr>
              <a:t>: string index out of range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Las </a:t>
            </a:r>
            <a:r>
              <a:rPr lang="en-US" sz="7600" u="none" strike="noStrike" cap="none" dirty="0" err="1">
                <a:solidFill>
                  <a:srgbClr val="FFD966"/>
                </a:solidFill>
                <a:latin typeface="Arial" charset="0"/>
                <a:ea typeface="Arial" charset="0"/>
                <a:cs typeface="Arial" charset="0"/>
                <a:sym typeface="Cabin"/>
              </a:rPr>
              <a:t>Cadenas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tienen</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Tamaño</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idx="1"/>
          </p:nvPr>
        </p:nvSpPr>
        <p:spPr>
          <a:xfrm>
            <a:off x="1155700" y="2603501"/>
            <a:ext cx="7386041" cy="4608474"/>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MX" sz="4000" dirty="0">
                <a:solidFill>
                  <a:schemeClr val="lt1"/>
                </a:solidFill>
                <a:latin typeface="Arial" charset="0"/>
                <a:ea typeface="Arial" charset="0"/>
                <a:cs typeface="Arial" charset="0"/>
                <a:sym typeface="Cabin"/>
              </a:rPr>
              <a:t>La función nativa </a:t>
            </a:r>
            <a:r>
              <a:rPr lang="es-MX" sz="4000" dirty="0" err="1">
                <a:solidFill>
                  <a:srgbClr val="FF00FF"/>
                </a:solidFill>
                <a:latin typeface="Arial" charset="0"/>
                <a:ea typeface="Arial" charset="0"/>
                <a:cs typeface="Arial" charset="0"/>
                <a:sym typeface="Cabin"/>
              </a:rPr>
              <a:t>len</a:t>
            </a:r>
            <a:r>
              <a:rPr lang="es-MX" sz="4000" dirty="0">
                <a:solidFill>
                  <a:schemeClr val="lt1"/>
                </a:solidFill>
                <a:latin typeface="Arial" charset="0"/>
                <a:ea typeface="Arial" charset="0"/>
                <a:cs typeface="Arial" charset="0"/>
                <a:sym typeface="Cabin"/>
              </a:rPr>
              <a:t> nos retorna el tamaño de una cadena</a:t>
            </a:r>
          </a:p>
        </p:txBody>
      </p:sp>
      <p:sp>
        <p:nvSpPr>
          <p:cNvPr id="256" name="Shape 256"/>
          <p:cNvSpPr txBox="1"/>
          <p:nvPr/>
        </p:nvSpPr>
        <p:spPr>
          <a:xfrm>
            <a:off x="9947700" y="5551475"/>
            <a:ext cx="63080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chemeClr val="lt1"/>
                </a:solidFill>
                <a:latin typeface="Courier"/>
                <a:ea typeface="Courier"/>
                <a:cs typeface="Courier"/>
                <a:sym typeface="Courier New"/>
              </a:rPr>
              <a:t>(</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57" name="Shape 257"/>
          <p:cNvSpPr txBox="1"/>
          <p:nvPr/>
        </p:nvSpPr>
        <p:spPr>
          <a:xfrm>
            <a:off x="10375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0</a:t>
            </a:r>
          </a:p>
        </p:txBody>
      </p:sp>
      <p:sp>
        <p:nvSpPr>
          <p:cNvPr id="258" name="Shape 258"/>
          <p:cNvSpPr txBox="1"/>
          <p:nvPr/>
        </p:nvSpPr>
        <p:spPr>
          <a:xfrm>
            <a:off x="10375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b</a:t>
            </a:r>
          </a:p>
        </p:txBody>
      </p:sp>
      <p:sp>
        <p:nvSpPr>
          <p:cNvPr id="259" name="Shape 259"/>
          <p:cNvSpPr txBox="1"/>
          <p:nvPr/>
        </p:nvSpPr>
        <p:spPr>
          <a:xfrm>
            <a:off x="11125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1</a:t>
            </a:r>
          </a:p>
        </p:txBody>
      </p:sp>
      <p:sp>
        <p:nvSpPr>
          <p:cNvPr id="260" name="Shape 260"/>
          <p:cNvSpPr txBox="1"/>
          <p:nvPr/>
        </p:nvSpPr>
        <p:spPr>
          <a:xfrm>
            <a:off x="11125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1" name="Shape 261"/>
          <p:cNvSpPr txBox="1"/>
          <p:nvPr/>
        </p:nvSpPr>
        <p:spPr>
          <a:xfrm>
            <a:off x="118999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2</a:t>
            </a:r>
          </a:p>
        </p:txBody>
      </p:sp>
      <p:sp>
        <p:nvSpPr>
          <p:cNvPr id="262" name="Shape 262"/>
          <p:cNvSpPr txBox="1"/>
          <p:nvPr/>
        </p:nvSpPr>
        <p:spPr>
          <a:xfrm>
            <a:off x="118999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3" name="Shape 263"/>
          <p:cNvSpPr txBox="1"/>
          <p:nvPr/>
        </p:nvSpPr>
        <p:spPr>
          <a:xfrm>
            <a:off x="126492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3</a:t>
            </a:r>
          </a:p>
        </p:txBody>
      </p:sp>
      <p:sp>
        <p:nvSpPr>
          <p:cNvPr id="264" name="Shape 264"/>
          <p:cNvSpPr txBox="1"/>
          <p:nvPr/>
        </p:nvSpPr>
        <p:spPr>
          <a:xfrm>
            <a:off x="126492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
        <p:nvSpPr>
          <p:cNvPr id="265" name="Shape 265"/>
          <p:cNvSpPr txBox="1"/>
          <p:nvPr/>
        </p:nvSpPr>
        <p:spPr>
          <a:xfrm>
            <a:off x="133731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4</a:t>
            </a:r>
          </a:p>
        </p:txBody>
      </p:sp>
      <p:sp>
        <p:nvSpPr>
          <p:cNvPr id="266" name="Shape 266"/>
          <p:cNvSpPr txBox="1"/>
          <p:nvPr/>
        </p:nvSpPr>
        <p:spPr>
          <a:xfrm>
            <a:off x="133731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n</a:t>
            </a:r>
          </a:p>
        </p:txBody>
      </p:sp>
      <p:sp>
        <p:nvSpPr>
          <p:cNvPr id="267" name="Shape 267"/>
          <p:cNvSpPr txBox="1"/>
          <p:nvPr/>
        </p:nvSpPr>
        <p:spPr>
          <a:xfrm>
            <a:off x="14122400" y="4216400"/>
            <a:ext cx="736599" cy="736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5</a:t>
            </a:r>
          </a:p>
        </p:txBody>
      </p:sp>
      <p:sp>
        <p:nvSpPr>
          <p:cNvPr id="268" name="Shape 268"/>
          <p:cNvSpPr txBox="1"/>
          <p:nvPr/>
        </p:nvSpPr>
        <p:spPr>
          <a:xfrm>
            <a:off x="14122400" y="3479800"/>
            <a:ext cx="736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000" u="none" strike="noStrike" cap="none">
                <a:solidFill>
                  <a:schemeClr val="lt1"/>
                </a:solidFill>
                <a:latin typeface="Arial" charset="0"/>
                <a:ea typeface="Arial" charset="0"/>
                <a:cs typeface="Arial" charset="0"/>
                <a:sym typeface="Cabin"/>
              </a:rPr>
              <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FF"/>
              </a:buClr>
              <a:buSzPct val="25000"/>
            </a:pPr>
            <a:r>
              <a:rPr lang="en-US" sz="7600" dirty="0" err="1">
                <a:solidFill>
                  <a:srgbClr val="FFD966"/>
                </a:solidFill>
                <a:latin typeface="Arial" charset="0"/>
                <a:ea typeface="Arial" charset="0"/>
                <a:cs typeface="Arial" charset="0"/>
                <a:sym typeface="Cabin"/>
              </a:rPr>
              <a:t>Función</a:t>
            </a:r>
            <a:r>
              <a:rPr lang="en-US" sz="7600" dirty="0">
                <a:solidFill>
                  <a:srgbClr val="FFD966"/>
                </a:solidFill>
                <a:latin typeface="Arial" charset="0"/>
                <a:ea typeface="Arial" charset="0"/>
                <a:cs typeface="Arial" charset="0"/>
                <a:sym typeface="Cabin"/>
              </a:rPr>
              <a:t> </a:t>
            </a:r>
            <a:r>
              <a:rPr lang="en-US" sz="7600" u="none" strike="noStrike" cap="none" dirty="0" err="1">
                <a:solidFill>
                  <a:srgbClr val="FF40FF"/>
                </a:solidFill>
                <a:latin typeface="Arial" charset="0"/>
                <a:ea typeface="Arial" charset="0"/>
                <a:cs typeface="Arial" charset="0"/>
                <a:sym typeface="Cabin"/>
              </a:rPr>
              <a:t>len</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p:nvPr/>
        </p:nvSpPr>
        <p:spPr>
          <a:xfrm>
            <a:off x="1200150" y="2539900"/>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275" name="Shape 275"/>
          <p:cNvSpPr txBox="1"/>
          <p:nvPr/>
        </p:nvSpPr>
        <p:spPr>
          <a:xfrm>
            <a:off x="6845300" y="5168900"/>
            <a:ext cx="2819400" cy="2819400"/>
          </a:xfrm>
          <a:prstGeom prst="rect">
            <a:avLst/>
          </a:prstGeom>
          <a:solidFill>
            <a:schemeClr val="accent2">
              <a:lumMod val="60000"/>
              <a:lumOff val="40000"/>
            </a:schemeClr>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dirty="0" err="1">
                <a:solidFill>
                  <a:schemeClr val="lt1"/>
                </a:solidFill>
                <a:latin typeface="Arial" charset="0"/>
                <a:ea typeface="Arial" charset="0"/>
                <a:cs typeface="Arial" charset="0"/>
                <a:sym typeface="Cabin"/>
              </a:rPr>
              <a:t>Función</a:t>
            </a:r>
            <a:r>
              <a:rPr lang="en-US" sz="5400" u="none" strike="noStrike" cap="none" dirty="0">
                <a:solidFill>
                  <a:schemeClr val="lt1"/>
                </a:solidFill>
                <a:latin typeface="Arial" charset="0"/>
                <a:ea typeface="Arial" charset="0"/>
                <a:cs typeface="Arial" charset="0"/>
                <a:sym typeface="Cabin"/>
              </a:rPr>
              <a:t> </a:t>
            </a:r>
            <a:r>
              <a:rPr lang="en-US" sz="5400" u="none" strike="noStrike" cap="none" dirty="0" err="1">
                <a:solidFill>
                  <a:schemeClr val="lt1"/>
                </a:solidFill>
                <a:latin typeface="Arial" charset="0"/>
                <a:ea typeface="Arial" charset="0"/>
                <a:cs typeface="Arial" charset="0"/>
                <a:sym typeface="Cabin"/>
              </a:rPr>
              <a:t>len</a:t>
            </a:r>
            <a:r>
              <a:rPr lang="en-US" sz="5400" u="none" strike="noStrike" cap="none" dirty="0">
                <a:solidFill>
                  <a:schemeClr val="lt1"/>
                </a:solidFill>
                <a:latin typeface="Arial" charset="0"/>
                <a:ea typeface="Arial" charset="0"/>
                <a:cs typeface="Arial" charset="0"/>
                <a:sym typeface="Cabin"/>
              </a:rPr>
              <a:t>()</a:t>
            </a:r>
          </a:p>
        </p:txBody>
      </p:sp>
      <p:cxnSp>
        <p:nvCxnSpPr>
          <p:cNvPr id="276" name="Shape 276"/>
          <p:cNvCxnSpPr/>
          <p:nvPr/>
        </p:nvCxnSpPr>
        <p:spPr>
          <a:xfrm flipH="1">
            <a:off x="5299074" y="66230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77" name="Shape 277"/>
          <p:cNvSpPr txBox="1"/>
          <p:nvPr/>
        </p:nvSpPr>
        <p:spPr>
          <a:xfrm>
            <a:off x="2209798" y="6069012"/>
            <a:ext cx="2819400"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(una </a:t>
            </a:r>
            <a:r>
              <a:rPr lang="en-US" sz="3600" u="none" strike="noStrike" cap="none" dirty="0" err="1">
                <a:solidFill>
                  <a:srgbClr val="FF7F00"/>
                </a:solidFill>
                <a:latin typeface="Arial" charset="0"/>
                <a:ea typeface="Arial" charset="0"/>
                <a:cs typeface="Arial" charset="0"/>
                <a:sym typeface="Cabin"/>
              </a:rPr>
              <a:t>cadena</a:t>
            </a:r>
            <a:r>
              <a:rPr lang="en-US" sz="3600" u="none" strike="noStrike" cap="none" dirty="0">
                <a:solidFill>
                  <a:srgbClr val="FF7F00"/>
                </a:solidFill>
                <a:latin typeface="Arial" charset="0"/>
                <a:ea typeface="Arial" charset="0"/>
                <a:cs typeface="Arial" charset="0"/>
                <a:sym typeface="Cabin"/>
              </a:rPr>
              <a:t>)</a:t>
            </a:r>
          </a:p>
        </p:txBody>
      </p:sp>
      <p:sp>
        <p:nvSpPr>
          <p:cNvPr id="278" name="Shape 278"/>
          <p:cNvSpPr txBox="1"/>
          <p:nvPr/>
        </p:nvSpPr>
        <p:spPr>
          <a:xfrm>
            <a:off x="11442699" y="6000750"/>
            <a:ext cx="260350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(un </a:t>
            </a:r>
            <a:r>
              <a:rPr lang="en-US" sz="3600" u="none" strike="noStrike" cap="none" dirty="0" err="1">
                <a:solidFill>
                  <a:srgbClr val="00FF00"/>
                </a:solidFill>
                <a:latin typeface="Arial" charset="0"/>
                <a:ea typeface="Arial" charset="0"/>
                <a:cs typeface="Arial" charset="0"/>
                <a:sym typeface="Cabin"/>
              </a:rPr>
              <a:t>número</a:t>
            </a:r>
            <a:r>
              <a:rPr lang="en-US" sz="3600" u="none" strike="noStrike" cap="none" dirty="0">
                <a:solidFill>
                  <a:srgbClr val="00FF00"/>
                </a:solidFill>
                <a:latin typeface="Arial" charset="0"/>
                <a:ea typeface="Arial" charset="0"/>
                <a:cs typeface="Arial" charset="0"/>
                <a:sym typeface="Cabin"/>
              </a:rPr>
              <a:t>)</a:t>
            </a:r>
          </a:p>
        </p:txBody>
      </p:sp>
      <p:cxnSp>
        <p:nvCxnSpPr>
          <p:cNvPr id="279" name="Shape 279"/>
          <p:cNvCxnSpPr/>
          <p:nvPr/>
        </p:nvCxnSpPr>
        <p:spPr>
          <a:xfrm flipH="1">
            <a:off x="9680574" y="65722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80" name="Shape 280"/>
          <p:cNvSpPr txBox="1"/>
          <p:nvPr/>
        </p:nvSpPr>
        <p:spPr>
          <a:xfrm>
            <a:off x="10283825" y="2710522"/>
            <a:ext cx="5130899" cy="2184300"/>
          </a:xfrm>
          <a:prstGeom prst="rect">
            <a:avLst/>
          </a:prstGeom>
          <a:noFill/>
          <a:ln>
            <a:noFill/>
          </a:ln>
        </p:spPr>
        <p:txBody>
          <a:bodyPr lIns="0" tIns="0" rIns="0" bIns="0" anchor="ctr" anchorCtr="0">
            <a:noAutofit/>
          </a:bodyPr>
          <a:lstStyle/>
          <a:p>
            <a:pPr lvl="0" algn="ctr">
              <a:buClr>
                <a:schemeClr val="lt1"/>
              </a:buClr>
              <a:buSzPct val="25000"/>
            </a:pPr>
            <a:r>
              <a:rPr lang="es-MX" sz="3600" dirty="0">
                <a:solidFill>
                  <a:schemeClr val="lt1"/>
                </a:solidFill>
                <a:latin typeface="Arial" charset="0"/>
                <a:ea typeface="Arial" charset="0"/>
                <a:cs typeface="Arial" charset="0"/>
                <a:sym typeface="Cabin"/>
              </a:rPr>
              <a:t>Una </a:t>
            </a:r>
            <a:r>
              <a:rPr lang="es-MX" sz="3600" dirty="0">
                <a:solidFill>
                  <a:srgbClr val="FF00FF"/>
                </a:solidFill>
                <a:latin typeface="Arial" charset="0"/>
                <a:ea typeface="Arial" charset="0"/>
                <a:cs typeface="Arial" charset="0"/>
                <a:sym typeface="Cabin"/>
              </a:rPr>
              <a:t>función</a:t>
            </a:r>
            <a:r>
              <a:rPr lang="es-MX" sz="3600" dirty="0">
                <a:solidFill>
                  <a:schemeClr val="lt1"/>
                </a:solidFill>
                <a:latin typeface="Arial" charset="0"/>
                <a:ea typeface="Arial" charset="0"/>
                <a:cs typeface="Arial" charset="0"/>
                <a:sym typeface="Cabin"/>
              </a:rPr>
              <a:t> es </a:t>
            </a:r>
            <a:r>
              <a:rPr lang="es-MX" sz="3600" dirty="0">
                <a:solidFill>
                  <a:srgbClr val="FF00FF"/>
                </a:solidFill>
                <a:latin typeface="Arial" charset="0"/>
                <a:ea typeface="Arial" charset="0"/>
                <a:cs typeface="Arial" charset="0"/>
                <a:sym typeface="Cabin"/>
              </a:rPr>
              <a:t>un código almacenado</a:t>
            </a:r>
            <a:r>
              <a:rPr lang="es-MX" sz="3600" dirty="0">
                <a:solidFill>
                  <a:schemeClr val="lt1"/>
                </a:solidFill>
                <a:latin typeface="Arial" charset="0"/>
                <a:ea typeface="Arial" charset="0"/>
                <a:cs typeface="Arial" charset="0"/>
                <a:sym typeface="Cabin"/>
              </a:rPr>
              <a:t> que utilizamos. Una función toma </a:t>
            </a:r>
            <a:r>
              <a:rPr lang="es-MX" sz="3600" dirty="0">
                <a:solidFill>
                  <a:srgbClr val="FF7F00"/>
                </a:solidFill>
                <a:latin typeface="Arial" charset="0"/>
                <a:ea typeface="Arial" charset="0"/>
                <a:cs typeface="Arial" charset="0"/>
                <a:sym typeface="Cabin"/>
              </a:rPr>
              <a:t>datos de entrada </a:t>
            </a:r>
            <a:r>
              <a:rPr lang="es-MX" sz="3600" dirty="0">
                <a:solidFill>
                  <a:schemeClr val="lt1"/>
                </a:solidFill>
                <a:latin typeface="Arial" charset="0"/>
                <a:ea typeface="Arial" charset="0"/>
                <a:cs typeface="Arial" charset="0"/>
                <a:sym typeface="Cabin"/>
              </a:rPr>
              <a:t>y produce </a:t>
            </a:r>
            <a:r>
              <a:rPr lang="es-MX" sz="3600" dirty="0">
                <a:solidFill>
                  <a:srgbClr val="00FF00"/>
                </a:solidFill>
                <a:latin typeface="Arial" charset="0"/>
                <a:ea typeface="Arial" charset="0"/>
                <a:cs typeface="Arial" charset="0"/>
                <a:sym typeface="Cabin"/>
              </a:rPr>
              <a:t>datos de salida</a:t>
            </a:r>
            <a:r>
              <a:rPr lang="es-MX" sz="3600" dirty="0">
                <a:solidFill>
                  <a:schemeClr val="lt1"/>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12" name="Shape 273">
            <a:extLst>
              <a:ext uri="{FF2B5EF4-FFF2-40B4-BE49-F238E27FC236}">
                <a16:creationId xmlns:a16="http://schemas.microsoft.com/office/drawing/2014/main" id="{1A12D791-8223-467B-AB90-FCF31DC721E9}"/>
              </a:ext>
            </a:extLst>
          </p:cNvPr>
          <p:cNvSpPr txBox="1">
            <a:spLocks/>
          </p:cNvSpPr>
          <p:nvPr/>
        </p:nvSpPr>
        <p:spPr>
          <a:xfrm>
            <a:off x="1155700" y="833718"/>
            <a:ext cx="13932000" cy="1706182"/>
          </a:xfrm>
          <a:prstGeom prst="rect">
            <a:avLst/>
          </a:prstGeom>
          <a:noFill/>
          <a:ln>
            <a:noFill/>
          </a:ln>
        </p:spPr>
        <p:txBody>
          <a:bodyPr lIns="38100" tIns="38100" rIns="38100" bIns="38100" anchor="ctr" anchorCtr="0">
            <a:noAutofit/>
          </a:bodyPr>
          <a:lstStyle>
            <a:lvl1pPr lvl="0" algn="ctr" defTabSz="812764" rtl="0" eaLnBrk="1" latinLnBrk="0" hangingPunct="1">
              <a:spcBef>
                <a:spcPts val="0"/>
              </a:spcBef>
              <a:spcAft>
                <a:spcPts val="0"/>
              </a:spcAft>
              <a:buNone/>
              <a:defRPr sz="7800" kern="1200">
                <a:solidFill>
                  <a:schemeClr val="tx1"/>
                </a:solidFill>
                <a:latin typeface="+mj-lt"/>
                <a:ea typeface="+mj-ea"/>
                <a:cs typeface="+mj-cs"/>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pPr>
              <a:buClr>
                <a:srgbClr val="FF00FF"/>
              </a:buClr>
              <a:buSzPct val="25000"/>
            </a:pPr>
            <a:r>
              <a:rPr lang="en-US" sz="7600">
                <a:solidFill>
                  <a:srgbClr val="FFD966"/>
                </a:solidFill>
                <a:latin typeface="Arial" charset="0"/>
                <a:ea typeface="Arial" charset="0"/>
                <a:cs typeface="Arial" charset="0"/>
                <a:sym typeface="Cabin"/>
              </a:rPr>
              <a:t>Función </a:t>
            </a:r>
            <a:r>
              <a:rPr lang="en-US" sz="7600">
                <a:solidFill>
                  <a:srgbClr val="FF40FF"/>
                </a:solidFill>
                <a:latin typeface="Arial" charset="0"/>
                <a:ea typeface="Arial" charset="0"/>
                <a:cs typeface="Arial" charset="0"/>
                <a:sym typeface="Cabin"/>
              </a:rPr>
              <a:t>len</a:t>
            </a:r>
            <a:endParaRPr lang="en-US" sz="7600" dirty="0">
              <a:solidFill>
                <a:srgbClr val="FFD966"/>
              </a:solidFill>
              <a:latin typeface="Arial" charset="0"/>
              <a:ea typeface="Arial" charset="0"/>
              <a:cs typeface="Arial" charset="0"/>
              <a:sym typeface="Cabin"/>
            </a:endParaRPr>
          </a:p>
        </p:txBody>
      </p:sp>
      <p:sp>
        <p:nvSpPr>
          <p:cNvPr id="13" name="Shape 274">
            <a:extLst>
              <a:ext uri="{FF2B5EF4-FFF2-40B4-BE49-F238E27FC236}">
                <a16:creationId xmlns:a16="http://schemas.microsoft.com/office/drawing/2014/main" id="{D5F83780-E5A1-4A58-8DD2-9DEECD6C4090}"/>
              </a:ext>
            </a:extLst>
          </p:cNvPr>
          <p:cNvSpPr txBox="1"/>
          <p:nvPr/>
        </p:nvSpPr>
        <p:spPr>
          <a:xfrm>
            <a:off x="1200150" y="2539900"/>
            <a:ext cx="56451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 'banana'</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rgbClr val="FF7F00"/>
                </a:solidFill>
                <a:latin typeface="Courier"/>
                <a:ea typeface="Courier"/>
                <a:cs typeface="Courier"/>
                <a:sym typeface="Courier New"/>
              </a:rPr>
              <a:t> </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FF00FF"/>
                </a:solidFill>
                <a:latin typeface="Courier"/>
                <a:ea typeface="Courier"/>
                <a:cs typeface="Courier"/>
                <a:sym typeface="Courier New"/>
              </a:rPr>
              <a:t>len</a:t>
            </a:r>
            <a:r>
              <a:rPr lang="en-US" sz="3600" i="0" u="none" strike="noStrike" cap="none" dirty="0">
                <a:solidFill>
                  <a:srgbClr val="FF00FF"/>
                </a:solidFill>
                <a:latin typeface="Courier"/>
                <a:ea typeface="Courier"/>
                <a:cs typeface="Courier"/>
                <a:sym typeface="Courier New"/>
              </a:rPr>
              <a:t>(</a:t>
            </a:r>
            <a:r>
              <a:rPr lang="en-US" sz="3600" i="0" u="none" strike="noStrike" cap="none" dirty="0" err="1">
                <a:solidFill>
                  <a:srgbClr val="00FF00"/>
                </a:solidFill>
                <a:latin typeface="Courier"/>
                <a:ea typeface="Courier"/>
                <a:cs typeface="Courier"/>
                <a:sym typeface="Courier New"/>
              </a:rPr>
              <a:t>fruta</a:t>
            </a:r>
            <a:r>
              <a:rPr lang="en-US" sz="3600" i="0" u="none" strike="noStrike" cap="none"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a:t>
            </a:r>
            <a:r>
              <a:rPr lang="en-US" sz="3600" dirty="0">
                <a:solidFill>
                  <a:schemeClr val="bg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x</a:t>
            </a:r>
            <a:r>
              <a:rPr lang="en-US" sz="3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6</a:t>
            </a:r>
          </a:p>
        </p:txBody>
      </p:sp>
      <p:sp>
        <p:nvSpPr>
          <p:cNvPr id="14" name="Shape 275">
            <a:extLst>
              <a:ext uri="{FF2B5EF4-FFF2-40B4-BE49-F238E27FC236}">
                <a16:creationId xmlns:a16="http://schemas.microsoft.com/office/drawing/2014/main" id="{D3734136-E6ED-4138-BE0E-F0FEBB749FD4}"/>
              </a:ext>
            </a:extLst>
          </p:cNvPr>
          <p:cNvSpPr txBox="1"/>
          <p:nvPr/>
        </p:nvSpPr>
        <p:spPr>
          <a:xfrm>
            <a:off x="6845300" y="5168900"/>
            <a:ext cx="2819400" cy="2819400"/>
          </a:xfrm>
          <a:prstGeom prst="rect">
            <a:avLst/>
          </a:prstGeom>
          <a:solidFill>
            <a:schemeClr val="accent2">
              <a:lumMod val="60000"/>
              <a:lumOff val="40000"/>
            </a:schemeClr>
          </a:solidFill>
          <a:ln>
            <a:noFill/>
          </a:ln>
        </p:spPr>
        <p:txBody>
          <a:bodyPr lIns="0" tIns="0" rIns="0" bIns="0" anchor="ctr" anchorCtr="0">
            <a:noAutofit/>
          </a:bodyPr>
          <a:lstStyle/>
          <a:p>
            <a:pPr lvl="0">
              <a:buClr>
                <a:srgbClr val="FFFF00"/>
              </a:buClr>
              <a:buSzPct val="25000"/>
            </a:pPr>
            <a:r>
              <a:rPr lang="es-MX" sz="2400" b="1" dirty="0">
                <a:solidFill>
                  <a:srgbClr val="FFFF00"/>
                </a:solidFill>
                <a:latin typeface="Courier New"/>
                <a:ea typeface="Courier New"/>
                <a:cs typeface="Courier New"/>
                <a:sym typeface="Courier New"/>
              </a:rPr>
              <a:t> </a:t>
            </a:r>
            <a:r>
              <a:rPr lang="es-MX" sz="2400" dirty="0" err="1">
                <a:solidFill>
                  <a:srgbClr val="FFFF00"/>
                </a:solidFill>
                <a:latin typeface="Courier New"/>
                <a:ea typeface="Courier New"/>
                <a:cs typeface="Courier New"/>
                <a:sym typeface="Courier New"/>
              </a:rPr>
              <a:t>def</a:t>
            </a:r>
            <a:r>
              <a:rPr lang="es-MX" sz="2400" dirty="0">
                <a:solidFill>
                  <a:schemeClr val="lt1"/>
                </a:solidFill>
                <a:latin typeface="Courier New"/>
                <a:ea typeface="Courier New"/>
                <a:cs typeface="Courier New"/>
                <a:sym typeface="Courier New"/>
              </a:rPr>
              <a:t> </a:t>
            </a:r>
            <a:r>
              <a:rPr lang="es-MX" sz="2400" dirty="0" err="1">
                <a:solidFill>
                  <a:schemeClr val="lt1"/>
                </a:solidFill>
                <a:latin typeface="Courier New"/>
                <a:ea typeface="Courier New"/>
                <a:cs typeface="Courier New"/>
                <a:sym typeface="Courier New"/>
              </a:rPr>
              <a:t>len</a:t>
            </a:r>
            <a:r>
              <a:rPr lang="es-MX" sz="2400" dirty="0">
                <a:solidFill>
                  <a:schemeClr val="lt1"/>
                </a:solidFill>
                <a:latin typeface="Courier New"/>
                <a:ea typeface="Courier New"/>
                <a:cs typeface="Courier New"/>
                <a:sym typeface="Courier New"/>
              </a:rPr>
              <a:t>(</a:t>
            </a:r>
            <a:r>
              <a:rPr lang="es-MX" sz="2400" dirty="0" err="1">
                <a:solidFill>
                  <a:schemeClr val="lt1"/>
                </a:solidFill>
                <a:latin typeface="Courier New"/>
                <a:ea typeface="Courier New"/>
                <a:cs typeface="Courier New"/>
                <a:sym typeface="Courier New"/>
              </a:rPr>
              <a:t>inp</a:t>
            </a:r>
            <a:r>
              <a:rPr lang="es-MX" sz="2400" dirty="0">
                <a:solidFill>
                  <a:schemeClr val="lt1"/>
                </a:solidFill>
                <a:latin typeface="Courier New"/>
                <a:ea typeface="Courier New"/>
                <a:cs typeface="Courier New"/>
                <a:sym typeface="Courier New"/>
              </a:rPr>
              <a:t>):</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a:t>
            </a:r>
            <a:r>
              <a:rPr lang="es-MX" sz="2400" dirty="0" err="1">
                <a:solidFill>
                  <a:srgbClr val="FFFF00"/>
                </a:solidFill>
                <a:latin typeface="Courier New"/>
                <a:ea typeface="Courier New"/>
                <a:cs typeface="Courier New"/>
                <a:sym typeface="Courier New"/>
              </a:rPr>
              <a:t>for</a:t>
            </a:r>
            <a:r>
              <a:rPr lang="es-MX" sz="2400" dirty="0">
                <a:solidFill>
                  <a:schemeClr val="lt1"/>
                </a:solidFill>
                <a:latin typeface="Courier New"/>
                <a:ea typeface="Courier New"/>
                <a:cs typeface="Courier New"/>
                <a:sym typeface="Courier New"/>
              </a:rPr>
              <a:t> x </a:t>
            </a:r>
            <a:r>
              <a:rPr lang="es-MX" sz="2400" dirty="0">
                <a:solidFill>
                  <a:srgbClr val="FFFF00"/>
                </a:solidFill>
                <a:latin typeface="Courier New"/>
                <a:ea typeface="Courier New"/>
                <a:cs typeface="Courier New"/>
                <a:sym typeface="Courier New"/>
              </a:rPr>
              <a:t>in</a:t>
            </a:r>
            <a:r>
              <a:rPr lang="es-MX" sz="2400" dirty="0">
                <a:solidFill>
                  <a:schemeClr val="lt1"/>
                </a:solidFill>
                <a:latin typeface="Courier New"/>
                <a:ea typeface="Courier New"/>
                <a:cs typeface="Courier New"/>
                <a:sym typeface="Courier New"/>
              </a:rPr>
              <a:t> y:</a:t>
            </a:r>
          </a:p>
          <a:p>
            <a:pPr lvl="0">
              <a:buClr>
                <a:schemeClr val="lt1"/>
              </a:buClr>
              <a:buSzPct val="25000"/>
            </a:pPr>
            <a:r>
              <a:rPr lang="es-MX" sz="2400" dirty="0">
                <a:solidFill>
                  <a:schemeClr val="lt1"/>
                </a:solidFill>
                <a:latin typeface="Courier New"/>
                <a:ea typeface="Courier New"/>
                <a:cs typeface="Courier New"/>
                <a:sym typeface="Courier New"/>
              </a:rPr>
              <a:t>      bla</a:t>
            </a:r>
          </a:p>
          <a:p>
            <a:pPr lvl="0">
              <a:buClr>
                <a:schemeClr val="lt1"/>
              </a:buClr>
              <a:buSzPct val="25000"/>
            </a:pPr>
            <a:r>
              <a:rPr lang="es-MX" sz="2400" dirty="0">
                <a:solidFill>
                  <a:schemeClr val="lt1"/>
                </a:solidFill>
                <a:latin typeface="Courier New"/>
                <a:ea typeface="Courier New"/>
                <a:cs typeface="Courier New"/>
                <a:sym typeface="Courier New"/>
              </a:rPr>
              <a:t>      bla</a:t>
            </a:r>
          </a:p>
        </p:txBody>
      </p:sp>
      <p:cxnSp>
        <p:nvCxnSpPr>
          <p:cNvPr id="15" name="Shape 276">
            <a:extLst>
              <a:ext uri="{FF2B5EF4-FFF2-40B4-BE49-F238E27FC236}">
                <a16:creationId xmlns:a16="http://schemas.microsoft.com/office/drawing/2014/main" id="{84CE124B-CC8D-4F02-AA56-4B8D4BE778AC}"/>
              </a:ext>
            </a:extLst>
          </p:cNvPr>
          <p:cNvCxnSpPr/>
          <p:nvPr/>
        </p:nvCxnSpPr>
        <p:spPr>
          <a:xfrm flipH="1">
            <a:off x="5299074" y="66230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6" name="Shape 277">
            <a:extLst>
              <a:ext uri="{FF2B5EF4-FFF2-40B4-BE49-F238E27FC236}">
                <a16:creationId xmlns:a16="http://schemas.microsoft.com/office/drawing/2014/main" id="{2C48A338-FCF0-4B29-9141-54FEB2EFA2EF}"/>
              </a:ext>
            </a:extLst>
          </p:cNvPr>
          <p:cNvSpPr txBox="1"/>
          <p:nvPr/>
        </p:nvSpPr>
        <p:spPr>
          <a:xfrm>
            <a:off x="2209798" y="6069012"/>
            <a:ext cx="2819400" cy="110807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'banana’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(una </a:t>
            </a:r>
            <a:r>
              <a:rPr lang="en-US" sz="3600" u="none" strike="noStrike" cap="none" dirty="0" err="1">
                <a:solidFill>
                  <a:srgbClr val="FF7F00"/>
                </a:solidFill>
                <a:latin typeface="Arial" charset="0"/>
                <a:ea typeface="Arial" charset="0"/>
                <a:cs typeface="Arial" charset="0"/>
                <a:sym typeface="Cabin"/>
              </a:rPr>
              <a:t>cadena</a:t>
            </a:r>
            <a:r>
              <a:rPr lang="en-US" sz="3600" u="none" strike="noStrike" cap="none" dirty="0">
                <a:solidFill>
                  <a:srgbClr val="FF7F00"/>
                </a:solidFill>
                <a:latin typeface="Arial" charset="0"/>
                <a:ea typeface="Arial" charset="0"/>
                <a:cs typeface="Arial" charset="0"/>
                <a:sym typeface="Cabin"/>
              </a:rPr>
              <a:t>)</a:t>
            </a:r>
          </a:p>
        </p:txBody>
      </p:sp>
      <p:sp>
        <p:nvSpPr>
          <p:cNvPr id="17" name="Shape 278">
            <a:extLst>
              <a:ext uri="{FF2B5EF4-FFF2-40B4-BE49-F238E27FC236}">
                <a16:creationId xmlns:a16="http://schemas.microsoft.com/office/drawing/2014/main" id="{BC269A45-7583-4856-8745-50A38116C8DF}"/>
              </a:ext>
            </a:extLst>
          </p:cNvPr>
          <p:cNvSpPr txBox="1"/>
          <p:nvPr/>
        </p:nvSpPr>
        <p:spPr>
          <a:xfrm>
            <a:off x="11442699" y="6000750"/>
            <a:ext cx="260350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6</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(un </a:t>
            </a:r>
            <a:r>
              <a:rPr lang="en-US" sz="3600" u="none" strike="noStrike" cap="none" dirty="0" err="1">
                <a:solidFill>
                  <a:srgbClr val="00FF00"/>
                </a:solidFill>
                <a:latin typeface="Arial" charset="0"/>
                <a:ea typeface="Arial" charset="0"/>
                <a:cs typeface="Arial" charset="0"/>
                <a:sym typeface="Cabin"/>
              </a:rPr>
              <a:t>número</a:t>
            </a:r>
            <a:r>
              <a:rPr lang="en-US" sz="3600" u="none" strike="noStrike" cap="none" dirty="0">
                <a:solidFill>
                  <a:srgbClr val="00FF00"/>
                </a:solidFill>
                <a:latin typeface="Arial" charset="0"/>
                <a:ea typeface="Arial" charset="0"/>
                <a:cs typeface="Arial" charset="0"/>
                <a:sym typeface="Cabin"/>
              </a:rPr>
              <a:t>)</a:t>
            </a:r>
          </a:p>
        </p:txBody>
      </p:sp>
      <p:cxnSp>
        <p:nvCxnSpPr>
          <p:cNvPr id="18" name="Shape 279">
            <a:extLst>
              <a:ext uri="{FF2B5EF4-FFF2-40B4-BE49-F238E27FC236}">
                <a16:creationId xmlns:a16="http://schemas.microsoft.com/office/drawing/2014/main" id="{2AB3CBEC-DA6E-4841-81F7-CBF8C26EC08E}"/>
              </a:ext>
            </a:extLst>
          </p:cNvPr>
          <p:cNvCxnSpPr/>
          <p:nvPr/>
        </p:nvCxnSpPr>
        <p:spPr>
          <a:xfrm flipH="1">
            <a:off x="9680574" y="65722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19" name="Shape 280">
            <a:extLst>
              <a:ext uri="{FF2B5EF4-FFF2-40B4-BE49-F238E27FC236}">
                <a16:creationId xmlns:a16="http://schemas.microsoft.com/office/drawing/2014/main" id="{3FBAF6C0-5F1F-4C53-A3A8-0F5EB42262CE}"/>
              </a:ext>
            </a:extLst>
          </p:cNvPr>
          <p:cNvSpPr txBox="1"/>
          <p:nvPr/>
        </p:nvSpPr>
        <p:spPr>
          <a:xfrm>
            <a:off x="10283825" y="2710522"/>
            <a:ext cx="5130899" cy="2184300"/>
          </a:xfrm>
          <a:prstGeom prst="rect">
            <a:avLst/>
          </a:prstGeom>
          <a:noFill/>
          <a:ln>
            <a:noFill/>
          </a:ln>
        </p:spPr>
        <p:txBody>
          <a:bodyPr lIns="0" tIns="0" rIns="0" bIns="0" anchor="ctr" anchorCtr="0">
            <a:noAutofit/>
          </a:bodyPr>
          <a:lstStyle/>
          <a:p>
            <a:pPr lvl="0" algn="ctr">
              <a:buClr>
                <a:schemeClr val="lt1"/>
              </a:buClr>
              <a:buSzPct val="25000"/>
            </a:pPr>
            <a:r>
              <a:rPr lang="es-MX" sz="3600" dirty="0">
                <a:solidFill>
                  <a:schemeClr val="lt1"/>
                </a:solidFill>
                <a:latin typeface="Arial" charset="0"/>
                <a:ea typeface="Arial" charset="0"/>
                <a:cs typeface="Arial" charset="0"/>
                <a:sym typeface="Cabin"/>
              </a:rPr>
              <a:t>Una </a:t>
            </a:r>
            <a:r>
              <a:rPr lang="es-MX" sz="3600" dirty="0">
                <a:solidFill>
                  <a:srgbClr val="FF00FF"/>
                </a:solidFill>
                <a:latin typeface="Arial" charset="0"/>
                <a:ea typeface="Arial" charset="0"/>
                <a:cs typeface="Arial" charset="0"/>
                <a:sym typeface="Cabin"/>
              </a:rPr>
              <a:t>función</a:t>
            </a:r>
            <a:r>
              <a:rPr lang="es-MX" sz="3600" dirty="0">
                <a:solidFill>
                  <a:schemeClr val="lt1"/>
                </a:solidFill>
                <a:latin typeface="Arial" charset="0"/>
                <a:ea typeface="Arial" charset="0"/>
                <a:cs typeface="Arial" charset="0"/>
                <a:sym typeface="Cabin"/>
              </a:rPr>
              <a:t> es </a:t>
            </a:r>
            <a:r>
              <a:rPr lang="es-MX" sz="3600" dirty="0">
                <a:solidFill>
                  <a:srgbClr val="FF00FF"/>
                </a:solidFill>
                <a:latin typeface="Arial" charset="0"/>
                <a:ea typeface="Arial" charset="0"/>
                <a:cs typeface="Arial" charset="0"/>
                <a:sym typeface="Cabin"/>
              </a:rPr>
              <a:t>un código almacenado</a:t>
            </a:r>
            <a:r>
              <a:rPr lang="es-MX" sz="3600" dirty="0">
                <a:solidFill>
                  <a:schemeClr val="lt1"/>
                </a:solidFill>
                <a:latin typeface="Arial" charset="0"/>
                <a:ea typeface="Arial" charset="0"/>
                <a:cs typeface="Arial" charset="0"/>
                <a:sym typeface="Cabin"/>
              </a:rPr>
              <a:t> que utilizamos. Una función toma </a:t>
            </a:r>
            <a:r>
              <a:rPr lang="es-MX" sz="3600" dirty="0">
                <a:solidFill>
                  <a:srgbClr val="FF7F00"/>
                </a:solidFill>
                <a:latin typeface="Arial" charset="0"/>
                <a:ea typeface="Arial" charset="0"/>
                <a:cs typeface="Arial" charset="0"/>
                <a:sym typeface="Cabin"/>
              </a:rPr>
              <a:t>datos de entrada </a:t>
            </a:r>
            <a:r>
              <a:rPr lang="es-MX" sz="3600" dirty="0">
                <a:solidFill>
                  <a:schemeClr val="lt1"/>
                </a:solidFill>
                <a:latin typeface="Arial" charset="0"/>
                <a:ea typeface="Arial" charset="0"/>
                <a:cs typeface="Arial" charset="0"/>
                <a:sym typeface="Cabin"/>
              </a:rPr>
              <a:t>y produce </a:t>
            </a:r>
            <a:r>
              <a:rPr lang="es-MX" sz="3600" dirty="0">
                <a:solidFill>
                  <a:srgbClr val="00FF00"/>
                </a:solidFill>
                <a:latin typeface="Arial" charset="0"/>
                <a:ea typeface="Arial" charset="0"/>
                <a:cs typeface="Arial" charset="0"/>
                <a:sym typeface="Cabin"/>
              </a:rPr>
              <a:t>datos de salida</a:t>
            </a:r>
            <a:r>
              <a:rPr lang="es-MX" sz="3600"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52719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Recorriendo</a:t>
            </a:r>
            <a:r>
              <a:rPr lang="en-US" sz="7600" u="none" strike="noStrike" cap="none" dirty="0">
                <a:solidFill>
                  <a:srgbClr val="FFD966"/>
                </a:solidFill>
                <a:latin typeface="Arial" charset="0"/>
                <a:ea typeface="Arial" charset="0"/>
                <a:cs typeface="Arial" charset="0"/>
                <a:sym typeface="Cabin"/>
              </a:rPr>
              <a:t> una Cadena</a:t>
            </a:r>
          </a:p>
        </p:txBody>
      </p:sp>
      <p:sp>
        <p:nvSpPr>
          <p:cNvPr id="299" name="Shape 299"/>
          <p:cNvSpPr txBox="1">
            <a:spLocks noGrp="1"/>
          </p:cNvSpPr>
          <p:nvPr>
            <p:ph idx="1"/>
          </p:nvPr>
        </p:nvSpPr>
        <p:spPr>
          <a:xfrm>
            <a:off x="1155701" y="2603500"/>
            <a:ext cx="5711410" cy="5702399"/>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MX" sz="3600" dirty="0">
                <a:solidFill>
                  <a:schemeClr val="lt1"/>
                </a:solidFill>
                <a:latin typeface="Arial" charset="0"/>
                <a:ea typeface="Arial" charset="0"/>
                <a:cs typeface="Arial" charset="0"/>
                <a:sym typeface="Cabin"/>
              </a:rPr>
              <a:t>Utilizando una sentencia </a:t>
            </a:r>
            <a:r>
              <a:rPr lang="es-MX" sz="3600" dirty="0" err="1">
                <a:solidFill>
                  <a:srgbClr val="FFFF00"/>
                </a:solidFill>
                <a:latin typeface="Arial" charset="0"/>
                <a:ea typeface="Arial" charset="0"/>
                <a:cs typeface="Arial" charset="0"/>
                <a:sym typeface="Cabin"/>
              </a:rPr>
              <a:t>while</a:t>
            </a:r>
            <a:r>
              <a:rPr lang="es-MX" sz="3600" dirty="0">
                <a:solidFill>
                  <a:schemeClr val="lt1"/>
                </a:solidFill>
                <a:latin typeface="Arial" charset="0"/>
                <a:ea typeface="Arial" charset="0"/>
                <a:cs typeface="Arial" charset="0"/>
                <a:sym typeface="Cabin"/>
              </a:rPr>
              <a:t>, una </a:t>
            </a:r>
            <a:r>
              <a:rPr lang="es-MX" sz="3600" dirty="0">
                <a:solidFill>
                  <a:srgbClr val="00FF00"/>
                </a:solidFill>
                <a:latin typeface="Arial" charset="0"/>
                <a:ea typeface="Arial" charset="0"/>
                <a:cs typeface="Arial" charset="0"/>
                <a:sym typeface="Cabin"/>
              </a:rPr>
              <a:t>variable de iteración</a:t>
            </a:r>
            <a:r>
              <a:rPr lang="es-MX" sz="3600" dirty="0">
                <a:solidFill>
                  <a:schemeClr val="lt1"/>
                </a:solidFill>
                <a:latin typeface="Arial" charset="0"/>
                <a:ea typeface="Arial" charset="0"/>
                <a:cs typeface="Arial" charset="0"/>
                <a:sym typeface="Cabin"/>
              </a:rPr>
              <a:t>, y la función </a:t>
            </a:r>
            <a:r>
              <a:rPr lang="es-MX" sz="3600" dirty="0" err="1">
                <a:solidFill>
                  <a:srgbClr val="FF00FF"/>
                </a:solidFill>
                <a:latin typeface="Arial" charset="0"/>
                <a:ea typeface="Arial" charset="0"/>
                <a:cs typeface="Arial" charset="0"/>
                <a:sym typeface="Cabin"/>
              </a:rPr>
              <a:t>len</a:t>
            </a:r>
            <a:r>
              <a:rPr lang="es-MX" sz="3600" dirty="0">
                <a:solidFill>
                  <a:schemeClr val="lt1"/>
                </a:solidFill>
                <a:latin typeface="Arial" charset="0"/>
                <a:ea typeface="Arial" charset="0"/>
                <a:cs typeface="Arial" charset="0"/>
                <a:sym typeface="Cabin"/>
              </a:rPr>
              <a:t>, podemos construir un bucle para mirar cada una de las letras de una cadena de forma individual</a:t>
            </a:r>
          </a:p>
        </p:txBody>
      </p:sp>
      <p:sp>
        <p:nvSpPr>
          <p:cNvPr id="300" name="Shape 300"/>
          <p:cNvSpPr txBox="1"/>
          <p:nvPr/>
        </p:nvSpPr>
        <p:spPr>
          <a:xfrm>
            <a:off x="8239813" y="3690900"/>
            <a:ext cx="59453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fruta</a:t>
            </a:r>
            <a:r>
              <a:rPr lang="en-US" sz="3000" i="0" u="none" strike="noStrike" cap="none" dirty="0">
                <a:solidFill>
                  <a:srgbClr val="00FF00"/>
                </a:solidFill>
                <a:latin typeface="Courier"/>
                <a:ea typeface="Courier"/>
                <a:cs typeface="Courier"/>
                <a:sym typeface="Courier New"/>
              </a:rPr>
              <a:t> = 'banana’</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lvl="0">
              <a:buClr>
                <a:srgbClr val="FFFF00"/>
              </a:buClr>
              <a:buSzPct val="25000"/>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dirty="0" err="1">
                <a:solidFill>
                  <a:srgbClr val="00FF00"/>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fruta</a:t>
            </a:r>
            <a:r>
              <a:rPr lang="en-US" sz="3000" i="0" u="none" strike="noStrike" cap="none" dirty="0">
                <a:solidFill>
                  <a:schemeClr val="lt1"/>
                </a:solidFill>
                <a:latin typeface="Courier"/>
                <a:ea typeface="Courier"/>
                <a:cs typeface="Courier"/>
                <a:sym typeface="Courier New"/>
              </a:rPr>
              <a:t>): </a:t>
            </a:r>
          </a:p>
          <a:p>
            <a:pPr lvl="0">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letra</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fruta</a:t>
            </a:r>
            <a:r>
              <a:rPr lang="en-US" sz="3000" i="0" u="none" strike="noStrike" cap="none" dirty="0">
                <a:solidFill>
                  <a:srgbClr val="00FFFF"/>
                </a:solidFill>
                <a:latin typeface="Courier"/>
                <a:ea typeface="Courier"/>
                <a:cs typeface="Courier"/>
                <a:sym typeface="Courier New"/>
              </a:rPr>
              <a:t>[</a:t>
            </a:r>
            <a:r>
              <a:rPr lang="en-US" sz="3000" dirty="0" err="1">
                <a:solidFill>
                  <a:srgbClr val="00FF00"/>
                </a:solidFill>
                <a:latin typeface="Courier"/>
                <a:ea typeface="Courier"/>
                <a:cs typeface="Courier"/>
                <a:sym typeface="Courier New"/>
              </a:rPr>
              <a:t>indice</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letra</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indice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01" name="Shape 301"/>
          <p:cNvSpPr txBox="1"/>
          <p:nvPr/>
        </p:nvSpPr>
        <p:spPr>
          <a:xfrm>
            <a:off x="14728825" y="3740150"/>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5 a</a:t>
            </a:r>
          </a:p>
        </p:txBody>
      </p:sp>
    </p:spTree>
  </p:cSld>
  <p:clrMapOvr>
    <a:masterClrMapping/>
  </p:clrMapOvr>
</p:sld>
</file>

<file path=ppt/theme/theme1.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TotalTime>
  <Words>2461</Words>
  <Application>Microsoft Office PowerPoint</Application>
  <PresentationFormat>Personalizado</PresentationFormat>
  <Paragraphs>439</Paragraphs>
  <Slides>33</Slides>
  <Notes>31</Notes>
  <HiddenSlides>2</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Cabin</vt:lpstr>
      <vt:lpstr>Courier</vt:lpstr>
      <vt:lpstr>Courier New</vt:lpstr>
      <vt:lpstr>Gill Sans SemiBold</vt:lpstr>
      <vt:lpstr>Lucida Grande</vt:lpstr>
      <vt:lpstr>071215_powerpoint_template_b</vt:lpstr>
      <vt:lpstr>Cadenas</vt:lpstr>
      <vt:lpstr>El Tipo de dato Cadena</vt:lpstr>
      <vt:lpstr>Leyendo y convirtiendo datos</vt:lpstr>
      <vt:lpstr>Buscando dentro de una Cadena</vt:lpstr>
      <vt:lpstr>Un carácter muy lejano</vt:lpstr>
      <vt:lpstr>Las Cadenas tienen Tamaño</vt:lpstr>
      <vt:lpstr>Función len</vt:lpstr>
      <vt:lpstr>Presentación de PowerPoint</vt:lpstr>
      <vt:lpstr>Recorriendo una Cadena</vt:lpstr>
      <vt:lpstr>Recorriendo una Cadena</vt:lpstr>
      <vt:lpstr>Recorriendo una Cadena</vt:lpstr>
      <vt:lpstr>Recorriendo y Contando</vt:lpstr>
      <vt:lpstr>Analizando in más a fondo</vt:lpstr>
      <vt:lpstr>Presentación de PowerPoint</vt:lpstr>
      <vt:lpstr>Más Operaciones de Cadenas</vt:lpstr>
      <vt:lpstr>Rebanado de Cadenas</vt:lpstr>
      <vt:lpstr>Presentación de PowerPoint</vt:lpstr>
      <vt:lpstr>Concatenación de Cadenas</vt:lpstr>
      <vt:lpstr>Utilizando in como Operador Lógico</vt:lpstr>
      <vt:lpstr>Comparación de Cadenas</vt:lpstr>
      <vt:lpstr>Librería String</vt:lpstr>
      <vt:lpstr>Presentación de PowerPoint</vt:lpstr>
      <vt:lpstr>Presentación de PowerPoint</vt:lpstr>
      <vt:lpstr>Librería String</vt:lpstr>
      <vt:lpstr>Buscando una Cadena</vt:lpstr>
      <vt:lpstr>Convirtiéndo Todo a MAYÚSCULAS</vt:lpstr>
      <vt:lpstr>Buscar y Reemplazar</vt:lpstr>
      <vt:lpstr>Removiendo Espacios en Blanco</vt:lpstr>
      <vt:lpstr>Presentación de PowerPoint</vt:lpstr>
      <vt:lpstr>Presentación de PowerPoint</vt:lpstr>
      <vt:lpstr>Dos tipos de Cadenas</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Rudy Manzaneda</dc:creator>
  <cp:lastModifiedBy>Rudy Manzaneda Veizaga</cp:lastModifiedBy>
  <cp:revision>57</cp:revision>
  <dcterms:modified xsi:type="dcterms:W3CDTF">2023-04-13T00:28:14Z</dcterms:modified>
</cp:coreProperties>
</file>