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7" r:id="rId2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5"/>
    <p:restoredTop sz="94485"/>
  </p:normalViewPr>
  <p:slideViewPr>
    <p:cSldViewPr snapToGrid="0" snapToObjects="1">
      <p:cViewPr varScale="1">
        <p:scale>
          <a:sx n="61" d="100"/>
          <a:sy n="61" d="100"/>
        </p:scale>
        <p:origin x="888"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25932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80947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72617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261468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1932072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24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31376614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3244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8381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140126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43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130853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428807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71775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04" r:id="rId14"/>
    <p:sldLayoutId id="2147483705" r:id="rId15"/>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s.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Leyendo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err="1">
                <a:solidFill>
                  <a:schemeClr val="lt1"/>
                </a:solidFill>
                <a:latin typeface="Arial" charset="0"/>
                <a:ea typeface="Arial" charset="0"/>
                <a:cs typeface="Arial" charset="0"/>
                <a:sym typeface="Cabin"/>
              </a:rPr>
              <a:t>Capítulo</a:t>
            </a:r>
            <a:r>
              <a:rPr lang="en-US" sz="4800" u="none" strike="noStrike" cap="none" dirty="0">
                <a:solidFill>
                  <a:schemeClr val="lt1"/>
                </a:solidFill>
                <a:latin typeface="Arial" charset="0"/>
                <a:ea typeface="Arial" charset="0"/>
                <a:cs typeface="Arial" charset="0"/>
                <a:sym typeface="Cabin"/>
              </a:rPr>
              <a:t> 7</a:t>
            </a:r>
          </a:p>
        </p:txBody>
      </p:sp>
      <p:sp>
        <p:nvSpPr>
          <p:cNvPr id="205" name="Shape 205"/>
          <p:cNvSpPr txBox="1"/>
          <p:nvPr/>
        </p:nvSpPr>
        <p:spPr>
          <a:xfrm>
            <a:off x="3996400" y="7077663"/>
            <a:ext cx="79670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a:t>
            </a:r>
            <a:r>
              <a:rPr lang="en-US" sz="3200" dirty="0">
                <a:solidFill>
                  <a:srgbClr val="FFFF00"/>
                </a:solidFill>
                <a:latin typeface="Arial" charset="0"/>
                <a:ea typeface="Arial" charset="0"/>
                <a:cs typeface="Arial" charset="0"/>
                <a:sym typeface="Cabin"/>
              </a:rPr>
              <a:t>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ction="ppaction://hlinkfile"/>
              </a:rPr>
              <a:t>es.py4e.com</a:t>
            </a:r>
            <a:endParaRPr lang="en-US" sz="3200" u="sng" strike="noStrike" cap="none" dirty="0">
              <a:solidFill>
                <a:srgbClr val="FFFF00"/>
              </a:solidFill>
              <a:latin typeface="Arial" charset="0"/>
              <a:ea typeface="Arial" charset="0"/>
              <a:cs typeface="Arial" charset="0"/>
              <a:sym typeface="Cabin"/>
              <a:hlinkClick r:id="rId4"/>
            </a:endParaRPr>
          </a:p>
        </p:txBody>
      </p:sp>
      <p:pic>
        <p:nvPicPr>
          <p:cNvPr id="206" name="Shape 206"/>
          <p:cNvPicPr preferRelativeResize="0"/>
          <p:nvPr/>
        </p:nvPicPr>
        <p:blipFill rotWithShape="1">
          <a:blip r:embed="rId5">
            <a:alphaModFix/>
          </a:blip>
          <a:srcRect/>
          <a:stretch/>
        </p:blipFill>
        <p:spPr>
          <a:xfrm>
            <a:off x="13744575" y="7327262"/>
            <a:ext cx="1968599" cy="668400"/>
          </a:xfrm>
          <a:prstGeom prst="rect">
            <a:avLst/>
          </a:prstGeom>
          <a:noFill/>
          <a:ln>
            <a:noFill/>
          </a:ln>
        </p:spPr>
      </p:pic>
      <p:pic>
        <p:nvPicPr>
          <p:cNvPr id="207" name="Shape 207"/>
          <p:cNvPicPr preferRelativeResize="0"/>
          <p:nvPr/>
        </p:nvPicPr>
        <p:blipFill rotWithShape="1">
          <a:blip r:embed="rId6">
            <a:alphaModFix/>
          </a:blip>
          <a:srcRect/>
          <a:stretch/>
        </p:blipFill>
        <p:spPr>
          <a:xfrm>
            <a:off x="643300" y="7149062"/>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Procesamiento</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81" name="Shape 281"/>
          <p:cNvSpPr txBox="1">
            <a:spLocks noGrp="1"/>
          </p:cNvSpPr>
          <p:nvPr>
            <p:ph idx="1"/>
          </p:nvPr>
        </p:nvSpPr>
        <p:spPr>
          <a:xfrm>
            <a:off x="1155700" y="2695025"/>
            <a:ext cx="13932000" cy="1225550"/>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Un archivo de texto tiene</a:t>
            </a:r>
            <a:r>
              <a:rPr lang="es-419" sz="3600" dirty="0">
                <a:solidFill>
                  <a:srgbClr val="00FFFF"/>
                </a:solidFill>
                <a:latin typeface="Arial" charset="0"/>
                <a:ea typeface="Arial" charset="0"/>
                <a:cs typeface="Arial" charset="0"/>
                <a:sym typeface="Cabin"/>
              </a:rPr>
              <a:t> saltos de líneas</a:t>
            </a:r>
            <a:r>
              <a:rPr lang="es-419" sz="3600" dirty="0">
                <a:solidFill>
                  <a:schemeClr val="lt1"/>
                </a:solidFill>
                <a:latin typeface="Arial" charset="0"/>
                <a:ea typeface="Arial" charset="0"/>
                <a:cs typeface="Arial" charset="0"/>
                <a:sym typeface="Cabin"/>
              </a:rPr>
              <a:t> al final de cada línea</a:t>
            </a:r>
          </a:p>
        </p:txBody>
      </p:sp>
      <p:sp>
        <p:nvSpPr>
          <p:cNvPr id="282" name="Shape 282"/>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FFD966"/>
                </a:solidFill>
              </a:rPr>
              <a:t>Leyendo</a:t>
            </a:r>
            <a:r>
              <a:rPr lang="en-US" dirty="0">
                <a:solidFill>
                  <a:srgbClr val="FFD966"/>
                </a:solidFill>
              </a:rPr>
              <a:t> </a:t>
            </a:r>
            <a:r>
              <a:rPr lang="en-US" dirty="0" err="1">
                <a:solidFill>
                  <a:srgbClr val="FFD966"/>
                </a:solidFill>
              </a:rPr>
              <a:t>Archivos</a:t>
            </a:r>
            <a:r>
              <a:rPr lang="en-US" dirty="0">
                <a:solidFill>
                  <a:srgbClr val="FFD966"/>
                </a:solidFill>
              </a:rPr>
              <a:t> </a:t>
            </a:r>
            <a:r>
              <a:rPr lang="en-US" dirty="0" err="1">
                <a:solidFill>
                  <a:srgbClr val="FFD966"/>
                </a:solidFill>
              </a:rPr>
              <a:t>en</a:t>
            </a:r>
            <a:r>
              <a:rPr lang="en-US" dirty="0">
                <a:solidFill>
                  <a:srgbClr val="FFD966"/>
                </a:solidFill>
              </a:rPr>
              <a:t> Python</a:t>
            </a: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7F00"/>
              </a:buClr>
              <a:buSzPct val="25000"/>
            </a:pPr>
            <a:r>
              <a:rPr lang="es-ES" sz="7600" dirty="0">
                <a:solidFill>
                  <a:srgbClr val="FFD966"/>
                </a:solidFill>
                <a:latin typeface="Arial" charset="0"/>
                <a:ea typeface="Arial" charset="0"/>
                <a:cs typeface="Arial" charset="0"/>
                <a:sym typeface="Cabin"/>
              </a:rPr>
              <a:t>Manejador de Archivos como una Secuencia</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idx="1"/>
          </p:nvPr>
        </p:nvSpPr>
        <p:spPr>
          <a:xfrm>
            <a:off x="0" y="3019136"/>
            <a:ext cx="8626447"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Un </a:t>
            </a:r>
            <a:r>
              <a:rPr lang="es-419" sz="3400" dirty="0">
                <a:solidFill>
                  <a:srgbClr val="FF7F00"/>
                </a:solidFill>
                <a:latin typeface="Arial" charset="0"/>
                <a:ea typeface="Arial" charset="0"/>
                <a:cs typeface="Arial" charset="0"/>
                <a:sym typeface="Cabin"/>
              </a:rPr>
              <a:t>manejador de archivos</a:t>
            </a:r>
            <a:r>
              <a:rPr lang="es-419" sz="3400" dirty="0">
                <a:solidFill>
                  <a:schemeClr val="lt1"/>
                </a:solidFill>
                <a:latin typeface="Arial" charset="0"/>
                <a:ea typeface="Arial" charset="0"/>
                <a:cs typeface="Arial" charset="0"/>
                <a:sym typeface="Cabin"/>
              </a:rPr>
              <a:t> abierto en modo de lectura puede ser tratado como una </a:t>
            </a:r>
            <a:r>
              <a:rPr lang="es-419" sz="3400" dirty="0">
                <a:solidFill>
                  <a:srgbClr val="00FFFF"/>
                </a:solidFill>
                <a:latin typeface="Arial" charset="0"/>
                <a:ea typeface="Arial" charset="0"/>
                <a:cs typeface="Arial" charset="0"/>
                <a:sym typeface="Cabin"/>
              </a:rPr>
              <a:t>secuencia</a:t>
            </a:r>
            <a:r>
              <a:rPr lang="es-419" sz="3400" dirty="0">
                <a:solidFill>
                  <a:schemeClr val="lt1"/>
                </a:solidFill>
                <a:latin typeface="Arial" charset="0"/>
                <a:ea typeface="Arial" charset="0"/>
                <a:cs typeface="Arial" charset="0"/>
                <a:sym typeface="Cabin"/>
              </a:rPr>
              <a:t> de cadenas donde cada </a:t>
            </a:r>
            <a:r>
              <a:rPr lang="es-MX" sz="3400" dirty="0">
                <a:solidFill>
                  <a:schemeClr val="lt1"/>
                </a:solidFill>
                <a:latin typeface="Arial" charset="0"/>
                <a:ea typeface="Arial" charset="0"/>
                <a:cs typeface="Arial" charset="0"/>
                <a:sym typeface="Cabin"/>
              </a:rPr>
              <a:t>línea en el archivo es una cadena en la secuencia</a:t>
            </a:r>
            <a:endParaRPr lang="es-419" sz="3400" dirty="0">
              <a:solidFill>
                <a:schemeClr val="lt1"/>
              </a:solidFill>
              <a:latin typeface="Arial" charset="0"/>
              <a:ea typeface="Arial" charset="0"/>
              <a:cs typeface="Arial" charset="0"/>
              <a:sym typeface="Cabin"/>
            </a:endParaRPr>
          </a:p>
          <a:p>
            <a:pPr marL="749300" lvl="0" indent="-358394">
              <a:spcBef>
                <a:spcPts val="35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Podemos usar la sentencia </a:t>
            </a:r>
            <a:r>
              <a:rPr lang="es-419" sz="3400" dirty="0" err="1">
                <a:solidFill>
                  <a:srgbClr val="FFFF00"/>
                </a:solidFill>
                <a:latin typeface="Arial" charset="0"/>
                <a:ea typeface="Arial" charset="0"/>
                <a:cs typeface="Arial" charset="0"/>
                <a:sym typeface="Cabin"/>
              </a:rPr>
              <a:t>for</a:t>
            </a:r>
            <a:r>
              <a:rPr lang="es-419" sz="3400" dirty="0">
                <a:solidFill>
                  <a:srgbClr val="00FF00"/>
                </a:solidFill>
                <a:latin typeface="Arial" charset="0"/>
                <a:ea typeface="Arial" charset="0"/>
                <a:cs typeface="Arial" charset="0"/>
                <a:sym typeface="Cabin"/>
              </a:rPr>
              <a:t> </a:t>
            </a:r>
            <a:r>
              <a:rPr lang="es-419" sz="3400" dirty="0">
                <a:solidFill>
                  <a:schemeClr val="lt1"/>
                </a:solidFill>
                <a:latin typeface="Arial" charset="0"/>
                <a:ea typeface="Arial" charset="0"/>
                <a:cs typeface="Arial" charset="0"/>
                <a:sym typeface="Cabin"/>
              </a:rPr>
              <a:t>para iterar a través de una </a:t>
            </a:r>
            <a:r>
              <a:rPr lang="es-419" sz="3400" dirty="0">
                <a:solidFill>
                  <a:srgbClr val="00FFFF"/>
                </a:solidFill>
                <a:latin typeface="Arial" charset="0"/>
                <a:ea typeface="Arial" charset="0"/>
                <a:cs typeface="Arial" charset="0"/>
                <a:sym typeface="Cabin"/>
              </a:rPr>
              <a:t>secuencia</a:t>
            </a:r>
          </a:p>
          <a:p>
            <a:pPr marL="749300" lvl="0" indent="-358394">
              <a:spcBef>
                <a:spcPts val="35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Recuerda - una </a:t>
            </a:r>
            <a:r>
              <a:rPr lang="es-419" sz="3400" dirty="0">
                <a:solidFill>
                  <a:srgbClr val="00FFFF"/>
                </a:solidFill>
                <a:latin typeface="Arial" charset="0"/>
                <a:ea typeface="Arial" charset="0"/>
                <a:cs typeface="Arial" charset="0"/>
                <a:sym typeface="Cabin"/>
              </a:rPr>
              <a:t>secuencia</a:t>
            </a:r>
            <a:r>
              <a:rPr lang="es-419" sz="3400" dirty="0">
                <a:solidFill>
                  <a:schemeClr val="lt1"/>
                </a:solidFill>
                <a:latin typeface="Arial" charset="0"/>
                <a:ea typeface="Arial" charset="0"/>
                <a:cs typeface="Arial" charset="0"/>
                <a:sym typeface="Cabin"/>
              </a:rPr>
              <a:t> es un conjunto ordenado</a:t>
            </a:r>
          </a:p>
        </p:txBody>
      </p:sp>
      <p:sp>
        <p:nvSpPr>
          <p:cNvPr id="289" name="Shape 289"/>
          <p:cNvSpPr txBox="1"/>
          <p:nvPr/>
        </p:nvSpPr>
        <p:spPr>
          <a:xfrm>
            <a:off x="9038099" y="3141835"/>
            <a:ext cx="7217901" cy="2728500"/>
          </a:xfrm>
          <a:prstGeom prst="rect">
            <a:avLst/>
          </a:prstGeom>
          <a:noFill/>
          <a:ln>
            <a:noFill/>
          </a:ln>
        </p:spPr>
        <p:txBody>
          <a:bodyPr lIns="0" tIns="0" rIns="0" bIns="0" anchor="ctr" anchorCtr="0">
            <a:noAutofit/>
          </a:bodyPr>
          <a:lstStyle/>
          <a:p>
            <a:pPr lvl="0">
              <a:buClr>
                <a:srgbClr val="FF7F00"/>
              </a:buClr>
              <a:buSzPct val="25000"/>
            </a:pPr>
            <a:r>
              <a:rPr lang="es-419" sz="3400" dirty="0" err="1">
                <a:solidFill>
                  <a:srgbClr val="FF7F00"/>
                </a:solidFill>
                <a:latin typeface="Courier New"/>
                <a:ea typeface="Courier New"/>
                <a:cs typeface="Courier New"/>
                <a:sym typeface="Courier New"/>
              </a:rPr>
              <a:t>archivox</a:t>
            </a:r>
            <a:r>
              <a:rPr lang="es-419" sz="3400" dirty="0">
                <a:solidFill>
                  <a:schemeClr val="lt1"/>
                </a:solidFill>
                <a:latin typeface="Courier New"/>
                <a:ea typeface="Courier New"/>
                <a:cs typeface="Courier New"/>
                <a:sym typeface="Courier New"/>
              </a:rPr>
              <a:t> = </a:t>
            </a:r>
            <a:r>
              <a:rPr lang="es-419" sz="3400" dirty="0">
                <a:solidFill>
                  <a:srgbClr val="FF00FF"/>
                </a:solidFill>
                <a:latin typeface="Courier New"/>
                <a:ea typeface="Courier New"/>
                <a:cs typeface="Courier New"/>
                <a:sym typeface="Courier New"/>
              </a:rPr>
              <a:t>open</a:t>
            </a:r>
            <a:r>
              <a:rPr lang="es-419" sz="3400" dirty="0">
                <a:solidFill>
                  <a:schemeClr val="lt1"/>
                </a:solidFill>
                <a:latin typeface="Courier New"/>
                <a:ea typeface="Courier New"/>
                <a:cs typeface="Courier New"/>
                <a:sym typeface="Courier New"/>
              </a:rPr>
              <a:t>('mbox.txt')</a:t>
            </a:r>
          </a:p>
          <a:p>
            <a:pPr lvl="0">
              <a:buClr>
                <a:srgbClr val="FFFF00"/>
              </a:buClr>
              <a:buSzPct val="25000"/>
            </a:pPr>
            <a:r>
              <a:rPr lang="es-419" sz="3400" dirty="0" err="1">
                <a:solidFill>
                  <a:srgbClr val="FFFF00"/>
                </a:solidFill>
                <a:latin typeface="Courier New"/>
                <a:ea typeface="Courier New"/>
                <a:cs typeface="Courier New"/>
                <a:sym typeface="Courier New"/>
              </a:rPr>
              <a:t>for</a:t>
            </a:r>
            <a:r>
              <a:rPr lang="es-419" sz="3400" dirty="0">
                <a:solidFill>
                  <a:srgbClr val="00FF00"/>
                </a:solidFill>
                <a:latin typeface="Courier New"/>
                <a:ea typeface="Courier New"/>
                <a:cs typeface="Courier New"/>
                <a:sym typeface="Courier New"/>
              </a:rPr>
              <a:t> queso</a:t>
            </a:r>
            <a:r>
              <a:rPr lang="es-419" sz="3400" dirty="0">
                <a:solidFill>
                  <a:schemeClr val="lt1"/>
                </a:solidFill>
                <a:latin typeface="Courier New"/>
                <a:ea typeface="Courier New"/>
                <a:cs typeface="Courier New"/>
                <a:sym typeface="Courier New"/>
              </a:rPr>
              <a:t> </a:t>
            </a:r>
            <a:r>
              <a:rPr lang="es-419" sz="3400" dirty="0">
                <a:solidFill>
                  <a:srgbClr val="FFFF00"/>
                </a:solidFill>
                <a:latin typeface="Courier New"/>
                <a:ea typeface="Courier New"/>
                <a:cs typeface="Courier New"/>
                <a:sym typeface="Courier New"/>
              </a:rPr>
              <a:t>in</a:t>
            </a:r>
            <a:r>
              <a:rPr lang="es-419" sz="3400" dirty="0">
                <a:solidFill>
                  <a:schemeClr val="lt1"/>
                </a:solidFill>
                <a:latin typeface="Courier New"/>
                <a:ea typeface="Courier New"/>
                <a:cs typeface="Courier New"/>
                <a:sym typeface="Courier New"/>
              </a:rPr>
              <a:t> </a:t>
            </a:r>
            <a:r>
              <a:rPr lang="es-419" sz="3400" dirty="0" err="1">
                <a:solidFill>
                  <a:srgbClr val="FF7F00"/>
                </a:solidFill>
                <a:latin typeface="Courier New"/>
                <a:ea typeface="Courier New"/>
                <a:cs typeface="Courier New"/>
                <a:sym typeface="Courier New"/>
              </a:rPr>
              <a:t>archivox</a:t>
            </a:r>
            <a:r>
              <a:rPr lang="es-419" sz="3400" dirty="0">
                <a:solidFill>
                  <a:srgbClr val="FF7F00"/>
                </a:solidFill>
                <a:latin typeface="Courier New"/>
                <a:ea typeface="Courier New"/>
                <a:cs typeface="Courier New"/>
                <a:sym typeface="Courier New"/>
              </a:rPr>
              <a:t> </a:t>
            </a:r>
            <a:r>
              <a:rPr lang="es-419" sz="3400" dirty="0">
                <a:solidFill>
                  <a:schemeClr val="lt1"/>
                </a:solidFill>
                <a:latin typeface="Courier New"/>
                <a:ea typeface="Courier New"/>
                <a:cs typeface="Courier New"/>
                <a:sym typeface="Courier New"/>
              </a:rPr>
              <a:t>:</a:t>
            </a:r>
          </a:p>
          <a:p>
            <a:pPr lvl="0">
              <a:buClr>
                <a:schemeClr val="lt1"/>
              </a:buClr>
              <a:buSzPct val="25000"/>
            </a:pPr>
            <a:r>
              <a:rPr lang="es-419" sz="3400" dirty="0">
                <a:solidFill>
                  <a:schemeClr val="lt1"/>
                </a:solidFill>
                <a:latin typeface="Courier New"/>
                <a:ea typeface="Courier New"/>
                <a:cs typeface="Courier New"/>
                <a:sym typeface="Courier New"/>
              </a:rPr>
              <a:t>    </a:t>
            </a:r>
            <a:r>
              <a:rPr lang="es-419" sz="3400" dirty="0" err="1">
                <a:solidFill>
                  <a:srgbClr val="FFFF00"/>
                </a:solidFill>
                <a:latin typeface="Courier New"/>
                <a:ea typeface="Courier New"/>
                <a:cs typeface="Courier New"/>
                <a:sym typeface="Courier New"/>
              </a:rPr>
              <a:t>print</a:t>
            </a:r>
            <a:r>
              <a:rPr lang="es-419" sz="3400" dirty="0">
                <a:solidFill>
                  <a:schemeClr val="lt1"/>
                </a:solidFill>
                <a:latin typeface="Courier New"/>
                <a:ea typeface="Courier New"/>
                <a:cs typeface="Courier New"/>
                <a:sym typeface="Courier New"/>
              </a:rPr>
              <a:t>(</a:t>
            </a:r>
            <a:r>
              <a:rPr lang="es-419" sz="3400" dirty="0">
                <a:solidFill>
                  <a:srgbClr val="00FF00"/>
                </a:solidFill>
                <a:latin typeface="Courier New"/>
                <a:ea typeface="Courier New"/>
                <a:cs typeface="Courier New"/>
                <a:sym typeface="Courier New"/>
              </a:rPr>
              <a:t>queso</a:t>
            </a:r>
            <a:r>
              <a:rPr lang="es-419" sz="3400" dirty="0">
                <a:solidFill>
                  <a:schemeClr val="bg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7F00"/>
              </a:buClr>
              <a:buSzPct val="25000"/>
            </a:pPr>
            <a:r>
              <a:rPr lang="es-ES" sz="7600" dirty="0">
                <a:solidFill>
                  <a:srgbClr val="FFD966"/>
                </a:solidFill>
                <a:latin typeface="Arial" charset="0"/>
                <a:ea typeface="Arial" charset="0"/>
                <a:cs typeface="Arial" charset="0"/>
                <a:sym typeface="Cabin"/>
              </a:rPr>
              <a:t>Contando Líneas en un Archivo</a:t>
            </a:r>
            <a:endParaRPr lang="en-US" sz="7600" u="none" strike="noStrike" cap="none" dirty="0">
              <a:solidFill>
                <a:srgbClr val="FFD966"/>
              </a:solidFill>
              <a:latin typeface="Arial" charset="0"/>
              <a:ea typeface="Arial" charset="0"/>
              <a:cs typeface="Arial" charset="0"/>
              <a:sym typeface="Cabin"/>
            </a:endParaRPr>
          </a:p>
        </p:txBody>
      </p:sp>
      <p:sp>
        <p:nvSpPr>
          <p:cNvPr id="295" name="Shape 295"/>
          <p:cNvSpPr txBox="1">
            <a:spLocks noGrp="1"/>
          </p:cNvSpPr>
          <p:nvPr>
            <p:ph idx="1"/>
          </p:nvPr>
        </p:nvSpPr>
        <p:spPr>
          <a:xfrm>
            <a:off x="1155700" y="2603500"/>
            <a:ext cx="6873875" cy="478720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Abre un </a:t>
            </a:r>
            <a:r>
              <a:rPr lang="es-419" sz="3400" dirty="0">
                <a:solidFill>
                  <a:srgbClr val="00FF00"/>
                </a:solidFill>
                <a:latin typeface="Arial" charset="0"/>
                <a:ea typeface="Arial" charset="0"/>
                <a:cs typeface="Arial" charset="0"/>
                <a:sym typeface="Cabin"/>
              </a:rPr>
              <a:t>archivo</a:t>
            </a:r>
            <a:r>
              <a:rPr lang="es-419" sz="3400" dirty="0">
                <a:solidFill>
                  <a:schemeClr val="lt1"/>
                </a:solidFill>
                <a:latin typeface="Arial" charset="0"/>
                <a:ea typeface="Arial" charset="0"/>
                <a:cs typeface="Arial" charset="0"/>
                <a:sym typeface="Cabin"/>
              </a:rPr>
              <a:t> en modo de lectura</a:t>
            </a:r>
          </a:p>
          <a:p>
            <a:pPr marL="749300" lvl="0" indent="-358394">
              <a:spcBef>
                <a:spcPts val="35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Utiliza un bucle </a:t>
            </a:r>
            <a:r>
              <a:rPr lang="es-419" sz="3400" dirty="0" err="1">
                <a:solidFill>
                  <a:srgbClr val="FFFF00"/>
                </a:solidFill>
                <a:latin typeface="Arial" charset="0"/>
                <a:ea typeface="Arial" charset="0"/>
                <a:cs typeface="Arial" charset="0"/>
                <a:sym typeface="Cabin"/>
              </a:rPr>
              <a:t>for</a:t>
            </a:r>
            <a:r>
              <a:rPr lang="es-419" sz="3400" dirty="0">
                <a:solidFill>
                  <a:schemeClr val="lt1"/>
                </a:solidFill>
                <a:latin typeface="Arial" charset="0"/>
                <a:ea typeface="Arial" charset="0"/>
                <a:cs typeface="Arial" charset="0"/>
                <a:sym typeface="Cabin"/>
              </a:rPr>
              <a:t> para leer cada línea</a:t>
            </a:r>
          </a:p>
          <a:p>
            <a:pPr marL="749300" lvl="0" indent="-358394">
              <a:spcBef>
                <a:spcPts val="3500"/>
              </a:spcBef>
              <a:buClr>
                <a:srgbClr val="FF7F00"/>
              </a:buClr>
              <a:buSzPct val="100000"/>
              <a:buFont typeface="Cabin"/>
              <a:buChar char="•"/>
            </a:pPr>
            <a:r>
              <a:rPr lang="es-419" sz="3400" dirty="0">
                <a:solidFill>
                  <a:srgbClr val="FF7F00"/>
                </a:solidFill>
                <a:latin typeface="Arial" charset="0"/>
                <a:ea typeface="Arial" charset="0"/>
                <a:cs typeface="Arial" charset="0"/>
                <a:sym typeface="Cabin"/>
              </a:rPr>
              <a:t>Cuenta</a:t>
            </a:r>
            <a:r>
              <a:rPr lang="es-419" sz="3400" dirty="0">
                <a:solidFill>
                  <a:schemeClr val="lt1"/>
                </a:solidFill>
                <a:latin typeface="Arial" charset="0"/>
                <a:ea typeface="Arial" charset="0"/>
                <a:cs typeface="Arial" charset="0"/>
                <a:sym typeface="Cabin"/>
              </a:rPr>
              <a:t> las líneas e imprime el número total de líneas</a:t>
            </a:r>
          </a:p>
        </p:txBody>
      </p:sp>
      <p:sp>
        <p:nvSpPr>
          <p:cNvPr id="296" name="Shape 296"/>
          <p:cNvSpPr txBox="1"/>
          <p:nvPr/>
        </p:nvSpPr>
        <p:spPr>
          <a:xfrm>
            <a:off x="8128000" y="2819350"/>
            <a:ext cx="8128000" cy="4787999"/>
          </a:xfrm>
          <a:prstGeom prst="rect">
            <a:avLst/>
          </a:prstGeom>
          <a:noFill/>
          <a:ln>
            <a:noFill/>
          </a:ln>
        </p:spPr>
        <p:txBody>
          <a:bodyPr lIns="0" tIns="0" rIns="0" bIns="0" anchor="ctr" anchorCtr="0">
            <a:noAutofit/>
          </a:bodyPr>
          <a:lstStyle/>
          <a:p>
            <a:pPr lvl="0">
              <a:buClr>
                <a:srgbClr val="00FF00"/>
              </a:buClr>
              <a:buSzPct val="25000"/>
            </a:pP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('mbox.txt’)</a:t>
            </a:r>
          </a:p>
          <a:p>
            <a:pPr lvl="0">
              <a:buClr>
                <a:srgbClr val="FF7F00"/>
              </a:buClr>
              <a:buSzPct val="25000"/>
            </a:pPr>
            <a:r>
              <a:rPr lang="es-419" sz="3000" dirty="0">
                <a:solidFill>
                  <a:srgbClr val="FF7F00"/>
                </a:solidFill>
                <a:latin typeface="Courier New"/>
                <a:ea typeface="Courier New"/>
                <a:cs typeface="Courier New"/>
                <a:sym typeface="Courier New"/>
              </a:rPr>
              <a:t>contador</a:t>
            </a:r>
            <a:r>
              <a:rPr lang="es-419" sz="3000" dirty="0">
                <a:solidFill>
                  <a:schemeClr val="lt1"/>
                </a:solidFill>
                <a:latin typeface="Courier New"/>
                <a:ea typeface="Courier New"/>
                <a:cs typeface="Courier New"/>
                <a:sym typeface="Courier New"/>
              </a:rPr>
              <a:t> = 0</a:t>
            </a: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contador</a:t>
            </a:r>
            <a:r>
              <a:rPr lang="es-419" sz="3000" dirty="0">
                <a:solidFill>
                  <a:schemeClr val="lt1"/>
                </a:solidFill>
                <a:latin typeface="Courier New"/>
                <a:ea typeface="Courier New"/>
                <a:cs typeface="Courier New"/>
                <a:sym typeface="Courier New"/>
              </a:rPr>
              <a:t> = </a:t>
            </a:r>
            <a:r>
              <a:rPr lang="es-419" sz="3000" dirty="0">
                <a:solidFill>
                  <a:srgbClr val="FF7F00"/>
                </a:solidFill>
                <a:latin typeface="Courier New"/>
                <a:ea typeface="Courier New"/>
                <a:cs typeface="Courier New"/>
                <a:sym typeface="Courier New"/>
              </a:rPr>
              <a:t>contador</a:t>
            </a:r>
            <a:r>
              <a:rPr lang="es-419" sz="3000" dirty="0">
                <a:solidFill>
                  <a:schemeClr val="lt1"/>
                </a:solidFill>
                <a:latin typeface="Courier New"/>
                <a:ea typeface="Courier New"/>
                <a:cs typeface="Courier New"/>
                <a:sym typeface="Courier New"/>
              </a:rPr>
              <a:t> + 1</a:t>
            </a:r>
          </a:p>
          <a:p>
            <a:pPr lvl="0">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('Total de Líneas:', </a:t>
            </a:r>
            <a:r>
              <a:rPr lang="es-419" sz="3000" dirty="0">
                <a:solidFill>
                  <a:srgbClr val="FF7F00"/>
                </a:solidFill>
                <a:latin typeface="Courier New"/>
                <a:ea typeface="Courier New"/>
                <a:cs typeface="Courier New"/>
                <a:sym typeface="Courier New"/>
              </a:rPr>
              <a:t>contador</a:t>
            </a:r>
            <a:r>
              <a:rPr lang="es-419" sz="3000" dirty="0">
                <a:solidFill>
                  <a:schemeClr val="bg1"/>
                </a:solidFill>
                <a:latin typeface="Courier New"/>
                <a:ea typeface="Courier New"/>
                <a:cs typeface="Courier New"/>
                <a:sym typeface="Courier New"/>
              </a:rPr>
              <a:t>)</a:t>
            </a:r>
          </a:p>
          <a:p>
            <a:pPr lvl="0" algn="ctr"/>
            <a:endParaRPr lang="es-419" sz="3000" dirty="0">
              <a:solidFill>
                <a:srgbClr val="FF7F00"/>
              </a:solidFill>
              <a:latin typeface="Courier New"/>
              <a:ea typeface="Courier New"/>
              <a:cs typeface="Courier New"/>
              <a:sym typeface="Courier New"/>
            </a:endParaRPr>
          </a:p>
          <a:p>
            <a:pPr lvl="0" algn="ctr"/>
            <a:endParaRPr lang="es-419" sz="3000" dirty="0">
              <a:solidFill>
                <a:srgbClr val="FF7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python</a:t>
            </a:r>
            <a:r>
              <a:rPr lang="es-419" sz="3000" dirty="0">
                <a:solidFill>
                  <a:srgbClr val="00FF00"/>
                </a:solidFill>
                <a:latin typeface="Courier New"/>
                <a:ea typeface="Courier New"/>
                <a:cs typeface="Courier New"/>
                <a:sym typeface="Courier New"/>
              </a:rPr>
              <a:t> abrir.py</a:t>
            </a:r>
          </a:p>
          <a:p>
            <a:pPr lvl="0">
              <a:buClr>
                <a:schemeClr val="lt1"/>
              </a:buClr>
              <a:buSzPct val="25000"/>
            </a:pPr>
            <a:r>
              <a:rPr lang="es-419" sz="3000" dirty="0">
                <a:solidFill>
                  <a:schemeClr val="lt1"/>
                </a:solidFill>
                <a:latin typeface="Courier New"/>
                <a:ea typeface="Courier New"/>
                <a:cs typeface="Courier New"/>
                <a:sym typeface="Courier New"/>
              </a:rPr>
              <a:t>Total de Líneas: 132045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Leyendo</a:t>
            </a:r>
            <a:r>
              <a:rPr lang="en-US" sz="7600" dirty="0">
                <a:solidFill>
                  <a:srgbClr val="FFD966"/>
                </a:solidFill>
                <a:latin typeface="Arial" charset="0"/>
                <a:ea typeface="Arial" charset="0"/>
                <a:cs typeface="Arial" charset="0"/>
                <a:sym typeface="Cabin"/>
              </a:rPr>
              <a:t> el </a:t>
            </a:r>
            <a:r>
              <a:rPr lang="en-US" sz="7600" dirty="0" err="1">
                <a:solidFill>
                  <a:srgbClr val="FFD966"/>
                </a:solidFill>
                <a:latin typeface="Arial" charset="0"/>
                <a:ea typeface="Arial" charset="0"/>
                <a:cs typeface="Arial" charset="0"/>
                <a:sym typeface="Cabin"/>
              </a:rPr>
              <a:t>Archivo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Entero</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idx="1"/>
          </p:nvPr>
        </p:nvSpPr>
        <p:spPr>
          <a:xfrm>
            <a:off x="1155700" y="2603500"/>
            <a:ext cx="5145088" cy="3345677"/>
          </a:xfrm>
          <a:prstGeom prst="rect">
            <a:avLst/>
          </a:prstGeom>
          <a:noFill/>
          <a:ln>
            <a:noFill/>
          </a:ln>
        </p:spPr>
        <p:txBody>
          <a:bodyPr lIns="38100" tIns="38100" rIns="38100" bIns="38100" anchor="ctr" anchorCtr="0">
            <a:noAutofit/>
          </a:bodyPr>
          <a:lstStyle/>
          <a:p>
            <a:pPr marL="390906" lvl="0">
              <a:spcBef>
                <a:spcPts val="0"/>
              </a:spcBef>
              <a:buClr>
                <a:schemeClr val="lt1"/>
              </a:buClr>
              <a:buSzPct val="100000"/>
            </a:pPr>
            <a:r>
              <a:rPr lang="es-419" sz="3400" dirty="0">
                <a:solidFill>
                  <a:schemeClr val="lt1"/>
                </a:solidFill>
                <a:latin typeface="Arial" charset="0"/>
                <a:ea typeface="Arial" charset="0"/>
                <a:cs typeface="Arial" charset="0"/>
                <a:sym typeface="Cabin"/>
              </a:rPr>
              <a:t>Podemos </a:t>
            </a:r>
            <a:r>
              <a:rPr lang="es-419" sz="3400" dirty="0">
                <a:solidFill>
                  <a:srgbClr val="FF7F00"/>
                </a:solidFill>
                <a:latin typeface="Arial" charset="0"/>
                <a:ea typeface="Arial" charset="0"/>
                <a:cs typeface="Arial" charset="0"/>
                <a:sym typeface="Cabin"/>
              </a:rPr>
              <a:t>leer</a:t>
            </a:r>
            <a:r>
              <a:rPr lang="es-419" sz="3400" dirty="0">
                <a:solidFill>
                  <a:schemeClr val="lt1"/>
                </a:solidFill>
                <a:latin typeface="Arial" charset="0"/>
                <a:ea typeface="Arial" charset="0"/>
                <a:cs typeface="Arial" charset="0"/>
                <a:sym typeface="Cabin"/>
              </a:rPr>
              <a:t> un archivo entero (saltos de líneas y todo lo demás) dentro de una </a:t>
            </a:r>
            <a:r>
              <a:rPr lang="es-419" sz="3400" dirty="0">
                <a:solidFill>
                  <a:srgbClr val="00FFFF"/>
                </a:solidFill>
                <a:latin typeface="Arial" charset="0"/>
                <a:ea typeface="Arial" charset="0"/>
                <a:cs typeface="Arial" charset="0"/>
                <a:sym typeface="Cabin"/>
              </a:rPr>
              <a:t>sola cadena</a:t>
            </a:r>
          </a:p>
        </p:txBody>
      </p:sp>
      <p:sp>
        <p:nvSpPr>
          <p:cNvPr id="303" name="Shape 303"/>
          <p:cNvSpPr txBox="1"/>
          <p:nvPr/>
        </p:nvSpPr>
        <p:spPr>
          <a:xfrm>
            <a:off x="7449875" y="2671475"/>
            <a:ext cx="8280600" cy="34646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('mbox-short.txt')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FF"/>
                </a:solidFill>
                <a:latin typeface="Courier New"/>
                <a:ea typeface="Courier New"/>
                <a:cs typeface="Courier New"/>
                <a:sym typeface="Courier New"/>
              </a:rPr>
              <a:t>ent</a:t>
            </a:r>
            <a:r>
              <a:rPr lang="es-419" sz="3000" dirty="0">
                <a:solidFill>
                  <a:schemeClr val="lt1"/>
                </a:solidFill>
                <a:latin typeface="Courier New"/>
                <a:ea typeface="Courier New"/>
                <a:cs typeface="Courier New"/>
                <a:sym typeface="Courier New"/>
              </a:rPr>
              <a:t> = </a:t>
            </a:r>
            <a:r>
              <a:rPr lang="es-419" sz="3000" dirty="0" err="1">
                <a:solidFill>
                  <a:srgbClr val="00FF00"/>
                </a:solidFill>
                <a:latin typeface="Courier New"/>
                <a:ea typeface="Courier New"/>
                <a:cs typeface="Courier New"/>
                <a:sym typeface="Courier New"/>
              </a:rPr>
              <a:t>man_a</a:t>
            </a:r>
            <a:r>
              <a:rPr lang="es-419" sz="3000" dirty="0" err="1">
                <a:solidFill>
                  <a:srgbClr val="FF7F00"/>
                </a:solidFill>
                <a:latin typeface="Courier New"/>
                <a:ea typeface="Courier New"/>
                <a:cs typeface="Courier New"/>
                <a:sym typeface="Courier New"/>
              </a:rPr>
              <a:t>.read</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ent</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94626</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ent</a:t>
            </a:r>
            <a:r>
              <a:rPr lang="es-419" sz="3000" dirty="0">
                <a:solidFill>
                  <a:schemeClr val="lt1"/>
                </a:solidFill>
                <a:latin typeface="Courier New"/>
                <a:ea typeface="Courier New"/>
                <a:cs typeface="Courier New"/>
                <a:sym typeface="Courier New"/>
              </a:rPr>
              <a:t>[:20])</a:t>
            </a:r>
          </a:p>
          <a:p>
            <a:pPr lvl="0">
              <a:buClr>
                <a:schemeClr val="lt1"/>
              </a:buClr>
              <a:buSzPct val="25000"/>
            </a:pPr>
            <a:r>
              <a:rPr lang="es-419" sz="3000" dirty="0" err="1">
                <a:solidFill>
                  <a:schemeClr val="lt1"/>
                </a:solidFill>
                <a:latin typeface="Courier New"/>
                <a:ea typeface="Courier New"/>
                <a:cs typeface="Courier New"/>
                <a:sym typeface="Courier New"/>
              </a:rPr>
              <a:t>From</a:t>
            </a:r>
            <a:r>
              <a:rPr lang="es-419" sz="3000" dirty="0">
                <a:solidFill>
                  <a:schemeClr val="lt1"/>
                </a:solidFill>
                <a:latin typeface="Courier New"/>
                <a:ea typeface="Courier New"/>
                <a:cs typeface="Courier New"/>
                <a:sym typeface="Courier New"/>
              </a:rPr>
              <a:t> </a:t>
            </a:r>
            <a:r>
              <a:rPr lang="es-419" sz="3000" dirty="0" err="1">
                <a:solidFill>
                  <a:schemeClr val="lt1"/>
                </a:solidFill>
                <a:latin typeface="Courier New"/>
                <a:ea typeface="Courier New"/>
                <a:cs typeface="Courier New"/>
                <a:sym typeface="Courier New"/>
              </a:rPr>
              <a:t>stephen.marquar</a:t>
            </a:r>
            <a:endParaRPr lang="es-419" sz="3000" dirty="0">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Búsqueda a Través de un Archivo</a:t>
            </a:r>
            <a:endParaRPr lang="en-US" sz="7600" u="none" strike="noStrike" cap="none" dirty="0">
              <a:solidFill>
                <a:srgbClr val="FFD966"/>
              </a:solidFill>
              <a:latin typeface="Arial" charset="0"/>
              <a:ea typeface="Arial" charset="0"/>
              <a:cs typeface="Arial" charset="0"/>
              <a:sym typeface="Cabin"/>
            </a:endParaRPr>
          </a:p>
        </p:txBody>
      </p:sp>
      <p:sp>
        <p:nvSpPr>
          <p:cNvPr id="309" name="Shape 309"/>
          <p:cNvSpPr txBox="1">
            <a:spLocks noGrp="1"/>
          </p:cNvSpPr>
          <p:nvPr>
            <p:ph idx="1"/>
          </p:nvPr>
        </p:nvSpPr>
        <p:spPr>
          <a:xfrm>
            <a:off x="1155700" y="2892894"/>
            <a:ext cx="6116638" cy="2890719"/>
          </a:xfrm>
          <a:prstGeom prst="rect">
            <a:avLst/>
          </a:prstGeom>
          <a:noFill/>
          <a:ln>
            <a:noFill/>
          </a:ln>
        </p:spPr>
        <p:txBody>
          <a:bodyPr lIns="38100" tIns="38100" rIns="38100" bIns="38100" anchor="ctr" anchorCtr="0">
            <a:noAutofit/>
          </a:bodyPr>
          <a:lstStyle/>
          <a:p>
            <a:pPr marL="390906" lvl="0">
              <a:spcBef>
                <a:spcPts val="0"/>
              </a:spcBef>
              <a:buClr>
                <a:schemeClr val="lt1"/>
              </a:buClr>
              <a:buSzPct val="100000"/>
            </a:pPr>
            <a:r>
              <a:rPr lang="es-419" sz="3400" dirty="0">
                <a:solidFill>
                  <a:schemeClr val="lt1"/>
                </a:solidFill>
                <a:latin typeface="Arial" charset="0"/>
                <a:ea typeface="Arial" charset="0"/>
                <a:cs typeface="Arial" charset="0"/>
                <a:sym typeface="Cabin"/>
              </a:rPr>
              <a:t>Podemos poner una sentencia </a:t>
            </a:r>
            <a:r>
              <a:rPr lang="es-419" sz="3400" dirty="0" err="1">
                <a:solidFill>
                  <a:srgbClr val="FFFF00"/>
                </a:solidFill>
                <a:latin typeface="Arial" charset="0"/>
                <a:ea typeface="Arial" charset="0"/>
                <a:cs typeface="Arial" charset="0"/>
                <a:sym typeface="Cabin"/>
              </a:rPr>
              <a:t>if</a:t>
            </a:r>
            <a:r>
              <a:rPr lang="es-419" sz="3400" dirty="0">
                <a:solidFill>
                  <a:srgbClr val="FFFF00"/>
                </a:solidFill>
                <a:latin typeface="Arial" charset="0"/>
                <a:ea typeface="Arial" charset="0"/>
                <a:cs typeface="Arial" charset="0"/>
                <a:sym typeface="Cabin"/>
              </a:rPr>
              <a:t> </a:t>
            </a:r>
            <a:r>
              <a:rPr lang="es-419" sz="3400" dirty="0">
                <a:solidFill>
                  <a:schemeClr val="lt1"/>
                </a:solidFill>
                <a:latin typeface="Arial" charset="0"/>
                <a:ea typeface="Arial" charset="0"/>
                <a:cs typeface="Arial" charset="0"/>
                <a:sym typeface="Cabin"/>
              </a:rPr>
              <a:t>nuestro bucle </a:t>
            </a:r>
            <a:r>
              <a:rPr lang="es-419" sz="3400" dirty="0" err="1">
                <a:solidFill>
                  <a:srgbClr val="FFFF00"/>
                </a:solidFill>
                <a:latin typeface="Arial" charset="0"/>
                <a:ea typeface="Arial" charset="0"/>
                <a:cs typeface="Arial" charset="0"/>
                <a:sym typeface="Cabin"/>
              </a:rPr>
              <a:t>for</a:t>
            </a:r>
            <a:r>
              <a:rPr lang="es-419" sz="3400" dirty="0">
                <a:solidFill>
                  <a:schemeClr val="lt1"/>
                </a:solidFill>
                <a:latin typeface="Arial" charset="0"/>
                <a:ea typeface="Arial" charset="0"/>
                <a:cs typeface="Arial" charset="0"/>
                <a:sym typeface="Cabin"/>
              </a:rPr>
              <a:t> para únicamente imprimir líneas que satisfacen cierta característica</a:t>
            </a:r>
          </a:p>
        </p:txBody>
      </p:sp>
      <p:sp>
        <p:nvSpPr>
          <p:cNvPr id="310" name="Shape 310"/>
          <p:cNvSpPr txBox="1"/>
          <p:nvPr/>
        </p:nvSpPr>
        <p:spPr>
          <a:xfrm>
            <a:off x="8049525" y="3161700"/>
            <a:ext cx="7276200" cy="2444699"/>
          </a:xfrm>
          <a:prstGeom prst="rect">
            <a:avLst/>
          </a:prstGeom>
          <a:noFill/>
          <a:ln>
            <a:noFill/>
          </a:ln>
        </p:spPr>
        <p:txBody>
          <a:bodyPr lIns="0" tIns="0" rIns="0" bIns="0" anchor="ctr" anchorCtr="0">
            <a:noAutofit/>
          </a:bodyPr>
          <a:lstStyle/>
          <a:p>
            <a:pPr lvl="0">
              <a:buClr>
                <a:srgbClr val="00FF00"/>
              </a:buClr>
              <a:buSzPct val="25000"/>
            </a:pPr>
            <a:r>
              <a:rPr lang="es-419" sz="2800" dirty="0" err="1">
                <a:solidFill>
                  <a:srgbClr val="00FF00"/>
                </a:solidFill>
                <a:latin typeface="Courier New"/>
                <a:ea typeface="Courier New"/>
                <a:cs typeface="Courier New"/>
                <a:sym typeface="Courier New"/>
              </a:rPr>
              <a:t>man_a</a:t>
            </a:r>
            <a:r>
              <a:rPr lang="es-419" sz="2800" dirty="0">
                <a:solidFill>
                  <a:schemeClr val="lt1"/>
                </a:solidFill>
                <a:latin typeface="Courier New"/>
                <a:ea typeface="Courier New"/>
                <a:cs typeface="Courier New"/>
                <a:sym typeface="Courier New"/>
              </a:rPr>
              <a:t> = </a:t>
            </a:r>
            <a:r>
              <a:rPr lang="es-419" sz="2800" dirty="0">
                <a:solidFill>
                  <a:srgbClr val="FF00FF"/>
                </a:solidFill>
                <a:latin typeface="Courier New"/>
                <a:ea typeface="Courier New"/>
                <a:cs typeface="Courier New"/>
                <a:sym typeface="Courier New"/>
              </a:rPr>
              <a:t>open</a:t>
            </a:r>
            <a:r>
              <a:rPr lang="es-419" sz="2800" dirty="0">
                <a:solidFill>
                  <a:schemeClr val="lt1"/>
                </a:solidFill>
                <a:latin typeface="Courier New"/>
                <a:ea typeface="Courier New"/>
                <a:cs typeface="Courier New"/>
                <a:sym typeface="Courier New"/>
              </a:rPr>
              <a:t>('mbox-short.txt')</a:t>
            </a:r>
          </a:p>
          <a:p>
            <a:pPr lvl="0">
              <a:buClr>
                <a:srgbClr val="FFFF00"/>
              </a:buClr>
              <a:buSzPct val="25000"/>
            </a:pPr>
            <a:r>
              <a:rPr lang="es-419" sz="2800" dirty="0" err="1">
                <a:solidFill>
                  <a:srgbClr val="FFFF00"/>
                </a:solidFill>
                <a:latin typeface="Courier New"/>
                <a:ea typeface="Courier New"/>
                <a:cs typeface="Courier New"/>
                <a:sym typeface="Courier New"/>
              </a:rPr>
              <a:t>for</a:t>
            </a:r>
            <a:r>
              <a:rPr lang="es-419" sz="2800" dirty="0">
                <a:solidFill>
                  <a:schemeClr val="lt1"/>
                </a:solidFill>
                <a:latin typeface="Courier New"/>
                <a:ea typeface="Courier New"/>
                <a:cs typeface="Courier New"/>
                <a:sym typeface="Courier New"/>
              </a:rPr>
              <a:t> </a:t>
            </a:r>
            <a:r>
              <a:rPr lang="es-419" sz="2800" dirty="0" err="1">
                <a:solidFill>
                  <a:srgbClr val="00FF00"/>
                </a:solidFill>
                <a:latin typeface="Courier New"/>
                <a:ea typeface="Courier New"/>
                <a:cs typeface="Courier New"/>
                <a:sym typeface="Courier New"/>
              </a:rPr>
              <a:t>linea</a:t>
            </a:r>
            <a:r>
              <a:rPr lang="es-419" sz="2800" dirty="0">
                <a:solidFill>
                  <a:schemeClr val="lt1"/>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in</a:t>
            </a:r>
            <a:r>
              <a:rPr lang="es-419" sz="2800" dirty="0">
                <a:solidFill>
                  <a:schemeClr val="lt1"/>
                </a:solidFill>
                <a:latin typeface="Courier New"/>
                <a:ea typeface="Courier New"/>
                <a:cs typeface="Courier New"/>
                <a:sym typeface="Courier New"/>
              </a:rPr>
              <a:t> </a:t>
            </a:r>
            <a:r>
              <a:rPr lang="es-419" sz="2800" dirty="0" err="1">
                <a:solidFill>
                  <a:srgbClr val="00FF00"/>
                </a:solidFill>
                <a:latin typeface="Courier New"/>
                <a:ea typeface="Courier New"/>
                <a:cs typeface="Courier New"/>
                <a:sym typeface="Courier New"/>
              </a:rPr>
              <a:t>man_a</a:t>
            </a:r>
            <a:r>
              <a:rPr lang="es-419" sz="2800" dirty="0">
                <a:solidFill>
                  <a:schemeClr val="lt1"/>
                </a:solidFill>
                <a:latin typeface="Courier New"/>
                <a:ea typeface="Courier New"/>
                <a:cs typeface="Courier New"/>
                <a:sym typeface="Courier New"/>
              </a:rPr>
              <a:t>:</a:t>
            </a:r>
          </a:p>
          <a:p>
            <a:pPr lvl="0">
              <a:buClr>
                <a:schemeClr val="lt1"/>
              </a:buClr>
              <a:buSzPct val="25000"/>
            </a:pPr>
            <a:r>
              <a:rPr lang="es-419" sz="2800" dirty="0">
                <a:solidFill>
                  <a:schemeClr val="lt1"/>
                </a:solidFill>
                <a:latin typeface="Courier New"/>
                <a:ea typeface="Courier New"/>
                <a:cs typeface="Courier New"/>
                <a:sym typeface="Courier New"/>
              </a:rPr>
              <a:t>    </a:t>
            </a:r>
            <a:r>
              <a:rPr lang="es-419" sz="2800" dirty="0" err="1">
                <a:solidFill>
                  <a:srgbClr val="FFFF00"/>
                </a:solidFill>
                <a:latin typeface="Courier New"/>
                <a:ea typeface="Courier New"/>
                <a:cs typeface="Courier New"/>
                <a:sym typeface="Courier New"/>
              </a:rPr>
              <a:t>if</a:t>
            </a:r>
            <a:r>
              <a:rPr lang="es-419" sz="2800" dirty="0">
                <a:solidFill>
                  <a:schemeClr val="lt1"/>
                </a:solidFill>
                <a:latin typeface="Courier New"/>
                <a:ea typeface="Courier New"/>
                <a:cs typeface="Courier New"/>
                <a:sym typeface="Courier New"/>
              </a:rPr>
              <a:t> </a:t>
            </a:r>
            <a:r>
              <a:rPr lang="es-419" sz="2800" dirty="0" err="1">
                <a:solidFill>
                  <a:srgbClr val="00FF00"/>
                </a:solidFill>
                <a:latin typeface="Courier New"/>
                <a:ea typeface="Courier New"/>
                <a:cs typeface="Courier New"/>
                <a:sym typeface="Courier New"/>
              </a:rPr>
              <a:t>linea</a:t>
            </a:r>
            <a:r>
              <a:rPr lang="es-419" sz="2800" dirty="0" err="1">
                <a:solidFill>
                  <a:srgbClr val="FF00FF"/>
                </a:solidFill>
                <a:latin typeface="Courier New"/>
                <a:ea typeface="Courier New"/>
                <a:cs typeface="Courier New"/>
                <a:sym typeface="Courier New"/>
              </a:rPr>
              <a:t>.startswith</a:t>
            </a:r>
            <a:r>
              <a:rPr lang="es-419" sz="2800" dirty="0">
                <a:solidFill>
                  <a:schemeClr val="lt1"/>
                </a:solidFill>
                <a:latin typeface="Courier New"/>
                <a:ea typeface="Courier New"/>
                <a:cs typeface="Courier New"/>
                <a:sym typeface="Courier New"/>
              </a:rPr>
              <a:t>('</a:t>
            </a:r>
            <a:r>
              <a:rPr lang="es-419" sz="2800" dirty="0" err="1">
                <a:solidFill>
                  <a:schemeClr val="lt1"/>
                </a:solidFill>
                <a:latin typeface="Courier New"/>
                <a:ea typeface="Courier New"/>
                <a:cs typeface="Courier New"/>
                <a:sym typeface="Courier New"/>
              </a:rPr>
              <a:t>From</a:t>
            </a:r>
            <a:r>
              <a:rPr lang="es-419" sz="2800" dirty="0">
                <a:solidFill>
                  <a:schemeClr val="lt1"/>
                </a:solidFill>
                <a:latin typeface="Courier New"/>
                <a:ea typeface="Courier New"/>
                <a:cs typeface="Courier New"/>
                <a:sym typeface="Courier New"/>
              </a:rPr>
              <a:t>:') :</a:t>
            </a:r>
          </a:p>
          <a:p>
            <a:pPr lvl="0">
              <a:buClr>
                <a:schemeClr val="lt1"/>
              </a:buClr>
              <a:buSzPct val="25000"/>
            </a:pPr>
            <a:r>
              <a:rPr lang="es-419" sz="2800" dirty="0">
                <a:solidFill>
                  <a:schemeClr val="lt1"/>
                </a:solidFill>
                <a:latin typeface="Courier New"/>
                <a:ea typeface="Courier New"/>
                <a:cs typeface="Courier New"/>
                <a:sym typeface="Courier New"/>
              </a:rPr>
              <a:t>        </a:t>
            </a:r>
            <a:r>
              <a:rPr lang="es-419" sz="2800" dirty="0" err="1">
                <a:solidFill>
                  <a:srgbClr val="FFFF00"/>
                </a:solidFill>
                <a:latin typeface="Courier New"/>
                <a:ea typeface="Courier New"/>
                <a:cs typeface="Courier New"/>
                <a:sym typeface="Courier New"/>
              </a:rPr>
              <a:t>print</a:t>
            </a:r>
            <a:r>
              <a:rPr lang="es-419" sz="2800" dirty="0">
                <a:solidFill>
                  <a:schemeClr val="lt1"/>
                </a:solidFill>
                <a:latin typeface="Courier New"/>
                <a:ea typeface="Courier New"/>
                <a:cs typeface="Courier New"/>
                <a:sym typeface="Courier New"/>
              </a:rPr>
              <a:t>(</a:t>
            </a:r>
            <a:r>
              <a:rPr lang="es-419" sz="2800" dirty="0" err="1">
                <a:solidFill>
                  <a:srgbClr val="00FF00"/>
                </a:solidFill>
                <a:latin typeface="Courier New"/>
                <a:ea typeface="Courier New"/>
                <a:cs typeface="Courier New"/>
                <a:sym typeface="Courier New"/>
              </a:rPr>
              <a:t>linea</a:t>
            </a:r>
            <a:r>
              <a:rPr lang="es-419" sz="2800" dirty="0">
                <a:solidFill>
                  <a:schemeClr val="bg1"/>
                </a:solidFill>
                <a:latin typeface="Courier New"/>
                <a:ea typeface="Courier New"/>
                <a:cs typeface="Courier New"/>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Uy</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16" name="Shape 316"/>
          <p:cNvSpPr txBox="1"/>
          <p:nvPr/>
        </p:nvSpPr>
        <p:spPr>
          <a:xfrm>
            <a:off x="760845" y="2045653"/>
            <a:ext cx="5270400" cy="1143000"/>
          </a:xfrm>
          <a:prstGeom prst="rect">
            <a:avLst/>
          </a:prstGeom>
          <a:noFill/>
          <a:ln>
            <a:noFill/>
          </a:ln>
        </p:spPr>
        <p:txBody>
          <a:bodyPr lIns="0" tIns="0" rIns="0" bIns="0" anchor="ctr" anchorCtr="0">
            <a:noAutofit/>
          </a:bodyPr>
          <a:lstStyle/>
          <a:p>
            <a:pPr lvl="0" algn="ctr">
              <a:buClr>
                <a:schemeClr val="lt1"/>
              </a:buClr>
              <a:buSzPct val="25000"/>
            </a:pPr>
            <a:r>
              <a:rPr lang="es-419" sz="3600" dirty="0">
                <a:solidFill>
                  <a:schemeClr val="lt1"/>
                </a:solidFill>
                <a:latin typeface="Arial" charset="0"/>
                <a:ea typeface="Arial" charset="0"/>
                <a:cs typeface="Arial" charset="0"/>
                <a:sym typeface="Cabin"/>
              </a:rPr>
              <a:t>¿Qué están haciendo ahí todas esas líneas en blanco?</a:t>
            </a: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7"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Uy</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25" name="Shape 325"/>
          <p:cNvSpPr txBox="1">
            <a:spLocks noGrp="1"/>
          </p:cNvSpPr>
          <p:nvPr>
            <p:ph idx="1"/>
          </p:nvPr>
        </p:nvSpPr>
        <p:spPr>
          <a:xfrm>
            <a:off x="1155700" y="2603500"/>
            <a:ext cx="5407024" cy="5702399"/>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Cada línea del archivo tiene un </a:t>
            </a:r>
            <a:r>
              <a:rPr lang="es-419" sz="3400" dirty="0">
                <a:solidFill>
                  <a:srgbClr val="00FF00"/>
                </a:solidFill>
                <a:latin typeface="Arial" charset="0"/>
                <a:ea typeface="Arial" charset="0"/>
                <a:cs typeface="Arial" charset="0"/>
                <a:sym typeface="Cabin"/>
              </a:rPr>
              <a:t>salto de línea</a:t>
            </a:r>
            <a:r>
              <a:rPr lang="es-419" sz="3400" dirty="0">
                <a:solidFill>
                  <a:schemeClr val="lt1"/>
                </a:solidFill>
                <a:latin typeface="Arial" charset="0"/>
                <a:ea typeface="Arial" charset="0"/>
                <a:cs typeface="Arial" charset="0"/>
                <a:sym typeface="Cabin"/>
              </a:rPr>
              <a:t> al final</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 sentencia </a:t>
            </a:r>
            <a:r>
              <a:rPr lang="es-419" sz="3400" dirty="0" err="1">
                <a:solidFill>
                  <a:srgbClr val="FFFF00"/>
                </a:solidFill>
                <a:latin typeface="Arial" charset="0"/>
                <a:ea typeface="Arial" charset="0"/>
                <a:cs typeface="Arial" charset="0"/>
                <a:sym typeface="Cabin"/>
              </a:rPr>
              <a:t>print</a:t>
            </a:r>
            <a:r>
              <a:rPr lang="es-419" sz="3400" dirty="0">
                <a:solidFill>
                  <a:schemeClr val="lt1"/>
                </a:solidFill>
                <a:latin typeface="Arial" charset="0"/>
                <a:ea typeface="Arial" charset="0"/>
                <a:cs typeface="Arial" charset="0"/>
                <a:sym typeface="Cabin"/>
              </a:rPr>
              <a:t> agrega un </a:t>
            </a:r>
            <a:r>
              <a:rPr lang="es-419" sz="3400" dirty="0">
                <a:solidFill>
                  <a:srgbClr val="FFFF00"/>
                </a:solidFill>
                <a:latin typeface="Arial" charset="0"/>
                <a:ea typeface="Arial" charset="0"/>
                <a:cs typeface="Arial" charset="0"/>
                <a:sym typeface="Cabin"/>
              </a:rPr>
              <a:t>salto de línea</a:t>
            </a:r>
            <a:r>
              <a:rPr lang="es-419" sz="3400" dirty="0">
                <a:solidFill>
                  <a:schemeClr val="lt1"/>
                </a:solidFill>
                <a:latin typeface="Arial" charset="0"/>
                <a:ea typeface="Arial" charset="0"/>
                <a:cs typeface="Arial" charset="0"/>
                <a:sym typeface="Cabin"/>
              </a:rPr>
              <a:t> a cada línea</a:t>
            </a: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
        <p:nvSpPr>
          <p:cNvPr id="6" name="Shape 316">
            <a:extLst>
              <a:ext uri="{FF2B5EF4-FFF2-40B4-BE49-F238E27FC236}">
                <a16:creationId xmlns:a16="http://schemas.microsoft.com/office/drawing/2014/main" id="{8CCC6394-E44B-48D5-A400-70CF4945D93F}"/>
              </a:ext>
            </a:extLst>
          </p:cNvPr>
          <p:cNvSpPr txBox="1"/>
          <p:nvPr/>
        </p:nvSpPr>
        <p:spPr>
          <a:xfrm>
            <a:off x="760845" y="2045653"/>
            <a:ext cx="5270400" cy="1143000"/>
          </a:xfrm>
          <a:prstGeom prst="rect">
            <a:avLst/>
          </a:prstGeom>
          <a:noFill/>
          <a:ln>
            <a:noFill/>
          </a:ln>
        </p:spPr>
        <p:txBody>
          <a:bodyPr lIns="0" tIns="0" rIns="0" bIns="0" anchor="ctr" anchorCtr="0">
            <a:noAutofit/>
          </a:bodyPr>
          <a:lstStyle/>
          <a:p>
            <a:pPr lvl="0" algn="ctr">
              <a:buClr>
                <a:schemeClr val="lt1"/>
              </a:buClr>
              <a:buSzPct val="25000"/>
            </a:pPr>
            <a:r>
              <a:rPr lang="es-419" sz="3600" dirty="0">
                <a:solidFill>
                  <a:schemeClr val="lt1"/>
                </a:solidFill>
                <a:latin typeface="Arial" charset="0"/>
                <a:ea typeface="Arial" charset="0"/>
                <a:cs typeface="Arial" charset="0"/>
                <a:sym typeface="Cabin"/>
              </a:rPr>
              <a:t>¿Qué están haciendo ahí todas esas líneas en blanco?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Búsqueda a Través de un Archivo (arreglado)</a:t>
            </a:r>
            <a:endParaRPr lang="en-US" sz="7600" u="none" strike="noStrike" cap="none" dirty="0">
              <a:solidFill>
                <a:srgbClr val="FFD966"/>
              </a:solidFill>
              <a:latin typeface="Arial" charset="0"/>
              <a:ea typeface="Arial" charset="0"/>
              <a:cs typeface="Arial" charset="0"/>
              <a:sym typeface="Cabin"/>
            </a:endParaRPr>
          </a:p>
        </p:txBody>
      </p:sp>
      <p:sp>
        <p:nvSpPr>
          <p:cNvPr id="331" name="Shape 331"/>
          <p:cNvSpPr txBox="1">
            <a:spLocks noGrp="1"/>
          </p:cNvSpPr>
          <p:nvPr>
            <p:ph idx="1"/>
          </p:nvPr>
        </p:nvSpPr>
        <p:spPr>
          <a:xfrm>
            <a:off x="1155700" y="2603501"/>
            <a:ext cx="5973763" cy="5279160"/>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Podemos remover los espacios en blanco del lado derecho de la cadena utilizando </a:t>
            </a:r>
            <a:r>
              <a:rPr lang="es-419" sz="3400" dirty="0" err="1">
                <a:solidFill>
                  <a:srgbClr val="FF7F00"/>
                </a:solidFill>
                <a:latin typeface="Arial" charset="0"/>
                <a:ea typeface="Arial" charset="0"/>
                <a:cs typeface="Arial" charset="0"/>
                <a:sym typeface="Cabin"/>
              </a:rPr>
              <a:t>rstrip</a:t>
            </a:r>
            <a:r>
              <a:rPr lang="es-419" sz="3400" dirty="0">
                <a:solidFill>
                  <a:schemeClr val="lt1"/>
                </a:solidFill>
                <a:latin typeface="Arial" charset="0"/>
                <a:ea typeface="Arial" charset="0"/>
                <a:cs typeface="Arial" charset="0"/>
                <a:sym typeface="Cabin"/>
              </a:rPr>
              <a:t>() de la librería de cadenas (</a:t>
            </a:r>
            <a:r>
              <a:rPr lang="es-419" sz="3400" dirty="0" err="1">
                <a:solidFill>
                  <a:schemeClr val="lt1"/>
                </a:solidFill>
                <a:latin typeface="Arial" charset="0"/>
                <a:ea typeface="Arial" charset="0"/>
                <a:cs typeface="Arial" charset="0"/>
                <a:sym typeface="Cabin"/>
              </a:rPr>
              <a:t>string</a:t>
            </a:r>
            <a:r>
              <a:rPr lang="es-419" sz="3400" dirty="0">
                <a:solidFill>
                  <a:schemeClr val="lt1"/>
                </a:solidFill>
                <a:latin typeface="Arial" charset="0"/>
                <a:ea typeface="Arial" charset="0"/>
                <a:cs typeface="Arial" charset="0"/>
                <a:sym typeface="Cabin"/>
              </a:rPr>
              <a:t>)</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El salto de línea es considerado como un “espacio en blanco” y es </a:t>
            </a:r>
            <a:r>
              <a:rPr lang="es-419" sz="3400" dirty="0">
                <a:solidFill>
                  <a:srgbClr val="FF7F00"/>
                </a:solidFill>
                <a:latin typeface="Arial" charset="0"/>
                <a:ea typeface="Arial" charset="0"/>
                <a:cs typeface="Arial" charset="0"/>
                <a:sym typeface="Cabin"/>
              </a:rPr>
              <a:t>removido</a:t>
            </a: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lvl="0">
              <a:buClr>
                <a:srgbClr val="00FF00"/>
              </a:buClr>
              <a:buSzPct val="25000"/>
            </a:pP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('mbox-short.txt')</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t>
            </a:r>
            <a:r>
              <a:rPr lang="es-419" sz="2400" dirty="0" err="1">
                <a:solidFill>
                  <a:srgbClr val="FF7F00"/>
                </a:solidFill>
                <a:latin typeface="Courier New"/>
                <a:ea typeface="Courier New"/>
                <a:cs typeface="Courier New"/>
                <a:sym typeface="Courier New"/>
              </a:rPr>
              <a:t>.rstrip</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From</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linea</a:t>
            </a:r>
            <a:r>
              <a:rPr lang="es-419" sz="2400" dirty="0">
                <a:solidFill>
                  <a:schemeClr val="bg1"/>
                </a:solidFill>
                <a:latin typeface="Courier New"/>
                <a:ea typeface="Courier New"/>
                <a:cs typeface="Courier New"/>
                <a:sym typeface="Courier New"/>
              </a:rPr>
              <a:t>)</a:t>
            </a: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err="1">
                <a:solidFill>
                  <a:srgbClr val="FFD966"/>
                </a:solidFill>
                <a:latin typeface="Arial" charset="0"/>
                <a:ea typeface="Arial" charset="0"/>
                <a:cs typeface="Arial" charset="0"/>
                <a:sym typeface="Cabin"/>
              </a:rPr>
              <a:t>Ignorando</a:t>
            </a:r>
            <a:r>
              <a:rPr lang="en-US" sz="7600" dirty="0">
                <a:solidFill>
                  <a:srgbClr val="FFD966"/>
                </a:solidFill>
                <a:latin typeface="Arial" charset="0"/>
                <a:ea typeface="Arial" charset="0"/>
                <a:cs typeface="Arial" charset="0"/>
                <a:sym typeface="Cabin"/>
              </a:rPr>
              <a:t> con </a:t>
            </a:r>
            <a:r>
              <a:rPr lang="en-US" sz="7600" u="none" strike="noStrike" cap="none" dirty="0">
                <a:solidFill>
                  <a:srgbClr val="FFFF00"/>
                </a:solidFill>
                <a:latin typeface="Arial" charset="0"/>
                <a:ea typeface="Arial" charset="0"/>
                <a:cs typeface="Arial" charset="0"/>
                <a:sym typeface="Cabin"/>
              </a:rPr>
              <a:t>continue</a:t>
            </a:r>
          </a:p>
        </p:txBody>
      </p:sp>
      <p:sp>
        <p:nvSpPr>
          <p:cNvPr id="339" name="Shape 339"/>
          <p:cNvSpPr txBox="1">
            <a:spLocks noGrp="1"/>
          </p:cNvSpPr>
          <p:nvPr>
            <p:ph idx="1"/>
          </p:nvPr>
        </p:nvSpPr>
        <p:spPr>
          <a:xfrm>
            <a:off x="1155700" y="3237425"/>
            <a:ext cx="4942803" cy="3123618"/>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Podemos ignorar líneas de forma conveniente al utilizar la sentencia </a:t>
            </a:r>
            <a:r>
              <a:rPr lang="es-419" sz="3600" dirty="0" err="1">
                <a:solidFill>
                  <a:srgbClr val="FFFF00"/>
                </a:solidFill>
                <a:latin typeface="Arial" charset="0"/>
                <a:ea typeface="Arial" charset="0"/>
                <a:cs typeface="Arial" charset="0"/>
                <a:sym typeface="Cabin"/>
              </a:rPr>
              <a:t>continue</a:t>
            </a:r>
            <a:r>
              <a:rPr lang="es-419" sz="3600" dirty="0">
                <a:solidFill>
                  <a:schemeClr val="lt1"/>
                </a:solidFill>
                <a:latin typeface="Arial" charset="0"/>
                <a:ea typeface="Arial" charset="0"/>
                <a:cs typeface="Arial" charset="0"/>
                <a:sym typeface="Cabin"/>
              </a:rPr>
              <a:t> (continuar)</a:t>
            </a:r>
          </a:p>
        </p:txBody>
      </p:sp>
      <p:sp>
        <p:nvSpPr>
          <p:cNvPr id="340" name="Shape 340"/>
          <p:cNvSpPr txBox="1"/>
          <p:nvPr/>
        </p:nvSpPr>
        <p:spPr>
          <a:xfrm>
            <a:off x="6857027" y="3253850"/>
            <a:ext cx="8860199" cy="3324300"/>
          </a:xfrm>
          <a:prstGeom prst="rect">
            <a:avLst/>
          </a:prstGeom>
          <a:noFill/>
          <a:ln>
            <a:noFill/>
          </a:ln>
        </p:spPr>
        <p:txBody>
          <a:bodyPr lIns="0" tIns="0" rIns="0" bIns="0" anchor="ctr" anchorCtr="0">
            <a:noAutofit/>
          </a:bodyPr>
          <a:lstStyle/>
          <a:p>
            <a:pPr lvl="0">
              <a:buClr>
                <a:srgbClr val="00FF00"/>
              </a:buClr>
              <a:buSzPct val="25000"/>
            </a:pP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00FF00"/>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('mbox-short.txt')</a:t>
            </a: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 </a:t>
            </a:r>
            <a:r>
              <a:rPr lang="es-419" sz="3000" dirty="0" err="1">
                <a:solidFill>
                  <a:srgbClr val="00FF00"/>
                </a:solidFill>
                <a:latin typeface="Courier New"/>
                <a:ea typeface="Courier New"/>
                <a:cs typeface="Courier New"/>
                <a:sym typeface="Courier New"/>
              </a:rPr>
              <a:t>linea</a:t>
            </a:r>
            <a:r>
              <a:rPr lang="es-419" sz="3000" dirty="0" err="1">
                <a:solidFill>
                  <a:srgbClr val="FF00FF"/>
                </a:solidFill>
                <a:latin typeface="Courier New"/>
                <a:ea typeface="Courier New"/>
                <a:cs typeface="Courier New"/>
                <a:sym typeface="Courier New"/>
              </a:rPr>
              <a:t>.rstrip</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if</a:t>
            </a: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not</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err="1">
                <a:solidFill>
                  <a:srgbClr val="FF00FF"/>
                </a:solidFill>
                <a:latin typeface="Courier New"/>
                <a:ea typeface="Courier New"/>
                <a:cs typeface="Courier New"/>
                <a:sym typeface="Courier New"/>
              </a:rPr>
              <a:t>.startswith</a:t>
            </a:r>
            <a:r>
              <a:rPr lang="es-419" sz="3000" dirty="0">
                <a:solidFill>
                  <a:schemeClr val="lt1"/>
                </a:solidFill>
                <a:latin typeface="Courier New"/>
                <a:ea typeface="Courier New"/>
                <a:cs typeface="Courier New"/>
                <a:sym typeface="Courier New"/>
              </a:rPr>
              <a:t>('</a:t>
            </a:r>
            <a:r>
              <a:rPr lang="es-419" sz="3000" dirty="0" err="1">
                <a:solidFill>
                  <a:schemeClr val="lt1"/>
                </a:solidFill>
                <a:latin typeface="Courier New"/>
                <a:ea typeface="Courier New"/>
                <a:cs typeface="Courier New"/>
                <a:sym typeface="Courier New"/>
              </a:rPr>
              <a:t>From</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continue</a:t>
            </a:r>
            <a:endParaRPr lang="es-419" sz="3000" dirty="0">
              <a:solidFill>
                <a:srgbClr val="FFFF00"/>
              </a:solidFill>
              <a:latin typeface="Courier New"/>
              <a:ea typeface="Courier New"/>
              <a:cs typeface="Courier New"/>
              <a:sym typeface="Courier New"/>
            </a:endParaRPr>
          </a:p>
          <a:p>
            <a:pPr>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8" name="Shape 212">
            <a:extLst>
              <a:ext uri="{FF2B5EF4-FFF2-40B4-BE49-F238E27FC236}">
                <a16:creationId xmlns:a16="http://schemas.microsoft.com/office/drawing/2014/main" id="{18C7BA8C-2EF1-4B3D-9B50-3918F16933B5}"/>
              </a:ext>
            </a:extLst>
          </p:cNvPr>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Software</a:t>
            </a:r>
          </a:p>
        </p:txBody>
      </p:sp>
      <p:sp>
        <p:nvSpPr>
          <p:cNvPr id="19" name="Shape 213">
            <a:extLst>
              <a:ext uri="{FF2B5EF4-FFF2-40B4-BE49-F238E27FC236}">
                <a16:creationId xmlns:a16="http://schemas.microsoft.com/office/drawing/2014/main" id="{3A341791-CEBF-4922-AA70-57C71A1B5A80}"/>
              </a:ext>
            </a:extLst>
          </p:cNvPr>
          <p:cNvSpPr txBox="1"/>
          <p:nvPr/>
        </p:nvSpPr>
        <p:spPr>
          <a:xfrm>
            <a:off x="928255" y="2030961"/>
            <a:ext cx="271654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Dispositivos</a:t>
            </a:r>
            <a:r>
              <a:rPr lang="en-US" sz="3200" u="none" strike="noStrike" cap="none" dirty="0">
                <a:solidFill>
                  <a:schemeClr val="lt1"/>
                </a:solidFill>
                <a:latin typeface="Arial" charset="0"/>
                <a:ea typeface="Arial" charset="0"/>
                <a:cs typeface="Arial" charset="0"/>
                <a:sym typeface="Cabin"/>
              </a:rPr>
              <a:t> de Entra</a:t>
            </a:r>
            <a:r>
              <a:rPr lang="en-US" sz="3200" dirty="0">
                <a:solidFill>
                  <a:schemeClr val="lt1"/>
                </a:solidFill>
                <a:latin typeface="Arial" charset="0"/>
                <a:ea typeface="Arial" charset="0"/>
                <a:cs typeface="Arial" charset="0"/>
                <a:sym typeface="Cabin"/>
              </a:rPr>
              <a:t>da y de Salida</a:t>
            </a:r>
            <a:endParaRPr lang="en-US" sz="3200" u="none" strike="noStrike" cap="none" dirty="0">
              <a:solidFill>
                <a:schemeClr val="lt1"/>
              </a:solidFill>
              <a:latin typeface="Arial" charset="0"/>
              <a:ea typeface="Arial" charset="0"/>
              <a:cs typeface="Arial" charset="0"/>
              <a:sym typeface="Cabin"/>
            </a:endParaRPr>
          </a:p>
        </p:txBody>
      </p:sp>
      <p:sp>
        <p:nvSpPr>
          <p:cNvPr id="20" name="Shape 214">
            <a:extLst>
              <a:ext uri="{FF2B5EF4-FFF2-40B4-BE49-F238E27FC236}">
                <a16:creationId xmlns:a16="http://schemas.microsoft.com/office/drawing/2014/main" id="{BFDB9257-D83B-4222-88A3-31FDD6A1C296}"/>
              </a:ext>
            </a:extLst>
          </p:cNvPr>
          <p:cNvSpPr txBox="1"/>
          <p:nvPr/>
        </p:nvSpPr>
        <p:spPr>
          <a:xfrm>
            <a:off x="5063952" y="2132561"/>
            <a:ext cx="2768700"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Unidad Central de </a:t>
            </a:r>
            <a:r>
              <a:rPr lang="en-US" sz="3200" u="none" strike="noStrike" cap="none" dirty="0" err="1">
                <a:solidFill>
                  <a:schemeClr val="lt1"/>
                </a:solidFill>
                <a:latin typeface="Arial" charset="0"/>
                <a:ea typeface="Arial" charset="0"/>
                <a:cs typeface="Arial" charset="0"/>
                <a:sym typeface="Cabin"/>
              </a:rPr>
              <a:t>Procesamiento</a:t>
            </a:r>
            <a:endParaRPr lang="en-US" sz="3200" u="none" strike="noStrike" cap="none" dirty="0">
              <a:solidFill>
                <a:schemeClr val="lt1"/>
              </a:solidFill>
              <a:latin typeface="Arial" charset="0"/>
              <a:ea typeface="Arial" charset="0"/>
              <a:cs typeface="Arial" charset="0"/>
              <a:sym typeface="Cabin"/>
            </a:endParaRPr>
          </a:p>
        </p:txBody>
      </p:sp>
      <p:sp>
        <p:nvSpPr>
          <p:cNvPr id="21" name="Shape 215">
            <a:extLst>
              <a:ext uri="{FF2B5EF4-FFF2-40B4-BE49-F238E27FC236}">
                <a16:creationId xmlns:a16="http://schemas.microsoft.com/office/drawing/2014/main" id="{9DFCECA6-BA48-46F8-9478-E3862DB26346}"/>
              </a:ext>
            </a:extLst>
          </p:cNvPr>
          <p:cNvSpPr txBox="1"/>
          <p:nvPr/>
        </p:nvSpPr>
        <p:spPr>
          <a:xfrm>
            <a:off x="5066598" y="5167861"/>
            <a:ext cx="2743902"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s-MX" sz="3200"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s-MX" sz="3200" dirty="0">
                <a:solidFill>
                  <a:schemeClr val="lt1"/>
                </a:solidFill>
                <a:latin typeface="Arial" charset="0"/>
                <a:ea typeface="Arial" charset="0"/>
                <a:cs typeface="Arial" charset="0"/>
                <a:sym typeface="Cabin"/>
              </a:rPr>
              <a:t>M</a:t>
            </a:r>
            <a:r>
              <a:rPr lang="en-US" sz="3200" dirty="0" err="1">
                <a:solidFill>
                  <a:schemeClr val="lt1"/>
                </a:solidFill>
                <a:latin typeface="Arial" charset="0"/>
                <a:ea typeface="Arial" charset="0"/>
                <a:cs typeface="Arial" charset="0"/>
                <a:sym typeface="Cabin"/>
              </a:rPr>
              <a:t>emoria</a:t>
            </a:r>
            <a:r>
              <a:rPr lang="en-US" sz="3200" dirty="0">
                <a:solidFill>
                  <a:schemeClr val="lt1"/>
                </a:solidFill>
                <a:latin typeface="Arial" charset="0"/>
                <a:ea typeface="Arial" charset="0"/>
                <a:cs typeface="Arial" charset="0"/>
                <a:sym typeface="Cabin"/>
              </a:rPr>
              <a:t> Principal</a:t>
            </a:r>
            <a:endParaRPr lang="en-US" sz="3200" u="none" strike="noStrike" cap="none" dirty="0">
              <a:solidFill>
                <a:schemeClr val="lt1"/>
              </a:solidFill>
              <a:latin typeface="Arial" charset="0"/>
              <a:ea typeface="Arial" charset="0"/>
              <a:cs typeface="Arial" charset="0"/>
              <a:sym typeface="Cabin"/>
            </a:endParaRPr>
          </a:p>
        </p:txBody>
      </p:sp>
      <p:sp>
        <p:nvSpPr>
          <p:cNvPr id="22" name="Shape 216">
            <a:extLst>
              <a:ext uri="{FF2B5EF4-FFF2-40B4-BE49-F238E27FC236}">
                <a16:creationId xmlns:a16="http://schemas.microsoft.com/office/drawing/2014/main" id="{404FB492-2C62-494B-B660-0575C1A69734}"/>
              </a:ext>
            </a:extLst>
          </p:cNvPr>
          <p:cNvSpPr txBox="1"/>
          <p:nvPr/>
        </p:nvSpPr>
        <p:spPr>
          <a:xfrm>
            <a:off x="9893300" y="3339061"/>
            <a:ext cx="2184300"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Memoria </a:t>
            </a:r>
            <a:r>
              <a:rPr lang="en-US" sz="3200" u="none" strike="noStrike" cap="none" dirty="0" err="1">
                <a:solidFill>
                  <a:schemeClr val="lt1"/>
                </a:solidFill>
                <a:latin typeface="Arial" charset="0"/>
                <a:ea typeface="Arial" charset="0"/>
                <a:cs typeface="Arial" charset="0"/>
                <a:sym typeface="Cabin"/>
              </a:rPr>
              <a:t>Secundaria</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217">
            <a:extLst>
              <a:ext uri="{FF2B5EF4-FFF2-40B4-BE49-F238E27FC236}">
                <a16:creationId xmlns:a16="http://schemas.microsoft.com/office/drawing/2014/main" id="{E58BEFFD-179B-4974-9C76-FE2A48FF9C48}"/>
              </a:ext>
            </a:extLst>
          </p:cNvPr>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218">
            <a:extLst>
              <a:ext uri="{FF2B5EF4-FFF2-40B4-BE49-F238E27FC236}">
                <a16:creationId xmlns:a16="http://schemas.microsoft.com/office/drawing/2014/main" id="{D2AF4B90-1E60-400E-86CF-A0B61D525C32}"/>
              </a:ext>
            </a:extLst>
          </p:cNvPr>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5" name="Shape 219">
            <a:extLst>
              <a:ext uri="{FF2B5EF4-FFF2-40B4-BE49-F238E27FC236}">
                <a16:creationId xmlns:a16="http://schemas.microsoft.com/office/drawing/2014/main" id="{FEF99365-DEA2-4BEF-B106-E0E99659B7A9}"/>
              </a:ext>
            </a:extLst>
          </p:cNvPr>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6" name="Shape 220">
            <a:extLst>
              <a:ext uri="{FF2B5EF4-FFF2-40B4-BE49-F238E27FC236}">
                <a16:creationId xmlns:a16="http://schemas.microsoft.com/office/drawing/2014/main" id="{8A0CAD9A-6A5B-482D-BC8F-DDB77CD7F67E}"/>
              </a:ext>
            </a:extLst>
          </p:cNvPr>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7" name="Shape 221">
            <a:extLst>
              <a:ext uri="{FF2B5EF4-FFF2-40B4-BE49-F238E27FC236}">
                <a16:creationId xmlns:a16="http://schemas.microsoft.com/office/drawing/2014/main" id="{9FFD9F3C-3484-4732-8D93-BCD5F7563C0B}"/>
              </a:ext>
            </a:extLst>
          </p:cNvPr>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8" name="Shape 222">
            <a:extLst>
              <a:ext uri="{FF2B5EF4-FFF2-40B4-BE49-F238E27FC236}">
                <a16:creationId xmlns:a16="http://schemas.microsoft.com/office/drawing/2014/main" id="{02635720-F2D9-4395-B28B-B5A1400CA9A2}"/>
              </a:ext>
            </a:extLst>
          </p:cNvPr>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Es </a:t>
            </a:r>
            <a:r>
              <a:rPr lang="en-US" sz="3600" u="none" strike="noStrike" cap="none" dirty="0" err="1">
                <a:solidFill>
                  <a:schemeClr val="lt1"/>
                </a:solidFill>
                <a:latin typeface="Arial" charset="0"/>
                <a:ea typeface="Arial" charset="0"/>
                <a:cs typeface="Arial" charset="0"/>
                <a:sym typeface="Cabin"/>
              </a:rPr>
              <a:t>momento</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ir</a:t>
            </a:r>
            <a:r>
              <a:rPr lang="en-US" sz="3600" u="none" strike="noStrike" cap="none" dirty="0">
                <a:solidFill>
                  <a:schemeClr val="lt1"/>
                </a:solidFill>
                <a:latin typeface="Arial" charset="0"/>
                <a:ea typeface="Arial" charset="0"/>
                <a:cs typeface="Arial" charset="0"/>
                <a:sym typeface="Cabin"/>
              </a:rPr>
              <a:t> a </a:t>
            </a:r>
            <a:r>
              <a:rPr lang="en-US" sz="3600" u="none" strike="noStrike" cap="none" dirty="0" err="1">
                <a:solidFill>
                  <a:schemeClr val="lt1"/>
                </a:solidFill>
                <a:latin typeface="Arial" charset="0"/>
                <a:ea typeface="Arial" charset="0"/>
                <a:cs typeface="Arial" charset="0"/>
                <a:sym typeface="Cabin"/>
              </a:rPr>
              <a:t>buscar</a:t>
            </a:r>
            <a:r>
              <a:rPr lang="en-US" sz="3600" u="none" strike="noStrike" cap="none"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a:t>
            </a:r>
            <a:r>
              <a:rPr lang="en-US" sz="3600" u="none" strike="noStrike" cap="none" dirty="0" err="1">
                <a:solidFill>
                  <a:schemeClr val="lt1"/>
                </a:solidFill>
                <a:latin typeface="Arial" charset="0"/>
                <a:ea typeface="Arial" charset="0"/>
                <a:cs typeface="Arial" charset="0"/>
                <a:sym typeface="Cabin"/>
              </a:rPr>
              <a:t>atos</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con los que </a:t>
            </a:r>
            <a:r>
              <a:rPr lang="en-US" sz="3600" u="none" strike="noStrike" cap="none" dirty="0" err="1">
                <a:solidFill>
                  <a:schemeClr val="lt1"/>
                </a:solidFill>
                <a:latin typeface="Arial" charset="0"/>
                <a:ea typeface="Arial" charset="0"/>
                <a:cs typeface="Arial" charset="0"/>
                <a:sym typeface="Cabin"/>
              </a:rPr>
              <a:t>meterse</a:t>
            </a:r>
            <a:r>
              <a:rPr lang="en-US" sz="3600" u="none" strike="noStrike" cap="none" dirty="0">
                <a:solidFill>
                  <a:schemeClr val="lt1"/>
                </a:solidFill>
                <a:latin typeface="Arial" charset="0"/>
                <a:ea typeface="Arial" charset="0"/>
                <a:cs typeface="Arial" charset="0"/>
                <a:sym typeface="Cabin"/>
              </a:rPr>
              <a:t>!</a:t>
            </a:r>
          </a:p>
        </p:txBody>
      </p:sp>
      <p:sp>
        <p:nvSpPr>
          <p:cNvPr id="29" name="Shape 223">
            <a:extLst>
              <a:ext uri="{FF2B5EF4-FFF2-40B4-BE49-F238E27FC236}">
                <a16:creationId xmlns:a16="http://schemas.microsoft.com/office/drawing/2014/main" id="{E1C357A2-4FF8-42DC-963C-66C0D35096D4}"/>
              </a:ext>
            </a:extLst>
          </p:cNvPr>
          <p:cNvSpPr/>
          <p:nvPr/>
        </p:nvSpPr>
        <p:spPr>
          <a:xfrm>
            <a:off x="7861101" y="1270649"/>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a:latin typeface="Arial" charset="0"/>
                <a:ea typeface="Arial" charset="0"/>
                <a:cs typeface="Arial" charset="0"/>
                <a:sym typeface="Cabin"/>
              </a:rPr>
              <a:t>¿</a:t>
            </a:r>
            <a:r>
              <a:rPr lang="en-US" sz="2600" u="none" strike="noStrike" cap="none" dirty="0" err="1">
                <a:solidFill>
                  <a:srgbClr val="000000"/>
                </a:solidFill>
                <a:latin typeface="Arial" charset="0"/>
                <a:ea typeface="Arial" charset="0"/>
                <a:cs typeface="Arial" charset="0"/>
                <a:sym typeface="Cabin"/>
              </a:rPr>
              <a:t>Qué</a:t>
            </a:r>
            <a:r>
              <a:rPr lang="en-US" sz="2600" u="none" strike="noStrike" cap="none" dirty="0">
                <a:solidFill>
                  <a:srgbClr val="000000"/>
                </a:solidFill>
                <a:latin typeface="Arial" charset="0"/>
                <a:ea typeface="Arial" charset="0"/>
                <a:cs typeface="Arial" charset="0"/>
                <a:sym typeface="Cabin"/>
              </a:rPr>
              <a:t> </a:t>
            </a:r>
            <a:r>
              <a:rPr lang="en-US" sz="2600" u="none" strike="noStrike" cap="none" dirty="0" err="1">
                <a:solidFill>
                  <a:srgbClr val="000000"/>
                </a:solidFill>
                <a:latin typeface="Arial" charset="0"/>
                <a:ea typeface="Arial" charset="0"/>
                <a:cs typeface="Arial" charset="0"/>
                <a:sym typeface="Cabin"/>
              </a:rPr>
              <a:t>sigue</a:t>
            </a:r>
            <a:r>
              <a:rPr lang="en-US" sz="2600" u="none" strike="noStrike" cap="none" dirty="0">
                <a:solidFill>
                  <a:srgbClr val="000000"/>
                </a:solidFill>
                <a:latin typeface="Arial" charset="0"/>
                <a:ea typeface="Arial" charset="0"/>
                <a:cs typeface="Arial" charset="0"/>
                <a:sym typeface="Cabin"/>
              </a:rPr>
              <a:t>?</a:t>
            </a:r>
          </a:p>
        </p:txBody>
      </p:sp>
      <p:pic>
        <p:nvPicPr>
          <p:cNvPr id="30" name="Shape 224">
            <a:extLst>
              <a:ext uri="{FF2B5EF4-FFF2-40B4-BE49-F238E27FC236}">
                <a16:creationId xmlns:a16="http://schemas.microsoft.com/office/drawing/2014/main" id="{A226344B-355D-4713-8BC0-C7239E77504D}"/>
              </a:ext>
            </a:extLst>
          </p:cNvPr>
          <p:cNvPicPr preferRelativeResize="0"/>
          <p:nvPr/>
        </p:nvPicPr>
        <p:blipFill rotWithShape="1">
          <a:blip r:embed="rId4">
            <a:alphaModFix/>
          </a:blip>
          <a:srcRect/>
          <a:stretch/>
        </p:blipFill>
        <p:spPr>
          <a:xfrm>
            <a:off x="5510211" y="5409161"/>
            <a:ext cx="457200" cy="649199"/>
          </a:xfrm>
          <a:prstGeom prst="rect">
            <a:avLst/>
          </a:prstGeom>
          <a:noFill/>
          <a:ln>
            <a:noFill/>
          </a:ln>
        </p:spPr>
      </p:pic>
      <p:sp>
        <p:nvSpPr>
          <p:cNvPr id="31" name="Shape 225">
            <a:extLst>
              <a:ext uri="{FF2B5EF4-FFF2-40B4-BE49-F238E27FC236}">
                <a16:creationId xmlns:a16="http://schemas.microsoft.com/office/drawing/2014/main" id="{BD3ED368-2662-413C-8D0D-CF151BDF9769}"/>
              </a:ext>
            </a:extLst>
          </p:cNvPr>
          <p:cNvSpPr/>
          <p:nvPr/>
        </p:nvSpPr>
        <p:spPr>
          <a:xfrm>
            <a:off x="7345267" y="5090174"/>
            <a:ext cx="2515457" cy="1269899"/>
          </a:xfrm>
          <a:prstGeom prst="wedgeEllipseCallout">
            <a:avLst>
              <a:gd name="adj1" fmla="val -37352"/>
              <a:gd name="adj2" fmla="val 6449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 &lt; 3: print</a:t>
            </a:r>
          </a:p>
        </p:txBody>
      </p:sp>
      <p:sp>
        <p:nvSpPr>
          <p:cNvPr id="32" name="Shape 226">
            <a:extLst>
              <a:ext uri="{FF2B5EF4-FFF2-40B4-BE49-F238E27FC236}">
                <a16:creationId xmlns:a16="http://schemas.microsoft.com/office/drawing/2014/main" id="{A161D851-1AD5-4B57-8289-82F77C426909}"/>
              </a:ext>
            </a:extLst>
          </p:cNvPr>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33" name="Shape 227">
            <a:extLst>
              <a:ext uri="{FF2B5EF4-FFF2-40B4-BE49-F238E27FC236}">
                <a16:creationId xmlns:a16="http://schemas.microsoft.com/office/drawing/2014/main" id="{FDBDF909-B447-4538-B21B-0FF3B61A686B}"/>
              </a:ext>
            </a:extLst>
          </p:cNvPr>
          <p:cNvSpPr/>
          <p:nvPr/>
        </p:nvSpPr>
        <p:spPr>
          <a:xfrm>
            <a:off x="12814151" y="2627911"/>
            <a:ext cx="1955699" cy="1422300"/>
          </a:xfrm>
          <a:prstGeom prst="wedgeEllipseCallout">
            <a:avLst>
              <a:gd name="adj1" fmla="val -85915"/>
              <a:gd name="adj2" fmla="val 89660"/>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err="1">
                <a:latin typeface="Arial" charset="0"/>
                <a:ea typeface="Arial" charset="0"/>
                <a:cs typeface="Arial" charset="0"/>
                <a:sym typeface="Cabin"/>
              </a:rPr>
              <a:t>S</a:t>
            </a:r>
            <a:r>
              <a:rPr lang="en-US" sz="2600" u="none" strike="noStrike" cap="none" dirty="0" err="1">
                <a:solidFill>
                  <a:srgbClr val="000000"/>
                </a:solidFill>
                <a:latin typeface="Arial" charset="0"/>
                <a:ea typeface="Arial" charset="0"/>
                <a:cs typeface="Arial" charset="0"/>
                <a:sym typeface="Cabin"/>
              </a:rPr>
              <a:t>omos</a:t>
            </a:r>
            <a:r>
              <a:rPr lang="en-US" sz="2600" u="none" strike="noStrike" cap="none" dirty="0">
                <a:solidFill>
                  <a:srgbClr val="000000"/>
                </a:solidFill>
                <a:latin typeface="Arial" charset="0"/>
                <a:ea typeface="Arial" charset="0"/>
                <a:cs typeface="Arial" charset="0"/>
                <a:sym typeface="Cabin"/>
              </a:rPr>
              <a:t> los </a:t>
            </a:r>
            <a:r>
              <a:rPr lang="en-US" sz="2600" u="none" strike="noStrike" cap="none" dirty="0" err="1">
                <a:solidFill>
                  <a:srgbClr val="000000"/>
                </a:solidFill>
                <a:latin typeface="Arial" charset="0"/>
                <a:ea typeface="Arial" charset="0"/>
                <a:cs typeface="Arial" charset="0"/>
                <a:sym typeface="Cabin"/>
              </a:rPr>
              <a:t>archivos</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Usando </a:t>
            </a:r>
            <a:r>
              <a:rPr lang="en-US" sz="7600" u="none" strike="noStrike" cap="none" dirty="0">
                <a:solidFill>
                  <a:srgbClr val="FFFF00"/>
                </a:solidFill>
                <a:latin typeface="Arial" charset="0"/>
                <a:ea typeface="Arial" charset="0"/>
                <a:cs typeface="Arial" charset="0"/>
                <a:sym typeface="Cabin"/>
              </a:rPr>
              <a:t>in</a:t>
            </a:r>
            <a:r>
              <a:rPr lang="en-US" sz="7600" dirty="0">
                <a:solidFill>
                  <a:schemeClr val="lt1"/>
                </a:solidFill>
                <a:latin typeface="Arial" charset="0"/>
                <a:ea typeface="Arial" charset="0"/>
                <a:cs typeface="Arial" charset="0"/>
                <a:sym typeface="Cabin"/>
              </a:rPr>
              <a:t> </a:t>
            </a:r>
            <a:r>
              <a:rPr lang="en-US" sz="7600" dirty="0">
                <a:solidFill>
                  <a:srgbClr val="FFD966"/>
                </a:solidFill>
                <a:latin typeface="Arial" charset="0"/>
                <a:ea typeface="Arial" charset="0"/>
                <a:cs typeface="Arial" charset="0"/>
                <a:sym typeface="Cabin"/>
              </a:rPr>
              <a:t>para </a:t>
            </a:r>
            <a:r>
              <a:rPr lang="en-US" sz="7600" dirty="0" err="1">
                <a:solidFill>
                  <a:srgbClr val="FFD966"/>
                </a:solidFill>
                <a:latin typeface="Arial" charset="0"/>
                <a:ea typeface="Arial" charset="0"/>
                <a:cs typeface="Arial" charset="0"/>
                <a:sym typeface="Cabin"/>
              </a:rPr>
              <a:t>Seleccionar</a:t>
            </a:r>
            <a:r>
              <a:rPr lang="en-US" sz="7600" dirty="0">
                <a:solidFill>
                  <a:srgbClr val="FFD966"/>
                </a:solidFill>
                <a:latin typeface="Arial" charset="0"/>
                <a:ea typeface="Arial" charset="0"/>
                <a:cs typeface="Arial" charset="0"/>
                <a:sym typeface="Cabin"/>
              </a:rPr>
              <a:t> </a:t>
            </a:r>
            <a:r>
              <a:rPr lang="en-US" sz="7600" u="none" strike="noStrike" cap="none" dirty="0" err="1">
                <a:solidFill>
                  <a:srgbClr val="00FF00"/>
                </a:solidFill>
                <a:latin typeface="Arial" charset="0"/>
                <a:ea typeface="Arial" charset="0"/>
                <a:cs typeface="Arial" charset="0"/>
                <a:sym typeface="Cabin"/>
              </a:rPr>
              <a:t>Lineas</a:t>
            </a:r>
            <a:endParaRPr lang="en-US" sz="7600" u="none" strike="noStrike" cap="none" dirty="0">
              <a:solidFill>
                <a:srgbClr val="00FF00"/>
              </a:solidFill>
              <a:latin typeface="Arial" charset="0"/>
              <a:ea typeface="Arial" charset="0"/>
              <a:cs typeface="Arial" charset="0"/>
              <a:sym typeface="Cabin"/>
            </a:endParaRPr>
          </a:p>
        </p:txBody>
      </p:sp>
      <p:sp>
        <p:nvSpPr>
          <p:cNvPr id="347" name="Shape 347"/>
          <p:cNvSpPr txBox="1">
            <a:spLocks noGrp="1"/>
          </p:cNvSpPr>
          <p:nvPr>
            <p:ph idx="1"/>
          </p:nvPr>
        </p:nvSpPr>
        <p:spPr>
          <a:xfrm>
            <a:off x="1412675" y="2820874"/>
            <a:ext cx="5892476" cy="1839913"/>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Podemos buscar una cadena en cualquier parte </a:t>
            </a:r>
            <a:r>
              <a:rPr lang="es-419" sz="3600" dirty="0">
                <a:solidFill>
                  <a:srgbClr val="FFFF00"/>
                </a:solidFill>
                <a:latin typeface="Arial" charset="0"/>
                <a:ea typeface="Arial" charset="0"/>
                <a:cs typeface="Arial" charset="0"/>
                <a:sym typeface="Cabin"/>
              </a:rPr>
              <a:t>en</a:t>
            </a:r>
            <a:r>
              <a:rPr lang="es-419" sz="3600" dirty="0">
                <a:solidFill>
                  <a:schemeClr val="lt1"/>
                </a:solidFill>
                <a:latin typeface="Arial" charset="0"/>
                <a:ea typeface="Arial" charset="0"/>
                <a:cs typeface="Arial" charset="0"/>
                <a:sym typeface="Cabin"/>
              </a:rPr>
              <a:t> una </a:t>
            </a:r>
            <a:r>
              <a:rPr lang="es-419" sz="3600" dirty="0">
                <a:solidFill>
                  <a:srgbClr val="00FF00"/>
                </a:solidFill>
                <a:latin typeface="Arial" charset="0"/>
                <a:ea typeface="Arial" charset="0"/>
                <a:cs typeface="Arial" charset="0"/>
                <a:sym typeface="Cabin"/>
              </a:rPr>
              <a:t>línea</a:t>
            </a:r>
            <a:r>
              <a:rPr lang="es-419" sz="3600" dirty="0">
                <a:solidFill>
                  <a:schemeClr val="lt1"/>
                </a:solidFill>
                <a:latin typeface="Arial" charset="0"/>
                <a:ea typeface="Arial" charset="0"/>
                <a:cs typeface="Arial" charset="0"/>
                <a:sym typeface="Cabin"/>
              </a:rPr>
              <a:t> como nuestro criterio de selección</a:t>
            </a: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lvl="0">
              <a:buClr>
                <a:srgbClr val="00FF00"/>
              </a:buClr>
              <a:buSzPct val="25000"/>
            </a:pP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('mbox-short.txt')</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.rstrip</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not</a:t>
            </a:r>
            <a:r>
              <a:rPr lang="es-419" sz="2400" dirty="0">
                <a:solidFill>
                  <a:schemeClr val="lt1"/>
                </a:solidFill>
                <a:latin typeface="Courier New"/>
                <a:ea typeface="Courier New"/>
                <a:cs typeface="Courier New"/>
                <a:sym typeface="Courier New"/>
              </a:rPr>
              <a:t> '</a:t>
            </a:r>
            <a:r>
              <a:rPr lang="es-419" sz="2400" dirty="0">
                <a:solidFill>
                  <a:srgbClr val="00FFFF"/>
                </a:solidFill>
                <a:latin typeface="Courier New"/>
                <a:ea typeface="Courier New"/>
                <a:cs typeface="Courier New"/>
                <a:sym typeface="Courier New"/>
              </a:rPr>
              <a:t>@uct.ac.za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FF"/>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continue</a:t>
            </a:r>
            <a:endParaRPr lang="es-419" sz="2400" dirty="0">
              <a:solidFill>
                <a:srgbClr val="FF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a:cxnSpLocks/>
          </p:cNvCxnSpPr>
          <p:nvPr/>
        </p:nvCxnSpPr>
        <p:spPr>
          <a:xfrm>
            <a:off x="11596255" y="4500618"/>
            <a:ext cx="1154558"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545756" y="1196478"/>
            <a:ext cx="5100737" cy="175019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err="1">
                <a:solidFill>
                  <a:srgbClr val="FFD966"/>
                </a:solidFill>
                <a:latin typeface="Arial" charset="0"/>
                <a:ea typeface="Arial" charset="0"/>
                <a:cs typeface="Arial" charset="0"/>
                <a:sym typeface="Cabin"/>
              </a:rPr>
              <a:t>Solicitar</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a:t>
            </a:r>
            <a:endParaRPr lang="en-US" sz="7600" u="none" strike="noStrike" cap="none" dirty="0">
              <a:solidFill>
                <a:srgbClr val="FFD966"/>
              </a:solidFill>
              <a:latin typeface="Arial" charset="0"/>
              <a:ea typeface="Arial" charset="0"/>
              <a:cs typeface="Arial" charset="0"/>
              <a:sym typeface="Cabin"/>
            </a:endParaRPr>
          </a:p>
        </p:txBody>
      </p:sp>
      <p:sp>
        <p:nvSpPr>
          <p:cNvPr id="356" name="Shape 356"/>
          <p:cNvSpPr txBox="1"/>
          <p:nvPr/>
        </p:nvSpPr>
        <p:spPr>
          <a:xfrm>
            <a:off x="332509" y="773101"/>
            <a:ext cx="10654579" cy="3398850"/>
          </a:xfrm>
          <a:prstGeom prst="rect">
            <a:avLst/>
          </a:prstGeom>
          <a:noFill/>
          <a:ln>
            <a:noFill/>
          </a:ln>
        </p:spPr>
        <p:txBody>
          <a:bodyPr lIns="0" tIns="0" rIns="0" bIns="0" anchor="ctr" anchorCtr="0">
            <a:noAutofit/>
          </a:bodyPr>
          <a:lstStyle/>
          <a:p>
            <a:pPr lvl="0">
              <a:buClr>
                <a:srgbClr val="00FF00"/>
              </a:buClr>
              <a:buSzPct val="25000"/>
            </a:pPr>
            <a:r>
              <a:rPr lang="es-419" sz="2400" dirty="0" err="1">
                <a:solidFill>
                  <a:srgbClr val="00FF00"/>
                </a:solidFill>
                <a:latin typeface="Courier New"/>
                <a:ea typeface="Courier New"/>
                <a:cs typeface="Courier New"/>
                <a:sym typeface="Courier New"/>
              </a:rPr>
              <a:t>nombrea</a:t>
            </a:r>
            <a:r>
              <a:rPr lang="es-419" sz="2400" dirty="0">
                <a:solidFill>
                  <a:srgbClr val="00FF00"/>
                </a:solidFill>
                <a:latin typeface="Courier New"/>
                <a:ea typeface="Courier New"/>
                <a:cs typeface="Courier New"/>
                <a:sym typeface="Courier New"/>
              </a:rPr>
              <a:t> </a:t>
            </a:r>
            <a:r>
              <a:rPr lang="es-419" sz="2400" dirty="0">
                <a:solidFill>
                  <a:schemeClr val="lt1"/>
                </a:solidFill>
                <a:latin typeface="Courier New"/>
                <a:ea typeface="Courier New"/>
                <a:cs typeface="Courier New"/>
                <a:sym typeface="Courier New"/>
              </a:rPr>
              <a:t>= </a:t>
            </a:r>
            <a:r>
              <a:rPr lang="es-419" sz="2400" dirty="0">
                <a:solidFill>
                  <a:srgbClr val="FF00FF"/>
                </a:solidFill>
                <a:latin typeface="Courier New"/>
                <a:ea typeface="Courier New"/>
                <a:cs typeface="Courier New"/>
                <a:sym typeface="Courier New"/>
              </a:rPr>
              <a:t>input</a:t>
            </a:r>
            <a:r>
              <a:rPr lang="es-419" sz="2400" dirty="0">
                <a:solidFill>
                  <a:schemeClr val="lt1"/>
                </a:solidFill>
                <a:latin typeface="Courier New"/>
                <a:ea typeface="Courier New"/>
                <a:cs typeface="Courier New"/>
                <a:sym typeface="Courier New"/>
              </a:rPr>
              <a:t>('Ingresa un nombre de archivo:  ')</a:t>
            </a:r>
          </a:p>
          <a:p>
            <a:pPr lvl="0">
              <a:buClr>
                <a:srgbClr val="00FF00"/>
              </a:buClr>
              <a:buSzPct val="25000"/>
            </a:pP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p>
          <a:p>
            <a:pPr lvl="0">
              <a:buClr>
                <a:srgbClr val="00FF00"/>
              </a:buClr>
              <a:buSzPct val="25000"/>
            </a:pP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0</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+ 1</a:t>
            </a:r>
          </a:p>
          <a:p>
            <a:pPr lvl="0">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('Había',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'líneas de </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en', </a:t>
            </a:r>
            <a:r>
              <a:rPr lang="es-419" sz="2400" dirty="0" err="1">
                <a:solidFill>
                  <a:schemeClr val="lt1"/>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p>
        </p:txBody>
      </p:sp>
      <p:sp>
        <p:nvSpPr>
          <p:cNvPr id="357" name="Shape 357"/>
          <p:cNvSpPr txBox="1"/>
          <p:nvPr/>
        </p:nvSpPr>
        <p:spPr>
          <a:xfrm>
            <a:off x="7059611" y="4843464"/>
            <a:ext cx="8643899" cy="3050638"/>
          </a:xfrm>
          <a:prstGeom prst="rect">
            <a:avLst/>
          </a:prstGeom>
          <a:noFill/>
          <a:ln>
            <a:noFill/>
          </a:ln>
        </p:spPr>
        <p:txBody>
          <a:bodyPr lIns="0" tIns="0" rIns="0" bIns="0" anchor="ctr" anchorCtr="0">
            <a:noAutofit/>
          </a:bodyPr>
          <a:lstStyle/>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dirty="0">
                <a:solidFill>
                  <a:srgbClr val="FFFF00"/>
                </a:solidFill>
                <a:latin typeface="Arial" charset="0"/>
                <a:ea typeface="Arial" charset="0"/>
                <a:cs typeface="Arial" charset="0"/>
                <a:sym typeface="Cabin"/>
              </a:rPr>
              <a:t>mbox.txt</a:t>
            </a:r>
          </a:p>
          <a:p>
            <a:pPr lvl="0">
              <a:buClr>
                <a:srgbClr val="FF00FF"/>
              </a:buClr>
              <a:buSzPct val="25000"/>
            </a:pPr>
            <a:r>
              <a:rPr lang="es-419" sz="3200" dirty="0">
                <a:solidFill>
                  <a:srgbClr val="FF00FF"/>
                </a:solidFill>
                <a:latin typeface="Arial" charset="0"/>
                <a:ea typeface="Arial" charset="0"/>
                <a:cs typeface="Arial" charset="0"/>
                <a:sym typeface="Cabin"/>
              </a:rPr>
              <a:t>Había 1797 líneas de </a:t>
            </a:r>
            <a:r>
              <a:rPr lang="es-419" sz="3200" dirty="0" err="1">
                <a:solidFill>
                  <a:srgbClr val="FF00FF"/>
                </a:solidFill>
                <a:latin typeface="Arial" charset="0"/>
                <a:ea typeface="Arial" charset="0"/>
                <a:cs typeface="Arial" charset="0"/>
                <a:sym typeface="Cabin"/>
              </a:rPr>
              <a:t>subject</a:t>
            </a:r>
            <a:r>
              <a:rPr lang="es-419" sz="3200" dirty="0">
                <a:solidFill>
                  <a:srgbClr val="FF00FF"/>
                </a:solidFill>
                <a:latin typeface="Arial" charset="0"/>
                <a:ea typeface="Arial" charset="0"/>
                <a:cs typeface="Arial" charset="0"/>
                <a:sym typeface="Cabin"/>
              </a:rPr>
              <a:t> en mbox.txt</a:t>
            </a:r>
          </a:p>
          <a:p>
            <a:pPr lvl="0" algn="ctr"/>
            <a:endParaRPr lang="es-419" sz="3200" dirty="0">
              <a:solidFill>
                <a:srgbClr val="FF00FF"/>
              </a:solidFill>
              <a:latin typeface="Arial" charset="0"/>
              <a:ea typeface="Arial" charset="0"/>
              <a:cs typeface="Arial" charset="0"/>
              <a:sym typeface="Cabin"/>
            </a:endParaRPr>
          </a:p>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dirty="0">
                <a:solidFill>
                  <a:srgbClr val="FFFF00"/>
                </a:solidFill>
                <a:latin typeface="Arial" charset="0"/>
                <a:ea typeface="Arial" charset="0"/>
                <a:cs typeface="Arial" charset="0"/>
                <a:sym typeface="Cabin"/>
              </a:rPr>
              <a:t>mbox-short.txt</a:t>
            </a:r>
          </a:p>
          <a:p>
            <a:pPr lvl="0">
              <a:buClr>
                <a:srgbClr val="FF00FF"/>
              </a:buClr>
              <a:buSzPct val="25000"/>
            </a:pPr>
            <a:r>
              <a:rPr lang="es-419" sz="3200" dirty="0">
                <a:solidFill>
                  <a:srgbClr val="FF00FF"/>
                </a:solidFill>
                <a:latin typeface="Arial" charset="0"/>
                <a:ea typeface="Arial" charset="0"/>
                <a:cs typeface="Arial" charset="0"/>
                <a:sym typeface="Cabin"/>
              </a:rPr>
              <a:t>Había 27 líneas de </a:t>
            </a:r>
            <a:r>
              <a:rPr lang="es-419" sz="3200" dirty="0" err="1">
                <a:solidFill>
                  <a:srgbClr val="FF00FF"/>
                </a:solidFill>
                <a:latin typeface="Arial" charset="0"/>
                <a:ea typeface="Arial" charset="0"/>
                <a:cs typeface="Arial" charset="0"/>
                <a:sym typeface="Cabin"/>
              </a:rPr>
              <a:t>subject</a:t>
            </a:r>
            <a:r>
              <a:rPr lang="es-419" sz="3200" dirty="0">
                <a:solidFill>
                  <a:srgbClr val="FF00FF"/>
                </a:solidFill>
                <a:latin typeface="Arial" charset="0"/>
                <a:ea typeface="Arial" charset="0"/>
                <a:cs typeface="Arial" charset="0"/>
                <a:sym typeface="Cabin"/>
              </a:rPr>
              <a:t> en mbox-short.txt</a:t>
            </a:r>
          </a:p>
        </p:txBody>
      </p:sp>
      <p:cxnSp>
        <p:nvCxnSpPr>
          <p:cNvPr id="358" name="Shape 358"/>
          <p:cNvCxnSpPr/>
          <p:nvPr/>
        </p:nvCxnSpPr>
        <p:spPr>
          <a:xfrm>
            <a:off x="8061023" y="1465955"/>
            <a:ext cx="1744675" cy="414224"/>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0" y="1661246"/>
            <a:ext cx="5580938" cy="175019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err="1">
                <a:solidFill>
                  <a:srgbClr val="FFD966"/>
                </a:solidFill>
                <a:latin typeface="Arial" charset="0"/>
                <a:ea typeface="Arial" charset="0"/>
                <a:cs typeface="Arial" charset="0"/>
                <a:sym typeface="Cabin"/>
              </a:rPr>
              <a:t>Nombres</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Incorrectos</a:t>
            </a:r>
            <a:endParaRPr lang="en-US" sz="7600" u="none" strike="noStrike" cap="none" dirty="0">
              <a:solidFill>
                <a:srgbClr val="FFD966"/>
              </a:solidFill>
              <a:latin typeface="Arial" charset="0"/>
              <a:ea typeface="Arial" charset="0"/>
              <a:cs typeface="Arial" charset="0"/>
              <a:sym typeface="Cabin"/>
            </a:endParaRPr>
          </a:p>
        </p:txBody>
      </p:sp>
      <p:sp>
        <p:nvSpPr>
          <p:cNvPr id="365" name="Shape 365"/>
          <p:cNvSpPr txBox="1"/>
          <p:nvPr/>
        </p:nvSpPr>
        <p:spPr>
          <a:xfrm>
            <a:off x="5424055" y="887400"/>
            <a:ext cx="10831945"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lvl="0">
              <a:buClr>
                <a:srgbClr val="00FF00"/>
              </a:buClr>
              <a:buSzPct val="25000"/>
            </a:pPr>
            <a:r>
              <a:rPr lang="es-419" sz="2400" dirty="0">
                <a:solidFill>
                  <a:srgbClr val="00FF00"/>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input</a:t>
            </a:r>
            <a:r>
              <a:rPr lang="es-419" sz="2400" dirty="0">
                <a:solidFill>
                  <a:schemeClr val="lt1"/>
                </a:solidFill>
                <a:latin typeface="Courier New"/>
                <a:ea typeface="Courier New"/>
                <a:cs typeface="Courier New"/>
                <a:sym typeface="Courier New"/>
              </a:rPr>
              <a:t>('Ingresa un nombre de archivo: ')</a:t>
            </a:r>
          </a:p>
          <a:p>
            <a:pPr lvl="0">
              <a:buClr>
                <a:srgbClr val="FFFF00"/>
              </a:buClr>
              <a:buSzPct val="25000"/>
            </a:pPr>
            <a:r>
              <a:rPr lang="es-419" sz="2400" dirty="0">
                <a:solidFill>
                  <a:srgbClr val="FFFF00"/>
                </a:solidFill>
                <a:latin typeface="Courier New"/>
                <a:ea typeface="Courier New"/>
                <a:cs typeface="Courier New"/>
                <a:sym typeface="Courier New"/>
              </a:rPr>
              <a:t>  try</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except</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('El archivo no se puede abrir:', </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00FF"/>
                </a:solidFill>
                <a:latin typeface="Courier New"/>
                <a:ea typeface="Courier New"/>
                <a:cs typeface="Courier New"/>
                <a:sym typeface="Courier New"/>
              </a:rPr>
              <a:t>quit</a:t>
            </a:r>
            <a:r>
              <a:rPr lang="es-419" sz="2400" dirty="0">
                <a:solidFill>
                  <a:schemeClr val="lt1"/>
                </a:solidFill>
                <a:latin typeface="Courier New"/>
                <a:ea typeface="Courier New"/>
                <a:cs typeface="Courier New"/>
                <a:sym typeface="Courier New"/>
              </a:rPr>
              <a:t>()</a:t>
            </a:r>
          </a:p>
          <a:p>
            <a:pPr lvl="0">
              <a:buClr>
                <a:schemeClr val="lt1"/>
              </a:buClr>
            </a:pPr>
            <a:endParaRPr lang="es-419" sz="2400" dirty="0">
              <a:solidFill>
                <a:schemeClr val="lt1"/>
              </a:solidFill>
              <a:latin typeface="Courier New"/>
              <a:ea typeface="Courier New"/>
              <a:cs typeface="Courier New"/>
              <a:sym typeface="Courier New"/>
            </a:endParaRPr>
          </a:p>
          <a:p>
            <a:pPr lvl="0">
              <a:buClr>
                <a:srgbClr val="00FF00"/>
              </a:buClr>
              <a:buSzPct val="25000"/>
            </a:pPr>
            <a:r>
              <a:rPr lang="es-419" sz="2400" dirty="0">
                <a:solidFill>
                  <a:srgbClr val="00FF00"/>
                </a:solidFill>
                <a:latin typeface="Courier New"/>
                <a:ea typeface="Courier New"/>
                <a:cs typeface="Courier New"/>
                <a:sym typeface="Courier New"/>
              </a:rPr>
              <a:t>  contador</a:t>
            </a:r>
            <a:r>
              <a:rPr lang="es-419" sz="2400" dirty="0">
                <a:solidFill>
                  <a:schemeClr val="lt1"/>
                </a:solidFill>
                <a:latin typeface="Courier New"/>
                <a:ea typeface="Courier New"/>
                <a:cs typeface="Courier New"/>
                <a:sym typeface="Courier New"/>
              </a:rPr>
              <a:t> = 0</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+ 1</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('Había',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'líneas de </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en', </a:t>
            </a:r>
            <a:r>
              <a:rPr lang="es-419" sz="2400" dirty="0" err="1">
                <a:solidFill>
                  <a:schemeClr val="lt1"/>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endParaRPr lang="en-US" sz="24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633014" y="5988297"/>
            <a:ext cx="7502399" cy="2616299"/>
          </a:xfrm>
          <a:prstGeom prst="rect">
            <a:avLst/>
          </a:prstGeom>
          <a:noFill/>
          <a:ln>
            <a:noFill/>
          </a:ln>
        </p:spPr>
        <p:txBody>
          <a:bodyPr lIns="0" tIns="0" rIns="0" bIns="0" anchor="ctr" anchorCtr="0">
            <a:noAutofit/>
          </a:bodyPr>
          <a:lstStyle/>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dirty="0">
                <a:solidFill>
                  <a:srgbClr val="FFFF00"/>
                </a:solidFill>
                <a:latin typeface="Arial" charset="0"/>
                <a:ea typeface="Arial" charset="0"/>
                <a:cs typeface="Arial" charset="0"/>
                <a:sym typeface="Cabin"/>
              </a:rPr>
              <a:t>mbox.txt</a:t>
            </a:r>
          </a:p>
          <a:p>
            <a:pPr lvl="0">
              <a:buClr>
                <a:srgbClr val="FF00FF"/>
              </a:buClr>
              <a:buSzPct val="25000"/>
            </a:pPr>
            <a:r>
              <a:rPr lang="es-419" sz="2800" dirty="0">
                <a:solidFill>
                  <a:srgbClr val="FF00FF"/>
                </a:solidFill>
                <a:latin typeface="Arial" charset="0"/>
                <a:ea typeface="Arial" charset="0"/>
                <a:cs typeface="Arial" charset="0"/>
                <a:sym typeface="Cabin"/>
              </a:rPr>
              <a:t>Había 1797 líneas de </a:t>
            </a:r>
            <a:r>
              <a:rPr lang="es-419" sz="2800" dirty="0" err="1">
                <a:solidFill>
                  <a:srgbClr val="FF00FF"/>
                </a:solidFill>
                <a:latin typeface="Arial" charset="0"/>
                <a:ea typeface="Arial" charset="0"/>
                <a:cs typeface="Arial" charset="0"/>
                <a:sym typeface="Cabin"/>
              </a:rPr>
              <a:t>subject</a:t>
            </a:r>
            <a:r>
              <a:rPr lang="es-419" sz="2800" dirty="0">
                <a:solidFill>
                  <a:srgbClr val="FF00FF"/>
                </a:solidFill>
                <a:latin typeface="Arial" charset="0"/>
                <a:ea typeface="Arial" charset="0"/>
                <a:cs typeface="Arial" charset="0"/>
                <a:sym typeface="Cabin"/>
              </a:rPr>
              <a:t> en mbox.txt</a:t>
            </a:r>
          </a:p>
          <a:p>
            <a:pPr lvl="0" algn="ctr"/>
            <a:endParaRPr lang="es-419" sz="2800" dirty="0">
              <a:solidFill>
                <a:srgbClr val="FF00FF"/>
              </a:solidFill>
              <a:latin typeface="Arial" charset="0"/>
              <a:ea typeface="Arial" charset="0"/>
              <a:cs typeface="Arial" charset="0"/>
              <a:sym typeface="Cabin"/>
            </a:endParaRPr>
          </a:p>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dirty="0" err="1">
                <a:solidFill>
                  <a:srgbClr val="FFFF00"/>
                </a:solidFill>
                <a:latin typeface="Arial" charset="0"/>
                <a:ea typeface="Arial" charset="0"/>
                <a:cs typeface="Arial" charset="0"/>
                <a:sym typeface="Cabin"/>
              </a:rPr>
              <a:t>na</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na</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boo</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boo</a:t>
            </a:r>
            <a:endParaRPr lang="es-419" sz="2800" dirty="0">
              <a:solidFill>
                <a:srgbClr val="FFFF00"/>
              </a:solidFill>
              <a:latin typeface="Arial" charset="0"/>
              <a:ea typeface="Arial" charset="0"/>
              <a:cs typeface="Arial" charset="0"/>
              <a:sym typeface="Cabin"/>
            </a:endParaRPr>
          </a:p>
          <a:p>
            <a:pPr lvl="0">
              <a:buClr>
                <a:srgbClr val="FF00FF"/>
              </a:buClr>
              <a:buSzPct val="25000"/>
            </a:pPr>
            <a:r>
              <a:rPr lang="es-419" sz="2800" dirty="0">
                <a:solidFill>
                  <a:srgbClr val="FF00FF"/>
                </a:solidFill>
                <a:latin typeface="Arial" charset="0"/>
                <a:ea typeface="Arial" charset="0"/>
                <a:cs typeface="Arial" charset="0"/>
                <a:sym typeface="Cabin"/>
              </a:rPr>
              <a:t>El archivo no se puede abrir: </a:t>
            </a:r>
            <a:r>
              <a:rPr lang="es-419" sz="2800" dirty="0" err="1">
                <a:solidFill>
                  <a:srgbClr val="FF00FF"/>
                </a:solidFill>
                <a:latin typeface="Arial" charset="0"/>
                <a:ea typeface="Arial" charset="0"/>
                <a:cs typeface="Arial" charset="0"/>
                <a:sym typeface="Cabin"/>
              </a:rPr>
              <a:t>na</a:t>
            </a:r>
            <a:r>
              <a:rPr lang="es-419" sz="2800" dirty="0">
                <a:solidFill>
                  <a:srgbClr val="FF00FF"/>
                </a:solidFill>
                <a:latin typeface="Arial" charset="0"/>
                <a:ea typeface="Arial" charset="0"/>
                <a:cs typeface="Arial" charset="0"/>
                <a:sym typeface="Cabin"/>
              </a:rPr>
              <a:t> </a:t>
            </a:r>
            <a:r>
              <a:rPr lang="es-419" sz="2800" dirty="0" err="1">
                <a:solidFill>
                  <a:srgbClr val="FF00FF"/>
                </a:solidFill>
                <a:latin typeface="Arial" charset="0"/>
                <a:ea typeface="Arial" charset="0"/>
                <a:cs typeface="Arial" charset="0"/>
                <a:sym typeface="Cabin"/>
              </a:rPr>
              <a:t>na</a:t>
            </a:r>
            <a:r>
              <a:rPr lang="es-419" sz="2800" dirty="0">
                <a:solidFill>
                  <a:srgbClr val="FF00FF"/>
                </a:solidFill>
                <a:latin typeface="Arial" charset="0"/>
                <a:ea typeface="Arial" charset="0"/>
                <a:cs typeface="Arial" charset="0"/>
                <a:sym typeface="Cabin"/>
              </a:rPr>
              <a:t> </a:t>
            </a:r>
            <a:r>
              <a:rPr lang="es-419" sz="2800" dirty="0" err="1">
                <a:solidFill>
                  <a:srgbClr val="FF00FF"/>
                </a:solidFill>
                <a:latin typeface="Arial" charset="0"/>
                <a:ea typeface="Arial" charset="0"/>
                <a:cs typeface="Arial" charset="0"/>
                <a:sym typeface="Cabin"/>
              </a:rPr>
              <a:t>boo</a:t>
            </a:r>
            <a:r>
              <a:rPr lang="es-419" sz="2800" dirty="0">
                <a:solidFill>
                  <a:srgbClr val="FF00FF"/>
                </a:solidFill>
                <a:latin typeface="Arial" charset="0"/>
                <a:ea typeface="Arial" charset="0"/>
                <a:cs typeface="Arial" charset="0"/>
                <a:sym typeface="Cabin"/>
              </a:rPr>
              <a:t> </a:t>
            </a:r>
            <a:r>
              <a:rPr lang="es-419" sz="2800" dirty="0" err="1">
                <a:solidFill>
                  <a:srgbClr val="FF00FF"/>
                </a:solidFill>
                <a:latin typeface="Arial" charset="0"/>
                <a:ea typeface="Arial" charset="0"/>
                <a:cs typeface="Arial" charset="0"/>
                <a:sym typeface="Cabin"/>
              </a:rPr>
              <a:t>boo</a:t>
            </a:r>
            <a:endParaRPr lang="es-419" sz="2800" dirty="0">
              <a:solidFill>
                <a:srgbClr val="FF00FF"/>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789708"/>
            <a:ext cx="1364297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idx="1"/>
          </p:nvPr>
        </p:nvSpPr>
        <p:spPr>
          <a:prstGeom prst="rect">
            <a:avLst/>
          </a:prstGeom>
          <a:noFill/>
          <a:ln>
            <a:noFill/>
          </a:ln>
        </p:spPr>
        <p:txBody>
          <a:bodyPr lIns="38100" tIns="38100" rIns="38100" bIns="38100" anchor="t" anchorCtr="0">
            <a:noAutofit/>
          </a:bodyPr>
          <a:lstStyle/>
          <a:p>
            <a:pPr marL="685800" lvl="0" indent="-394461">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Almacenamiento Secundario</a:t>
            </a:r>
          </a:p>
          <a:p>
            <a:pPr marL="685800" lvl="0" indent="-394461">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Abriendo un archivo - manejador de archivo</a:t>
            </a:r>
          </a:p>
          <a:p>
            <a:pPr marL="685800" lvl="0" indent="-394461">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Estructura de archivo - salto de línea</a:t>
            </a:r>
          </a:p>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Lectura de un archivo línea por línea</a:t>
            </a:r>
            <a:br>
              <a:rPr lang="es-419" sz="3600" dirty="0">
                <a:solidFill>
                  <a:schemeClr val="lt1"/>
                </a:solidFill>
                <a:latin typeface="Arial" charset="0"/>
                <a:ea typeface="Arial" charset="0"/>
                <a:cs typeface="Arial" charset="0"/>
                <a:sym typeface="Cabin"/>
              </a:rPr>
            </a:br>
            <a:r>
              <a:rPr lang="es-419" sz="3600" dirty="0">
                <a:solidFill>
                  <a:schemeClr val="lt1"/>
                </a:solidFill>
                <a:latin typeface="Arial" charset="0"/>
                <a:ea typeface="Arial" charset="0"/>
                <a:cs typeface="Arial" charset="0"/>
                <a:sym typeface="Cabin"/>
              </a:rPr>
              <a:t>con un bucle </a:t>
            </a:r>
            <a:r>
              <a:rPr lang="es-419" sz="3600" dirty="0" err="1">
                <a:solidFill>
                  <a:schemeClr val="lt1"/>
                </a:solidFill>
                <a:latin typeface="Arial" charset="0"/>
                <a:ea typeface="Arial" charset="0"/>
                <a:cs typeface="Arial" charset="0"/>
                <a:sym typeface="Cabin"/>
              </a:rPr>
              <a:t>for</a:t>
            </a:r>
            <a:endParaRPr lang="es-419" sz="3600" dirty="0">
              <a:solidFill>
                <a:schemeClr val="lt1"/>
              </a:solidFill>
              <a:latin typeface="Arial" charset="0"/>
              <a:ea typeface="Arial" charset="0"/>
              <a:cs typeface="Arial" charset="0"/>
              <a:sym typeface="Cabin"/>
            </a:endParaRPr>
          </a:p>
        </p:txBody>
      </p:sp>
      <p:sp>
        <p:nvSpPr>
          <p:cNvPr id="373" name="Shape 373"/>
          <p:cNvSpPr txBox="1">
            <a:spLocks noGrp="1"/>
          </p:cNvSpPr>
          <p:nvPr>
            <p:ph type="body" idx="4294967295"/>
          </p:nvPr>
        </p:nvSpPr>
        <p:spPr>
          <a:xfrm>
            <a:off x="10987088" y="2603500"/>
            <a:ext cx="5268912" cy="4133850"/>
          </a:xfrm>
          <a:prstGeom prst="rect">
            <a:avLst/>
          </a:prstGeom>
          <a:noFill/>
          <a:ln>
            <a:noFill/>
          </a:ln>
        </p:spPr>
        <p:txBody>
          <a:bodyPr lIns="38100" tIns="38100" rIns="38100" bIns="38100" anchor="t" anchorCtr="0">
            <a:noAutofit/>
          </a:bodyPr>
          <a:lstStyle/>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Búsqueda por líneas</a:t>
            </a:r>
          </a:p>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Leyendo nombres de archivos</a:t>
            </a:r>
          </a:p>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Manejando archivos incorrectos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800"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800"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800"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800" b="0" i="0" u="none" strike="noStrike" kern="0" cap="none" spc="0" normalizeH="0" baseline="0" noProof="0" dirty="0">
                <a:ln>
                  <a:noFill/>
                </a:ln>
                <a:solidFill>
                  <a:srgbClr val="FFFFFF"/>
                </a:solidFill>
                <a:effectLst/>
                <a:uLnTx/>
                <a:uFillTx/>
                <a:latin typeface="Arial"/>
                <a:cs typeface="Arial"/>
                <a:sym typeface="Arial"/>
              </a:rPr>
              <a:t> al </a:t>
            </a:r>
            <a:r>
              <a:rPr kumimoji="0" lang="en-US" sz="1800"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800" b="0" i="0" u="none" strike="noStrike" kern="0" cap="none" spc="0" normalizeH="0" baseline="0" noProof="0" dirty="0">
                <a:ln>
                  <a:noFill/>
                </a:ln>
                <a:solidFill>
                  <a:srgbClr val="FFFFFF"/>
                </a:solidFill>
                <a:effectLst/>
                <a:uLnTx/>
                <a:uFillTx/>
                <a:latin typeface="Arial"/>
                <a:cs typeface="Arial"/>
                <a:sym typeface="Arial"/>
              </a:rPr>
              <a:t> por Juan Carlos Pérez Castellanos - 2020-05-18</a:t>
            </a: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dirty="0">
                <a:solidFill>
                  <a:srgbClr val="FFD966"/>
                </a:solidFill>
                <a:latin typeface="Arial" charset="0"/>
                <a:ea typeface="Arial" charset="0"/>
                <a:cs typeface="Arial" charset="0"/>
                <a:sym typeface="Cabin"/>
              </a:rPr>
              <a:t>P</a:t>
            </a:r>
            <a:r>
              <a:rPr lang="en-US" sz="7600" dirty="0" err="1">
                <a:solidFill>
                  <a:srgbClr val="FFD966"/>
                </a:solidFill>
                <a:latin typeface="Arial" charset="0"/>
                <a:ea typeface="Arial" charset="0"/>
                <a:cs typeface="Arial" charset="0"/>
                <a:sym typeface="Cabin"/>
              </a:rPr>
              <a:t>rocesamiento</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33" name="Shape 233"/>
          <p:cNvSpPr txBox="1">
            <a:spLocks noGrp="1"/>
          </p:cNvSpPr>
          <p:nvPr>
            <p:ph idx="1"/>
          </p:nvPr>
        </p:nvSpPr>
        <p:spPr>
          <a:xfrm>
            <a:off x="1155700" y="2603501"/>
            <a:ext cx="13932000" cy="893950"/>
          </a:xfrm>
          <a:prstGeom prst="rect">
            <a:avLst/>
          </a:prstGeom>
          <a:noFill/>
          <a:ln>
            <a:noFill/>
          </a:ln>
        </p:spPr>
        <p:txBody>
          <a:bodyPr lIns="38100" tIns="38100" rIns="38100" bIns="38100" anchor="ctr" anchorCtr="0">
            <a:noAutofit/>
          </a:bodyPr>
          <a:lstStyle/>
          <a:p>
            <a:pPr lvl="0">
              <a:spcBef>
                <a:spcPts val="0"/>
              </a:spcBef>
              <a:buSzPct val="100000"/>
            </a:pPr>
            <a:r>
              <a:rPr lang="es-ES" sz="3600" dirty="0">
                <a:solidFill>
                  <a:schemeClr val="lt1"/>
                </a:solidFill>
                <a:latin typeface="Arial" charset="0"/>
                <a:ea typeface="Arial" charset="0"/>
                <a:cs typeface="Arial" charset="0"/>
                <a:sym typeface="Cabin"/>
              </a:rPr>
              <a:t>Un archivo de texto puede ser pensado como una secuencia de líneas</a:t>
            </a:r>
          </a:p>
        </p:txBody>
      </p:sp>
      <p:sp>
        <p:nvSpPr>
          <p:cNvPr id="234" name="Shape 234"/>
          <p:cNvSpPr txBox="1"/>
          <p:nvPr/>
        </p:nvSpPr>
        <p:spPr>
          <a:xfrm>
            <a:off x="1616050" y="34974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1945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Abriendo</a:t>
            </a:r>
            <a:r>
              <a:rPr lang="en-US" sz="7600" u="none" strike="noStrike" cap="none" dirty="0">
                <a:solidFill>
                  <a:srgbClr val="FFD966"/>
                </a:solidFill>
                <a:latin typeface="Arial" charset="0"/>
                <a:ea typeface="Arial" charset="0"/>
                <a:cs typeface="Arial" charset="0"/>
                <a:sym typeface="Cabin"/>
              </a:rPr>
              <a:t> un </a:t>
            </a:r>
            <a:r>
              <a:rPr lang="en-US" sz="7600" u="none" strike="noStrike" cap="none" dirty="0" err="1">
                <a:solidFill>
                  <a:srgbClr val="FFD966"/>
                </a:solidFill>
                <a:latin typeface="Arial" charset="0"/>
                <a:ea typeface="Arial" charset="0"/>
                <a:cs typeface="Arial" charset="0"/>
                <a:sym typeface="Cabin"/>
              </a:rPr>
              <a:t>Archivo</a:t>
            </a:r>
            <a:endParaRPr lang="en-US" sz="7600" u="none" strike="noStrike" cap="none" dirty="0">
              <a:solidFill>
                <a:srgbClr val="FFD966"/>
              </a:solidFill>
              <a:latin typeface="Arial" charset="0"/>
              <a:ea typeface="Arial" charset="0"/>
              <a:cs typeface="Arial" charset="0"/>
              <a:sym typeface="Cabin"/>
            </a:endParaRPr>
          </a:p>
        </p:txBody>
      </p:sp>
      <p:sp>
        <p:nvSpPr>
          <p:cNvPr id="241" name="Shape 241"/>
          <p:cNvSpPr txBox="1">
            <a:spLocks noGrp="1"/>
          </p:cNvSpPr>
          <p:nvPr>
            <p:ph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Before we can read the contents of the file, we must tell Python which file we are going to work with and what we will be doing with the file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This is done with the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function</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returns a </a:t>
            </a:r>
            <a:r>
              <a:rPr lang="en-US" sz="3600" i="0" u="none" strike="noStrike" cap="none" dirty="0">
                <a:solidFill>
                  <a:schemeClr val="lt1"/>
                </a:solidFill>
                <a:latin typeface="Arial"/>
                <a:ea typeface="Arial"/>
                <a:cs typeface="Arial"/>
                <a:sym typeface="Arial"/>
              </a:rPr>
              <a:t>“</a:t>
            </a:r>
            <a:r>
              <a:rPr lang="en-US" sz="3600" u="none" strike="noStrike" cap="none" dirty="0">
                <a:solidFill>
                  <a:srgbClr val="FF7F00"/>
                </a:solidFill>
                <a:latin typeface="Arial" charset="0"/>
                <a:ea typeface="Arial" charset="0"/>
                <a:cs typeface="Arial" charset="0"/>
                <a:sym typeface="Cabin"/>
              </a:rPr>
              <a:t>file handle</a:t>
            </a:r>
            <a:r>
              <a:rPr lang="en-US" sz="360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a variable used to perform operations on the file</a:t>
            </a:r>
          </a:p>
          <a:p>
            <a:pPr marL="749300" marR="0" lvl="0" indent="-371094" algn="l" rtl="0">
              <a:lnSpc>
                <a:spcPct val="10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Similar to</a:t>
            </a:r>
            <a:r>
              <a:rPr lang="en-US" sz="3600" u="none" strike="noStrike" cap="none" dirty="0">
                <a:solidFill>
                  <a:schemeClr val="lt1"/>
                </a:solidFill>
                <a:latin typeface="Arial" charset="0"/>
                <a:ea typeface="Arial" charset="0"/>
                <a:cs typeface="Arial" charset="0"/>
                <a:sym typeface="Cabin"/>
              </a:rPr>
              <a:t> </a:t>
            </a:r>
            <a:r>
              <a:rPr lang="en-US" sz="360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File -&gt; Open</a:t>
            </a:r>
            <a:r>
              <a:rPr lang="en-US" sz="360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in a Word Processor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Utilizando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open()</a:t>
            </a:r>
          </a:p>
        </p:txBody>
      </p:sp>
      <p:sp>
        <p:nvSpPr>
          <p:cNvPr id="247" name="Shape 247"/>
          <p:cNvSpPr txBox="1">
            <a:spLocks noGrp="1"/>
          </p:cNvSpPr>
          <p:nvPr>
            <p:ph idx="1"/>
          </p:nvPr>
        </p:nvSpPr>
        <p:spPr>
          <a:xfrm>
            <a:off x="1155700" y="3106015"/>
            <a:ext cx="12837675"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s-419" dirty="0">
                <a:solidFill>
                  <a:srgbClr val="FF7F00"/>
                </a:solidFill>
                <a:latin typeface="Arial" charset="0"/>
                <a:ea typeface="Arial" charset="0"/>
                <a:cs typeface="Arial" charset="0"/>
                <a:sym typeface="Cabin"/>
              </a:rPr>
              <a:t>manejador</a:t>
            </a:r>
            <a:r>
              <a:rPr lang="es-419" dirty="0">
                <a:solidFill>
                  <a:schemeClr val="lt1"/>
                </a:solidFill>
                <a:latin typeface="Arial" charset="0"/>
                <a:ea typeface="Arial" charset="0"/>
                <a:cs typeface="Arial" charset="0"/>
                <a:sym typeface="Cabin"/>
              </a:rPr>
              <a:t> = </a:t>
            </a:r>
            <a:r>
              <a:rPr lang="es-419" dirty="0">
                <a:solidFill>
                  <a:srgbClr val="FF00FF"/>
                </a:solidFill>
                <a:latin typeface="Arial" charset="0"/>
                <a:ea typeface="Arial" charset="0"/>
                <a:cs typeface="Arial" charset="0"/>
                <a:sym typeface="Cabin"/>
              </a:rPr>
              <a:t>open</a:t>
            </a:r>
            <a:r>
              <a:rPr lang="es-419" dirty="0">
                <a:solidFill>
                  <a:schemeClr val="lt1"/>
                </a:solidFill>
                <a:latin typeface="Arial" charset="0"/>
                <a:ea typeface="Arial" charset="0"/>
                <a:cs typeface="Arial" charset="0"/>
                <a:sym typeface="Cabin"/>
              </a:rPr>
              <a:t>(</a:t>
            </a:r>
            <a:r>
              <a:rPr lang="es-419" dirty="0" err="1">
                <a:solidFill>
                  <a:srgbClr val="00FFFF"/>
                </a:solidFill>
                <a:latin typeface="Arial" charset="0"/>
                <a:ea typeface="Arial" charset="0"/>
                <a:cs typeface="Arial" charset="0"/>
                <a:sym typeface="Cabin"/>
              </a:rPr>
              <a:t>nombrearchivo</a:t>
            </a:r>
            <a:r>
              <a:rPr lang="es-419" dirty="0">
                <a:solidFill>
                  <a:schemeClr val="lt1"/>
                </a:solidFill>
                <a:latin typeface="Arial" charset="0"/>
                <a:ea typeface="Arial" charset="0"/>
                <a:cs typeface="Arial" charset="0"/>
                <a:sym typeface="Cabin"/>
              </a:rPr>
              <a:t>, </a:t>
            </a:r>
            <a:r>
              <a:rPr lang="es-419" dirty="0">
                <a:solidFill>
                  <a:srgbClr val="FFFF00"/>
                </a:solidFill>
                <a:latin typeface="Arial" charset="0"/>
                <a:ea typeface="Arial" charset="0"/>
                <a:cs typeface="Arial" charset="0"/>
                <a:sym typeface="Cabin"/>
              </a:rPr>
              <a:t>modo</a:t>
            </a:r>
            <a:r>
              <a:rPr lang="es-419" dirty="0">
                <a:solidFill>
                  <a:schemeClr val="lt1"/>
                </a:solidFill>
                <a:latin typeface="Arial" charset="0"/>
                <a:ea typeface="Arial" charset="0"/>
                <a:cs typeface="Arial" charset="0"/>
                <a:sym typeface="Cabin"/>
              </a:rPr>
              <a:t>)</a:t>
            </a:r>
            <a:endParaRPr lang="es-419" dirty="0">
              <a:solidFill>
                <a:srgbClr val="FF7F00"/>
              </a:solidFill>
              <a:latin typeface="Arial" charset="0"/>
              <a:ea typeface="Arial" charset="0"/>
              <a:cs typeface="Arial" charset="0"/>
              <a:sym typeface="Cabin"/>
            </a:endParaRPr>
          </a:p>
          <a:p>
            <a:pPr marL="1041400" lvl="1" indent="-371094">
              <a:spcBef>
                <a:spcPts val="3500"/>
              </a:spcBef>
              <a:buClr>
                <a:srgbClr val="FF7F00"/>
              </a:buClr>
              <a:buSzPct val="100000"/>
              <a:buFont typeface="Cabin"/>
            </a:pPr>
            <a:r>
              <a:rPr lang="es-419" dirty="0">
                <a:solidFill>
                  <a:srgbClr val="FF7F00"/>
                </a:solidFill>
                <a:latin typeface="Arial" charset="0"/>
                <a:ea typeface="Arial" charset="0"/>
                <a:cs typeface="Arial" charset="0"/>
                <a:sym typeface="Cabin"/>
              </a:rPr>
              <a:t>retorna un manejador que se usa para manipular el archivo</a:t>
            </a:r>
          </a:p>
          <a:p>
            <a:pPr marL="1041400" lvl="1" indent="-371094">
              <a:spcBef>
                <a:spcPts val="3500"/>
              </a:spcBef>
              <a:buClr>
                <a:srgbClr val="00FFFF"/>
              </a:buClr>
              <a:buSzPct val="100000"/>
              <a:buFont typeface="Cabin"/>
            </a:pPr>
            <a:r>
              <a:rPr lang="es-419" dirty="0" err="1">
                <a:solidFill>
                  <a:srgbClr val="00FFFF"/>
                </a:solidFill>
                <a:latin typeface="Arial" charset="0"/>
                <a:ea typeface="Arial" charset="0"/>
                <a:cs typeface="Arial" charset="0"/>
                <a:sym typeface="Cabin"/>
              </a:rPr>
              <a:t>nombrearchivo</a:t>
            </a:r>
            <a:r>
              <a:rPr lang="es-419" dirty="0">
                <a:solidFill>
                  <a:srgbClr val="00FFFF"/>
                </a:solidFill>
                <a:latin typeface="Arial" charset="0"/>
                <a:ea typeface="Arial" charset="0"/>
                <a:cs typeface="Arial" charset="0"/>
                <a:sym typeface="Cabin"/>
              </a:rPr>
              <a:t> es el nombre del archivo</a:t>
            </a:r>
          </a:p>
          <a:p>
            <a:pPr marL="1041400" lvl="1" indent="-371094">
              <a:spcBef>
                <a:spcPts val="3500"/>
              </a:spcBef>
              <a:buClr>
                <a:srgbClr val="FFFF00"/>
              </a:buClr>
              <a:buSzPct val="100000"/>
              <a:buFont typeface="Cabin"/>
            </a:pPr>
            <a:r>
              <a:rPr lang="es-419" dirty="0">
                <a:solidFill>
                  <a:srgbClr val="FFFF00"/>
                </a:solidFill>
                <a:latin typeface="Arial" charset="0"/>
                <a:ea typeface="Arial" charset="0"/>
                <a:cs typeface="Arial" charset="0"/>
                <a:sym typeface="Cabin"/>
              </a:rPr>
              <a:t>modo es opcional y debería ser 'r' si estamos planeando leer el archivo, y 'w' si vamos a escribir al archivo</a:t>
            </a:r>
          </a:p>
        </p:txBody>
      </p:sp>
      <p:sp>
        <p:nvSpPr>
          <p:cNvPr id="248" name="Shape 248"/>
          <p:cNvSpPr txBox="1"/>
          <p:nvPr/>
        </p:nvSpPr>
        <p:spPr>
          <a:xfrm>
            <a:off x="9998075" y="2874962"/>
            <a:ext cx="5829299" cy="622199"/>
          </a:xfrm>
          <a:prstGeom prst="rect">
            <a:avLst/>
          </a:prstGeom>
          <a:noFill/>
          <a:ln>
            <a:noFill/>
          </a:ln>
        </p:spPr>
        <p:txBody>
          <a:bodyPr lIns="0" tIns="0" rIns="0" bIns="0" anchor="ctr" anchorCtr="0">
            <a:noAutofit/>
          </a:bodyPr>
          <a:lstStyle/>
          <a:p>
            <a:pPr lvl="0" algn="ctr">
              <a:buClr>
                <a:srgbClr val="FF7F00"/>
              </a:buClr>
              <a:buSzPct val="25000"/>
            </a:pPr>
            <a:r>
              <a:rPr lang="es-419" sz="3600" dirty="0" err="1">
                <a:solidFill>
                  <a:srgbClr val="FF7F00"/>
                </a:solidFill>
                <a:latin typeface="Arial" charset="0"/>
                <a:ea typeface="Arial" charset="0"/>
                <a:cs typeface="Arial" charset="0"/>
                <a:sym typeface="Cabin"/>
              </a:rPr>
              <a:t>man_a</a:t>
            </a:r>
            <a:r>
              <a:rPr lang="es-419" sz="3600" dirty="0">
                <a:solidFill>
                  <a:schemeClr val="lt1"/>
                </a:solidFill>
                <a:latin typeface="Arial" charset="0"/>
                <a:ea typeface="Arial" charset="0"/>
                <a:cs typeface="Arial" charset="0"/>
                <a:sym typeface="Cabin"/>
              </a:rPr>
              <a:t> = </a:t>
            </a:r>
            <a:r>
              <a:rPr lang="es-419" sz="3600" dirty="0">
                <a:solidFill>
                  <a:srgbClr val="FF00FF"/>
                </a:solidFill>
                <a:latin typeface="Arial" charset="0"/>
                <a:ea typeface="Arial" charset="0"/>
                <a:cs typeface="Arial" charset="0"/>
                <a:sym typeface="Cabin"/>
              </a:rPr>
              <a:t>open</a:t>
            </a:r>
            <a:r>
              <a:rPr lang="es-419" sz="3600" dirty="0">
                <a:solidFill>
                  <a:schemeClr val="lt1"/>
                </a:solidFill>
                <a:latin typeface="Arial" charset="0"/>
                <a:ea typeface="Arial" charset="0"/>
                <a:cs typeface="Arial" charset="0"/>
                <a:sym typeface="Cabin"/>
              </a:rPr>
              <a:t>('</a:t>
            </a:r>
            <a:r>
              <a:rPr lang="es-419" sz="3600" dirty="0">
                <a:solidFill>
                  <a:srgbClr val="00FFFF"/>
                </a:solidFill>
                <a:latin typeface="Arial" charset="0"/>
                <a:ea typeface="Arial" charset="0"/>
                <a:cs typeface="Arial" charset="0"/>
                <a:sym typeface="Cabin"/>
              </a:rPr>
              <a:t>mbox.txt</a:t>
            </a:r>
            <a:r>
              <a:rPr lang="es-419" sz="3600" dirty="0">
                <a:solidFill>
                  <a:schemeClr val="lt1"/>
                </a:solidFill>
                <a:latin typeface="Arial" charset="0"/>
                <a:ea typeface="Arial" charset="0"/>
                <a:cs typeface="Arial" charset="0"/>
                <a:sym typeface="Cabin"/>
              </a:rPr>
              <a:t>', '</a:t>
            </a:r>
            <a:r>
              <a:rPr lang="es-419" sz="3600" dirty="0">
                <a:solidFill>
                  <a:srgbClr val="FFFF00"/>
                </a:solidFill>
                <a:latin typeface="Arial" charset="0"/>
                <a:ea typeface="Arial" charset="0"/>
                <a:cs typeface="Arial" charset="0"/>
                <a:sym typeface="Cabin"/>
              </a:rPr>
              <a:t>r</a:t>
            </a:r>
            <a:r>
              <a:rPr lang="es-419" sz="3600"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Qué</a:t>
            </a:r>
            <a:r>
              <a:rPr lang="en-US" sz="7600" dirty="0">
                <a:solidFill>
                  <a:srgbClr val="FFD966"/>
                </a:solidFill>
                <a:latin typeface="Arial" charset="0"/>
                <a:ea typeface="Arial" charset="0"/>
                <a:cs typeface="Arial" charset="0"/>
                <a:sym typeface="Cabin"/>
              </a:rPr>
              <a:t> es un </a:t>
            </a:r>
            <a:r>
              <a:rPr lang="en-US" sz="7600" dirty="0" err="1">
                <a:solidFill>
                  <a:srgbClr val="FFD966"/>
                </a:solidFill>
                <a:latin typeface="Arial" charset="0"/>
                <a:ea typeface="Arial" charset="0"/>
                <a:cs typeface="Arial" charset="0"/>
                <a:sym typeface="Cabin"/>
              </a:rPr>
              <a:t>Manejador</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lvl="0">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00FF00"/>
                </a:solidFill>
                <a:latin typeface="Courier New"/>
                <a:ea typeface="Courier New"/>
                <a:cs typeface="Courier New"/>
                <a:sym typeface="Courier New"/>
              </a:rPr>
              <a:t>man_a</a:t>
            </a:r>
            <a:r>
              <a:rPr lang="es-419" sz="2800" dirty="0">
                <a:solidFill>
                  <a:schemeClr val="lt1"/>
                </a:solidFill>
                <a:latin typeface="Courier New"/>
                <a:ea typeface="Courier New"/>
                <a:cs typeface="Courier New"/>
                <a:sym typeface="Courier New"/>
              </a:rPr>
              <a:t> = </a:t>
            </a:r>
            <a:r>
              <a:rPr lang="es-419" sz="2800" dirty="0">
                <a:solidFill>
                  <a:srgbClr val="FF7F00"/>
                </a:solidFill>
                <a:latin typeface="Courier New"/>
                <a:ea typeface="Courier New"/>
                <a:cs typeface="Courier New"/>
                <a:sym typeface="Courier New"/>
              </a:rPr>
              <a:t>open</a:t>
            </a:r>
            <a:r>
              <a:rPr lang="es-419" sz="2800" dirty="0">
                <a:solidFill>
                  <a:schemeClr val="lt1"/>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'mbox.txt'</a:t>
            </a:r>
            <a:r>
              <a:rPr lang="es-419" sz="2800" dirty="0">
                <a:solidFill>
                  <a:schemeClr val="lt1"/>
                </a:solidFill>
                <a:latin typeface="Courier New"/>
                <a:ea typeface="Courier New"/>
                <a:cs typeface="Courier New"/>
                <a:sym typeface="Courier New"/>
              </a:rPr>
              <a:t>)</a:t>
            </a:r>
          </a:p>
          <a:p>
            <a:pPr>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err="1">
                <a:solidFill>
                  <a:srgbClr val="FF00FF"/>
                </a:solidFill>
                <a:latin typeface="Courier New"/>
                <a:ea typeface="Courier New"/>
                <a:cs typeface="Courier New"/>
                <a:sym typeface="Courier New"/>
              </a:rPr>
              <a:t>man_a</a:t>
            </a:r>
            <a:r>
              <a:rPr lang="es-419" sz="2800" dirty="0">
                <a:solidFill>
                  <a:srgbClr val="FFFF00"/>
                </a:solidFill>
                <a:latin typeface="Courier New"/>
                <a:ea typeface="Courier New"/>
                <a:cs typeface="Courier New"/>
                <a:sym typeface="Courier New"/>
              </a:rPr>
              <a:t>)</a:t>
            </a:r>
            <a:endParaRPr lang="es-419" sz="2800" dirty="0">
              <a:solidFill>
                <a:srgbClr val="FF00FF"/>
              </a:solidFill>
              <a:latin typeface="Courier New"/>
              <a:ea typeface="Courier New"/>
              <a:cs typeface="Courier New"/>
              <a:sym typeface="Courier New"/>
            </a:endParaRPr>
          </a:p>
          <a:p>
            <a:pPr lvl="0">
              <a:buClr>
                <a:schemeClr val="lt1"/>
              </a:buClr>
              <a:buSzPct val="25000"/>
            </a:pPr>
            <a:r>
              <a:rPr lang="es-419" sz="2800" dirty="0">
                <a:solidFill>
                  <a:schemeClr val="lt1"/>
                </a:solidFill>
                <a:latin typeface="Courier New"/>
                <a:ea typeface="Courier New"/>
                <a:cs typeface="Courier New"/>
                <a:sym typeface="Courier New"/>
              </a:rPr>
              <a:t>&lt;_</a:t>
            </a:r>
            <a:r>
              <a:rPr lang="es-419" sz="2800" dirty="0" err="1">
                <a:solidFill>
                  <a:schemeClr val="lt1"/>
                </a:solidFill>
                <a:latin typeface="Courier New"/>
                <a:ea typeface="Courier New"/>
                <a:cs typeface="Courier New"/>
                <a:sym typeface="Courier New"/>
              </a:rPr>
              <a:t>io.TextIOWrapper</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name</a:t>
            </a:r>
            <a:r>
              <a:rPr lang="es-419" sz="2800" dirty="0">
                <a:solidFill>
                  <a:schemeClr val="lt1"/>
                </a:solidFill>
                <a:latin typeface="Courier New"/>
                <a:ea typeface="Courier New"/>
                <a:cs typeface="Courier New"/>
                <a:sym typeface="Courier New"/>
              </a:rPr>
              <a:t>='mbox.txt' </a:t>
            </a:r>
            <a:r>
              <a:rPr lang="es-419" sz="2800" dirty="0" err="1">
                <a:solidFill>
                  <a:schemeClr val="lt1"/>
                </a:solidFill>
                <a:latin typeface="Courier New"/>
                <a:ea typeface="Courier New"/>
                <a:cs typeface="Courier New"/>
                <a:sym typeface="Courier New"/>
              </a:rPr>
              <a:t>mode</a:t>
            </a:r>
            <a:r>
              <a:rPr lang="es-419" sz="2800" dirty="0">
                <a:solidFill>
                  <a:schemeClr val="lt1"/>
                </a:solidFill>
                <a:latin typeface="Courier New"/>
                <a:ea typeface="Courier New"/>
                <a:cs typeface="Courier New"/>
                <a:sym typeface="Courier New"/>
              </a:rPr>
              <a:t>='r' </a:t>
            </a:r>
            <a:r>
              <a:rPr lang="es-419" sz="2800" dirty="0" err="1">
                <a:solidFill>
                  <a:schemeClr val="lt1"/>
                </a:solidFill>
                <a:latin typeface="Courier New"/>
                <a:ea typeface="Courier New"/>
                <a:cs typeface="Courier New"/>
                <a:sym typeface="Courier New"/>
              </a:rPr>
              <a:t>encoding</a:t>
            </a:r>
            <a:r>
              <a:rPr lang="es-419" sz="2800" dirty="0">
                <a:solidFill>
                  <a:schemeClr val="lt1"/>
                </a:solidFill>
                <a:latin typeface="Courier New"/>
                <a:ea typeface="Courier New"/>
                <a:cs typeface="Courier New"/>
                <a:sym typeface="Courier New"/>
              </a:rPr>
              <a:t>='UTF-8'&gt;</a:t>
            </a:r>
          </a:p>
        </p:txBody>
      </p:sp>
      <p:pic>
        <p:nvPicPr>
          <p:cNvPr id="5" name="Picture 4">
            <a:extLst>
              <a:ext uri="{FF2B5EF4-FFF2-40B4-BE49-F238E27FC236}">
                <a16:creationId xmlns:a16="http://schemas.microsoft.com/office/drawing/2014/main" id="{B3C2C0FE-152F-44CA-9254-CCF4A95492EB}"/>
              </a:ext>
            </a:extLst>
          </p:cNvPr>
          <p:cNvPicPr>
            <a:picLocks noChangeAspect="1"/>
          </p:cNvPicPr>
          <p:nvPr/>
        </p:nvPicPr>
        <p:blipFill>
          <a:blip r:embed="rId3"/>
          <a:stretch>
            <a:fillRect/>
          </a:stretch>
        </p:blipFill>
        <p:spPr>
          <a:xfrm>
            <a:off x="8166100" y="4572000"/>
            <a:ext cx="7277100" cy="3648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Cuando un archivo no Existe</a:t>
            </a:r>
            <a:endParaRPr lang="en-US" sz="7600" u="none" strike="noStrike" cap="none" dirty="0">
              <a:solidFill>
                <a:srgbClr val="FFD966"/>
              </a:solidFill>
              <a:latin typeface="Arial" charset="0"/>
              <a:ea typeface="Arial" charset="0"/>
              <a:cs typeface="Arial" charset="0"/>
              <a:sym typeface="Cabin"/>
            </a:endParaRP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lvl="0">
              <a:buClr>
                <a:schemeClr val="lt1"/>
              </a:buClr>
              <a:buSzPct val="25000"/>
            </a:pPr>
            <a:r>
              <a:rPr lang="es-419" sz="3600" dirty="0">
                <a:solidFill>
                  <a:schemeClr val="lt1"/>
                </a:solidFill>
                <a:latin typeface="Courier New"/>
                <a:ea typeface="Courier New"/>
                <a:cs typeface="Courier New"/>
                <a:sym typeface="Courier New"/>
              </a:rPr>
              <a:t>&gt;&gt;&gt; </a:t>
            </a:r>
            <a:r>
              <a:rPr lang="es-419" sz="3600" dirty="0" err="1">
                <a:solidFill>
                  <a:srgbClr val="00FF00"/>
                </a:solidFill>
                <a:latin typeface="Courier New"/>
                <a:ea typeface="Courier New"/>
                <a:cs typeface="Courier New"/>
                <a:sym typeface="Courier New"/>
              </a:rPr>
              <a:t>man_a</a:t>
            </a:r>
            <a:r>
              <a:rPr lang="es-419" sz="3600" dirty="0">
                <a:solidFill>
                  <a:schemeClr val="lt1"/>
                </a:solidFill>
                <a:latin typeface="Courier New"/>
                <a:ea typeface="Courier New"/>
                <a:cs typeface="Courier New"/>
                <a:sym typeface="Courier New"/>
              </a:rPr>
              <a:t> = </a:t>
            </a:r>
            <a:r>
              <a:rPr lang="es-419" sz="3600" dirty="0">
                <a:solidFill>
                  <a:srgbClr val="FF00FF"/>
                </a:solidFill>
                <a:latin typeface="Courier New"/>
                <a:ea typeface="Courier New"/>
                <a:cs typeface="Courier New"/>
                <a:sym typeface="Courier New"/>
              </a:rPr>
              <a:t>open</a:t>
            </a:r>
            <a:r>
              <a:rPr lang="es-419" sz="3600" dirty="0">
                <a:solidFill>
                  <a:schemeClr val="lt1"/>
                </a:solidFill>
                <a:latin typeface="Courier New"/>
                <a:ea typeface="Courier New"/>
                <a:cs typeface="Courier New"/>
                <a:sym typeface="Courier New"/>
              </a:rPr>
              <a:t>(</a:t>
            </a:r>
            <a:r>
              <a:rPr lang="es-419" sz="3600" dirty="0">
                <a:solidFill>
                  <a:srgbClr val="FF7F00"/>
                </a:solidFill>
                <a:latin typeface="Courier New"/>
                <a:ea typeface="Courier New"/>
                <a:cs typeface="Courier New"/>
                <a:sym typeface="Courier New"/>
              </a:rPr>
              <a:t>'cosa.txt'</a:t>
            </a:r>
            <a:r>
              <a:rPr lang="es-419" sz="3600" dirty="0">
                <a:solidFill>
                  <a:schemeClr val="lt1"/>
                </a:solidFill>
                <a:latin typeface="Courier New"/>
                <a:ea typeface="Courier New"/>
                <a:cs typeface="Courier New"/>
                <a:sym typeface="Courier New"/>
              </a:rPr>
              <a:t>)</a:t>
            </a:r>
          </a:p>
          <a:p>
            <a:pPr lvl="0">
              <a:buClr>
                <a:schemeClr val="lt1"/>
              </a:buClr>
              <a:buSzPct val="25000"/>
            </a:pPr>
            <a:r>
              <a:rPr lang="es-419" sz="3600" dirty="0" err="1">
                <a:solidFill>
                  <a:schemeClr val="lt1"/>
                </a:solidFill>
                <a:latin typeface="Courier New"/>
                <a:ea typeface="Courier New"/>
                <a:cs typeface="Courier New"/>
                <a:sym typeface="Courier New"/>
              </a:rPr>
              <a:t>Traceback</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most</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recent</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call</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last</a:t>
            </a:r>
            <a:r>
              <a:rPr lang="es-419" sz="3600" dirty="0">
                <a:solidFill>
                  <a:schemeClr val="lt1"/>
                </a:solidFill>
                <a:latin typeface="Courier New"/>
                <a:ea typeface="Courier New"/>
                <a:cs typeface="Courier New"/>
                <a:sym typeface="Courier New"/>
              </a:rPr>
              <a:t>):</a:t>
            </a:r>
          </a:p>
          <a:p>
            <a:pPr lvl="0">
              <a:buClr>
                <a:schemeClr val="lt1"/>
              </a:buClr>
              <a:buSzPct val="25000"/>
            </a:pPr>
            <a:r>
              <a:rPr lang="es-419" sz="3600" dirty="0">
                <a:solidFill>
                  <a:schemeClr val="lt1"/>
                </a:solidFill>
                <a:latin typeface="Courier New"/>
                <a:ea typeface="Courier New"/>
                <a:cs typeface="Courier New"/>
                <a:sym typeface="Courier New"/>
              </a:rPr>
              <a:t>  File "&lt;</a:t>
            </a:r>
            <a:r>
              <a:rPr lang="es-419" sz="3600" dirty="0" err="1">
                <a:solidFill>
                  <a:schemeClr val="lt1"/>
                </a:solidFill>
                <a:latin typeface="Courier New"/>
                <a:ea typeface="Courier New"/>
                <a:cs typeface="Courier New"/>
                <a:sym typeface="Courier New"/>
              </a:rPr>
              <a:t>stdin</a:t>
            </a:r>
            <a:r>
              <a:rPr lang="es-419" sz="3600" dirty="0">
                <a:solidFill>
                  <a:schemeClr val="lt1"/>
                </a:solidFill>
                <a:latin typeface="Courier New"/>
                <a:ea typeface="Courier New"/>
                <a:cs typeface="Courier New"/>
                <a:sym typeface="Courier New"/>
              </a:rPr>
              <a:t>&gt;", line 1, in &lt;module&gt;</a:t>
            </a:r>
          </a:p>
          <a:p>
            <a:pPr lvl="0">
              <a:buClr>
                <a:schemeClr val="lt1"/>
              </a:buClr>
              <a:buSzPct val="25000"/>
            </a:pPr>
            <a:r>
              <a:rPr lang="es-419" sz="3600" dirty="0" err="1">
                <a:solidFill>
                  <a:schemeClr val="lt1"/>
                </a:solidFill>
                <a:latin typeface="Courier New"/>
                <a:ea typeface="Courier New"/>
                <a:cs typeface="Courier New"/>
                <a:sym typeface="Courier New"/>
              </a:rPr>
              <a:t>FileNotFoundError</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Errno</a:t>
            </a:r>
            <a:r>
              <a:rPr lang="es-419" sz="3600" dirty="0">
                <a:solidFill>
                  <a:schemeClr val="lt1"/>
                </a:solidFill>
                <a:latin typeface="Courier New"/>
                <a:ea typeface="Courier New"/>
                <a:cs typeface="Courier New"/>
                <a:sym typeface="Courier New"/>
              </a:rPr>
              <a:t> 2] </a:t>
            </a:r>
            <a:r>
              <a:rPr lang="es-419" sz="3600" dirty="0">
                <a:solidFill>
                  <a:srgbClr val="FF7F00"/>
                </a:solidFill>
                <a:latin typeface="Courier New"/>
                <a:ea typeface="Courier New"/>
                <a:cs typeface="Courier New"/>
                <a:sym typeface="Courier New"/>
              </a:rPr>
              <a:t>No </a:t>
            </a:r>
            <a:r>
              <a:rPr lang="es-419" sz="3600" dirty="0" err="1">
                <a:solidFill>
                  <a:srgbClr val="FF7F00"/>
                </a:solidFill>
                <a:latin typeface="Courier New"/>
                <a:ea typeface="Courier New"/>
                <a:cs typeface="Courier New"/>
                <a:sym typeface="Courier New"/>
              </a:rPr>
              <a:t>such</a:t>
            </a:r>
            <a:r>
              <a:rPr lang="es-419" sz="3600" dirty="0">
                <a:solidFill>
                  <a:srgbClr val="FF7F00"/>
                </a:solidFill>
                <a:latin typeface="Courier New"/>
                <a:ea typeface="Courier New"/>
                <a:cs typeface="Courier New"/>
                <a:sym typeface="Courier New"/>
              </a:rPr>
              <a:t> file </a:t>
            </a:r>
            <a:r>
              <a:rPr lang="es-419" sz="3600" dirty="0" err="1">
                <a:solidFill>
                  <a:srgbClr val="FF7F00"/>
                </a:solidFill>
                <a:latin typeface="Courier New"/>
                <a:ea typeface="Courier New"/>
                <a:cs typeface="Courier New"/>
                <a:sym typeface="Courier New"/>
              </a:rPr>
              <a:t>or</a:t>
            </a:r>
            <a:r>
              <a:rPr lang="es-419" sz="3600" dirty="0">
                <a:solidFill>
                  <a:srgbClr val="FF7F00"/>
                </a:solidFill>
                <a:latin typeface="Courier New"/>
                <a:ea typeface="Courier New"/>
                <a:cs typeface="Courier New"/>
                <a:sym typeface="Courier New"/>
              </a:rPr>
              <a:t> </a:t>
            </a:r>
            <a:r>
              <a:rPr lang="es-419" sz="3600" dirty="0" err="1">
                <a:solidFill>
                  <a:srgbClr val="FF7F00"/>
                </a:solidFill>
                <a:latin typeface="Courier New"/>
                <a:ea typeface="Courier New"/>
                <a:cs typeface="Courier New"/>
                <a:sym typeface="Courier New"/>
              </a:rPr>
              <a:t>directory</a:t>
            </a:r>
            <a:r>
              <a:rPr lang="es-419" sz="3600" dirty="0">
                <a:solidFill>
                  <a:srgbClr val="FF7F00"/>
                </a:solidFill>
                <a:latin typeface="Courier New"/>
                <a:ea typeface="Courier New"/>
                <a:cs typeface="Courier New"/>
                <a:sym typeface="Courier New"/>
              </a:rPr>
              <a:t>: 'cosa.txt'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El </a:t>
            </a:r>
            <a:r>
              <a:rPr lang="en-US" sz="7600" u="none" strike="noStrike" cap="none" dirty="0" err="1">
                <a:solidFill>
                  <a:srgbClr val="FFD966"/>
                </a:solidFill>
                <a:latin typeface="Arial" charset="0"/>
                <a:ea typeface="Arial" charset="0"/>
                <a:cs typeface="Arial" charset="0"/>
                <a:sym typeface="Cabin"/>
              </a:rPr>
              <a:t>carácter</a:t>
            </a:r>
            <a:r>
              <a:rPr lang="en-US" sz="7600" u="none" strike="noStrike" cap="none" dirty="0">
                <a:solidFill>
                  <a:srgbClr val="FFD966"/>
                </a:solidFill>
                <a:latin typeface="Arial" charset="0"/>
                <a:ea typeface="Arial" charset="0"/>
                <a:cs typeface="Arial" charset="0"/>
                <a:sym typeface="Cabin"/>
              </a:rPr>
              <a:t> </a:t>
            </a:r>
            <a:r>
              <a:rPr lang="en-US" sz="7600" dirty="0" err="1">
                <a:solidFill>
                  <a:srgbClr val="00FFFF"/>
                </a:solidFill>
                <a:latin typeface="Arial" charset="0"/>
                <a:ea typeface="Arial" charset="0"/>
                <a:cs typeface="Arial" charset="0"/>
                <a:sym typeface="Cabin"/>
              </a:rPr>
              <a:t>salto</a:t>
            </a:r>
            <a:r>
              <a:rPr lang="en-US" sz="7600" dirty="0">
                <a:solidFill>
                  <a:srgbClr val="00FFFF"/>
                </a:solidFill>
                <a:latin typeface="Arial" charset="0"/>
                <a:ea typeface="Arial" charset="0"/>
                <a:cs typeface="Arial" charset="0"/>
                <a:sym typeface="Cabin"/>
              </a:rPr>
              <a:t> de </a:t>
            </a:r>
            <a:r>
              <a:rPr lang="en-US" sz="7600" dirty="0" err="1">
                <a:solidFill>
                  <a:srgbClr val="00FFFF"/>
                </a:solidFill>
                <a:latin typeface="Arial" charset="0"/>
                <a:ea typeface="Arial" charset="0"/>
                <a:cs typeface="Arial" charset="0"/>
                <a:sym typeface="Cabin"/>
              </a:rPr>
              <a:t>línea</a:t>
            </a:r>
            <a:endParaRPr lang="en-US" sz="7600" u="none" strike="noStrike" cap="none" dirty="0">
              <a:solidFill>
                <a:srgbClr val="FFD966"/>
              </a:solidFill>
              <a:latin typeface="Arial" charset="0"/>
              <a:ea typeface="Arial" charset="0"/>
              <a:cs typeface="Arial" charset="0"/>
              <a:sym typeface="Cabin"/>
            </a:endParaRPr>
          </a:p>
        </p:txBody>
      </p:sp>
      <p:sp>
        <p:nvSpPr>
          <p:cNvPr id="267" name="Shape 267"/>
          <p:cNvSpPr txBox="1">
            <a:spLocks noGrp="1"/>
          </p:cNvSpPr>
          <p:nvPr>
            <p:ph idx="1"/>
          </p:nvPr>
        </p:nvSpPr>
        <p:spPr>
          <a:xfrm>
            <a:off x="1155700" y="2603500"/>
            <a:ext cx="7459663" cy="57023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Utilizamos un carácter especial llamado “</a:t>
            </a:r>
            <a:r>
              <a:rPr lang="es-419" sz="3600" dirty="0">
                <a:solidFill>
                  <a:srgbClr val="00FFFF"/>
                </a:solidFill>
                <a:latin typeface="Arial" charset="0"/>
                <a:ea typeface="Arial" charset="0"/>
                <a:cs typeface="Arial" charset="0"/>
                <a:sym typeface="Cabin"/>
              </a:rPr>
              <a:t>salto de línea</a:t>
            </a:r>
            <a:r>
              <a:rPr lang="es-419" sz="3600" dirty="0">
                <a:solidFill>
                  <a:schemeClr val="lt1"/>
                </a:solidFill>
                <a:latin typeface="Arial" charset="0"/>
                <a:ea typeface="Arial" charset="0"/>
                <a:cs typeface="Arial" charset="0"/>
                <a:sym typeface="Cabin"/>
              </a:rPr>
              <a:t>” para indicar cuando una línea termina</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 representado como </a:t>
            </a:r>
            <a:r>
              <a:rPr lang="es-419" sz="3600" dirty="0">
                <a:solidFill>
                  <a:srgbClr val="00FFFF"/>
                </a:solidFill>
                <a:latin typeface="Arial" charset="0"/>
                <a:ea typeface="Arial" charset="0"/>
                <a:cs typeface="Arial" charset="0"/>
                <a:sym typeface="Cabin"/>
              </a:rPr>
              <a:t>\n</a:t>
            </a:r>
            <a:r>
              <a:rPr lang="es-419" sz="3600" dirty="0">
                <a:solidFill>
                  <a:schemeClr val="lt1"/>
                </a:solidFill>
                <a:latin typeface="Arial" charset="0"/>
                <a:ea typeface="Arial" charset="0"/>
                <a:cs typeface="Arial" charset="0"/>
                <a:sym typeface="Cabin"/>
              </a:rPr>
              <a:t> en las cadenas </a:t>
            </a:r>
          </a:p>
          <a:p>
            <a:pPr marL="749300" lvl="0" indent="-371094">
              <a:spcBef>
                <a:spcPts val="3500"/>
              </a:spcBef>
              <a:buClr>
                <a:srgbClr val="00FFFF"/>
              </a:buClr>
              <a:buSzPct val="100000"/>
              <a:buFont typeface="Cabin"/>
              <a:buChar char="•"/>
            </a:pPr>
            <a:r>
              <a:rPr lang="es-419" sz="3600" dirty="0">
                <a:solidFill>
                  <a:srgbClr val="00FFFF"/>
                </a:solidFill>
                <a:latin typeface="Arial" charset="0"/>
                <a:ea typeface="Arial" charset="0"/>
                <a:cs typeface="Arial" charset="0"/>
                <a:sym typeface="Cabin"/>
              </a:rPr>
              <a:t>Salto de Línea</a:t>
            </a:r>
            <a:r>
              <a:rPr lang="es-419" sz="3600" dirty="0">
                <a:solidFill>
                  <a:schemeClr val="lt1"/>
                </a:solidFill>
                <a:latin typeface="Arial" charset="0"/>
                <a:ea typeface="Arial" charset="0"/>
                <a:cs typeface="Arial" charset="0"/>
                <a:sym typeface="Cabin"/>
              </a:rPr>
              <a:t> sigue siendo un solo carácter - no dos</a:t>
            </a:r>
          </a:p>
        </p:txBody>
      </p:sp>
      <p:sp>
        <p:nvSpPr>
          <p:cNvPr id="268" name="Shape 268"/>
          <p:cNvSpPr txBox="1"/>
          <p:nvPr/>
        </p:nvSpPr>
        <p:spPr>
          <a:xfrm>
            <a:off x="9294500" y="2748725"/>
            <a:ext cx="6691499" cy="52454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a:t>
            </a:r>
            <a:r>
              <a:rPr lang="es-419" sz="3000" dirty="0">
                <a:solidFill>
                  <a:schemeClr val="lt1"/>
                </a:solidFill>
                <a:latin typeface="Courier New"/>
                <a:ea typeface="Courier New"/>
                <a:cs typeface="Courier New"/>
                <a:sym typeface="Courier New"/>
              </a:rPr>
              <a:t> = '¡Hola</a:t>
            </a:r>
            <a:r>
              <a:rPr lang="es-419" sz="3000" dirty="0">
                <a:solidFill>
                  <a:srgbClr val="00FFFF"/>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n</a:t>
            </a:r>
            <a:r>
              <a:rPr lang="es-419" sz="3000" dirty="0" err="1">
                <a:solidFill>
                  <a:schemeClr val="lt1"/>
                </a:solidFill>
                <a:latin typeface="Courier New"/>
                <a:ea typeface="Courier New"/>
                <a:cs typeface="Courier New"/>
                <a:sym typeface="Courier New"/>
              </a:rPr>
              <a:t>Mundo</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a:t>
            </a:r>
          </a:p>
          <a:p>
            <a:pPr lvl="0">
              <a:buClr>
                <a:schemeClr val="lt1"/>
              </a:buClr>
              <a:buSzPct val="25000"/>
            </a:pPr>
            <a:r>
              <a:rPr lang="es-419" sz="3000" dirty="0">
                <a:solidFill>
                  <a:schemeClr val="lt1"/>
                </a:solidFill>
                <a:latin typeface="Courier New"/>
                <a:ea typeface="Courier New"/>
                <a:cs typeface="Courier New"/>
                <a:sym typeface="Courier New"/>
              </a:rPr>
              <a:t>'¡Hola</a:t>
            </a:r>
            <a:r>
              <a:rPr lang="es-419" sz="3000" dirty="0">
                <a:solidFill>
                  <a:srgbClr val="00FFFF"/>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n</a:t>
            </a:r>
            <a:r>
              <a:rPr lang="es-419" sz="3000" dirty="0" err="1">
                <a:solidFill>
                  <a:schemeClr val="lt1"/>
                </a:solidFill>
                <a:latin typeface="Courier New"/>
                <a:ea typeface="Courier New"/>
                <a:cs typeface="Courier New"/>
                <a:sym typeface="Courier New"/>
              </a:rPr>
              <a:t>Mundo</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a:t>
            </a:r>
            <a:r>
              <a:rPr lang="es-419" sz="3000" dirty="0">
                <a:solidFill>
                  <a:schemeClr val="bg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¡Hola</a:t>
            </a:r>
          </a:p>
          <a:p>
            <a:pPr lvl="0">
              <a:buClr>
                <a:schemeClr val="lt1"/>
              </a:buClr>
              <a:buSzPct val="25000"/>
            </a:pPr>
            <a:r>
              <a:rPr lang="es-419" sz="3000" dirty="0">
                <a:solidFill>
                  <a:schemeClr val="lt1"/>
                </a:solidFill>
                <a:latin typeface="Courier New"/>
                <a:ea typeface="Courier New"/>
                <a:cs typeface="Courier New"/>
                <a:sym typeface="Courier New"/>
              </a:rPr>
              <a:t>Mundo!</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a:t>
            </a:r>
            <a:r>
              <a:rPr lang="es-419" sz="3000" dirty="0">
                <a:solidFill>
                  <a:schemeClr val="lt1"/>
                </a:solidFill>
                <a:latin typeface="Courier New"/>
                <a:ea typeface="Courier New"/>
                <a:cs typeface="Courier New"/>
                <a:sym typeface="Courier New"/>
              </a:rPr>
              <a:t> = 'X</a:t>
            </a:r>
            <a:r>
              <a:rPr lang="es-419" sz="3000" dirty="0">
                <a:solidFill>
                  <a:srgbClr val="00FFFF"/>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n</a:t>
            </a:r>
            <a:r>
              <a:rPr lang="es-419" sz="3000" dirty="0" err="1">
                <a:solidFill>
                  <a:schemeClr val="lt1"/>
                </a:solidFill>
                <a:latin typeface="Courier New"/>
                <a:ea typeface="Courier New"/>
                <a:cs typeface="Courier New"/>
                <a:sym typeface="Courier New"/>
              </a:rPr>
              <a:t>Y</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a:t>
            </a:r>
            <a:r>
              <a:rPr lang="es-419" sz="3000" dirty="0">
                <a:solidFill>
                  <a:schemeClr val="bg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X</a:t>
            </a:r>
          </a:p>
          <a:p>
            <a:pPr lvl="0">
              <a:buClr>
                <a:schemeClr val="lt1"/>
              </a:buClr>
              <a:buSzPct val="25000"/>
            </a:pPr>
            <a:r>
              <a:rPr lang="es-419" sz="3000" dirty="0">
                <a:solidFill>
                  <a:schemeClr val="lt1"/>
                </a:solidFill>
                <a:latin typeface="Courier New"/>
                <a:ea typeface="Courier New"/>
                <a:cs typeface="Courier New"/>
                <a:sym typeface="Courier New"/>
              </a:rPr>
              <a:t>Y</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Procesamiento</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a:spLocks noGrp="1"/>
          </p:cNvSpPr>
          <p:nvPr>
            <p:ph idx="1"/>
          </p:nvPr>
        </p:nvSpPr>
        <p:spPr>
          <a:xfrm>
            <a:off x="1155700" y="2655721"/>
            <a:ext cx="13932000" cy="1333500"/>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Un archivo de texto puede ser pensado como una secuencia de líneas</a:t>
            </a:r>
          </a:p>
        </p:txBody>
      </p:sp>
      <p:sp>
        <p:nvSpPr>
          <p:cNvPr id="275" name="Shape 275"/>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1964</Words>
  <Application>Microsoft Office PowerPoint</Application>
  <PresentationFormat>Custom</PresentationFormat>
  <Paragraphs>226</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Cabin</vt:lpstr>
      <vt:lpstr>Courier</vt:lpstr>
      <vt:lpstr>Courier New</vt:lpstr>
      <vt:lpstr>Gill Sans SemiBold</vt:lpstr>
      <vt:lpstr>Lucida Grande</vt:lpstr>
      <vt:lpstr>071215_powerpoint_template_b</vt:lpstr>
      <vt:lpstr>Leyendo Archivos</vt:lpstr>
      <vt:lpstr>PowerPoint Presentation</vt:lpstr>
      <vt:lpstr>Procesamiento de Archivos</vt:lpstr>
      <vt:lpstr>Abriendo un Archivo</vt:lpstr>
      <vt:lpstr>Utilizando open()</vt:lpstr>
      <vt:lpstr>¿Qué es un Manejador?</vt:lpstr>
      <vt:lpstr>Cuando un archivo no Existe</vt:lpstr>
      <vt:lpstr>El carácter salto de línea</vt:lpstr>
      <vt:lpstr>Procesamiento de Archivos</vt:lpstr>
      <vt:lpstr>Procesamiento de Archivos</vt:lpstr>
      <vt:lpstr>Leyendo Archivos en Python</vt:lpstr>
      <vt:lpstr>Manejador de Archivos como una Secuencia</vt:lpstr>
      <vt:lpstr>Contando Líneas en un Archivo</vt:lpstr>
      <vt:lpstr>Leyendo el Archivo *Entero*</vt:lpstr>
      <vt:lpstr>Búsqueda a Través de un Archivo</vt:lpstr>
      <vt:lpstr>¡Uy!</vt:lpstr>
      <vt:lpstr>¡Uy!</vt:lpstr>
      <vt:lpstr>Búsqueda a Través de un Archivo (arreglado)</vt:lpstr>
      <vt:lpstr>Ignorando con continue</vt:lpstr>
      <vt:lpstr>Usando in para Seleccionar Lineas</vt:lpstr>
      <vt:lpstr>Solicitar Nombre de Archivo</vt:lpstr>
      <vt:lpstr>Nombres de Archivo Incorrectos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Juan Carlos Pérez Castellanos</cp:lastModifiedBy>
  <cp:revision>38</cp:revision>
  <dcterms:modified xsi:type="dcterms:W3CDTF">2020-05-18T23:01:12Z</dcterms:modified>
</cp:coreProperties>
</file>