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9"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89" r:id="rId22"/>
    <p:sldId id="277" r:id="rId23"/>
    <p:sldId id="279" r:id="rId24"/>
    <p:sldId id="280" r:id="rId25"/>
    <p:sldId id="281" r:id="rId26"/>
    <p:sldId id="282" r:id="rId27"/>
    <p:sldId id="283" r:id="rId28"/>
    <p:sldId id="284" r:id="rId29"/>
    <p:sldId id="288" r:id="rId30"/>
    <p:sldId id="286" r:id="rId31"/>
    <p:sldId id="290" r:id="rId3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94518"/>
  </p:normalViewPr>
  <p:slideViewPr>
    <p:cSldViewPr snapToGrid="0" snapToObjects="1">
      <p:cViewPr varScale="1">
        <p:scale>
          <a:sx n="36" d="100"/>
          <a:sy n="36" d="100"/>
        </p:scale>
        <p:origin x="38" y="77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5404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53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30138446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3115435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010450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145356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500237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33642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87214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50095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343009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335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13433832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8301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70318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83685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16.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en.wikipedia.org/wiki/Associative_array" TargetMode="External"/><Relationship Id="rId5" Type="http://schemas.openxmlformats.org/officeDocument/2006/relationships/hyperlink" Target="https://es.wikipedia.org/wiki/Vector_asociativo" TargetMode="Externa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Diccionarios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en</a:t>
            </a:r>
            <a:r>
              <a:rPr lang="en-US" sz="7600" u="none" strike="noStrike" cap="none" dirty="0">
                <a:solidFill>
                  <a:srgbClr val="FFD966"/>
                </a:solidFill>
                <a:latin typeface="Arial" charset="0"/>
                <a:ea typeface="Arial" charset="0"/>
                <a:cs typeface="Arial" charset="0"/>
                <a:sym typeface="Cabin"/>
              </a:rPr>
              <a:t> Python</a:t>
            </a:r>
          </a:p>
        </p:txBody>
      </p:sp>
      <p:sp>
        <p:nvSpPr>
          <p:cNvPr id="204" name="Shape 204"/>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Cap</a:t>
            </a:r>
            <a:r>
              <a:rPr lang="es-MX" sz="4800" dirty="0" err="1">
                <a:solidFill>
                  <a:schemeClr val="lt1"/>
                </a:solidFill>
                <a:latin typeface="Arial" charset="0"/>
                <a:ea typeface="Arial" charset="0"/>
                <a:cs typeface="Arial" charset="0"/>
                <a:sym typeface="Cabin"/>
              </a:rPr>
              <a:t>ítulo</a:t>
            </a:r>
            <a:r>
              <a:rPr lang="en-US" sz="4800" u="none" strike="noStrike" cap="none" dirty="0">
                <a:solidFill>
                  <a:schemeClr val="lt1"/>
                </a:solidFill>
                <a:latin typeface="Arial" charset="0"/>
                <a:ea typeface="Arial" charset="0"/>
                <a:cs typeface="Arial" charset="0"/>
                <a:sym typeface="Cabin"/>
              </a:rPr>
              <a:t>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n-US" sz="3200" dirty="0">
                <a:solidFill>
                  <a:srgbClr val="FFFF00"/>
                </a:solidFill>
                <a:latin typeface="Arial" charset="0"/>
                <a:ea typeface="Arial" charset="0"/>
                <a:cs typeface="Arial" charset="0"/>
                <a:sym typeface="Cabin"/>
              </a:rPr>
              <a:t>para </a:t>
            </a:r>
            <a:r>
              <a:rPr lang="en-US" sz="3200" dirty="0" err="1">
                <a:solidFill>
                  <a:srgbClr val="FFFF00"/>
                </a:solidFill>
                <a:latin typeface="Arial" charset="0"/>
                <a:ea typeface="Arial" charset="0"/>
                <a:cs typeface="Arial" charset="0"/>
                <a:sym typeface="Cabin"/>
              </a:rPr>
              <a:t>Todos</a:t>
            </a:r>
            <a:endParaRPr lang="en-US" sz="3200"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es</a:t>
            </a:r>
            <a:r>
              <a:rPr lang="en-US" sz="3200" u="none" strike="noStrike" cap="none" dirty="0">
                <a:solidFill>
                  <a:srgbClr val="FFFF00"/>
                </a:solidFill>
                <a:latin typeface="Arial" charset="0"/>
                <a:ea typeface="Arial" charset="0"/>
                <a:cs typeface="Arial" charset="0"/>
                <a:sym typeface="Cabin"/>
              </a:rPr>
              <a:t>.py4e.com</a:t>
            </a: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n-US" sz="7600" dirty="0" err="1">
                <a:solidFill>
                  <a:srgbClr val="FFD966"/>
                </a:solidFill>
                <a:latin typeface="Arial" charset="0"/>
                <a:ea typeface="Arial" charset="0"/>
                <a:cs typeface="Arial" charset="0"/>
                <a:sym typeface="Cabin"/>
              </a:rPr>
              <a:t>Literales</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Diccionarios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Constantes</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
        <p:nvSpPr>
          <p:cNvPr id="8" name="Shape 296">
            <a:extLst>
              <a:ext uri="{FF2B5EF4-FFF2-40B4-BE49-F238E27FC236}">
                <a16:creationId xmlns:a16="http://schemas.microsoft.com/office/drawing/2014/main" id="{868CFAF5-2DFD-46C1-AB75-38DDFDD4DE21}"/>
              </a:ext>
            </a:extLst>
          </p:cNvPr>
          <p:cNvSpPr txBox="1">
            <a:spLocks noGrp="1"/>
          </p:cNvSpPr>
          <p:nvPr>
            <p:ph idx="1"/>
          </p:nvPr>
        </p:nvSpPr>
        <p:spPr>
          <a:xfrm>
            <a:off x="1068018" y="2833196"/>
            <a:ext cx="13931900" cy="1539874"/>
          </a:xfrm>
          <a:prstGeom prst="rect">
            <a:avLst/>
          </a:prstGeom>
          <a:noFill/>
          <a:ln>
            <a:noFill/>
          </a:ln>
        </p:spPr>
        <p:txBody>
          <a:bodyPr lIns="38100" tIns="38100" rIns="38100" bIns="38100" anchor="ctr" anchorCtr="0">
            <a:noAutofit/>
          </a:bodyPr>
          <a:lstStyle/>
          <a:p>
            <a:pPr marL="457200" marR="0" lvl="0" indent="-457200" algn="l" rtl="0">
              <a:spcBef>
                <a:spcPts val="0"/>
              </a:spcBef>
              <a:spcAft>
                <a:spcPts val="0"/>
              </a:spcAft>
              <a:buSzPct val="100000"/>
              <a:buFont typeface="Arial"/>
              <a:buChar char="•"/>
            </a:pPr>
            <a:r>
              <a:rPr lang="es-419" sz="3200" u="none" strike="noStrike" cap="none" dirty="0">
                <a:solidFill>
                  <a:schemeClr val="lt1"/>
                </a:solidFill>
                <a:latin typeface="Arial" charset="0"/>
                <a:ea typeface="Arial" charset="0"/>
                <a:cs typeface="Arial" charset="0"/>
                <a:sym typeface="Cabin"/>
              </a:rPr>
              <a:t>Las literales de diccionarios se escriben con llaves y tienen una lista en par tipo </a:t>
            </a:r>
            <a:r>
              <a:rPr lang="es-419" sz="3200" dirty="0">
                <a:solidFill>
                  <a:srgbClr val="00FF00"/>
                </a:solidFill>
                <a:latin typeface="Arial" charset="0"/>
                <a:ea typeface="Arial" charset="0"/>
                <a:cs typeface="Arial" charset="0"/>
                <a:sym typeface="Cabin"/>
              </a:rPr>
              <a:t>clave</a:t>
            </a:r>
            <a:r>
              <a:rPr lang="es-419" sz="3200" u="none" strike="noStrike" cap="none" dirty="0">
                <a:solidFill>
                  <a:schemeClr val="lt1"/>
                </a:solidFill>
                <a:latin typeface="Arial" charset="0"/>
                <a:ea typeface="Arial" charset="0"/>
                <a:cs typeface="Arial" charset="0"/>
                <a:sym typeface="Cabin"/>
              </a:rPr>
              <a:t> : </a:t>
            </a:r>
            <a:r>
              <a:rPr lang="es-419" sz="3200" u="none" strike="noStrike" cap="none" dirty="0">
                <a:solidFill>
                  <a:srgbClr val="FF00FF"/>
                </a:solidFill>
                <a:latin typeface="Arial" charset="0"/>
                <a:ea typeface="Arial" charset="0"/>
                <a:cs typeface="Arial" charset="0"/>
                <a:sym typeface="Cabin"/>
              </a:rPr>
              <a:t>valor</a:t>
            </a:r>
            <a:endParaRPr lang="es-419" sz="3200" u="none" strike="noStrike" cap="none" dirty="0">
              <a:solidFill>
                <a:schemeClr val="lt1"/>
              </a:solidFill>
              <a:latin typeface="Arial" charset="0"/>
              <a:ea typeface="Arial" charset="0"/>
              <a:cs typeface="Arial" charset="0"/>
              <a:sym typeface="Cabin"/>
            </a:endParaRPr>
          </a:p>
          <a:p>
            <a:pPr marL="457200" marR="0" lvl="0" indent="-457200" algn="l" rtl="0">
              <a:spcBef>
                <a:spcPts val="3500"/>
              </a:spcBef>
              <a:spcAft>
                <a:spcPts val="0"/>
              </a:spcAft>
              <a:buSzPct val="100000"/>
              <a:buFont typeface="Arial"/>
              <a:buChar char="•"/>
            </a:pPr>
            <a:r>
              <a:rPr lang="es-419" sz="3200" u="none" strike="noStrike" cap="none" dirty="0">
                <a:solidFill>
                  <a:schemeClr val="lt1"/>
                </a:solidFill>
                <a:latin typeface="Arial" charset="0"/>
                <a:ea typeface="Arial" charset="0"/>
                <a:cs typeface="Arial" charset="0"/>
                <a:sym typeface="Cabin"/>
              </a:rPr>
              <a:t>Puedes inicializar un </a:t>
            </a:r>
            <a:r>
              <a:rPr lang="es-419" sz="3200" dirty="0">
                <a:solidFill>
                  <a:srgbClr val="FF7F00"/>
                </a:solidFill>
                <a:latin typeface="Arial" charset="0"/>
                <a:ea typeface="Arial" charset="0"/>
                <a:cs typeface="Arial" charset="0"/>
                <a:sym typeface="Cabin"/>
              </a:rPr>
              <a:t>diccionario vacío</a:t>
            </a:r>
            <a:r>
              <a:rPr lang="es-419" sz="3200" u="none" strike="noStrike" cap="none" dirty="0">
                <a:solidFill>
                  <a:schemeClr val="lt1"/>
                </a:solidFill>
                <a:latin typeface="Arial" charset="0"/>
                <a:ea typeface="Arial" charset="0"/>
                <a:cs typeface="Arial" charset="0"/>
                <a:sym typeface="Cabin"/>
              </a:rPr>
              <a:t> escribiendo corchetes vacíos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Nombre</a:t>
            </a:r>
            <a:r>
              <a:rPr lang="en-US" sz="7600" dirty="0">
                <a:solidFill>
                  <a:srgbClr val="FFD966"/>
                </a:solidFill>
                <a:latin typeface="Arial" charset="0"/>
                <a:ea typeface="Arial" charset="0"/>
                <a:cs typeface="Arial" charset="0"/>
                <a:sym typeface="Cabin"/>
              </a:rPr>
              <a:t> Más </a:t>
            </a:r>
            <a:r>
              <a:rPr lang="en-US" sz="7600" dirty="0" err="1">
                <a:solidFill>
                  <a:srgbClr val="FFD966"/>
                </a:solidFill>
                <a:latin typeface="Arial" charset="0"/>
                <a:ea typeface="Arial" charset="0"/>
                <a:cs typeface="Arial" charset="0"/>
                <a:sym typeface="Cabin"/>
              </a:rPr>
              <a:t>Común</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Nombre</a:t>
            </a:r>
            <a:r>
              <a:rPr lang="en-US" sz="7600" dirty="0">
                <a:solidFill>
                  <a:srgbClr val="FFD966"/>
                </a:solidFill>
                <a:latin typeface="Arial" charset="0"/>
                <a:ea typeface="Arial" charset="0"/>
                <a:cs typeface="Arial" charset="0"/>
                <a:sym typeface="Cabin"/>
              </a:rPr>
              <a:t> Más </a:t>
            </a:r>
            <a:r>
              <a:rPr lang="en-US" sz="7600" dirty="0" err="1">
                <a:solidFill>
                  <a:srgbClr val="FFD966"/>
                </a:solidFill>
                <a:latin typeface="Arial" charset="0"/>
                <a:ea typeface="Arial" charset="0"/>
                <a:cs typeface="Arial" charset="0"/>
                <a:sym typeface="Cabin"/>
              </a:rPr>
              <a:t>Común</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Nombre</a:t>
            </a:r>
            <a:r>
              <a:rPr lang="en-US" sz="7600" dirty="0">
                <a:solidFill>
                  <a:srgbClr val="FFD966"/>
                </a:solidFill>
                <a:latin typeface="Arial" charset="0"/>
                <a:ea typeface="Arial" charset="0"/>
                <a:cs typeface="Arial" charset="0"/>
                <a:sym typeface="Cabin"/>
              </a:rPr>
              <a:t> Más </a:t>
            </a:r>
            <a:r>
              <a:rPr lang="en-US" sz="7600" dirty="0" err="1">
                <a:solidFill>
                  <a:srgbClr val="FFD966"/>
                </a:solidFill>
                <a:latin typeface="Arial" charset="0"/>
                <a:ea typeface="Arial" charset="0"/>
                <a:cs typeface="Arial" charset="0"/>
                <a:sym typeface="Cabin"/>
              </a:rPr>
              <a:t>Común</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ES" sz="7200" dirty="0">
                <a:solidFill>
                  <a:srgbClr val="FFD966"/>
                </a:solidFill>
                <a:latin typeface="Arial" charset="0"/>
                <a:ea typeface="Arial" charset="0"/>
                <a:cs typeface="Arial" charset="0"/>
                <a:sym typeface="Cabin"/>
              </a:rPr>
              <a:t>Múltiples Contadores con un Diccionario</a:t>
            </a:r>
            <a:endParaRPr lang="en-US" sz="72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idx="1"/>
          </p:nvPr>
        </p:nvSpPr>
        <p:spPr>
          <a:xfrm>
            <a:off x="1155700" y="2603500"/>
            <a:ext cx="8916988" cy="1997075"/>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419" sz="3600" dirty="0">
                <a:solidFill>
                  <a:schemeClr val="lt1"/>
                </a:solidFill>
                <a:latin typeface="Arial" charset="0"/>
                <a:ea typeface="Arial" charset="0"/>
                <a:cs typeface="Arial" charset="0"/>
                <a:sym typeface="Cabin"/>
              </a:rPr>
              <a:t>Un uso común de diccionarios es </a:t>
            </a:r>
            <a:r>
              <a:rPr lang="es-419" sz="3600" dirty="0">
                <a:solidFill>
                  <a:srgbClr val="FFFF00"/>
                </a:solidFill>
                <a:latin typeface="Arial" charset="0"/>
                <a:ea typeface="Arial" charset="0"/>
                <a:cs typeface="Arial" charset="0"/>
                <a:sym typeface="Cabin"/>
              </a:rPr>
              <a:t>contar</a:t>
            </a:r>
            <a:r>
              <a:rPr lang="es-419" sz="3600" dirty="0">
                <a:solidFill>
                  <a:schemeClr val="lt1"/>
                </a:solidFill>
                <a:latin typeface="Arial" charset="0"/>
                <a:ea typeface="Arial" charset="0"/>
                <a:cs typeface="Arial" charset="0"/>
                <a:sym typeface="Cabin"/>
              </a:rPr>
              <a:t> con qué frecuencia </a:t>
            </a:r>
            <a:r>
              <a:rPr lang="es-419" sz="3600" dirty="0">
                <a:solidFill>
                  <a:schemeClr val="lt1"/>
                </a:solidFill>
                <a:latin typeface="Arial"/>
                <a:ea typeface="Arial"/>
                <a:cs typeface="Arial"/>
                <a:sym typeface="Arial"/>
              </a:rPr>
              <a:t>“vemos”</a:t>
            </a:r>
            <a:r>
              <a:rPr lang="es-419" sz="3600" dirty="0">
                <a:solidFill>
                  <a:schemeClr val="lt1"/>
                </a:solidFill>
                <a:latin typeface="Arial" charset="0"/>
                <a:ea typeface="Arial" charset="0"/>
                <a:cs typeface="Arial" charset="0"/>
                <a:sym typeface="Cabin"/>
              </a:rPr>
              <a:t> algo</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5412" y="2781300"/>
            <a:ext cx="138455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Clave</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Valor</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ccc</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n-US" sz="7600" dirty="0" err="1">
                <a:solidFill>
                  <a:srgbClr val="FFD966"/>
                </a:solidFill>
                <a:latin typeface="Arial" charset="0"/>
                <a:ea typeface="Arial" charset="0"/>
                <a:cs typeface="Arial" charset="0"/>
                <a:sym typeface="Cabin"/>
              </a:rPr>
              <a:t>Errores</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sp>
        <p:nvSpPr>
          <p:cNvPr id="379" name="Shape 379"/>
          <p:cNvSpPr txBox="1">
            <a:spLocks noGrp="1"/>
          </p:cNvSpPr>
          <p:nvPr>
            <p:ph idx="1"/>
          </p:nvPr>
        </p:nvSpPr>
        <p:spPr>
          <a:xfrm>
            <a:off x="1155700" y="2603501"/>
            <a:ext cx="13931900" cy="2183450"/>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Es un </a:t>
            </a:r>
            <a:r>
              <a:rPr lang="es-419" sz="3600" dirty="0">
                <a:solidFill>
                  <a:srgbClr val="FF66FF"/>
                </a:solidFill>
                <a:latin typeface="Arial" charset="0"/>
                <a:ea typeface="Arial" charset="0"/>
                <a:cs typeface="Arial" charset="0"/>
                <a:sym typeface="Cabin"/>
              </a:rPr>
              <a:t>error</a:t>
            </a:r>
            <a:r>
              <a:rPr lang="es-419" sz="3600" dirty="0">
                <a:solidFill>
                  <a:schemeClr val="lt1"/>
                </a:solidFill>
                <a:latin typeface="Arial" charset="0"/>
                <a:ea typeface="Arial" charset="0"/>
                <a:cs typeface="Arial" charset="0"/>
                <a:sym typeface="Cabin"/>
              </a:rPr>
              <a:t> hacer referencia a una clave que no existe en un diccionario</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Podemos usar el operador </a:t>
            </a:r>
            <a:r>
              <a:rPr lang="es-419" sz="3600" dirty="0">
                <a:solidFill>
                  <a:srgbClr val="00FF00"/>
                </a:solidFill>
                <a:latin typeface="Arial" charset="0"/>
                <a:ea typeface="Arial" charset="0"/>
                <a:cs typeface="Arial" charset="0"/>
                <a:sym typeface="Cabin"/>
              </a:rPr>
              <a:t>in</a:t>
            </a:r>
            <a:r>
              <a:rPr lang="es-419" sz="3600" dirty="0">
                <a:solidFill>
                  <a:schemeClr val="lt1"/>
                </a:solidFill>
                <a:latin typeface="Arial" charset="0"/>
                <a:ea typeface="Arial" charset="0"/>
                <a:cs typeface="Arial" charset="0"/>
                <a:sym typeface="Cabin"/>
              </a:rPr>
              <a:t> para comprobar si una clave se encuentra en un diccionario</a:t>
            </a:r>
          </a:p>
        </p:txBody>
      </p:sp>
      <p:sp>
        <p:nvSpPr>
          <p:cNvPr id="380" name="Shape 380"/>
          <p:cNvSpPr txBox="1"/>
          <p:nvPr/>
        </p:nvSpPr>
        <p:spPr>
          <a:xfrm>
            <a:off x="3558496" y="5237647"/>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66FF"/>
                </a:solidFill>
                <a:latin typeface="Courier"/>
                <a:ea typeface="Courier"/>
                <a:cs typeface="Courier"/>
                <a:sym typeface="Courier New"/>
              </a:rPr>
              <a:t>ccc['</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ES" sz="7600" dirty="0">
                <a:solidFill>
                  <a:srgbClr val="FFD966"/>
                </a:solidFill>
                <a:latin typeface="Arial" charset="0"/>
                <a:ea typeface="Arial" charset="0"/>
                <a:cs typeface="Arial" charset="0"/>
                <a:sym typeface="Cabin"/>
              </a:rPr>
              <a:t>Cuando Encontramos un Nuevo Valor</a:t>
            </a:r>
            <a:endParaRPr lang="en-US" sz="7600" u="none" strike="noStrike" cap="none" dirty="0">
              <a:solidFill>
                <a:srgbClr val="FFD966"/>
              </a:solidFill>
              <a:latin typeface="Arial" charset="0"/>
              <a:ea typeface="Arial" charset="0"/>
              <a:cs typeface="Arial" charset="0"/>
              <a:sym typeface="Cabin"/>
            </a:endParaRP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lvl="0">
              <a:buClr>
                <a:srgbClr val="00FF00"/>
              </a:buClr>
              <a:buSzPct val="25000"/>
            </a:pPr>
            <a:r>
              <a:rPr lang="es-419" sz="2600" dirty="0">
                <a:solidFill>
                  <a:srgbClr val="00FF00"/>
                </a:solidFill>
                <a:latin typeface="Courier New"/>
                <a:ea typeface="Courier New"/>
                <a:cs typeface="Courier New"/>
                <a:sym typeface="Courier New"/>
              </a:rPr>
              <a:t>contadores</a:t>
            </a:r>
            <a:r>
              <a:rPr lang="es-419" sz="2600" dirty="0">
                <a:solidFill>
                  <a:schemeClr val="lt1"/>
                </a:solidFill>
                <a:latin typeface="Courier New"/>
                <a:ea typeface="Courier New"/>
                <a:cs typeface="Courier New"/>
                <a:sym typeface="Courier New"/>
              </a:rPr>
              <a:t> = </a:t>
            </a:r>
            <a:r>
              <a:rPr lang="es-419" sz="2600" dirty="0" err="1">
                <a:solidFill>
                  <a:srgbClr val="FF00FF"/>
                </a:solidFill>
                <a:latin typeface="Courier New"/>
                <a:ea typeface="Courier New"/>
                <a:cs typeface="Courier New"/>
                <a:sym typeface="Courier New"/>
              </a:rPr>
              <a:t>dict</a:t>
            </a:r>
            <a:r>
              <a:rPr lang="es-419" sz="2600" dirty="0">
                <a:solidFill>
                  <a:schemeClr val="lt1"/>
                </a:solidFill>
                <a:latin typeface="Courier New"/>
                <a:ea typeface="Courier New"/>
                <a:cs typeface="Courier New"/>
                <a:sym typeface="Courier New"/>
              </a:rPr>
              <a:t>()</a:t>
            </a:r>
          </a:p>
          <a:p>
            <a:pPr lvl="0">
              <a:buClr>
                <a:srgbClr val="00FF00"/>
              </a:buClr>
              <a:buSzPct val="25000"/>
            </a:pPr>
            <a:r>
              <a:rPr lang="es-419" sz="2600" dirty="0">
                <a:solidFill>
                  <a:srgbClr val="00FF00"/>
                </a:solidFill>
                <a:latin typeface="Courier New"/>
                <a:ea typeface="Courier New"/>
                <a:cs typeface="Courier New"/>
                <a:sym typeface="Courier New"/>
              </a:rPr>
              <a:t>nombres</a:t>
            </a:r>
            <a:r>
              <a:rPr lang="es-419" sz="2600" dirty="0">
                <a:solidFill>
                  <a:schemeClr val="lt1"/>
                </a:solidFill>
                <a:latin typeface="Courier New"/>
                <a:ea typeface="Courier New"/>
                <a:cs typeface="Courier New"/>
                <a:sym typeface="Courier New"/>
              </a:rPr>
              <a:t> = ['</a:t>
            </a:r>
            <a:r>
              <a:rPr lang="es-419" sz="2600" dirty="0" err="1">
                <a:solidFill>
                  <a:schemeClr val="lt1"/>
                </a:solidFill>
                <a:latin typeface="Courier New"/>
                <a:ea typeface="Courier New"/>
                <a:cs typeface="Courier New"/>
                <a:sym typeface="Courier New"/>
              </a:rPr>
              <a:t>csev</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cwen</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csev</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zqian</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cwen</a:t>
            </a:r>
            <a:r>
              <a:rPr lang="es-419" sz="2600" dirty="0">
                <a:solidFill>
                  <a:schemeClr val="lt1"/>
                </a:solidFill>
                <a:latin typeface="Courier New"/>
                <a:ea typeface="Courier New"/>
                <a:cs typeface="Courier New"/>
                <a:sym typeface="Courier New"/>
              </a:rPr>
              <a:t>']</a:t>
            </a:r>
          </a:p>
          <a:p>
            <a:pPr lvl="0">
              <a:buClr>
                <a:srgbClr val="FFFF00"/>
              </a:buClr>
              <a:buSzPct val="25000"/>
            </a:pPr>
            <a:r>
              <a:rPr lang="es-419" sz="2600" dirty="0" err="1">
                <a:solidFill>
                  <a:srgbClr val="FFFF00"/>
                </a:solidFill>
                <a:latin typeface="Courier New"/>
                <a:ea typeface="Courier New"/>
                <a:cs typeface="Courier New"/>
                <a:sym typeface="Courier New"/>
              </a:rPr>
              <a:t>for</a:t>
            </a:r>
            <a:r>
              <a:rPr lang="es-419" sz="2600" dirty="0">
                <a:solidFill>
                  <a:schemeClr val="lt1"/>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a:t>
            </a:r>
            <a:r>
              <a:rPr lang="es-419" sz="2600" dirty="0">
                <a:solidFill>
                  <a:srgbClr val="FFFF00"/>
                </a:solidFill>
                <a:latin typeface="Courier New"/>
                <a:ea typeface="Courier New"/>
                <a:cs typeface="Courier New"/>
                <a:sym typeface="Courier New"/>
              </a:rPr>
              <a:t>in</a:t>
            </a:r>
            <a:r>
              <a:rPr lang="es-419" sz="2600" dirty="0">
                <a:solidFill>
                  <a:schemeClr val="lt1"/>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nombres</a:t>
            </a:r>
            <a:r>
              <a:rPr lang="es-419" sz="2600" dirty="0">
                <a:solidFill>
                  <a:schemeClr val="lt1"/>
                </a:solidFill>
                <a:latin typeface="Courier New"/>
                <a:ea typeface="Courier New"/>
                <a:cs typeface="Courier New"/>
                <a:sym typeface="Courier New"/>
              </a:rPr>
              <a:t> :</a:t>
            </a:r>
          </a:p>
          <a:p>
            <a:pPr lvl="0">
              <a:buClr>
                <a:schemeClr val="lt1"/>
              </a:buClr>
              <a:buSzPct val="25000"/>
            </a:pPr>
            <a:r>
              <a:rPr lang="es-419" sz="2600" dirty="0">
                <a:solidFill>
                  <a:schemeClr val="lt1"/>
                </a:solidFill>
                <a:latin typeface="Courier New"/>
                <a:ea typeface="Courier New"/>
                <a:cs typeface="Courier New"/>
                <a:sym typeface="Courier New"/>
              </a:rPr>
              <a:t>   </a:t>
            </a:r>
            <a:r>
              <a:rPr lang="es-419" sz="2600" dirty="0">
                <a:solidFill>
                  <a:srgbClr val="FFFF00"/>
                </a:solidFill>
                <a:latin typeface="Courier New"/>
                <a:ea typeface="Courier New"/>
                <a:cs typeface="Courier New"/>
                <a:sym typeface="Courier New"/>
              </a:rPr>
              <a:t> </a:t>
            </a:r>
            <a:r>
              <a:rPr lang="es-419" sz="2600" dirty="0" err="1">
                <a:solidFill>
                  <a:srgbClr val="FFFF00"/>
                </a:solidFill>
                <a:latin typeface="Courier New"/>
                <a:ea typeface="Courier New"/>
                <a:cs typeface="Courier New"/>
                <a:sym typeface="Courier New"/>
              </a:rPr>
              <a:t>if</a:t>
            </a:r>
            <a:r>
              <a:rPr lang="es-419" sz="2600" dirty="0">
                <a:solidFill>
                  <a:srgbClr val="FFFF00"/>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a:t>
            </a:r>
            <a:r>
              <a:rPr lang="es-419" sz="2600" dirty="0" err="1">
                <a:solidFill>
                  <a:srgbClr val="FFFF00"/>
                </a:solidFill>
                <a:latin typeface="Courier New"/>
                <a:ea typeface="Courier New"/>
                <a:cs typeface="Courier New"/>
                <a:sym typeface="Courier New"/>
              </a:rPr>
              <a:t>not</a:t>
            </a:r>
            <a:r>
              <a:rPr lang="es-419" sz="2600" dirty="0">
                <a:solidFill>
                  <a:srgbClr val="FFFF00"/>
                </a:solidFill>
                <a:latin typeface="Courier New"/>
                <a:ea typeface="Courier New"/>
                <a:cs typeface="Courier New"/>
                <a:sym typeface="Courier New"/>
              </a:rPr>
              <a:t> in</a:t>
            </a:r>
            <a:r>
              <a:rPr lang="es-419" sz="2600" dirty="0">
                <a:solidFill>
                  <a:schemeClr val="lt1"/>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contadores</a:t>
            </a:r>
            <a:r>
              <a:rPr lang="es-419" sz="2600" dirty="0">
                <a:solidFill>
                  <a:schemeClr val="lt1"/>
                </a:solidFill>
                <a:latin typeface="Courier New"/>
                <a:ea typeface="Courier New"/>
                <a:cs typeface="Courier New"/>
                <a:sym typeface="Courier New"/>
              </a:rPr>
              <a:t>: </a:t>
            </a:r>
          </a:p>
          <a:p>
            <a:pPr lvl="0">
              <a:buClr>
                <a:schemeClr val="lt1"/>
              </a:buClr>
              <a:buSzPct val="25000"/>
            </a:pPr>
            <a:r>
              <a:rPr lang="es-419" sz="2600" dirty="0">
                <a:solidFill>
                  <a:schemeClr val="lt1"/>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contadores</a:t>
            </a:r>
            <a:r>
              <a:rPr lang="es-419" sz="2600" dirty="0">
                <a:solidFill>
                  <a:srgbClr val="00FFFF"/>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 1</a:t>
            </a:r>
          </a:p>
          <a:p>
            <a:pPr lvl="0">
              <a:buClr>
                <a:schemeClr val="lt1"/>
              </a:buClr>
              <a:buSzPct val="25000"/>
            </a:pPr>
            <a:r>
              <a:rPr lang="es-419" sz="2600" dirty="0">
                <a:solidFill>
                  <a:schemeClr val="lt1"/>
                </a:solidFill>
                <a:latin typeface="Courier New"/>
                <a:ea typeface="Courier New"/>
                <a:cs typeface="Courier New"/>
                <a:sym typeface="Courier New"/>
              </a:rPr>
              <a:t>    </a:t>
            </a:r>
            <a:r>
              <a:rPr lang="es-419" sz="2600" dirty="0" err="1">
                <a:solidFill>
                  <a:srgbClr val="FFFF00"/>
                </a:solidFill>
                <a:latin typeface="Courier New"/>
                <a:ea typeface="Courier New"/>
                <a:cs typeface="Courier New"/>
                <a:sym typeface="Courier New"/>
              </a:rPr>
              <a:t>else</a:t>
            </a:r>
            <a:r>
              <a:rPr lang="es-419" sz="2600" dirty="0">
                <a:solidFill>
                  <a:schemeClr val="lt1"/>
                </a:solidFill>
                <a:latin typeface="Courier New"/>
                <a:ea typeface="Courier New"/>
                <a:cs typeface="Courier New"/>
                <a:sym typeface="Courier New"/>
              </a:rPr>
              <a:t> :</a:t>
            </a:r>
          </a:p>
          <a:p>
            <a:pPr lvl="0">
              <a:buClr>
                <a:schemeClr val="lt1"/>
              </a:buClr>
              <a:buSzPct val="25000"/>
            </a:pPr>
            <a:r>
              <a:rPr lang="es-419" sz="2600" dirty="0">
                <a:solidFill>
                  <a:srgbClr val="00FF00"/>
                </a:solidFill>
                <a:latin typeface="Courier New"/>
                <a:ea typeface="Courier New"/>
                <a:cs typeface="Courier New"/>
                <a:sym typeface="Courier New"/>
              </a:rPr>
              <a:t>        contadores</a:t>
            </a:r>
            <a:r>
              <a:rPr lang="es-419" sz="2600" dirty="0">
                <a:solidFill>
                  <a:srgbClr val="00FFFF"/>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 </a:t>
            </a:r>
            <a:r>
              <a:rPr lang="es-419" sz="2600" dirty="0">
                <a:solidFill>
                  <a:srgbClr val="00FF00"/>
                </a:solidFill>
                <a:latin typeface="Courier New"/>
                <a:ea typeface="Courier New"/>
                <a:cs typeface="Courier New"/>
                <a:sym typeface="Courier New"/>
              </a:rPr>
              <a:t>contadores</a:t>
            </a:r>
            <a:r>
              <a:rPr lang="es-419" sz="2600" dirty="0">
                <a:solidFill>
                  <a:srgbClr val="00FFFF"/>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+ 1</a:t>
            </a:r>
          </a:p>
          <a:p>
            <a:pPr lvl="0">
              <a:buClr>
                <a:srgbClr val="FFFF00"/>
              </a:buClr>
              <a:buSzPct val="25000"/>
            </a:pPr>
            <a:r>
              <a:rPr lang="es-419" sz="2600" dirty="0" err="1">
                <a:solidFill>
                  <a:srgbClr val="FFFF00"/>
                </a:solidFill>
                <a:latin typeface="Courier New"/>
                <a:ea typeface="Courier New"/>
                <a:cs typeface="Courier New"/>
                <a:sym typeface="Courier New"/>
              </a:rPr>
              <a:t>print</a:t>
            </a:r>
            <a:r>
              <a:rPr lang="es-419" sz="2600" dirty="0">
                <a:solidFill>
                  <a:srgbClr val="FFFF00"/>
                </a:solidFill>
                <a:latin typeface="Courier New"/>
                <a:ea typeface="Courier New"/>
                <a:cs typeface="Courier New"/>
                <a:sym typeface="Courier New"/>
              </a:rPr>
              <a:t>(</a:t>
            </a:r>
            <a:r>
              <a:rPr lang="es-419" sz="2600" dirty="0">
                <a:solidFill>
                  <a:srgbClr val="00FF00"/>
                </a:solidFill>
                <a:latin typeface="Courier New"/>
                <a:ea typeface="Courier New"/>
                <a:cs typeface="Courier New"/>
                <a:sym typeface="Courier New"/>
              </a:rPr>
              <a:t>contadores</a:t>
            </a:r>
            <a:r>
              <a:rPr lang="es-419" sz="2600" dirty="0">
                <a:solidFill>
                  <a:srgbClr val="FFFF00"/>
                </a:solidFill>
                <a:latin typeface="Courier New"/>
                <a:ea typeface="Courier New"/>
                <a:cs typeface="Courier New"/>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
        <p:nvSpPr>
          <p:cNvPr id="9" name="Shape 386">
            <a:extLst>
              <a:ext uri="{FF2B5EF4-FFF2-40B4-BE49-F238E27FC236}">
                <a16:creationId xmlns:a16="http://schemas.microsoft.com/office/drawing/2014/main" id="{BB5292D7-C736-496F-A969-71EE4BF1B385}"/>
              </a:ext>
            </a:extLst>
          </p:cNvPr>
          <p:cNvSpPr txBox="1">
            <a:spLocks noGrp="1"/>
          </p:cNvSpPr>
          <p:nvPr>
            <p:ph idx="1"/>
          </p:nvPr>
        </p:nvSpPr>
        <p:spPr>
          <a:xfrm>
            <a:off x="1583302" y="2781343"/>
            <a:ext cx="13089396" cy="1582650"/>
          </a:xfrm>
          <a:prstGeom prst="rect">
            <a:avLst/>
          </a:prstGeom>
          <a:noFill/>
          <a:ln>
            <a:noFill/>
          </a:ln>
        </p:spPr>
        <p:txBody>
          <a:bodyPr lIns="38100" tIns="38100" rIns="38100" bIns="38100" anchor="ctr" anchorCtr="0">
            <a:noAutofit/>
          </a:bodyPr>
          <a:lstStyle/>
          <a:p>
            <a:pPr lvl="0">
              <a:spcBef>
                <a:spcPts val="0"/>
              </a:spcBef>
              <a:buSzPct val="100000"/>
            </a:pPr>
            <a:r>
              <a:rPr lang="es-419" sz="3200" u="none" strike="noStrike" cap="none" dirty="0">
                <a:solidFill>
                  <a:schemeClr val="lt1"/>
                </a:solidFill>
                <a:latin typeface="Arial" charset="0"/>
                <a:ea typeface="Arial" charset="0"/>
                <a:cs typeface="Arial" charset="0"/>
                <a:sym typeface="Cabin"/>
              </a:rPr>
              <a:t>Cuando encontramos un nuevo </a:t>
            </a:r>
            <a:r>
              <a:rPr lang="es-419" sz="3200" dirty="0">
                <a:solidFill>
                  <a:srgbClr val="00FF00"/>
                </a:solidFill>
                <a:latin typeface="Arial" charset="0"/>
                <a:ea typeface="Arial" charset="0"/>
                <a:cs typeface="Arial" charset="0"/>
                <a:sym typeface="Cabin"/>
              </a:rPr>
              <a:t>nombre</a:t>
            </a:r>
            <a:r>
              <a:rPr lang="es-419" sz="3200" dirty="0">
                <a:solidFill>
                  <a:schemeClr val="lt1"/>
                </a:solidFill>
                <a:latin typeface="Arial" charset="0"/>
                <a:ea typeface="Arial" charset="0"/>
                <a:cs typeface="Arial" charset="0"/>
                <a:sym typeface="Cabin"/>
              </a:rPr>
              <a:t>, necesitamos agregar una nueva entrada en el </a:t>
            </a:r>
            <a:r>
              <a:rPr lang="es-419" sz="3200" dirty="0">
                <a:solidFill>
                  <a:srgbClr val="FF00FF"/>
                </a:solidFill>
                <a:latin typeface="Arial" charset="0"/>
                <a:ea typeface="Arial" charset="0"/>
                <a:cs typeface="Arial" charset="0"/>
                <a:sym typeface="Cabin"/>
              </a:rPr>
              <a:t>diccionario</a:t>
            </a:r>
            <a:r>
              <a:rPr lang="es-419" sz="3200" u="none" strike="noStrike" cap="none" dirty="0">
                <a:solidFill>
                  <a:schemeClr val="lt1"/>
                </a:solidFill>
                <a:latin typeface="Arial" charset="0"/>
                <a:ea typeface="Arial" charset="0"/>
                <a:cs typeface="Arial" charset="0"/>
                <a:sym typeface="Cabin"/>
              </a:rPr>
              <a:t> y si es la segunda vez o después encontramos de nuevo el </a:t>
            </a:r>
            <a:r>
              <a:rPr lang="es-419" sz="3200" u="none" strike="noStrike" cap="none" dirty="0">
                <a:solidFill>
                  <a:srgbClr val="00FF00"/>
                </a:solidFill>
                <a:latin typeface="Arial" charset="0"/>
                <a:ea typeface="Arial" charset="0"/>
                <a:cs typeface="Arial" charset="0"/>
                <a:sym typeface="Cabin"/>
              </a:rPr>
              <a:t>nombre</a:t>
            </a:r>
            <a:r>
              <a:rPr lang="es-419" sz="3200" u="none" strike="noStrike" cap="none" dirty="0">
                <a:solidFill>
                  <a:schemeClr val="lt1"/>
                </a:solidFill>
                <a:latin typeface="Arial" charset="0"/>
                <a:ea typeface="Arial" charset="0"/>
                <a:cs typeface="Arial" charset="0"/>
                <a:sym typeface="Cabin"/>
              </a:rPr>
              <a:t>, simplemente sumamos uno al contador en el </a:t>
            </a:r>
            <a:r>
              <a:rPr lang="es-419" sz="3200" u="none" strike="noStrike" cap="none" dirty="0">
                <a:solidFill>
                  <a:srgbClr val="FF00FF"/>
                </a:solidFill>
                <a:latin typeface="Arial" charset="0"/>
                <a:ea typeface="Arial" charset="0"/>
                <a:cs typeface="Arial" charset="0"/>
                <a:sym typeface="Cabin"/>
              </a:rPr>
              <a:t>diccionario</a:t>
            </a:r>
            <a:r>
              <a:rPr lang="es-419" sz="3200" u="none" strike="noStrike" cap="none" dirty="0">
                <a:solidFill>
                  <a:schemeClr val="lt1"/>
                </a:solidFill>
                <a:latin typeface="Arial" charset="0"/>
                <a:ea typeface="Arial" charset="0"/>
                <a:cs typeface="Arial" charset="0"/>
                <a:sym typeface="Cabin"/>
              </a:rPr>
              <a:t> bajo ese </a:t>
            </a:r>
            <a:r>
              <a:rPr lang="es-419" sz="3200" u="none" strike="noStrike" cap="none" dirty="0">
                <a:solidFill>
                  <a:srgbClr val="00FF00"/>
                </a:solidFill>
                <a:latin typeface="Arial" charset="0"/>
                <a:ea typeface="Arial" charset="0"/>
                <a:cs typeface="Arial" charset="0"/>
                <a:sym typeface="Cabin"/>
              </a:rPr>
              <a:t>nombre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Método</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r>
              <a:rPr lang="en-US" sz="7600" u="none" strike="noStrike" cap="none" dirty="0">
                <a:solidFill>
                  <a:srgbClr val="FFFF00"/>
                </a:solidFill>
                <a:latin typeface="Arial" charset="0"/>
                <a:ea typeface="Arial" charset="0"/>
                <a:cs typeface="Arial" charset="0"/>
                <a:sym typeface="Cabin"/>
              </a:rPr>
              <a:t> </a:t>
            </a:r>
            <a:r>
              <a:rPr lang="en-US" sz="7600" dirty="0">
                <a:solidFill>
                  <a:srgbClr val="FFD966"/>
                </a:solidFill>
                <a:latin typeface="Arial" charset="0"/>
                <a:ea typeface="Arial" charset="0"/>
                <a:cs typeface="Arial" charset="0"/>
                <a:sym typeface="Cabin"/>
              </a:rPr>
              <a:t>de un </a:t>
            </a:r>
            <a:r>
              <a:rPr lang="en-US" sz="7600" dirty="0" err="1">
                <a:solidFill>
                  <a:srgbClr val="FFD966"/>
                </a:solidFill>
                <a:latin typeface="Arial" charset="0"/>
                <a:ea typeface="Arial" charset="0"/>
                <a:cs typeface="Arial" charset="0"/>
                <a:sym typeface="Cabin"/>
              </a:rPr>
              <a:t>Diccionario</a:t>
            </a:r>
            <a:endParaRPr lang="en-US" sz="7600" u="none" strike="noStrike" cap="none" dirty="0">
              <a:solidFill>
                <a:srgbClr val="FFD966"/>
              </a:solidFill>
              <a:latin typeface="Arial" charset="0"/>
              <a:ea typeface="Arial" charset="0"/>
              <a:cs typeface="Arial" charset="0"/>
              <a:sym typeface="Cabin"/>
            </a:endParaRPr>
          </a:p>
        </p:txBody>
      </p:sp>
      <p:sp>
        <p:nvSpPr>
          <p:cNvPr id="394" name="Shape 394"/>
          <p:cNvSpPr txBox="1">
            <a:spLocks noGrp="1"/>
          </p:cNvSpPr>
          <p:nvPr>
            <p:ph idx="1"/>
          </p:nvPr>
        </p:nvSpPr>
        <p:spPr>
          <a:xfrm>
            <a:off x="1029839" y="2603500"/>
            <a:ext cx="7505776" cy="4038499"/>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El patrón de verificar si una </a:t>
            </a:r>
            <a:r>
              <a:rPr lang="es-419" sz="3600" dirty="0">
                <a:solidFill>
                  <a:srgbClr val="00FFFF"/>
                </a:solidFill>
                <a:latin typeface="Arial" charset="0"/>
                <a:ea typeface="Arial" charset="0"/>
                <a:cs typeface="Arial" charset="0"/>
                <a:sym typeface="Cabin"/>
              </a:rPr>
              <a:t>clave</a:t>
            </a:r>
            <a:r>
              <a:rPr lang="es-419" sz="3600" dirty="0">
                <a:solidFill>
                  <a:schemeClr val="lt1"/>
                </a:solidFill>
                <a:latin typeface="Arial" charset="0"/>
                <a:ea typeface="Arial" charset="0"/>
                <a:cs typeface="Arial" charset="0"/>
                <a:sym typeface="Cabin"/>
              </a:rPr>
              <a:t> ya existe en un diccionario y asumir un valor por defecto si la </a:t>
            </a:r>
            <a:r>
              <a:rPr lang="es-419" sz="3600" dirty="0">
                <a:solidFill>
                  <a:srgbClr val="00FFFF"/>
                </a:solidFill>
                <a:latin typeface="Arial" charset="0"/>
                <a:ea typeface="Arial" charset="0"/>
                <a:cs typeface="Arial" charset="0"/>
                <a:sym typeface="Cabin"/>
              </a:rPr>
              <a:t>clave </a:t>
            </a:r>
            <a:r>
              <a:rPr lang="es-419" sz="3600" dirty="0">
                <a:solidFill>
                  <a:schemeClr val="lt1"/>
                </a:solidFill>
                <a:latin typeface="Arial" charset="0"/>
                <a:ea typeface="Arial" charset="0"/>
                <a:cs typeface="Arial" charset="0"/>
                <a:sym typeface="Cabin"/>
              </a:rPr>
              <a:t>no se encuentra es tan común, que hay un </a:t>
            </a:r>
            <a:r>
              <a:rPr lang="es-419" sz="3600" dirty="0">
                <a:solidFill>
                  <a:srgbClr val="FF00FF"/>
                </a:solidFill>
                <a:latin typeface="Arial" charset="0"/>
                <a:ea typeface="Arial" charset="0"/>
                <a:cs typeface="Arial" charset="0"/>
                <a:sym typeface="Cabin"/>
              </a:rPr>
              <a:t>método</a:t>
            </a:r>
            <a:r>
              <a:rPr lang="es-419" sz="3600" dirty="0">
                <a:solidFill>
                  <a:schemeClr val="lt1"/>
                </a:solidFill>
                <a:latin typeface="Arial" charset="0"/>
                <a:ea typeface="Arial" charset="0"/>
                <a:cs typeface="Arial" charset="0"/>
                <a:sym typeface="Cabin"/>
              </a:rPr>
              <a:t> llamado </a:t>
            </a:r>
            <a:r>
              <a:rPr lang="es-419" sz="3600" dirty="0" err="1">
                <a:solidFill>
                  <a:srgbClr val="FF00FF"/>
                </a:solidFill>
                <a:latin typeface="Arial" charset="0"/>
                <a:ea typeface="Arial" charset="0"/>
                <a:cs typeface="Arial" charset="0"/>
                <a:sym typeface="Cabin"/>
              </a:rPr>
              <a:t>get</a:t>
            </a:r>
            <a:r>
              <a:rPr lang="es-419" sz="3600" dirty="0">
                <a:solidFill>
                  <a:schemeClr val="lt1"/>
                </a:solidFill>
                <a:latin typeface="Arial" charset="0"/>
                <a:ea typeface="Arial" charset="0"/>
                <a:cs typeface="Arial" charset="0"/>
                <a:sym typeface="Cabin"/>
              </a:rPr>
              <a:t>() que hace esto por nosotros</a:t>
            </a:r>
          </a:p>
        </p:txBody>
      </p:sp>
      <p:sp>
        <p:nvSpPr>
          <p:cNvPr id="395" name="Shape 395"/>
          <p:cNvSpPr txBox="1"/>
          <p:nvPr/>
        </p:nvSpPr>
        <p:spPr>
          <a:xfrm>
            <a:off x="9232899" y="3070225"/>
            <a:ext cx="6871513" cy="2216099"/>
          </a:xfrm>
          <a:prstGeom prst="rect">
            <a:avLst/>
          </a:prstGeom>
          <a:noFill/>
          <a:ln>
            <a:noFill/>
          </a:ln>
        </p:spPr>
        <p:txBody>
          <a:bodyPr lIns="0" tIns="0" rIns="0" bIns="0" anchor="ctr" anchorCtr="0">
            <a:noAutofit/>
          </a:bodyPr>
          <a:lstStyle/>
          <a:p>
            <a:pPr lvl="0">
              <a:buClr>
                <a:schemeClr val="lt1"/>
              </a:buClr>
              <a:buSzPct val="25000"/>
            </a:pPr>
            <a:r>
              <a:rPr lang="es-419" sz="3000" dirty="0">
                <a:solidFill>
                  <a:srgbClr val="FFFF00"/>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if</a:t>
            </a:r>
            <a:r>
              <a:rPr lang="es-419" sz="3000" dirty="0">
                <a:solidFill>
                  <a:srgbClr val="FFFF00"/>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nombre</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contadores</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x =</a:t>
            </a:r>
            <a:r>
              <a:rPr lang="es-419" sz="3000" dirty="0">
                <a:solidFill>
                  <a:srgbClr val="00FF00"/>
                </a:solidFill>
                <a:latin typeface="Courier New"/>
                <a:ea typeface="Courier New"/>
                <a:cs typeface="Courier New"/>
                <a:sym typeface="Courier New"/>
              </a:rPr>
              <a:t> contadores</a:t>
            </a:r>
            <a:r>
              <a:rPr lang="es-419" sz="3000" dirty="0">
                <a:solidFill>
                  <a:srgbClr val="00FFFF"/>
                </a:solidFill>
                <a:latin typeface="Courier New"/>
                <a:ea typeface="Courier New"/>
                <a:cs typeface="Courier New"/>
                <a:sym typeface="Courier New"/>
              </a:rPr>
              <a:t>[nombre]</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else</a:t>
            </a:r>
            <a:r>
              <a:rPr lang="es-419" sz="3000" dirty="0">
                <a:solidFill>
                  <a:schemeClr val="lt1"/>
                </a:solidFill>
                <a:latin typeface="Courier New"/>
                <a:ea typeface="Courier New"/>
                <a:cs typeface="Courier New"/>
                <a:sym typeface="Courier New"/>
              </a:rPr>
              <a:t> :</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x =</a:t>
            </a: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0</a:t>
            </a:r>
            <a:endParaRPr lang="en-US" sz="3000" i="0" u="none" strike="noStrike" cap="none" dirty="0">
              <a:solidFill>
                <a:srgbClr val="FF7F00"/>
              </a:solidFill>
              <a:latin typeface="Courier"/>
              <a:ea typeface="Courier"/>
              <a:cs typeface="Courier"/>
              <a:sym typeface="Courier New"/>
            </a:endParaRPr>
          </a:p>
        </p:txBody>
      </p:sp>
      <p:sp>
        <p:nvSpPr>
          <p:cNvPr id="396" name="Shape 396"/>
          <p:cNvSpPr txBox="1"/>
          <p:nvPr/>
        </p:nvSpPr>
        <p:spPr>
          <a:xfrm>
            <a:off x="9569302" y="6019800"/>
            <a:ext cx="6535111" cy="698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contadores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lvl="0">
              <a:buClr>
                <a:srgbClr val="FF7F00"/>
              </a:buClr>
              <a:buSzPct val="25000"/>
            </a:pPr>
            <a:r>
              <a:rPr lang="es-419" sz="3600" dirty="0">
                <a:solidFill>
                  <a:srgbClr val="FF7F00"/>
                </a:solidFill>
                <a:latin typeface="Arial" charset="0"/>
                <a:ea typeface="Arial" charset="0"/>
                <a:cs typeface="Arial" charset="0"/>
                <a:sym typeface="Cabin"/>
              </a:rPr>
              <a:t>Valor por defecto si la clave no existe (y no produce errores).</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Conteo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Simplificado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usando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p>
        </p:txBody>
      </p:sp>
      <p:sp>
        <p:nvSpPr>
          <p:cNvPr id="404" name="Shape 404"/>
          <p:cNvSpPr txBox="1">
            <a:spLocks noGrp="1"/>
          </p:cNvSpPr>
          <p:nvPr>
            <p:ph idx="1"/>
          </p:nvPr>
        </p:nvSpPr>
        <p:spPr>
          <a:xfrm>
            <a:off x="1155700" y="2603501"/>
            <a:ext cx="13931900" cy="1457272"/>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Podemos usar </a:t>
            </a:r>
            <a:r>
              <a:rPr lang="es-419" sz="3600" dirty="0" err="1">
                <a:solidFill>
                  <a:srgbClr val="FF00FF"/>
                </a:solidFill>
                <a:latin typeface="Arial" charset="0"/>
                <a:ea typeface="Arial" charset="0"/>
                <a:cs typeface="Arial" charset="0"/>
                <a:sym typeface="Cabin"/>
              </a:rPr>
              <a:t>get</a:t>
            </a:r>
            <a:r>
              <a:rPr lang="es-419" sz="3600" dirty="0">
                <a:solidFill>
                  <a:schemeClr val="lt1"/>
                </a:solidFill>
                <a:latin typeface="Arial" charset="0"/>
                <a:ea typeface="Arial" charset="0"/>
                <a:cs typeface="Arial" charset="0"/>
                <a:sym typeface="Cabin"/>
              </a:rPr>
              <a:t>() y proveer un </a:t>
            </a:r>
            <a:r>
              <a:rPr lang="es-419" sz="3600" dirty="0">
                <a:solidFill>
                  <a:srgbClr val="FF7F00"/>
                </a:solidFill>
                <a:latin typeface="Arial" charset="0"/>
                <a:ea typeface="Arial" charset="0"/>
                <a:cs typeface="Arial" charset="0"/>
                <a:sym typeface="Cabin"/>
              </a:rPr>
              <a:t>valor por defecto de cero</a:t>
            </a:r>
            <a:r>
              <a:rPr lang="es-419" sz="3600" dirty="0">
                <a:solidFill>
                  <a:schemeClr val="lt1"/>
                </a:solidFill>
                <a:latin typeface="Arial" charset="0"/>
                <a:ea typeface="Arial" charset="0"/>
                <a:cs typeface="Arial" charset="0"/>
                <a:sym typeface="Cabin"/>
              </a:rPr>
              <a:t> cuando la </a:t>
            </a:r>
            <a:r>
              <a:rPr lang="es-419" sz="3600" dirty="0">
                <a:solidFill>
                  <a:srgbClr val="00FFFF"/>
                </a:solidFill>
                <a:latin typeface="Arial" charset="0"/>
                <a:ea typeface="Arial" charset="0"/>
                <a:cs typeface="Arial" charset="0"/>
                <a:sym typeface="Cabin"/>
              </a:rPr>
              <a:t>clave</a:t>
            </a:r>
            <a:r>
              <a:rPr lang="es-419" sz="3600" dirty="0">
                <a:solidFill>
                  <a:schemeClr val="lt1"/>
                </a:solidFill>
                <a:latin typeface="Arial" charset="0"/>
                <a:ea typeface="Arial" charset="0"/>
                <a:cs typeface="Arial" charset="0"/>
                <a:sym typeface="Cabin"/>
              </a:rPr>
              <a:t> no existe aún en el diccionario - y después sumar uno</a:t>
            </a:r>
          </a:p>
        </p:txBody>
      </p:sp>
      <p:sp>
        <p:nvSpPr>
          <p:cNvPr id="405" name="Shape 405"/>
          <p:cNvSpPr txBox="1"/>
          <p:nvPr/>
        </p:nvSpPr>
        <p:spPr>
          <a:xfrm>
            <a:off x="1698774" y="4562481"/>
            <a:ext cx="11974695" cy="2155799"/>
          </a:xfrm>
          <a:prstGeom prst="rect">
            <a:avLst/>
          </a:prstGeom>
          <a:noFill/>
          <a:ln>
            <a:noFill/>
          </a:ln>
        </p:spPr>
        <p:txBody>
          <a:bodyPr lIns="0" tIns="0" rIns="0" bIns="0" anchor="ctr" anchorCtr="0">
            <a:noAutofit/>
          </a:bodyPr>
          <a:lstStyle/>
          <a:p>
            <a:pPr lvl="0">
              <a:buClr>
                <a:srgbClr val="00FF00"/>
              </a:buClr>
              <a:buSzPct val="25000"/>
            </a:pPr>
            <a:r>
              <a:rPr lang="es-419" sz="2800" dirty="0">
                <a:solidFill>
                  <a:srgbClr val="00FF00"/>
                </a:solidFill>
                <a:latin typeface="Courier New"/>
                <a:ea typeface="Courier New"/>
                <a:cs typeface="Courier New"/>
                <a:sym typeface="Courier New"/>
              </a:rPr>
              <a:t>contadores</a:t>
            </a:r>
            <a:r>
              <a:rPr lang="es-419" sz="2800" dirty="0">
                <a:solidFill>
                  <a:schemeClr val="lt1"/>
                </a:solidFill>
                <a:latin typeface="Courier New"/>
                <a:ea typeface="Courier New"/>
                <a:cs typeface="Courier New"/>
                <a:sym typeface="Courier New"/>
              </a:rPr>
              <a:t> = </a:t>
            </a:r>
            <a:r>
              <a:rPr lang="es-419" sz="2800" dirty="0" err="1">
                <a:solidFill>
                  <a:srgbClr val="FF00FF"/>
                </a:solidFill>
                <a:latin typeface="Courier New"/>
                <a:ea typeface="Courier New"/>
                <a:cs typeface="Courier New"/>
                <a:sym typeface="Courier New"/>
              </a:rPr>
              <a:t>dict</a:t>
            </a:r>
            <a:r>
              <a:rPr lang="es-419" sz="2800" dirty="0">
                <a:solidFill>
                  <a:schemeClr val="lt1"/>
                </a:solidFill>
                <a:latin typeface="Courier New"/>
                <a:ea typeface="Courier New"/>
                <a:cs typeface="Courier New"/>
                <a:sym typeface="Courier New"/>
              </a:rPr>
              <a:t>()</a:t>
            </a:r>
          </a:p>
          <a:p>
            <a:pPr lvl="0">
              <a:buClr>
                <a:srgbClr val="00FF00"/>
              </a:buClr>
              <a:buSzPct val="25000"/>
            </a:pPr>
            <a:r>
              <a:rPr lang="es-419" sz="2800" dirty="0">
                <a:solidFill>
                  <a:srgbClr val="00FF00"/>
                </a:solidFill>
                <a:latin typeface="Courier New"/>
                <a:ea typeface="Courier New"/>
                <a:cs typeface="Courier New"/>
                <a:sym typeface="Courier New"/>
              </a:rPr>
              <a:t>nombres</a:t>
            </a:r>
            <a:r>
              <a:rPr lang="es-419" sz="2800" dirty="0">
                <a:solidFill>
                  <a:schemeClr val="lt1"/>
                </a:solidFill>
                <a:latin typeface="Courier New"/>
                <a:ea typeface="Courier New"/>
                <a:cs typeface="Courier New"/>
                <a:sym typeface="Courier New"/>
              </a:rPr>
              <a:t> = ['</a:t>
            </a:r>
            <a:r>
              <a:rPr lang="es-419" sz="2800" dirty="0" err="1">
                <a:solidFill>
                  <a:schemeClr val="lt1"/>
                </a:solidFill>
                <a:latin typeface="Courier New"/>
                <a:ea typeface="Courier New"/>
                <a:cs typeface="Courier New"/>
                <a:sym typeface="Courier New"/>
              </a:rPr>
              <a:t>csev</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cwen</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csev</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zqian</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cwen</a:t>
            </a:r>
            <a:r>
              <a:rPr lang="es-419" sz="2800" dirty="0">
                <a:solidFill>
                  <a:schemeClr val="lt1"/>
                </a:solidFill>
                <a:latin typeface="Courier New"/>
                <a:ea typeface="Courier New"/>
                <a:cs typeface="Courier New"/>
                <a:sym typeface="Courier New"/>
              </a:rPr>
              <a:t>']</a:t>
            </a:r>
          </a:p>
          <a:p>
            <a:pPr lvl="0">
              <a:buClr>
                <a:srgbClr val="FFFF00"/>
              </a:buClr>
              <a:buSzPct val="25000"/>
            </a:pPr>
            <a:r>
              <a:rPr lang="es-419" sz="2800" dirty="0" err="1">
                <a:solidFill>
                  <a:srgbClr val="FFFF00"/>
                </a:solidFill>
                <a:latin typeface="Courier New"/>
                <a:ea typeface="Courier New"/>
                <a:cs typeface="Courier New"/>
                <a:sym typeface="Courier New"/>
              </a:rPr>
              <a:t>for</a:t>
            </a: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nombre</a:t>
            </a:r>
            <a:r>
              <a:rPr lang="es-419" sz="2800" dirty="0">
                <a:solidFill>
                  <a:schemeClr val="lt1"/>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in</a:t>
            </a: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nombres</a:t>
            </a:r>
            <a:r>
              <a:rPr lang="es-419" sz="2800" dirty="0">
                <a:solidFill>
                  <a:schemeClr val="lt1"/>
                </a:solidFill>
                <a:latin typeface="Courier New"/>
                <a:ea typeface="Courier New"/>
                <a:cs typeface="Courier New"/>
                <a:sym typeface="Courier New"/>
              </a:rPr>
              <a:t> :</a:t>
            </a:r>
          </a:p>
          <a:p>
            <a:pPr lvl="0">
              <a:buClr>
                <a:schemeClr val="lt1"/>
              </a:buClr>
              <a:buSzPct val="25000"/>
            </a:pP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contadores</a:t>
            </a:r>
            <a:r>
              <a:rPr lang="es-419" sz="2800" dirty="0">
                <a:solidFill>
                  <a:srgbClr val="00FFFF"/>
                </a:solidFill>
                <a:latin typeface="Courier New"/>
                <a:ea typeface="Courier New"/>
                <a:cs typeface="Courier New"/>
                <a:sym typeface="Courier New"/>
              </a:rPr>
              <a:t>[nombre]</a:t>
            </a:r>
            <a:r>
              <a:rPr lang="es-419" sz="2800" dirty="0">
                <a:solidFill>
                  <a:schemeClr val="lt1"/>
                </a:solidFill>
                <a:latin typeface="Courier New"/>
                <a:ea typeface="Courier New"/>
                <a:cs typeface="Courier New"/>
                <a:sym typeface="Courier New"/>
              </a:rPr>
              <a:t> = </a:t>
            </a:r>
            <a:r>
              <a:rPr lang="es-419" sz="2800" dirty="0" err="1">
                <a:solidFill>
                  <a:srgbClr val="00FF00"/>
                </a:solidFill>
                <a:latin typeface="Courier New"/>
                <a:ea typeface="Courier New"/>
                <a:cs typeface="Courier New"/>
                <a:sym typeface="Courier New"/>
              </a:rPr>
              <a:t>contadores</a:t>
            </a:r>
            <a:r>
              <a:rPr lang="es-419" sz="2800" dirty="0" err="1">
                <a:solidFill>
                  <a:srgbClr val="FF00FF"/>
                </a:solidFill>
                <a:latin typeface="Courier New"/>
                <a:ea typeface="Courier New"/>
                <a:cs typeface="Courier New"/>
                <a:sym typeface="Courier New"/>
              </a:rPr>
              <a:t>.get</a:t>
            </a:r>
            <a:r>
              <a:rPr lang="es-419" sz="2800" dirty="0">
                <a:solidFill>
                  <a:srgbClr val="00FF00"/>
                </a:solidFill>
                <a:latin typeface="Courier New"/>
                <a:ea typeface="Courier New"/>
                <a:cs typeface="Courier New"/>
                <a:sym typeface="Courier New"/>
              </a:rPr>
              <a:t>(</a:t>
            </a:r>
            <a:r>
              <a:rPr lang="es-419" sz="2800" dirty="0">
                <a:solidFill>
                  <a:srgbClr val="00FFFF"/>
                </a:solidFill>
                <a:latin typeface="Courier New"/>
                <a:ea typeface="Courier New"/>
                <a:cs typeface="Courier New"/>
                <a:sym typeface="Courier New"/>
              </a:rPr>
              <a:t>nombre, </a:t>
            </a:r>
            <a:r>
              <a:rPr lang="es-419" sz="2800" dirty="0">
                <a:solidFill>
                  <a:srgbClr val="FF7F00"/>
                </a:solidFill>
                <a:latin typeface="Courier New"/>
                <a:ea typeface="Courier New"/>
                <a:cs typeface="Courier New"/>
                <a:sym typeface="Courier New"/>
              </a:rPr>
              <a:t>0</a:t>
            </a:r>
            <a:r>
              <a:rPr lang="es-419" sz="2800" dirty="0">
                <a:solidFill>
                  <a:srgbClr val="00FFFF"/>
                </a:solidFill>
                <a:latin typeface="Courier New"/>
                <a:ea typeface="Courier New"/>
                <a:cs typeface="Courier New"/>
                <a:sym typeface="Courier New"/>
              </a:rPr>
              <a:t>)</a:t>
            </a:r>
            <a:r>
              <a:rPr lang="es-419" sz="2800" dirty="0">
                <a:solidFill>
                  <a:schemeClr val="lt1"/>
                </a:solidFill>
                <a:latin typeface="Courier New"/>
                <a:ea typeface="Courier New"/>
                <a:cs typeface="Courier New"/>
                <a:sym typeface="Courier New"/>
              </a:rPr>
              <a:t> + 1</a:t>
            </a:r>
          </a:p>
          <a:p>
            <a:pPr lvl="0">
              <a:buClr>
                <a:srgbClr val="FFFF00"/>
              </a:buClr>
              <a:buSzPct val="25000"/>
            </a:pP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a:solidFill>
                  <a:srgbClr val="00FF00"/>
                </a:solidFill>
                <a:latin typeface="Courier New"/>
                <a:ea typeface="Courier New"/>
                <a:cs typeface="Courier New"/>
                <a:sym typeface="Courier New"/>
              </a:rPr>
              <a:t>contadores</a:t>
            </a:r>
            <a:r>
              <a:rPr lang="es-419" sz="2800" dirty="0">
                <a:solidFill>
                  <a:srgbClr val="FFFF00"/>
                </a:solidFill>
                <a:latin typeface="Courier New"/>
                <a:ea typeface="Courier New"/>
                <a:cs typeface="Courier New"/>
                <a:sym typeface="Courier New"/>
              </a:rPr>
              <a:t>)</a:t>
            </a:r>
          </a:p>
        </p:txBody>
      </p:sp>
      <p:sp>
        <p:nvSpPr>
          <p:cNvPr id="406" name="Shape 406"/>
          <p:cNvSpPr txBox="1"/>
          <p:nvPr/>
        </p:nvSpPr>
        <p:spPr>
          <a:xfrm>
            <a:off x="6594473" y="7889716"/>
            <a:ext cx="218329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Valor por </a:t>
            </a:r>
            <a:r>
              <a:rPr lang="en-US" sz="3600" u="none" strike="noStrike" cap="none" dirty="0" err="1">
                <a:solidFill>
                  <a:srgbClr val="FF7F00"/>
                </a:solidFill>
                <a:latin typeface="Arial" charset="0"/>
                <a:ea typeface="Arial" charset="0"/>
                <a:cs typeface="Arial" charset="0"/>
                <a:sym typeface="Cabin"/>
              </a:rPr>
              <a:t>defecto</a:t>
            </a:r>
            <a:endParaRPr lang="en-US" sz="3600" u="none" strike="noStrike" cap="none" dirty="0">
              <a:solidFill>
                <a:srgbClr val="FF7F00"/>
              </a:solidFill>
              <a:latin typeface="Arial" charset="0"/>
              <a:ea typeface="Arial" charset="0"/>
              <a:cs typeface="Arial" charset="0"/>
              <a:sym typeface="Cabin"/>
            </a:endParaRPr>
          </a:p>
        </p:txBody>
      </p:sp>
      <p:cxnSp>
        <p:nvCxnSpPr>
          <p:cNvPr id="407" name="Shape 407"/>
          <p:cNvCxnSpPr>
            <a:cxnSpLocks/>
          </p:cNvCxnSpPr>
          <p:nvPr/>
        </p:nvCxnSpPr>
        <p:spPr>
          <a:xfrm flipH="1">
            <a:off x="7921474" y="6257956"/>
            <a:ext cx="3965726" cy="1462101"/>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2269972" y="3187700"/>
            <a:ext cx="3628838" cy="2936653"/>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1761972" cy="2154236"/>
          </a:xfrm>
          <a:prstGeom prst="rect">
            <a:avLst/>
          </a:prstGeom>
          <a:noFill/>
          <a:ln>
            <a:noFill/>
          </a:ln>
        </p:spPr>
        <p:txBody>
          <a:bodyPr lIns="0" tIns="0" rIns="0" bIns="0" anchor="ctr" anchorCtr="0">
            <a:noAutofit/>
          </a:bodyPr>
          <a:lstStyle/>
          <a:p>
            <a:pPr lvl="0">
              <a:buClr>
                <a:srgbClr val="00FF00"/>
              </a:buClr>
              <a:buSzPct val="25000"/>
            </a:pPr>
            <a:r>
              <a:rPr lang="es-419" sz="2800" dirty="0">
                <a:solidFill>
                  <a:srgbClr val="00FF00"/>
                </a:solidFill>
                <a:latin typeface="Courier New"/>
                <a:ea typeface="Courier New"/>
                <a:cs typeface="Courier New"/>
                <a:sym typeface="Courier New"/>
              </a:rPr>
              <a:t>contadores</a:t>
            </a:r>
            <a:r>
              <a:rPr lang="es-419" sz="2800" dirty="0">
                <a:solidFill>
                  <a:schemeClr val="lt1"/>
                </a:solidFill>
                <a:latin typeface="Courier New"/>
                <a:ea typeface="Courier New"/>
                <a:cs typeface="Courier New"/>
                <a:sym typeface="Courier New"/>
              </a:rPr>
              <a:t> = </a:t>
            </a:r>
            <a:r>
              <a:rPr lang="es-419" sz="2800" dirty="0" err="1">
                <a:solidFill>
                  <a:srgbClr val="FF00FF"/>
                </a:solidFill>
                <a:latin typeface="Courier New"/>
                <a:ea typeface="Courier New"/>
                <a:cs typeface="Courier New"/>
                <a:sym typeface="Courier New"/>
              </a:rPr>
              <a:t>dict</a:t>
            </a:r>
            <a:r>
              <a:rPr lang="es-419" sz="2800" dirty="0">
                <a:solidFill>
                  <a:schemeClr val="lt1"/>
                </a:solidFill>
                <a:latin typeface="Courier New"/>
                <a:ea typeface="Courier New"/>
                <a:cs typeface="Courier New"/>
                <a:sym typeface="Courier New"/>
              </a:rPr>
              <a:t>()</a:t>
            </a:r>
          </a:p>
          <a:p>
            <a:pPr lvl="0">
              <a:buClr>
                <a:srgbClr val="00FF00"/>
              </a:buClr>
              <a:buSzPct val="25000"/>
            </a:pPr>
            <a:r>
              <a:rPr lang="es-419" sz="2800" dirty="0">
                <a:solidFill>
                  <a:srgbClr val="00FF00"/>
                </a:solidFill>
                <a:latin typeface="Courier New"/>
                <a:ea typeface="Courier New"/>
                <a:cs typeface="Courier New"/>
                <a:sym typeface="Courier New"/>
              </a:rPr>
              <a:t>nombres</a:t>
            </a:r>
            <a:r>
              <a:rPr lang="es-419" sz="2800" dirty="0">
                <a:solidFill>
                  <a:schemeClr val="lt1"/>
                </a:solidFill>
                <a:latin typeface="Courier New"/>
                <a:ea typeface="Courier New"/>
                <a:cs typeface="Courier New"/>
                <a:sym typeface="Courier New"/>
              </a:rPr>
              <a:t> = ['</a:t>
            </a:r>
            <a:r>
              <a:rPr lang="es-419" sz="2800" dirty="0" err="1">
                <a:solidFill>
                  <a:schemeClr val="lt1"/>
                </a:solidFill>
                <a:latin typeface="Courier New"/>
                <a:ea typeface="Courier New"/>
                <a:cs typeface="Courier New"/>
                <a:sym typeface="Courier New"/>
              </a:rPr>
              <a:t>csev</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cwen</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csev</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zqian</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cwen</a:t>
            </a:r>
            <a:r>
              <a:rPr lang="es-419" sz="2800" dirty="0">
                <a:solidFill>
                  <a:schemeClr val="lt1"/>
                </a:solidFill>
                <a:latin typeface="Courier New"/>
                <a:ea typeface="Courier New"/>
                <a:cs typeface="Courier New"/>
                <a:sym typeface="Courier New"/>
              </a:rPr>
              <a:t>']</a:t>
            </a:r>
          </a:p>
          <a:p>
            <a:pPr lvl="0">
              <a:buClr>
                <a:srgbClr val="FFFF00"/>
              </a:buClr>
              <a:buSzPct val="25000"/>
            </a:pPr>
            <a:r>
              <a:rPr lang="es-419" sz="2800" dirty="0" err="1">
                <a:solidFill>
                  <a:srgbClr val="FFFF00"/>
                </a:solidFill>
                <a:latin typeface="Courier New"/>
                <a:ea typeface="Courier New"/>
                <a:cs typeface="Courier New"/>
                <a:sym typeface="Courier New"/>
              </a:rPr>
              <a:t>for</a:t>
            </a: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nombre</a:t>
            </a:r>
            <a:r>
              <a:rPr lang="es-419" sz="2800" dirty="0">
                <a:solidFill>
                  <a:schemeClr val="lt1"/>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in</a:t>
            </a: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nombres</a:t>
            </a:r>
            <a:r>
              <a:rPr lang="es-419" sz="2800" dirty="0">
                <a:solidFill>
                  <a:schemeClr val="lt1"/>
                </a:solidFill>
                <a:latin typeface="Courier New"/>
                <a:ea typeface="Courier New"/>
                <a:cs typeface="Courier New"/>
                <a:sym typeface="Courier New"/>
              </a:rPr>
              <a:t> :</a:t>
            </a:r>
          </a:p>
          <a:p>
            <a:pPr lvl="0">
              <a:buClr>
                <a:srgbClr val="FFFF00"/>
              </a:buClr>
              <a:buSzPct val="25000"/>
            </a:pP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contadores</a:t>
            </a:r>
            <a:r>
              <a:rPr lang="es-419" sz="2800" dirty="0">
                <a:solidFill>
                  <a:srgbClr val="00FFFF"/>
                </a:solidFill>
                <a:latin typeface="Courier New"/>
                <a:ea typeface="Courier New"/>
                <a:cs typeface="Courier New"/>
                <a:sym typeface="Courier New"/>
              </a:rPr>
              <a:t>[nombre]</a:t>
            </a:r>
            <a:r>
              <a:rPr lang="es-419" sz="2800" dirty="0">
                <a:solidFill>
                  <a:schemeClr val="lt1"/>
                </a:solidFill>
                <a:latin typeface="Courier New"/>
                <a:ea typeface="Courier New"/>
                <a:cs typeface="Courier New"/>
                <a:sym typeface="Courier New"/>
              </a:rPr>
              <a:t> = </a:t>
            </a:r>
            <a:r>
              <a:rPr lang="es-419" sz="2800" dirty="0" err="1">
                <a:solidFill>
                  <a:srgbClr val="00FF00"/>
                </a:solidFill>
                <a:latin typeface="Courier New"/>
                <a:ea typeface="Courier New"/>
                <a:cs typeface="Courier New"/>
                <a:sym typeface="Courier New"/>
              </a:rPr>
              <a:t>contadores</a:t>
            </a:r>
            <a:r>
              <a:rPr lang="es-419" sz="2800" dirty="0" err="1">
                <a:solidFill>
                  <a:srgbClr val="FF00FF"/>
                </a:solidFill>
                <a:latin typeface="Courier New"/>
                <a:ea typeface="Courier New"/>
                <a:cs typeface="Courier New"/>
                <a:sym typeface="Courier New"/>
              </a:rPr>
              <a:t>.get</a:t>
            </a:r>
            <a:r>
              <a:rPr lang="es-419" sz="2800" dirty="0">
                <a:solidFill>
                  <a:srgbClr val="00FF00"/>
                </a:solidFill>
                <a:latin typeface="Courier New"/>
                <a:ea typeface="Courier New"/>
                <a:cs typeface="Courier New"/>
                <a:sym typeface="Courier New"/>
              </a:rPr>
              <a:t>(</a:t>
            </a:r>
            <a:r>
              <a:rPr lang="es-419" sz="2800" dirty="0">
                <a:solidFill>
                  <a:srgbClr val="00FFFF"/>
                </a:solidFill>
                <a:latin typeface="Courier New"/>
                <a:ea typeface="Courier New"/>
                <a:cs typeface="Courier New"/>
                <a:sym typeface="Courier New"/>
              </a:rPr>
              <a:t>nombre, </a:t>
            </a:r>
            <a:r>
              <a:rPr lang="es-419" sz="2800" dirty="0">
                <a:solidFill>
                  <a:srgbClr val="FF7F00"/>
                </a:solidFill>
                <a:latin typeface="Courier New"/>
                <a:ea typeface="Courier New"/>
                <a:cs typeface="Courier New"/>
                <a:sym typeface="Courier New"/>
              </a:rPr>
              <a:t>0</a:t>
            </a:r>
            <a:r>
              <a:rPr lang="es-419" sz="2800" dirty="0">
                <a:solidFill>
                  <a:srgbClr val="00FFFF"/>
                </a:solidFill>
                <a:latin typeface="Courier New"/>
                <a:ea typeface="Courier New"/>
                <a:cs typeface="Courier New"/>
                <a:sym typeface="Courier New"/>
              </a:rPr>
              <a:t>)</a:t>
            </a:r>
            <a:r>
              <a:rPr lang="es-419" sz="2800" dirty="0">
                <a:solidFill>
                  <a:schemeClr val="lt1"/>
                </a:solidFill>
                <a:latin typeface="Courier New"/>
                <a:ea typeface="Courier New"/>
                <a:cs typeface="Courier New"/>
                <a:sym typeface="Courier New"/>
              </a:rPr>
              <a:t> + 1</a:t>
            </a:r>
          </a:p>
          <a:p>
            <a:pPr lvl="0">
              <a:buClr>
                <a:srgbClr val="FFFF00"/>
              </a:buClr>
              <a:buSzPct val="25000"/>
            </a:pP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a:solidFill>
                  <a:srgbClr val="00FF00"/>
                </a:solidFill>
                <a:latin typeface="Courier New"/>
                <a:ea typeface="Courier New"/>
                <a:cs typeface="Courier New"/>
                <a:sym typeface="Courier New"/>
              </a:rPr>
              <a:t>contadores</a:t>
            </a:r>
            <a:r>
              <a:rPr lang="es-419" sz="2800" dirty="0">
                <a:solidFill>
                  <a:srgbClr val="FFFF00"/>
                </a:solidFill>
                <a:latin typeface="Courier New"/>
                <a:ea typeface="Courier New"/>
                <a:cs typeface="Courier New"/>
                <a:sym typeface="Courier New"/>
              </a:rPr>
              <a:t>)</a:t>
            </a: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n-US" sz="7600" dirty="0" err="1">
                <a:solidFill>
                  <a:srgbClr val="FFD966"/>
                </a:solidFill>
                <a:latin typeface="Arial" charset="0"/>
                <a:ea typeface="Arial" charset="0"/>
                <a:cs typeface="Arial" charset="0"/>
                <a:sym typeface="Cabin"/>
              </a:rPr>
              <a:t>Conteo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Simplificado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usando</a:t>
            </a:r>
            <a:r>
              <a:rPr lang="en-US" sz="7600" dirty="0">
                <a:solidFill>
                  <a:srgbClr val="FFD966"/>
                </a:solidFill>
                <a:latin typeface="Arial" charset="0"/>
                <a:ea typeface="Arial" charset="0"/>
                <a:cs typeface="Arial" charset="0"/>
                <a:sym typeface="Cabin"/>
              </a:rPr>
              <a:t> </a:t>
            </a:r>
            <a:r>
              <a:rPr lang="en-US" sz="7600" dirty="0">
                <a:solidFill>
                  <a:srgbClr val="FF00FF"/>
                </a:solidFill>
                <a:latin typeface="Arial" charset="0"/>
                <a:ea typeface="Arial" charset="0"/>
                <a:cs typeface="Arial" charset="0"/>
                <a:sym typeface="Cabin"/>
              </a:rPr>
              <a:t>get()</a:t>
            </a:r>
            <a:endParaRPr lang="en-US" sz="7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n-US" sz="7600" dirty="0">
                <a:solidFill>
                  <a:srgbClr val="FFD966"/>
                </a:solidFill>
                <a:latin typeface="Arial" charset="0"/>
                <a:ea typeface="Arial" charset="0"/>
                <a:cs typeface="Arial" charset="0"/>
                <a:sym typeface="Cabin"/>
              </a:rPr>
              <a:t>¿</a:t>
            </a:r>
            <a:r>
              <a:rPr lang="en-US" sz="7600" dirty="0" err="1">
                <a:solidFill>
                  <a:srgbClr val="FFD966"/>
                </a:solidFill>
                <a:latin typeface="Arial" charset="0"/>
                <a:ea typeface="Arial" charset="0"/>
                <a:cs typeface="Arial" charset="0"/>
                <a:sym typeface="Cabin"/>
              </a:rPr>
              <a:t>Qué</a:t>
            </a:r>
            <a:r>
              <a:rPr lang="en-US" sz="7600" dirty="0">
                <a:solidFill>
                  <a:srgbClr val="FFD966"/>
                </a:solidFill>
                <a:latin typeface="Arial" charset="0"/>
                <a:ea typeface="Arial" charset="0"/>
                <a:cs typeface="Arial" charset="0"/>
                <a:sym typeface="Cabin"/>
              </a:rPr>
              <a:t> Es Una </a:t>
            </a:r>
            <a:r>
              <a:rPr lang="en-US" sz="7600" dirty="0" err="1">
                <a:solidFill>
                  <a:srgbClr val="FFD966"/>
                </a:solidFill>
                <a:latin typeface="Arial" charset="0"/>
                <a:ea typeface="Arial" charset="0"/>
                <a:cs typeface="Arial" charset="0"/>
                <a:sym typeface="Cabin"/>
              </a:rPr>
              <a:t>Colección</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13" name="Shape 213"/>
          <p:cNvSpPr txBox="1">
            <a:spLocks noGrp="1"/>
          </p:cNvSpPr>
          <p:nvPr>
            <p:ph idx="1"/>
          </p:nvPr>
        </p:nvSpPr>
        <p:spPr>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Una colección es genial porque podemos poner más de un valor en ella y moverla alrededor en un paquete muy conveniente</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Tenemos un grupo de valores en una sola </a:t>
            </a:r>
            <a:r>
              <a:rPr lang="es-419" sz="3600" dirty="0">
                <a:solidFill>
                  <a:schemeClr val="lt1"/>
                </a:solidFill>
                <a:latin typeface="Arial"/>
                <a:ea typeface="Arial"/>
                <a:cs typeface="Arial"/>
                <a:sym typeface="Arial"/>
              </a:rPr>
              <a:t>“</a:t>
            </a:r>
            <a:r>
              <a:rPr lang="es-419" sz="3600" dirty="0">
                <a:solidFill>
                  <a:schemeClr val="lt1"/>
                </a:solidFill>
                <a:latin typeface="Arial" charset="0"/>
                <a:ea typeface="Arial" charset="0"/>
                <a:cs typeface="Arial" charset="0"/>
                <a:sym typeface="Cabin"/>
              </a:rPr>
              <a:t>variable</a:t>
            </a:r>
            <a:r>
              <a:rPr lang="es-419" sz="3600" dirty="0">
                <a:solidFill>
                  <a:schemeClr val="lt1"/>
                </a:solidFill>
                <a:latin typeface="Arial"/>
                <a:ea typeface="Arial"/>
                <a:cs typeface="Arial"/>
                <a:sym typeface="Arial"/>
              </a:rPr>
              <a:t>”</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Hacemos esto al tener más de un solo lugar “en” la variable</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Tenemos forma de definir los diferentes lugares en la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0926" y="715826"/>
            <a:ext cx="14214148" cy="1261884"/>
          </a:xfrm>
          <a:prstGeom prst="rect">
            <a:avLst/>
          </a:prstGeom>
        </p:spPr>
        <p:txBody>
          <a:bodyPr wrap="none">
            <a:spAutoFit/>
          </a:bodyPr>
          <a:lstStyle/>
          <a:p>
            <a:r>
              <a:rPr lang="en-US" sz="7600" dirty="0" err="1">
                <a:solidFill>
                  <a:srgbClr val="FFD966"/>
                </a:solidFill>
                <a:latin typeface="Arial" charset="0"/>
                <a:ea typeface="Arial" charset="0"/>
                <a:cs typeface="Arial" charset="0"/>
                <a:sym typeface="Cabin"/>
              </a:rPr>
              <a:t>Conteo</a:t>
            </a:r>
            <a:r>
              <a:rPr lang="en-US" sz="7600" dirty="0">
                <a:solidFill>
                  <a:srgbClr val="FFD966"/>
                </a:solidFill>
                <a:latin typeface="Arial" charset="0"/>
                <a:ea typeface="Arial" charset="0"/>
                <a:cs typeface="Arial" charset="0"/>
                <a:sym typeface="Cabin"/>
              </a:rPr>
              <a:t> de Palabras </a:t>
            </a:r>
            <a:r>
              <a:rPr lang="en-US" sz="7600" dirty="0" err="1">
                <a:solidFill>
                  <a:srgbClr val="FFD966"/>
                </a:solidFill>
                <a:latin typeface="Arial" charset="0"/>
                <a:ea typeface="Arial" charset="0"/>
                <a:cs typeface="Arial" charset="0"/>
                <a:sym typeface="Cabin"/>
              </a:rPr>
              <a:t>en</a:t>
            </a:r>
            <a:r>
              <a:rPr lang="en-US" sz="7600" dirty="0">
                <a:solidFill>
                  <a:srgbClr val="FFD966"/>
                </a:solidFill>
                <a:latin typeface="Arial" charset="0"/>
                <a:ea typeface="Arial" charset="0"/>
                <a:cs typeface="Arial" charset="0"/>
                <a:sym typeface="Cabin"/>
              </a:rPr>
              <a:t> un </a:t>
            </a:r>
            <a:r>
              <a:rPr lang="en-US" sz="7600" dirty="0" err="1">
                <a:solidFill>
                  <a:srgbClr val="FFD966"/>
                </a:solidFill>
                <a:latin typeface="Arial" charset="0"/>
                <a:ea typeface="Arial" charset="0"/>
                <a:cs typeface="Arial" charset="0"/>
                <a:sym typeface="Cabin"/>
              </a:rPr>
              <a:t>Texto</a:t>
            </a:r>
            <a:endParaRPr lang="en-US" dirty="0">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5" name="Shape 421">
            <a:extLst>
              <a:ext uri="{FF2B5EF4-FFF2-40B4-BE49-F238E27FC236}">
                <a16:creationId xmlns:a16="http://schemas.microsoft.com/office/drawing/2014/main" id="{43B39683-0E1B-4046-8C06-D68B98040D5F}"/>
              </a:ext>
            </a:extLst>
          </p:cNvPr>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2800" u="none" strike="noStrike" cap="none" dirty="0">
                <a:solidFill>
                  <a:srgbClr val="00FF00"/>
                </a:solidFill>
                <a:latin typeface="Arial" charset="0"/>
                <a:ea typeface="Arial" charset="0"/>
                <a:cs typeface="Arial" charset="0"/>
                <a:sym typeface="Cabin"/>
              </a:rPr>
              <a:t>Escribir programas (o programar) es una actividad muy creativa y gratificante. Puedes </a:t>
            </a:r>
            <a:r>
              <a:rPr lang="es-419" sz="2800" dirty="0">
                <a:solidFill>
                  <a:srgbClr val="00FF00"/>
                </a:solidFill>
                <a:latin typeface="Arial" charset="0"/>
                <a:ea typeface="Arial" charset="0"/>
                <a:cs typeface="Arial" charset="0"/>
                <a:sym typeface="Cabin"/>
              </a:rPr>
              <a:t>escribir programas por muchas razones, desde resolver un problema complicado de </a:t>
            </a:r>
            <a:r>
              <a:rPr lang="es-MX" sz="2800" dirty="0">
                <a:solidFill>
                  <a:srgbClr val="00FF00"/>
                </a:solidFill>
                <a:latin typeface="Arial" charset="0"/>
                <a:ea typeface="Arial" charset="0"/>
                <a:cs typeface="Arial" charset="0"/>
                <a:sym typeface="Cabin"/>
              </a:rPr>
              <a:t>análisis de datos hasta pasar un rato divertido con alguien resolviendo un problema.</a:t>
            </a:r>
            <a:r>
              <a:rPr lang="es-419" sz="2800" u="none" strike="noStrike" cap="none" dirty="0">
                <a:solidFill>
                  <a:srgbClr val="00FF00"/>
                </a:solidFill>
                <a:latin typeface="Arial" charset="0"/>
                <a:ea typeface="Arial" charset="0"/>
                <a:cs typeface="Arial" charset="0"/>
                <a:sym typeface="Cabin"/>
              </a:rPr>
              <a:t> Este curso asume que todos necesitan saber cómo programar, y que, una vez que aprendes a programar, serás capaz de encontrar qué quieres hacer con ese nuevo conocimiento.</a:t>
            </a:r>
          </a:p>
        </p:txBody>
      </p:sp>
      <p:sp>
        <p:nvSpPr>
          <p:cNvPr id="6" name="Shape 422">
            <a:extLst>
              <a:ext uri="{FF2B5EF4-FFF2-40B4-BE49-F238E27FC236}">
                <a16:creationId xmlns:a16="http://schemas.microsoft.com/office/drawing/2014/main" id="{AA4D1686-4EC5-48B6-9E47-13A7382CB5A0}"/>
              </a:ext>
            </a:extLst>
          </p:cNvPr>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2800" u="none" strike="noStrike" cap="none" dirty="0">
                <a:solidFill>
                  <a:srgbClr val="FFFF00"/>
                </a:solidFill>
                <a:latin typeface="Arial" charset="0"/>
                <a:ea typeface="Arial" charset="0"/>
                <a:cs typeface="Arial" charset="0"/>
                <a:sym typeface="Cabin"/>
              </a:rPr>
              <a:t>En nuestra vida diari</a:t>
            </a:r>
            <a:r>
              <a:rPr lang="es-419" sz="2800" dirty="0">
                <a:solidFill>
                  <a:srgbClr val="FFFF00"/>
                </a:solidFill>
                <a:latin typeface="Arial" charset="0"/>
                <a:ea typeface="Arial" charset="0"/>
                <a:cs typeface="Arial" charset="0"/>
                <a:sym typeface="Cabin"/>
              </a:rPr>
              <a:t>a nos encontramos rodeados de computadoras, desde computadoras portátiles hasta teléfonos celulares. Podemos pensar en esas computadoras como “asistentes personales” que pueden ocuparse de muchas cosas por nosotros.</a:t>
            </a:r>
            <a:r>
              <a:rPr lang="es-419" sz="2800" u="none" strike="noStrike" cap="none" dirty="0">
                <a:solidFill>
                  <a:srgbClr val="FFFF00"/>
                </a:solidFill>
                <a:latin typeface="Arial" charset="0"/>
                <a:ea typeface="Arial" charset="0"/>
                <a:cs typeface="Arial" charset="0"/>
                <a:sym typeface="Cabin"/>
              </a:rPr>
              <a:t> El hardwar</a:t>
            </a:r>
            <a:r>
              <a:rPr lang="es-419" sz="2800" dirty="0">
                <a:solidFill>
                  <a:srgbClr val="FFFF00"/>
                </a:solidFill>
                <a:latin typeface="Arial" charset="0"/>
                <a:ea typeface="Arial" charset="0"/>
                <a:cs typeface="Arial" charset="0"/>
                <a:sym typeface="Cabin"/>
              </a:rPr>
              <a:t>e en las computadoras de hoy es esencialmente construido para preguntarnos continuamente, “¿Qué te gustaría que haga ahora?</a:t>
            </a:r>
            <a:r>
              <a:rPr lang="es-419" sz="2800" u="none" strike="noStrike" cap="none" dirty="0">
                <a:solidFill>
                  <a:srgbClr val="FFFF00"/>
                </a:solidFill>
                <a:latin typeface="Arial" charset="0"/>
                <a:ea typeface="Arial" charset="0"/>
                <a:cs typeface="Arial" charset="0"/>
                <a:sym typeface="Cabin"/>
              </a:rPr>
              <a:t>”</a:t>
            </a:r>
          </a:p>
        </p:txBody>
      </p:sp>
      <p:sp>
        <p:nvSpPr>
          <p:cNvPr id="7" name="Shape 423">
            <a:extLst>
              <a:ext uri="{FF2B5EF4-FFF2-40B4-BE49-F238E27FC236}">
                <a16:creationId xmlns:a16="http://schemas.microsoft.com/office/drawing/2014/main" id="{E8BB7E98-4796-49F6-8C39-F5B6C75CA03C}"/>
              </a:ext>
            </a:extLst>
          </p:cNvPr>
          <p:cNvSpPr txBox="1"/>
          <p:nvPr/>
        </p:nvSpPr>
        <p:spPr>
          <a:xfrm>
            <a:off x="469900" y="5849631"/>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419" sz="2800" u="none" strike="noStrike" cap="none" dirty="0">
                <a:solidFill>
                  <a:srgbClr val="00FFFF"/>
                </a:solidFill>
                <a:latin typeface="Arial" charset="0"/>
                <a:ea typeface="Arial" charset="0"/>
                <a:cs typeface="Arial" charset="0"/>
                <a:sym typeface="Cabin"/>
              </a:rPr>
              <a:t>Nuestras computadoras son rápidas y tienen </a:t>
            </a:r>
            <a:r>
              <a:rPr lang="es-419" sz="2800" dirty="0">
                <a:solidFill>
                  <a:srgbClr val="00FFFF"/>
                </a:solidFill>
                <a:latin typeface="Arial" charset="0"/>
                <a:ea typeface="Arial" charset="0"/>
                <a:cs typeface="Arial" charset="0"/>
                <a:sym typeface="Cabin"/>
              </a:rPr>
              <a:t>cantidades grandes de memoria, y pueden sernos muy útiles solamente si sabemos hablar el lenguaje correcto para explicarle a la computadora lo que queremos que haga ahora. Si supiéramos este lenguaje podríamos decirle a la computadora que se encargue de las tareas que repetimos con frecuencia. Es interesante saber que las cosas que las computadoras pueden hacer mejor son con frecuencia las cosas que los humanos encontramos aburridas y poco interesantes.</a:t>
            </a:r>
            <a:endParaRPr lang="es-419" sz="2800" u="none" strike="noStrike" cap="none" dirty="0">
              <a:solidFill>
                <a:srgbClr val="00FFFF"/>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n-US" sz="7600" dirty="0" err="1">
                <a:solidFill>
                  <a:srgbClr val="FFD966"/>
                </a:solidFill>
                <a:latin typeface="Arial" charset="0"/>
                <a:ea typeface="Arial" charset="0"/>
                <a:cs typeface="Arial" charset="0"/>
                <a:sym typeface="Cabin"/>
              </a:rPr>
              <a:t>Patrón</a:t>
            </a:r>
            <a:r>
              <a:rPr lang="en-US" sz="7600" dirty="0">
                <a:solidFill>
                  <a:srgbClr val="FFD966"/>
                </a:solidFill>
                <a:latin typeface="Arial" charset="0"/>
                <a:ea typeface="Arial" charset="0"/>
                <a:cs typeface="Arial" charset="0"/>
                <a:sym typeface="Cabin"/>
              </a:rPr>
              <a:t> del Contador</a:t>
            </a:r>
            <a:endParaRPr lang="en-US" sz="7600" u="none" strike="noStrike" cap="none" dirty="0">
              <a:solidFill>
                <a:srgbClr val="FFD966"/>
              </a:solidFill>
              <a:latin typeface="Arial" charset="0"/>
              <a:ea typeface="Arial" charset="0"/>
              <a:cs typeface="Arial" charset="0"/>
              <a:sym typeface="Cabin"/>
            </a:endParaRPr>
          </a:p>
        </p:txBody>
      </p:sp>
      <p:sp>
        <p:nvSpPr>
          <p:cNvPr id="435" name="Shape 435"/>
          <p:cNvSpPr txBox="1"/>
          <p:nvPr/>
        </p:nvSpPr>
        <p:spPr>
          <a:xfrm>
            <a:off x="875399" y="2305400"/>
            <a:ext cx="13053251" cy="5724175"/>
          </a:xfrm>
          <a:prstGeom prst="rect">
            <a:avLst/>
          </a:prstGeom>
          <a:noFill/>
          <a:ln>
            <a:noFill/>
          </a:ln>
        </p:spPr>
        <p:txBody>
          <a:bodyPr lIns="0" tIns="0" rIns="0" bIns="0" anchor="ctr" anchorCtr="0">
            <a:noAutofit/>
          </a:bodyPr>
          <a:lstStyle/>
          <a:p>
            <a:pPr lvl="0">
              <a:buClr>
                <a:srgbClr val="00FF00"/>
              </a:buClr>
              <a:buSzPct val="25000"/>
            </a:pPr>
            <a:r>
              <a:rPr lang="es-419" sz="3000" dirty="0">
                <a:solidFill>
                  <a:srgbClr val="00FF00"/>
                </a:solidFill>
                <a:latin typeface="Courier New"/>
                <a:ea typeface="Courier New"/>
                <a:cs typeface="Courier New"/>
                <a:sym typeface="Courier New"/>
              </a:rPr>
              <a:t>contadores</a:t>
            </a:r>
            <a:r>
              <a:rPr lang="es-419" sz="3000" dirty="0">
                <a:solidFill>
                  <a:schemeClr val="lt1"/>
                </a:solidFill>
                <a:latin typeface="Courier New"/>
                <a:ea typeface="Courier New"/>
                <a:cs typeface="Courier New"/>
                <a:sym typeface="Courier New"/>
              </a:rPr>
              <a:t> = </a:t>
            </a:r>
            <a:r>
              <a:rPr lang="es-419" sz="3000" dirty="0" err="1">
                <a:solidFill>
                  <a:srgbClr val="00FFFF"/>
                </a:solidFill>
                <a:latin typeface="Courier New"/>
                <a:ea typeface="Courier New"/>
                <a:cs typeface="Courier New"/>
                <a:sym typeface="Courier New"/>
              </a:rPr>
              <a:t>dict</a:t>
            </a:r>
            <a:r>
              <a:rPr lang="es-419" sz="3000" dirty="0">
                <a:solidFill>
                  <a:schemeClr val="lt1"/>
                </a:solidFill>
                <a:latin typeface="Courier New"/>
                <a:ea typeface="Courier New"/>
                <a:cs typeface="Courier New"/>
                <a:sym typeface="Courier New"/>
              </a:rPr>
              <a:t>()</a:t>
            </a:r>
          </a:p>
          <a:p>
            <a:pPr lvl="0">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chemeClr val="lt1"/>
                </a:solidFill>
                <a:latin typeface="Courier New"/>
                <a:ea typeface="Courier New"/>
                <a:cs typeface="Courier New"/>
                <a:sym typeface="Courier New"/>
              </a:rPr>
              <a:t>'Ingresa una línea de texto:'</a:t>
            </a:r>
            <a:r>
              <a:rPr lang="es-419" sz="3000" dirty="0">
                <a:solidFill>
                  <a:srgbClr val="FFFF00"/>
                </a:solidFill>
                <a:latin typeface="Courier New"/>
                <a:ea typeface="Courier New"/>
                <a:cs typeface="Courier New"/>
                <a:sym typeface="Courier New"/>
              </a:rPr>
              <a:t>)</a:t>
            </a:r>
          </a:p>
          <a:p>
            <a:pPr lvl="0">
              <a:buClr>
                <a:schemeClr val="lt1"/>
              </a:buClr>
              <a:buSzPct val="25000"/>
            </a:pPr>
            <a:r>
              <a:rPr lang="es-419" sz="3000" dirty="0" err="1">
                <a:solidFill>
                  <a:schemeClr val="lt1"/>
                </a:solidFill>
                <a:latin typeface="Courier New"/>
                <a:ea typeface="Courier New"/>
                <a:cs typeface="Courier New"/>
                <a:sym typeface="Courier New"/>
              </a:rPr>
              <a:t>lineaa</a:t>
            </a:r>
            <a:r>
              <a:rPr lang="es-419" sz="3000" dirty="0">
                <a:solidFill>
                  <a:schemeClr val="lt1"/>
                </a:solidFill>
                <a:latin typeface="Courier New"/>
                <a:ea typeface="Courier New"/>
                <a:cs typeface="Courier New"/>
                <a:sym typeface="Courier New"/>
              </a:rPr>
              <a:t> = </a:t>
            </a:r>
            <a:r>
              <a:rPr lang="es-419" sz="3000" dirty="0">
                <a:solidFill>
                  <a:srgbClr val="FF00FF"/>
                </a:solidFill>
                <a:latin typeface="Courier New"/>
                <a:ea typeface="Courier New"/>
                <a:cs typeface="Courier New"/>
                <a:sym typeface="Courier New"/>
              </a:rPr>
              <a:t>input</a:t>
            </a:r>
            <a:r>
              <a:rPr lang="es-419" sz="3000" dirty="0">
                <a:solidFill>
                  <a:schemeClr val="lt1"/>
                </a:solidFill>
                <a:latin typeface="Courier New"/>
                <a:ea typeface="Courier New"/>
                <a:cs typeface="Courier New"/>
                <a:sym typeface="Courier New"/>
              </a:rPr>
              <a:t>('')</a:t>
            </a:r>
          </a:p>
          <a:p>
            <a:pPr lvl="0" algn="ctr"/>
            <a:endParaRPr lang="es-419" sz="3000" dirty="0">
              <a:solidFill>
                <a:schemeClr val="lt1"/>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palabras = </a:t>
            </a:r>
            <a:r>
              <a:rPr lang="es-419" sz="3000" dirty="0" err="1">
                <a:solidFill>
                  <a:schemeClr val="lt1"/>
                </a:solidFill>
                <a:latin typeface="Courier New"/>
                <a:ea typeface="Courier New"/>
                <a:cs typeface="Courier New"/>
                <a:sym typeface="Courier New"/>
              </a:rPr>
              <a:t>lineaa.</a:t>
            </a:r>
            <a:r>
              <a:rPr lang="es-419" sz="3000" dirty="0" err="1">
                <a:solidFill>
                  <a:srgbClr val="FF00FF"/>
                </a:solidFill>
                <a:latin typeface="Courier New"/>
                <a:ea typeface="Courier New"/>
                <a:cs typeface="Courier New"/>
                <a:sym typeface="Courier New"/>
              </a:rPr>
              <a:t>split</a:t>
            </a:r>
            <a:r>
              <a:rPr lang="es-419" sz="3000" dirty="0">
                <a:solidFill>
                  <a:schemeClr val="lt1"/>
                </a:solidFill>
                <a:latin typeface="Courier New"/>
                <a:ea typeface="Courier New"/>
                <a:cs typeface="Courier New"/>
                <a:sym typeface="Courier New"/>
              </a:rPr>
              <a:t>()</a:t>
            </a:r>
          </a:p>
          <a:p>
            <a:pPr lvl="0" algn="ctr"/>
            <a:endParaRPr lang="es-419" sz="3000" dirty="0">
              <a:solidFill>
                <a:schemeClr val="lt1"/>
              </a:solidFill>
              <a:latin typeface="Courier New"/>
              <a:ea typeface="Courier New"/>
              <a:cs typeface="Courier New"/>
              <a:sym typeface="Courier New"/>
            </a:endParaRPr>
          </a:p>
          <a:p>
            <a:pPr>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chemeClr val="lt1"/>
                </a:solidFill>
                <a:latin typeface="Courier New"/>
                <a:ea typeface="Courier New"/>
                <a:cs typeface="Courier New"/>
                <a:sym typeface="Courier New"/>
              </a:rPr>
              <a:t>'Palabras:', palabras</a:t>
            </a:r>
            <a:r>
              <a:rPr lang="es-419" sz="3000" dirty="0">
                <a:solidFill>
                  <a:srgbClr val="FFFF00"/>
                </a:solidFill>
                <a:latin typeface="Courier New"/>
                <a:ea typeface="Courier New"/>
                <a:cs typeface="Courier New"/>
                <a:sym typeface="Courier New"/>
              </a:rPr>
              <a:t>)</a:t>
            </a:r>
            <a:endParaRPr lang="es-419" sz="3000" dirty="0">
              <a:solidFill>
                <a:schemeClr val="lt1"/>
              </a:solidFill>
              <a:latin typeface="Courier New"/>
              <a:ea typeface="Courier New"/>
              <a:cs typeface="Courier New"/>
              <a:sym typeface="Courier New"/>
            </a:endParaRPr>
          </a:p>
          <a:p>
            <a:pPr lvl="0" algn="ctr"/>
            <a:endParaRPr lang="es-419" sz="3000" dirty="0">
              <a:solidFill>
                <a:srgbClr val="FFFF00"/>
              </a:solidFill>
              <a:latin typeface="Courier New"/>
              <a:ea typeface="Courier New"/>
              <a:cs typeface="Courier New"/>
              <a:sym typeface="Courier New"/>
            </a:endParaRPr>
          </a:p>
          <a:p>
            <a:pPr>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chemeClr val="lt1"/>
                </a:solidFill>
                <a:latin typeface="Courier New"/>
                <a:ea typeface="Courier New"/>
                <a:cs typeface="Courier New"/>
                <a:sym typeface="Courier New"/>
              </a:rPr>
              <a:t>'Contando...'</a:t>
            </a:r>
            <a:r>
              <a:rPr lang="es-419" sz="3000" dirty="0">
                <a:solidFill>
                  <a:srgbClr val="FFFF00"/>
                </a:solidFill>
                <a:latin typeface="Courier New"/>
                <a:ea typeface="Courier New"/>
                <a:cs typeface="Courier New"/>
                <a:sym typeface="Courier New"/>
              </a:rPr>
              <a:t>)</a:t>
            </a:r>
            <a:endParaRPr lang="es-419" sz="3000" dirty="0">
              <a:solidFill>
                <a:schemeClr val="lt1"/>
              </a:solidFill>
              <a:latin typeface="Courier New"/>
              <a:ea typeface="Courier New"/>
              <a:cs typeface="Courier New"/>
              <a:sym typeface="Courier New"/>
            </a:endParaRPr>
          </a:p>
          <a:p>
            <a:pPr lvl="0">
              <a:buClr>
                <a:srgbClr val="FFFF00"/>
              </a:buClr>
              <a:buSzPct val="25000"/>
            </a:pP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palabra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palabras:</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contadores</a:t>
            </a:r>
            <a:r>
              <a:rPr lang="es-419" sz="3000" dirty="0">
                <a:solidFill>
                  <a:schemeClr val="lt1"/>
                </a:solidFill>
                <a:latin typeface="Courier New"/>
                <a:ea typeface="Courier New"/>
                <a:cs typeface="Courier New"/>
                <a:sym typeface="Courier New"/>
              </a:rPr>
              <a:t>[palabra] = </a:t>
            </a:r>
            <a:r>
              <a:rPr lang="es-419" sz="3000" dirty="0" err="1">
                <a:solidFill>
                  <a:srgbClr val="00FF00"/>
                </a:solidFill>
                <a:latin typeface="Courier New"/>
                <a:ea typeface="Courier New"/>
                <a:cs typeface="Courier New"/>
                <a:sym typeface="Courier New"/>
              </a:rPr>
              <a:t>contadores</a:t>
            </a:r>
            <a:r>
              <a:rPr lang="es-419" sz="3000" dirty="0" err="1">
                <a:solidFill>
                  <a:schemeClr val="lt1"/>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get</a:t>
            </a:r>
            <a:r>
              <a:rPr lang="es-419" sz="3000" dirty="0">
                <a:solidFill>
                  <a:schemeClr val="lt1"/>
                </a:solidFill>
                <a:latin typeface="Courier New"/>
                <a:ea typeface="Courier New"/>
                <a:cs typeface="Courier New"/>
                <a:sym typeface="Courier New"/>
              </a:rPr>
              <a:t>(palabra,0) + 1</a:t>
            </a:r>
          </a:p>
          <a:p>
            <a:pPr>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chemeClr val="lt1"/>
                </a:solidFill>
                <a:latin typeface="Courier New"/>
                <a:ea typeface="Courier New"/>
                <a:cs typeface="Courier New"/>
                <a:sym typeface="Courier New"/>
              </a:rPr>
              <a:t>'Contadores', </a:t>
            </a:r>
            <a:r>
              <a:rPr lang="es-419" sz="3000" dirty="0">
                <a:solidFill>
                  <a:srgbClr val="00FF00"/>
                </a:solidFill>
                <a:latin typeface="Courier New"/>
                <a:ea typeface="Courier New"/>
                <a:cs typeface="Courier New"/>
                <a:sym typeface="Courier New"/>
              </a:rPr>
              <a:t>contadores</a:t>
            </a:r>
            <a:r>
              <a:rPr lang="es-419" sz="3000" dirty="0">
                <a:solidFill>
                  <a:srgbClr val="FFFF00"/>
                </a:solidFill>
                <a:latin typeface="Courier New"/>
                <a:ea typeface="Courier New"/>
                <a:cs typeface="Courier New"/>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lvl="0">
              <a:lnSpc>
                <a:spcPct val="115000"/>
              </a:lnSpc>
              <a:buClr>
                <a:schemeClr val="lt1"/>
              </a:buClr>
              <a:buSzPct val="25000"/>
            </a:pPr>
            <a:r>
              <a:rPr lang="es-419" sz="3200" dirty="0">
                <a:solidFill>
                  <a:schemeClr val="lt1"/>
                </a:solidFill>
                <a:latin typeface="Arial" charset="0"/>
                <a:ea typeface="Arial" charset="0"/>
                <a:cs typeface="Arial" charset="0"/>
                <a:sym typeface="Cabin"/>
              </a:rPr>
              <a:t>El patrón general para contar las palabras en una línea de texto es </a:t>
            </a:r>
            <a:r>
              <a:rPr lang="es-419" sz="3200" dirty="0">
                <a:solidFill>
                  <a:srgbClr val="FF00FF"/>
                </a:solidFill>
                <a:latin typeface="Arial" charset="0"/>
                <a:ea typeface="Arial" charset="0"/>
                <a:cs typeface="Arial" charset="0"/>
                <a:sym typeface="Cabin"/>
              </a:rPr>
              <a:t>dividir</a:t>
            </a:r>
            <a:r>
              <a:rPr lang="es-419" sz="3200" dirty="0">
                <a:solidFill>
                  <a:schemeClr val="lt1"/>
                </a:solidFill>
                <a:latin typeface="Arial" charset="0"/>
                <a:ea typeface="Arial" charset="0"/>
                <a:cs typeface="Arial" charset="0"/>
                <a:sym typeface="Cabin"/>
              </a:rPr>
              <a:t> la línea en palabras, y después recorrer las palabras y usar un </a:t>
            </a:r>
            <a:r>
              <a:rPr lang="es-419" sz="3200" dirty="0">
                <a:solidFill>
                  <a:srgbClr val="00FF00"/>
                </a:solidFill>
                <a:latin typeface="Arial" charset="0"/>
                <a:ea typeface="Arial" charset="0"/>
                <a:cs typeface="Arial" charset="0"/>
                <a:sym typeface="Cabin"/>
              </a:rPr>
              <a:t>diccionario</a:t>
            </a:r>
            <a:r>
              <a:rPr lang="es-419" sz="3200" dirty="0">
                <a:solidFill>
                  <a:schemeClr val="lt1"/>
                </a:solidFill>
                <a:latin typeface="Arial" charset="0"/>
                <a:ea typeface="Arial" charset="0"/>
                <a:cs typeface="Arial" charset="0"/>
                <a:sym typeface="Cabin"/>
              </a:rPr>
              <a:t> para mantener la cuenta de cada palabra de forma independiente.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lvl="0">
              <a:buClr>
                <a:srgbClr val="FFFF00"/>
              </a:buClr>
              <a:buSzPct val="25000"/>
            </a:pPr>
            <a:r>
              <a:rPr lang="es-419" sz="2600" dirty="0" err="1">
                <a:solidFill>
                  <a:srgbClr val="FFFF00"/>
                </a:solidFill>
                <a:latin typeface="Courier New"/>
                <a:ea typeface="Courier New"/>
                <a:cs typeface="Courier New"/>
                <a:sym typeface="Courier New"/>
              </a:rPr>
              <a:t>python</a:t>
            </a:r>
            <a:r>
              <a:rPr lang="es-419" sz="2600" dirty="0">
                <a:solidFill>
                  <a:srgbClr val="FFFF00"/>
                </a:solidFill>
                <a:latin typeface="Courier New"/>
                <a:ea typeface="Courier New"/>
                <a:cs typeface="Courier New"/>
                <a:sym typeface="Courier New"/>
              </a:rPr>
              <a:t> contador_palabras.py </a:t>
            </a:r>
          </a:p>
          <a:p>
            <a:pPr lvl="0">
              <a:buClr>
                <a:srgbClr val="FFFF00"/>
              </a:buClr>
              <a:buSzPct val="25000"/>
            </a:pPr>
            <a:r>
              <a:rPr lang="es-419" sz="2600" dirty="0">
                <a:solidFill>
                  <a:schemeClr val="lt1"/>
                </a:solidFill>
                <a:latin typeface="Courier New"/>
                <a:ea typeface="Courier New"/>
                <a:cs typeface="Courier New"/>
                <a:sym typeface="Courier New"/>
              </a:rPr>
              <a:t>Ingresa una línea de texto:</a:t>
            </a:r>
          </a:p>
          <a:p>
            <a:pPr lvl="0">
              <a:buClr>
                <a:srgbClr val="FFFF00"/>
              </a:buClr>
              <a:buSzPct val="25000"/>
            </a:pPr>
            <a:r>
              <a:rPr lang="es-419" sz="2600" dirty="0">
                <a:solidFill>
                  <a:srgbClr val="00FF00"/>
                </a:solidFill>
                <a:latin typeface="Courier New"/>
                <a:ea typeface="Courier New"/>
                <a:cs typeface="Courier New"/>
                <a:sym typeface="Courier New"/>
              </a:rPr>
              <a:t>el</a:t>
            </a:r>
            <a:r>
              <a:rPr lang="es-419" sz="2600" dirty="0">
                <a:solidFill>
                  <a:srgbClr val="FFFF00"/>
                </a:solidFill>
                <a:latin typeface="Courier New"/>
                <a:ea typeface="Courier New"/>
                <a:cs typeface="Courier New"/>
                <a:sym typeface="Courier New"/>
              </a:rPr>
              <a:t> payaso </a:t>
            </a:r>
            <a:r>
              <a:rPr lang="es-419" sz="2600" dirty="0" err="1">
                <a:solidFill>
                  <a:srgbClr val="FFFF00"/>
                </a:solidFill>
                <a:latin typeface="Courier New"/>
                <a:ea typeface="Courier New"/>
                <a:cs typeface="Courier New"/>
                <a:sym typeface="Courier New"/>
              </a:rPr>
              <a:t>corrio</a:t>
            </a:r>
            <a:r>
              <a:rPr lang="es-419" sz="2600" dirty="0">
                <a:solidFill>
                  <a:srgbClr val="FFFF00"/>
                </a:solidFill>
                <a:latin typeface="Courier New"/>
                <a:ea typeface="Courier New"/>
                <a:cs typeface="Courier New"/>
                <a:sym typeface="Courier New"/>
              </a:rPr>
              <a:t> </a:t>
            </a:r>
            <a:r>
              <a:rPr lang="es-419" sz="2600" dirty="0" err="1">
                <a:solidFill>
                  <a:srgbClr val="FFFF00"/>
                </a:solidFill>
                <a:latin typeface="Courier New"/>
                <a:ea typeface="Courier New"/>
                <a:cs typeface="Courier New"/>
                <a:sym typeface="Courier New"/>
              </a:rPr>
              <a:t>detras</a:t>
            </a:r>
            <a:r>
              <a:rPr lang="es-419" sz="2600" dirty="0">
                <a:solidFill>
                  <a:srgbClr val="FFFF00"/>
                </a:solidFill>
                <a:latin typeface="Courier New"/>
                <a:ea typeface="Courier New"/>
                <a:cs typeface="Courier New"/>
                <a:sym typeface="Courier New"/>
              </a:rPr>
              <a:t> del carro y </a:t>
            </a:r>
            <a:r>
              <a:rPr lang="es-419" sz="2600" dirty="0">
                <a:solidFill>
                  <a:srgbClr val="00FF00"/>
                </a:solidFill>
                <a:latin typeface="Courier New"/>
                <a:ea typeface="Courier New"/>
                <a:cs typeface="Courier New"/>
                <a:sym typeface="Courier New"/>
              </a:rPr>
              <a:t>el</a:t>
            </a:r>
            <a:r>
              <a:rPr lang="es-419" sz="2600" dirty="0">
                <a:solidFill>
                  <a:srgbClr val="FFFF00"/>
                </a:solidFill>
                <a:latin typeface="Courier New"/>
                <a:ea typeface="Courier New"/>
                <a:cs typeface="Courier New"/>
                <a:sym typeface="Courier New"/>
              </a:rPr>
              <a:t> carro </a:t>
            </a:r>
            <a:r>
              <a:rPr lang="es-419" sz="2600" dirty="0" err="1">
                <a:solidFill>
                  <a:srgbClr val="FFFF00"/>
                </a:solidFill>
                <a:latin typeface="Courier New"/>
                <a:ea typeface="Courier New"/>
                <a:cs typeface="Courier New"/>
                <a:sym typeface="Courier New"/>
              </a:rPr>
              <a:t>corrio</a:t>
            </a:r>
            <a:r>
              <a:rPr lang="es-419" sz="2600" dirty="0">
                <a:solidFill>
                  <a:srgbClr val="FFFF00"/>
                </a:solidFill>
                <a:latin typeface="Courier New"/>
                <a:ea typeface="Courier New"/>
                <a:cs typeface="Courier New"/>
                <a:sym typeface="Courier New"/>
              </a:rPr>
              <a:t> dentro de la tienda y la tienda cayo sobre </a:t>
            </a:r>
            <a:r>
              <a:rPr lang="es-419" sz="2600" dirty="0">
                <a:solidFill>
                  <a:srgbClr val="00FF00"/>
                </a:solidFill>
                <a:latin typeface="Courier New"/>
                <a:ea typeface="Courier New"/>
                <a:cs typeface="Courier New"/>
                <a:sym typeface="Courier New"/>
              </a:rPr>
              <a:t>el</a:t>
            </a:r>
            <a:r>
              <a:rPr lang="es-419" sz="2600" dirty="0">
                <a:solidFill>
                  <a:srgbClr val="FFFF00"/>
                </a:solidFill>
                <a:latin typeface="Courier New"/>
                <a:ea typeface="Courier New"/>
                <a:cs typeface="Courier New"/>
                <a:sym typeface="Courier New"/>
              </a:rPr>
              <a:t> payaso y </a:t>
            </a:r>
            <a:r>
              <a:rPr lang="es-419" sz="2600" dirty="0">
                <a:solidFill>
                  <a:srgbClr val="00FF00"/>
                </a:solidFill>
                <a:latin typeface="Courier New"/>
                <a:ea typeface="Courier New"/>
                <a:cs typeface="Courier New"/>
                <a:sym typeface="Courier New"/>
              </a:rPr>
              <a:t>el</a:t>
            </a:r>
            <a:r>
              <a:rPr lang="es-419" sz="2600" dirty="0">
                <a:solidFill>
                  <a:srgbClr val="FFFF00"/>
                </a:solidFill>
                <a:latin typeface="Courier New"/>
                <a:ea typeface="Courier New"/>
                <a:cs typeface="Courier New"/>
                <a:sym typeface="Courier New"/>
              </a:rPr>
              <a:t> carro </a:t>
            </a:r>
          </a:p>
          <a:p>
            <a:pPr lvl="0">
              <a:buClr>
                <a:srgbClr val="FFFF00"/>
              </a:buClr>
              <a:buSzPct val="25000"/>
            </a:pPr>
            <a:r>
              <a:rPr lang="es-419" sz="2600" dirty="0">
                <a:solidFill>
                  <a:srgbClr val="FFFF00"/>
                </a:solidFill>
                <a:latin typeface="Courier New"/>
                <a:ea typeface="Courier New"/>
                <a:cs typeface="Courier New"/>
                <a:sym typeface="Courier New"/>
              </a:rPr>
              <a:t> </a:t>
            </a:r>
          </a:p>
          <a:p>
            <a:pPr lvl="0">
              <a:buClr>
                <a:schemeClr val="lt1"/>
              </a:buClr>
              <a:buSzPct val="25000"/>
            </a:pPr>
            <a:r>
              <a:rPr lang="es-419" sz="2600" dirty="0">
                <a:solidFill>
                  <a:schemeClr val="lt1"/>
                </a:solidFill>
                <a:latin typeface="Courier New"/>
                <a:ea typeface="Courier New"/>
                <a:cs typeface="Courier New"/>
                <a:sym typeface="Courier New"/>
              </a:rPr>
              <a:t>Palabras: ['el', 'payaso', '</a:t>
            </a:r>
            <a:r>
              <a:rPr lang="es-419" sz="2600" dirty="0" err="1">
                <a:solidFill>
                  <a:schemeClr val="lt1"/>
                </a:solidFill>
                <a:latin typeface="Courier New"/>
                <a:ea typeface="Courier New"/>
                <a:cs typeface="Courier New"/>
                <a:sym typeface="Courier New"/>
              </a:rPr>
              <a:t>corrio</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detras</a:t>
            </a:r>
            <a:r>
              <a:rPr lang="es-419" sz="2600" dirty="0">
                <a:solidFill>
                  <a:schemeClr val="lt1"/>
                </a:solidFill>
                <a:latin typeface="Courier New"/>
                <a:ea typeface="Courier New"/>
                <a:cs typeface="Courier New"/>
                <a:sym typeface="Courier New"/>
              </a:rPr>
              <a:t>', 'del', 'carro', 'y', 'el', 'carro', '</a:t>
            </a:r>
            <a:r>
              <a:rPr lang="es-419" sz="2600" dirty="0" err="1">
                <a:solidFill>
                  <a:schemeClr val="lt1"/>
                </a:solidFill>
                <a:latin typeface="Courier New"/>
                <a:ea typeface="Courier New"/>
                <a:cs typeface="Courier New"/>
                <a:sym typeface="Courier New"/>
              </a:rPr>
              <a:t>corrio</a:t>
            </a:r>
            <a:r>
              <a:rPr lang="es-419" sz="2600" dirty="0">
                <a:solidFill>
                  <a:schemeClr val="lt1"/>
                </a:solidFill>
                <a:latin typeface="Courier New"/>
                <a:ea typeface="Courier New"/>
                <a:cs typeface="Courier New"/>
                <a:sym typeface="Courier New"/>
              </a:rPr>
              <a:t>', 'dentro', 'de', 'la', 'tienda', 'y', 'la', 'tienda', 'cayo', 'sobre', 'el', 'payaso', 'y', 'el', 'carro’]</a:t>
            </a:r>
          </a:p>
          <a:p>
            <a:pPr lvl="0">
              <a:buClr>
                <a:schemeClr val="lt1"/>
              </a:buClr>
              <a:buSzPct val="25000"/>
            </a:pPr>
            <a:r>
              <a:rPr lang="es-419" sz="2600" dirty="0">
                <a:solidFill>
                  <a:schemeClr val="lt1"/>
                </a:solidFill>
                <a:latin typeface="Courier New"/>
                <a:ea typeface="Courier New"/>
                <a:cs typeface="Courier New"/>
                <a:sym typeface="Courier New"/>
              </a:rPr>
              <a:t>Contando...</a:t>
            </a:r>
          </a:p>
          <a:p>
            <a:pPr lvl="0">
              <a:buClr>
                <a:schemeClr val="lt1"/>
              </a:buClr>
              <a:buSzPct val="25000"/>
            </a:pPr>
            <a:endParaRPr lang="es-419" sz="2600" dirty="0">
              <a:solidFill>
                <a:schemeClr val="lt1"/>
              </a:solidFill>
              <a:latin typeface="Courier New"/>
              <a:ea typeface="Courier New"/>
              <a:cs typeface="Courier New"/>
              <a:sym typeface="Courier New"/>
            </a:endParaRPr>
          </a:p>
          <a:p>
            <a:pPr lvl="0">
              <a:buClr>
                <a:schemeClr val="lt1"/>
              </a:buClr>
              <a:buSzPct val="25000"/>
            </a:pPr>
            <a:r>
              <a:rPr lang="es-419" sz="2600" dirty="0">
                <a:solidFill>
                  <a:schemeClr val="lt1"/>
                </a:solidFill>
                <a:latin typeface="Courier New"/>
                <a:ea typeface="Courier New"/>
                <a:cs typeface="Courier New"/>
                <a:sym typeface="Courier New"/>
              </a:rPr>
              <a:t>Contadores {'el': 4, 'payaso': 2, '</a:t>
            </a:r>
            <a:r>
              <a:rPr lang="es-419" sz="2600" dirty="0" err="1">
                <a:solidFill>
                  <a:schemeClr val="lt1"/>
                </a:solidFill>
                <a:latin typeface="Courier New"/>
                <a:ea typeface="Courier New"/>
                <a:cs typeface="Courier New"/>
                <a:sym typeface="Courier New"/>
              </a:rPr>
              <a:t>corrio</a:t>
            </a:r>
            <a:r>
              <a:rPr lang="es-419" sz="2600" dirty="0">
                <a:solidFill>
                  <a:schemeClr val="lt1"/>
                </a:solidFill>
                <a:latin typeface="Courier New"/>
                <a:ea typeface="Courier New"/>
                <a:cs typeface="Courier New"/>
                <a:sym typeface="Courier New"/>
              </a:rPr>
              <a:t>': 2, '</a:t>
            </a:r>
            <a:r>
              <a:rPr lang="es-419" sz="2600" dirty="0" err="1">
                <a:solidFill>
                  <a:schemeClr val="lt1"/>
                </a:solidFill>
                <a:latin typeface="Courier New"/>
                <a:ea typeface="Courier New"/>
                <a:cs typeface="Courier New"/>
                <a:sym typeface="Courier New"/>
              </a:rPr>
              <a:t>detras</a:t>
            </a:r>
            <a:r>
              <a:rPr lang="es-419" sz="2600" dirty="0">
                <a:solidFill>
                  <a:schemeClr val="lt1"/>
                </a:solidFill>
                <a:latin typeface="Courier New"/>
                <a:ea typeface="Courier New"/>
                <a:cs typeface="Courier New"/>
                <a:sym typeface="Courier New"/>
              </a:rPr>
              <a:t>': 1, 'del': 1, 'carro': 3, 'y': 3, 'dentro': 1, 'de': 1, 'la': 2, 'tienda': 2, 'cayo': 1, 'sobre': 1}</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772364" cy="4064000"/>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contadores = </a:t>
            </a:r>
            <a:r>
              <a:rPr lang="es-419" sz="2400" dirty="0" err="1">
                <a:solidFill>
                  <a:srgbClr val="FF7F00"/>
                </a:solidFill>
                <a:latin typeface="Courier New"/>
                <a:ea typeface="Courier New"/>
                <a:cs typeface="Courier New"/>
                <a:sym typeface="Courier New"/>
              </a:rPr>
              <a:t>dict</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err="1">
                <a:solidFill>
                  <a:schemeClr val="lt1"/>
                </a:solidFill>
                <a:latin typeface="Courier New"/>
                <a:ea typeface="Courier New"/>
                <a:cs typeface="Courier New"/>
                <a:sym typeface="Courier New"/>
              </a:rPr>
              <a:t>lineaa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input</a:t>
            </a:r>
            <a:r>
              <a:rPr lang="es-419" sz="2400" dirty="0">
                <a:solidFill>
                  <a:schemeClr val="lt1"/>
                </a:solidFill>
                <a:latin typeface="Courier New"/>
                <a:ea typeface="Courier New"/>
                <a:cs typeface="Courier New"/>
                <a:sym typeface="Courier New"/>
              </a:rPr>
              <a:t>('Ingresa una línea de texto:’)</a:t>
            </a:r>
          </a:p>
          <a:p>
            <a:pPr lvl="0">
              <a:buClr>
                <a:schemeClr val="lt1"/>
              </a:buClr>
              <a:buSzPct val="25000"/>
            </a:pPr>
            <a:r>
              <a:rPr lang="es-419" sz="2400" dirty="0">
                <a:solidFill>
                  <a:schemeClr val="lt1"/>
                </a:solidFill>
                <a:latin typeface="Courier New"/>
                <a:ea typeface="Courier New"/>
                <a:cs typeface="Courier New"/>
                <a:sym typeface="Courier New"/>
              </a:rPr>
              <a:t>palabras = </a:t>
            </a:r>
            <a:r>
              <a:rPr lang="es-419" sz="2400" dirty="0" err="1">
                <a:solidFill>
                  <a:schemeClr val="lt1"/>
                </a:solidFill>
                <a:latin typeface="Courier New"/>
                <a:ea typeface="Courier New"/>
                <a:cs typeface="Courier New"/>
                <a:sym typeface="Courier New"/>
              </a:rPr>
              <a:t>lineaa.</a:t>
            </a:r>
            <a:r>
              <a:rPr lang="es-419" sz="2400" dirty="0" err="1">
                <a:solidFill>
                  <a:srgbClr val="FF00FF"/>
                </a:solidFill>
                <a:latin typeface="Courier New"/>
                <a:ea typeface="Courier New"/>
                <a:cs typeface="Courier New"/>
                <a:sym typeface="Courier New"/>
              </a:rPr>
              <a:t>split</a:t>
            </a:r>
            <a:r>
              <a:rPr lang="es-419" sz="2400" dirty="0">
                <a:solidFill>
                  <a:schemeClr val="lt1"/>
                </a:solidFill>
                <a:latin typeface="Courier New"/>
                <a:ea typeface="Courier New"/>
                <a:cs typeface="Courier New"/>
                <a:sym typeface="Courier New"/>
              </a:rPr>
              <a:t>()</a:t>
            </a:r>
          </a:p>
          <a:p>
            <a:pPr lvl="0" algn="ctr"/>
            <a:endParaRPr lang="es-419" sz="2400" dirty="0">
              <a:solidFill>
                <a:srgbClr val="FFFF00"/>
              </a:solidFill>
              <a:latin typeface="Courier New"/>
              <a:ea typeface="Courier New"/>
              <a:cs typeface="Courier New"/>
              <a:sym typeface="Courier New"/>
            </a:endParaRPr>
          </a:p>
          <a:p>
            <a:pPr lvl="0">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'Palabras:', palabras</a:t>
            </a:r>
            <a:r>
              <a:rPr lang="es-419" sz="2400" dirty="0">
                <a:solidFill>
                  <a:srgbClr val="FFFF00"/>
                </a:solidFill>
                <a:latin typeface="Courier New"/>
                <a:ea typeface="Courier New"/>
                <a:cs typeface="Courier New"/>
                <a:sym typeface="Courier New"/>
              </a:rPr>
              <a:t>)</a:t>
            </a:r>
          </a:p>
          <a:p>
            <a:pPr>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'Contando...'</a:t>
            </a:r>
            <a:r>
              <a:rPr lang="es-419" sz="2400" dirty="0">
                <a:solidFill>
                  <a:srgbClr val="FFFF00"/>
                </a:solidFill>
                <a:latin typeface="Courier New"/>
                <a:ea typeface="Courier New"/>
                <a:cs typeface="Courier New"/>
                <a:sym typeface="Courier New"/>
              </a:rPr>
              <a:t>)</a:t>
            </a:r>
            <a:endParaRPr lang="es-419" sz="2400" dirty="0">
              <a:solidFill>
                <a:schemeClr val="lt1"/>
              </a:solidFill>
              <a:latin typeface="Courier New"/>
              <a:ea typeface="Courier New"/>
              <a:cs typeface="Courier New"/>
              <a:sym typeface="Courier New"/>
            </a:endParaRPr>
          </a:p>
          <a:p>
            <a:pPr lvl="0" algn="ctr"/>
            <a:endParaRPr lang="es-419" sz="2400" dirty="0">
              <a:solidFill>
                <a:schemeClr val="lt1"/>
              </a:solidFill>
              <a:latin typeface="Courier New"/>
              <a:ea typeface="Courier New"/>
              <a:cs typeface="Courier New"/>
              <a:sym typeface="Courier New"/>
            </a:endParaRP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palabra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palabras:</a:t>
            </a:r>
          </a:p>
          <a:p>
            <a:pPr lvl="0">
              <a:buClr>
                <a:schemeClr val="lt1"/>
              </a:buClr>
              <a:buSzPct val="25000"/>
            </a:pPr>
            <a:r>
              <a:rPr lang="es-419" sz="2400" dirty="0">
                <a:solidFill>
                  <a:schemeClr val="lt1"/>
                </a:solidFill>
                <a:latin typeface="Courier New"/>
                <a:ea typeface="Courier New"/>
                <a:cs typeface="Courier New"/>
                <a:sym typeface="Courier New"/>
              </a:rPr>
              <a:t>    contadores[palabra] = </a:t>
            </a:r>
            <a:r>
              <a:rPr lang="es-419" sz="2400" dirty="0" err="1">
                <a:solidFill>
                  <a:schemeClr val="lt1"/>
                </a:solidFill>
                <a:latin typeface="Courier New"/>
                <a:ea typeface="Courier New"/>
                <a:cs typeface="Courier New"/>
                <a:sym typeface="Courier New"/>
              </a:rPr>
              <a:t>contadores.</a:t>
            </a:r>
            <a:r>
              <a:rPr lang="es-419" sz="2400" dirty="0" err="1">
                <a:solidFill>
                  <a:srgbClr val="FF00FF"/>
                </a:solidFill>
                <a:latin typeface="Courier New"/>
                <a:ea typeface="Courier New"/>
                <a:cs typeface="Courier New"/>
                <a:sym typeface="Courier New"/>
              </a:rPr>
              <a:t>get</a:t>
            </a:r>
            <a:r>
              <a:rPr lang="es-419" sz="2400" dirty="0">
                <a:solidFill>
                  <a:schemeClr val="lt1"/>
                </a:solidFill>
                <a:latin typeface="Courier New"/>
                <a:ea typeface="Courier New"/>
                <a:cs typeface="Courier New"/>
                <a:sym typeface="Courier New"/>
              </a:rPr>
              <a:t>(palabra,0) + 1</a:t>
            </a:r>
          </a:p>
          <a:p>
            <a:pPr>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'Contadores', contadores</a:t>
            </a:r>
            <a:r>
              <a:rPr lang="es-419" sz="2400" dirty="0">
                <a:solidFill>
                  <a:srgbClr val="FFFF00"/>
                </a:solidFill>
                <a:latin typeface="Courier New"/>
                <a:ea typeface="Courier New"/>
                <a:cs typeface="Courier New"/>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lvl="0">
              <a:buClr>
                <a:srgbClr val="FFFF00"/>
              </a:buClr>
              <a:buSzPct val="25000"/>
            </a:pPr>
            <a:r>
              <a:rPr lang="es-419" sz="2800" dirty="0" err="1">
                <a:solidFill>
                  <a:srgbClr val="FFFF00"/>
                </a:solidFill>
                <a:latin typeface="Courier New"/>
                <a:ea typeface="Courier New"/>
                <a:cs typeface="Courier New"/>
                <a:sym typeface="Courier New"/>
              </a:rPr>
              <a:t>python</a:t>
            </a:r>
            <a:r>
              <a:rPr lang="es-419" sz="2800" dirty="0">
                <a:solidFill>
                  <a:srgbClr val="FFFF00"/>
                </a:solidFill>
                <a:latin typeface="Courier New"/>
                <a:ea typeface="Courier New"/>
                <a:cs typeface="Courier New"/>
                <a:sym typeface="Courier New"/>
              </a:rPr>
              <a:t> contador_palabras.py</a:t>
            </a:r>
            <a:endParaRPr lang="es-419" sz="2800" dirty="0">
              <a:solidFill>
                <a:srgbClr val="FFFF00"/>
              </a:solidFill>
              <a:latin typeface="Arial" charset="0"/>
              <a:ea typeface="Arial" charset="0"/>
              <a:cs typeface="Arial" charset="0"/>
              <a:sym typeface="Cabin"/>
            </a:endParaRPr>
          </a:p>
          <a:p>
            <a:pPr lvl="0">
              <a:buClr>
                <a:schemeClr val="lt1"/>
              </a:buClr>
              <a:buSzPct val="25000"/>
            </a:pPr>
            <a:r>
              <a:rPr lang="es-419" sz="2800" dirty="0">
                <a:solidFill>
                  <a:schemeClr val="lt1"/>
                </a:solidFill>
                <a:latin typeface="Arial" charset="0"/>
                <a:ea typeface="Arial" charset="0"/>
                <a:cs typeface="Arial" charset="0"/>
                <a:sym typeface="Cabin"/>
              </a:rPr>
              <a:t>Ingresa una línea de texto:</a:t>
            </a:r>
          </a:p>
          <a:p>
            <a:pPr lvl="0">
              <a:buClr>
                <a:schemeClr val="lt1"/>
              </a:buClr>
              <a:buSzPct val="25000"/>
            </a:pP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payaso </a:t>
            </a:r>
            <a:r>
              <a:rPr lang="es-419" sz="2800" dirty="0" err="1">
                <a:solidFill>
                  <a:srgbClr val="FFFF00"/>
                </a:solidFill>
                <a:latin typeface="Arial" charset="0"/>
                <a:ea typeface="Arial" charset="0"/>
                <a:cs typeface="Arial" charset="0"/>
                <a:sym typeface="Cabin"/>
              </a:rPr>
              <a:t>corrio</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detras</a:t>
            </a:r>
            <a:r>
              <a:rPr lang="es-419" sz="2800" dirty="0">
                <a:solidFill>
                  <a:srgbClr val="FFFF00"/>
                </a:solidFill>
                <a:latin typeface="Arial" charset="0"/>
                <a:ea typeface="Arial" charset="0"/>
                <a:cs typeface="Arial" charset="0"/>
                <a:sym typeface="Cabin"/>
              </a:rPr>
              <a:t> del carro y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carro </a:t>
            </a:r>
            <a:r>
              <a:rPr lang="es-419" sz="2800" dirty="0" err="1">
                <a:solidFill>
                  <a:srgbClr val="FFFF00"/>
                </a:solidFill>
                <a:latin typeface="Arial" charset="0"/>
                <a:ea typeface="Arial" charset="0"/>
                <a:cs typeface="Arial" charset="0"/>
                <a:sym typeface="Cabin"/>
              </a:rPr>
              <a:t>corrio</a:t>
            </a:r>
            <a:r>
              <a:rPr lang="es-419" sz="2800" dirty="0">
                <a:solidFill>
                  <a:srgbClr val="FFFF00"/>
                </a:solidFill>
                <a:latin typeface="Arial" charset="0"/>
                <a:ea typeface="Arial" charset="0"/>
                <a:cs typeface="Arial" charset="0"/>
                <a:sym typeface="Cabin"/>
              </a:rPr>
              <a:t> dentro de la tienda y la tienda cayo sobre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payaso y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carro</a:t>
            </a:r>
          </a:p>
          <a:p>
            <a:pPr lvl="0">
              <a:buClr>
                <a:schemeClr val="lt1"/>
              </a:buClr>
              <a:buSzPct val="25000"/>
            </a:pPr>
            <a:endParaRPr lang="es-419" sz="2800" dirty="0">
              <a:solidFill>
                <a:srgbClr val="FFFF00"/>
              </a:solidFill>
              <a:latin typeface="Arial" charset="0"/>
              <a:ea typeface="Arial" charset="0"/>
              <a:cs typeface="Arial" charset="0"/>
              <a:sym typeface="Cabin"/>
            </a:endParaRPr>
          </a:p>
          <a:p>
            <a:pPr lvl="0">
              <a:buClr>
                <a:schemeClr val="lt1"/>
              </a:buClr>
              <a:buSzPct val="25000"/>
            </a:pPr>
            <a:r>
              <a:rPr lang="es-419" sz="2800" dirty="0">
                <a:solidFill>
                  <a:schemeClr val="lt1"/>
                </a:solidFill>
                <a:latin typeface="Arial" charset="0"/>
                <a:ea typeface="Arial" charset="0"/>
                <a:cs typeface="Arial" charset="0"/>
                <a:sym typeface="Cabin"/>
              </a:rPr>
              <a:t>Palabras: ['el', 'payaso',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a:t>
            </a:r>
            <a:r>
              <a:rPr lang="es-419" sz="2800" dirty="0" err="1">
                <a:solidFill>
                  <a:schemeClr val="lt1"/>
                </a:solidFill>
                <a:latin typeface="Arial" charset="0"/>
                <a:ea typeface="Arial" charset="0"/>
                <a:cs typeface="Arial" charset="0"/>
                <a:sym typeface="Cabin"/>
              </a:rPr>
              <a:t>detras</a:t>
            </a:r>
            <a:r>
              <a:rPr lang="es-419" sz="2800" dirty="0">
                <a:solidFill>
                  <a:schemeClr val="lt1"/>
                </a:solidFill>
                <a:latin typeface="Arial" charset="0"/>
                <a:ea typeface="Arial" charset="0"/>
                <a:cs typeface="Arial" charset="0"/>
                <a:sym typeface="Cabin"/>
              </a:rPr>
              <a:t>', 'del', 'carro', 'y', 'el', 'carro',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'dentro', 'de', 'la', 'tienda', 'y', 'la', 'tienda', 'cayo', 'sobre', 'el', 'payaso', 'y', 'el', 'carro']</a:t>
            </a:r>
          </a:p>
          <a:p>
            <a:pPr lvl="0">
              <a:buClr>
                <a:schemeClr val="lt1"/>
              </a:buClr>
              <a:buSzPct val="25000"/>
            </a:pPr>
            <a:r>
              <a:rPr lang="es-419" sz="2800" dirty="0">
                <a:solidFill>
                  <a:schemeClr val="lt1"/>
                </a:solidFill>
                <a:latin typeface="Arial" charset="0"/>
                <a:ea typeface="Arial" charset="0"/>
                <a:cs typeface="Arial" charset="0"/>
                <a:sym typeface="Cabin"/>
              </a:rPr>
              <a:t>Contando...</a:t>
            </a:r>
          </a:p>
          <a:p>
            <a:pPr lvl="0">
              <a:buClr>
                <a:schemeClr val="lt1"/>
              </a:buClr>
              <a:buSzPct val="25000"/>
            </a:pPr>
            <a:r>
              <a:rPr lang="es-419" sz="2800" dirty="0">
                <a:solidFill>
                  <a:schemeClr val="lt1"/>
                </a:solidFill>
                <a:latin typeface="Arial" charset="0"/>
                <a:ea typeface="Arial" charset="0"/>
                <a:cs typeface="Arial" charset="0"/>
                <a:sym typeface="Cabin"/>
              </a:rPr>
              <a:t>Contadores {</a:t>
            </a:r>
            <a:r>
              <a:rPr lang="es-419" sz="2800" dirty="0">
                <a:solidFill>
                  <a:srgbClr val="00FF00"/>
                </a:solidFill>
                <a:latin typeface="Arial" charset="0"/>
                <a:ea typeface="Arial" charset="0"/>
                <a:cs typeface="Arial" charset="0"/>
                <a:sym typeface="Cabin"/>
              </a:rPr>
              <a:t>'el': 4</a:t>
            </a:r>
            <a:r>
              <a:rPr lang="es-419" sz="2800" dirty="0">
                <a:solidFill>
                  <a:schemeClr val="lt1"/>
                </a:solidFill>
                <a:latin typeface="Arial" charset="0"/>
                <a:ea typeface="Arial" charset="0"/>
                <a:cs typeface="Arial" charset="0"/>
                <a:sym typeface="Cabin"/>
              </a:rPr>
              <a:t>, 'payaso': 2,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2, '</a:t>
            </a:r>
            <a:r>
              <a:rPr lang="es-419" sz="2800" dirty="0" err="1">
                <a:solidFill>
                  <a:schemeClr val="lt1"/>
                </a:solidFill>
                <a:latin typeface="Arial" charset="0"/>
                <a:ea typeface="Arial" charset="0"/>
                <a:cs typeface="Arial" charset="0"/>
                <a:sym typeface="Cabin"/>
              </a:rPr>
              <a:t>detras</a:t>
            </a:r>
            <a:r>
              <a:rPr lang="es-419" sz="2800" dirty="0">
                <a:solidFill>
                  <a:schemeClr val="lt1"/>
                </a:solidFill>
                <a:latin typeface="Arial" charset="0"/>
                <a:ea typeface="Arial" charset="0"/>
                <a:cs typeface="Arial" charset="0"/>
                <a:sym typeface="Cabin"/>
              </a:rPr>
              <a:t>': 1, 'del': 1, 'carro': 3, 'y': 3, 'dentro': 1, 'de': 1, 'la': 2, 'tienda': 2, 'cayo': 1, 'sobre': 1}</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err="1">
                <a:solidFill>
                  <a:srgbClr val="FFD966"/>
                </a:solidFill>
                <a:latin typeface="Arial" charset="0"/>
                <a:ea typeface="Arial" charset="0"/>
                <a:cs typeface="Arial" charset="0"/>
                <a:sym typeface="Cabin"/>
              </a:rPr>
              <a:t>Bucles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Finitos</a:t>
            </a:r>
            <a:r>
              <a:rPr lang="en-US" sz="7600" dirty="0">
                <a:solidFill>
                  <a:srgbClr val="FFD966"/>
                </a:solidFill>
                <a:latin typeface="Arial" charset="0"/>
                <a:ea typeface="Arial" charset="0"/>
                <a:cs typeface="Arial" charset="0"/>
                <a:sym typeface="Cabin"/>
              </a:rPr>
              <a:t> y </a:t>
            </a:r>
            <a:r>
              <a:rPr lang="en-US" sz="7600"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sp>
        <p:nvSpPr>
          <p:cNvPr id="457" name="Shape 457"/>
          <p:cNvSpPr txBox="1">
            <a:spLocks noGrp="1"/>
          </p:cNvSpPr>
          <p:nvPr>
            <p:ph idx="1"/>
          </p:nvPr>
        </p:nvSpPr>
        <p:spPr>
          <a:xfrm>
            <a:off x="1155700" y="2603500"/>
            <a:ext cx="13931900" cy="2125663"/>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419" sz="3600" dirty="0">
                <a:solidFill>
                  <a:schemeClr val="lt1"/>
                </a:solidFill>
                <a:latin typeface="Arial" charset="0"/>
                <a:ea typeface="Arial" charset="0"/>
                <a:cs typeface="Arial" charset="0"/>
                <a:sym typeface="Cabin"/>
              </a:rPr>
              <a:t>A pesar de que los </a:t>
            </a:r>
            <a:r>
              <a:rPr lang="es-419" sz="3600" dirty="0">
                <a:solidFill>
                  <a:srgbClr val="00FF00"/>
                </a:solidFill>
                <a:latin typeface="Arial" charset="0"/>
                <a:ea typeface="Arial" charset="0"/>
                <a:cs typeface="Arial" charset="0"/>
                <a:sym typeface="Cabin"/>
              </a:rPr>
              <a:t>diccionarios</a:t>
            </a:r>
            <a:r>
              <a:rPr lang="es-419" sz="3600" dirty="0">
                <a:solidFill>
                  <a:schemeClr val="lt1"/>
                </a:solidFill>
                <a:latin typeface="Arial" charset="0"/>
                <a:ea typeface="Arial" charset="0"/>
                <a:cs typeface="Arial" charset="0"/>
                <a:sym typeface="Cabin"/>
              </a:rPr>
              <a:t> no se almacenan en orden, podemos escribir un bucle </a:t>
            </a:r>
            <a:r>
              <a:rPr lang="es-419" sz="3600" dirty="0" err="1">
                <a:solidFill>
                  <a:srgbClr val="FFFF00"/>
                </a:solidFill>
                <a:latin typeface="Arial" charset="0"/>
                <a:ea typeface="Arial" charset="0"/>
                <a:cs typeface="Arial" charset="0"/>
                <a:sym typeface="Cabin"/>
              </a:rPr>
              <a:t>for</a:t>
            </a:r>
            <a:r>
              <a:rPr lang="es-419" sz="3600" dirty="0">
                <a:solidFill>
                  <a:schemeClr val="lt1"/>
                </a:solidFill>
                <a:latin typeface="Arial" charset="0"/>
                <a:ea typeface="Arial" charset="0"/>
                <a:cs typeface="Arial" charset="0"/>
                <a:sym typeface="Cabin"/>
              </a:rPr>
              <a:t> que recorre todas las </a:t>
            </a:r>
            <a:r>
              <a:rPr lang="es-419" sz="3600" dirty="0">
                <a:solidFill>
                  <a:srgbClr val="00FFFF"/>
                </a:solidFill>
                <a:latin typeface="Arial" charset="0"/>
                <a:ea typeface="Arial" charset="0"/>
                <a:cs typeface="Arial" charset="0"/>
                <a:sym typeface="Cabin"/>
              </a:rPr>
              <a:t>entradas</a:t>
            </a:r>
            <a:r>
              <a:rPr lang="es-419" sz="3600" dirty="0">
                <a:solidFill>
                  <a:schemeClr val="lt1"/>
                </a:solidFill>
                <a:latin typeface="Arial" charset="0"/>
                <a:ea typeface="Arial" charset="0"/>
                <a:cs typeface="Arial" charset="0"/>
                <a:sym typeface="Cabin"/>
              </a:rPr>
              <a:t> en un </a:t>
            </a:r>
            <a:r>
              <a:rPr lang="es-419" sz="3600" dirty="0">
                <a:solidFill>
                  <a:srgbClr val="00FF00"/>
                </a:solidFill>
                <a:latin typeface="Arial" charset="0"/>
                <a:ea typeface="Arial" charset="0"/>
                <a:cs typeface="Arial" charset="0"/>
                <a:sym typeface="Cabin"/>
              </a:rPr>
              <a:t>diccionario</a:t>
            </a:r>
            <a:r>
              <a:rPr lang="es-419" sz="3600" dirty="0">
                <a:solidFill>
                  <a:schemeClr val="lt1"/>
                </a:solidFill>
                <a:latin typeface="Arial" charset="0"/>
                <a:ea typeface="Arial" charset="0"/>
                <a:cs typeface="Arial" charset="0"/>
                <a:sym typeface="Cabin"/>
              </a:rPr>
              <a:t> – de hecho recorre todas las </a:t>
            </a:r>
            <a:r>
              <a:rPr lang="es-419" sz="3600" dirty="0">
                <a:solidFill>
                  <a:srgbClr val="00FFFF"/>
                </a:solidFill>
                <a:latin typeface="Arial" charset="0"/>
                <a:ea typeface="Arial" charset="0"/>
                <a:cs typeface="Arial" charset="0"/>
                <a:sym typeface="Cabin"/>
              </a:rPr>
              <a:t>claves</a:t>
            </a:r>
            <a:r>
              <a:rPr lang="es-419" sz="3600" dirty="0">
                <a:solidFill>
                  <a:schemeClr val="lt1"/>
                </a:solidFill>
                <a:latin typeface="Arial" charset="0"/>
                <a:ea typeface="Arial" charset="0"/>
                <a:cs typeface="Arial" charset="0"/>
                <a:sym typeface="Cabin"/>
              </a:rPr>
              <a:t> en el </a:t>
            </a:r>
            <a:r>
              <a:rPr lang="es-419" sz="3600" dirty="0">
                <a:solidFill>
                  <a:srgbClr val="00FF00"/>
                </a:solidFill>
                <a:latin typeface="Arial" charset="0"/>
                <a:ea typeface="Arial" charset="0"/>
                <a:cs typeface="Arial" charset="0"/>
                <a:sym typeface="Cabin"/>
              </a:rPr>
              <a:t>diccionario</a:t>
            </a:r>
            <a:r>
              <a:rPr lang="es-419" sz="3600" dirty="0">
                <a:solidFill>
                  <a:schemeClr val="lt1"/>
                </a:solidFill>
                <a:latin typeface="Arial" charset="0"/>
                <a:ea typeface="Arial" charset="0"/>
                <a:cs typeface="Arial" charset="0"/>
                <a:sym typeface="Cabin"/>
              </a:rPr>
              <a:t> y</a:t>
            </a:r>
            <a:r>
              <a:rPr lang="es-419" sz="3600" dirty="0">
                <a:solidFill>
                  <a:srgbClr val="00FFFF"/>
                </a:solidFill>
                <a:latin typeface="Arial" charset="0"/>
                <a:ea typeface="Arial" charset="0"/>
                <a:cs typeface="Arial" charset="0"/>
                <a:sym typeface="Cabin"/>
              </a:rPr>
              <a:t> busca</a:t>
            </a:r>
            <a:r>
              <a:rPr lang="es-419" sz="3600" dirty="0">
                <a:solidFill>
                  <a:schemeClr val="lt1"/>
                </a:solidFill>
                <a:latin typeface="Arial" charset="0"/>
                <a:ea typeface="Arial" charset="0"/>
                <a:cs typeface="Arial" charset="0"/>
                <a:sym typeface="Cabin"/>
              </a:rPr>
              <a:t> los valores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contadores</a:t>
            </a:r>
            <a:r>
              <a:rPr lang="es-419" sz="2400" dirty="0">
                <a:solidFill>
                  <a:schemeClr val="lt1"/>
                </a:solidFill>
                <a:latin typeface="Courier New"/>
                <a:ea typeface="Courier New"/>
                <a:cs typeface="Courier New"/>
                <a:sym typeface="Courier New"/>
              </a:rPr>
              <a:t> = { </a:t>
            </a:r>
            <a:r>
              <a:rPr lang="es-419" sz="2400" dirty="0">
                <a:solidFill>
                  <a:srgbClr val="00FFFF"/>
                </a:solidFill>
                <a:latin typeface="Courier New"/>
                <a:ea typeface="Courier New"/>
                <a:cs typeface="Courier New"/>
                <a:sym typeface="Courier New"/>
              </a:rPr>
              <a:t>'</a:t>
            </a:r>
            <a:r>
              <a:rPr lang="es-419" sz="2400" dirty="0" err="1">
                <a:solidFill>
                  <a:srgbClr val="00FFFF"/>
                </a:solidFill>
                <a:latin typeface="Courier New"/>
                <a:ea typeface="Courier New"/>
                <a:cs typeface="Courier New"/>
                <a:sym typeface="Courier New"/>
              </a:rPr>
              <a:t>chuck</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 : 1 , </a:t>
            </a:r>
            <a:r>
              <a:rPr lang="es-419" sz="2400" dirty="0">
                <a:solidFill>
                  <a:srgbClr val="00FFFF"/>
                </a:solidFill>
                <a:latin typeface="Courier New"/>
                <a:ea typeface="Courier New"/>
                <a:cs typeface="Courier New"/>
                <a:sym typeface="Courier New"/>
              </a:rPr>
              <a:t>'</a:t>
            </a:r>
            <a:r>
              <a:rPr lang="es-419" sz="2400" dirty="0" err="1">
                <a:solidFill>
                  <a:srgbClr val="00FFFF"/>
                </a:solidFill>
                <a:latin typeface="Courier New"/>
                <a:ea typeface="Courier New"/>
                <a:cs typeface="Courier New"/>
                <a:sym typeface="Courier New"/>
              </a:rPr>
              <a:t>fred</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 : 42, </a:t>
            </a:r>
            <a:r>
              <a:rPr lang="es-419" sz="2400" dirty="0">
                <a:solidFill>
                  <a:srgbClr val="00FFFF"/>
                </a:solidFill>
                <a:latin typeface="Courier New"/>
                <a:ea typeface="Courier New"/>
                <a:cs typeface="Courier New"/>
                <a:sym typeface="Courier New"/>
              </a:rPr>
              <a:t>'</a:t>
            </a:r>
            <a:r>
              <a:rPr lang="es-419" sz="2400" dirty="0" err="1">
                <a:solidFill>
                  <a:srgbClr val="00FFFF"/>
                </a:solidFill>
                <a:latin typeface="Courier New"/>
                <a:ea typeface="Courier New"/>
                <a:cs typeface="Courier New"/>
                <a:sym typeface="Courier New"/>
              </a:rPr>
              <a:t>jan</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 100}</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a:solidFill>
                  <a:srgbClr val="00FFFF"/>
                </a:solidFill>
                <a:latin typeface="Courier New"/>
                <a:ea typeface="Courier New"/>
                <a:cs typeface="Courier New"/>
                <a:sym typeface="Courier New"/>
              </a:rPr>
              <a:t>clave</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contadores</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FF"/>
                </a:solidFill>
                <a:latin typeface="Courier New"/>
                <a:ea typeface="Courier New"/>
                <a:cs typeface="Courier New"/>
                <a:sym typeface="Courier New"/>
              </a:rPr>
              <a:t>clave</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contadores</a:t>
            </a:r>
            <a:r>
              <a:rPr lang="es-419" sz="2400" dirty="0">
                <a:solidFill>
                  <a:srgbClr val="00FFFF"/>
                </a:solidFill>
                <a:latin typeface="Courier New"/>
                <a:ea typeface="Courier New"/>
                <a:cs typeface="Courier New"/>
                <a:sym typeface="Courier New"/>
              </a:rPr>
              <a:t>[clave]</a:t>
            </a:r>
            <a:r>
              <a:rPr lang="es-419" sz="2400" dirty="0">
                <a:solidFill>
                  <a:srgbClr val="FFFF00"/>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p>
          <a:p>
            <a:pPr lvl="0">
              <a:buClr>
                <a:srgbClr val="00FFFF"/>
              </a:buClr>
              <a:buSzPct val="25000"/>
            </a:pPr>
            <a:r>
              <a:rPr lang="es-419" sz="2400" dirty="0" err="1">
                <a:solidFill>
                  <a:srgbClr val="00FFFF"/>
                </a:solidFill>
                <a:latin typeface="Courier New"/>
                <a:ea typeface="Courier New"/>
                <a:cs typeface="Courier New"/>
                <a:sym typeface="Courier New"/>
              </a:rPr>
              <a:t>jan</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100</a:t>
            </a:r>
          </a:p>
          <a:p>
            <a:pPr lvl="0">
              <a:buClr>
                <a:srgbClr val="00FFFF"/>
              </a:buClr>
              <a:buSzPct val="25000"/>
            </a:pPr>
            <a:r>
              <a:rPr lang="es-419" sz="2400" dirty="0" err="1">
                <a:solidFill>
                  <a:srgbClr val="00FFFF"/>
                </a:solidFill>
                <a:latin typeface="Courier New"/>
                <a:ea typeface="Courier New"/>
                <a:cs typeface="Courier New"/>
                <a:sym typeface="Courier New"/>
              </a:rPr>
              <a:t>chuck</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1</a:t>
            </a:r>
          </a:p>
          <a:p>
            <a:pPr lvl="0">
              <a:buClr>
                <a:srgbClr val="00FFFF"/>
              </a:buClr>
              <a:buSzPct val="25000"/>
            </a:pPr>
            <a:r>
              <a:rPr lang="es-419" sz="2400" dirty="0" err="1">
                <a:solidFill>
                  <a:srgbClr val="00FFFF"/>
                </a:solidFill>
                <a:latin typeface="Courier New"/>
                <a:ea typeface="Courier New"/>
                <a:cs typeface="Courier New"/>
                <a:sym typeface="Courier New"/>
              </a:rPr>
              <a:t>fred</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42</a:t>
            </a:r>
          </a:p>
          <a:p>
            <a:pPr lvl="0">
              <a:buClr>
                <a:schemeClr val="lt1"/>
              </a:buClr>
              <a:buSzPct val="25000"/>
            </a:pPr>
            <a:r>
              <a:rPr lang="es-419" sz="2400" dirty="0">
                <a:solidFill>
                  <a:schemeClr val="lt1"/>
                </a:solidFill>
                <a:latin typeface="Courier New"/>
                <a:ea typeface="Courier New"/>
                <a:cs typeface="Courier New"/>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ES" sz="6600" dirty="0">
                <a:solidFill>
                  <a:srgbClr val="FFD966"/>
                </a:solidFill>
                <a:latin typeface="Arial" charset="0"/>
                <a:ea typeface="Arial" charset="0"/>
                <a:cs typeface="Arial" charset="0"/>
                <a:sym typeface="Cabin"/>
              </a:rPr>
              <a:t>Recuperando listas de Claves y Valores</a:t>
            </a:r>
            <a:endParaRPr lang="en-US" sz="6600" u="none" strike="noStrike" cap="none" dirty="0">
              <a:solidFill>
                <a:srgbClr val="FFD966"/>
              </a:solidFill>
              <a:latin typeface="Arial" charset="0"/>
              <a:ea typeface="Arial" charset="0"/>
              <a:cs typeface="Arial" charset="0"/>
              <a:sym typeface="Cabin"/>
            </a:endParaRPr>
          </a:p>
        </p:txBody>
      </p:sp>
      <p:sp>
        <p:nvSpPr>
          <p:cNvPr id="464" name="Shape 464"/>
          <p:cNvSpPr txBox="1">
            <a:spLocks noGrp="1"/>
          </p:cNvSpPr>
          <p:nvPr>
            <p:ph idx="1"/>
          </p:nvPr>
        </p:nvSpPr>
        <p:spPr>
          <a:xfrm>
            <a:off x="1155700" y="2825921"/>
            <a:ext cx="3878711" cy="3612886"/>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Puedes obtener una lista de </a:t>
            </a:r>
            <a:r>
              <a:rPr lang="es-419" sz="3600" dirty="0">
                <a:solidFill>
                  <a:srgbClr val="00FF00"/>
                </a:solidFill>
                <a:latin typeface="Arial" charset="0"/>
                <a:ea typeface="Arial" charset="0"/>
                <a:cs typeface="Arial" charset="0"/>
                <a:sym typeface="Cabin"/>
              </a:rPr>
              <a:t>claves</a:t>
            </a:r>
            <a:r>
              <a:rPr lang="es-419" sz="3600" dirty="0">
                <a:solidFill>
                  <a:schemeClr val="lt1"/>
                </a:solidFill>
                <a:latin typeface="Arial" charset="0"/>
                <a:ea typeface="Arial" charset="0"/>
                <a:cs typeface="Arial" charset="0"/>
                <a:sym typeface="Cabin"/>
              </a:rPr>
              <a:t>, </a:t>
            </a:r>
            <a:r>
              <a:rPr lang="es-419" sz="3600" dirty="0">
                <a:solidFill>
                  <a:srgbClr val="FF00FF"/>
                </a:solidFill>
                <a:latin typeface="Arial" charset="0"/>
                <a:ea typeface="Arial" charset="0"/>
                <a:cs typeface="Arial" charset="0"/>
                <a:sym typeface="Cabin"/>
              </a:rPr>
              <a:t>valores,</a:t>
            </a:r>
            <a:r>
              <a:rPr lang="es-419" sz="3600" dirty="0">
                <a:solidFill>
                  <a:schemeClr val="lt1"/>
                </a:solidFill>
                <a:latin typeface="Arial" charset="0"/>
                <a:ea typeface="Arial" charset="0"/>
                <a:cs typeface="Arial" charset="0"/>
                <a:sym typeface="Cabin"/>
              </a:rPr>
              <a:t> o</a:t>
            </a:r>
            <a:r>
              <a:rPr lang="es-419" sz="3600" dirty="0">
                <a:solidFill>
                  <a:srgbClr val="FF7F00"/>
                </a:solidFill>
                <a:latin typeface="Arial" charset="0"/>
                <a:ea typeface="Arial" charset="0"/>
                <a:cs typeface="Arial" charset="0"/>
                <a:sym typeface="Cabin"/>
              </a:rPr>
              <a:t> ítems (ambos)</a:t>
            </a:r>
            <a:r>
              <a:rPr lang="es-419" sz="3600" dirty="0">
                <a:solidFill>
                  <a:schemeClr val="lt1"/>
                </a:solidFill>
                <a:latin typeface="Arial" charset="0"/>
                <a:ea typeface="Arial" charset="0"/>
                <a:cs typeface="Arial" charset="0"/>
                <a:sym typeface="Cabin"/>
              </a:rPr>
              <a:t> de un diccionario</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lvl="0">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chemeClr val="lt1"/>
                </a:solidFill>
                <a:latin typeface="Courier New"/>
                <a:ea typeface="Courier New"/>
                <a:cs typeface="Courier New"/>
                <a:sym typeface="Courier New"/>
              </a:rPr>
              <a:t>jjj</a:t>
            </a:r>
            <a:r>
              <a:rPr lang="es-419" sz="2500" dirty="0">
                <a:solidFill>
                  <a:schemeClr val="lt1"/>
                </a:solidFill>
                <a:latin typeface="Courier New"/>
                <a:ea typeface="Courier New"/>
                <a:cs typeface="Courier New"/>
                <a:sym typeface="Courier New"/>
              </a:rPr>
              <a:t> = { '</a:t>
            </a:r>
            <a:r>
              <a:rPr lang="es-419" sz="2500" dirty="0" err="1">
                <a:solidFill>
                  <a:schemeClr val="lt1"/>
                </a:solidFill>
                <a:latin typeface="Courier New"/>
                <a:ea typeface="Courier New"/>
                <a:cs typeface="Courier New"/>
                <a:sym typeface="Courier New"/>
              </a:rPr>
              <a:t>chuck</a:t>
            </a:r>
            <a:r>
              <a:rPr lang="es-419" sz="2500" dirty="0">
                <a:solidFill>
                  <a:schemeClr val="lt1"/>
                </a:solidFill>
                <a:latin typeface="Courier New"/>
                <a:ea typeface="Courier New"/>
                <a:cs typeface="Courier New"/>
                <a:sym typeface="Courier New"/>
              </a:rPr>
              <a:t>' : 1 , '</a:t>
            </a:r>
            <a:r>
              <a:rPr lang="es-419" sz="2500" dirty="0" err="1">
                <a:solidFill>
                  <a:schemeClr val="lt1"/>
                </a:solidFill>
                <a:latin typeface="Courier New"/>
                <a:ea typeface="Courier New"/>
                <a:cs typeface="Courier New"/>
                <a:sym typeface="Courier New"/>
              </a:rPr>
              <a:t>fred</a:t>
            </a:r>
            <a:r>
              <a:rPr lang="es-419" sz="2500" dirty="0">
                <a:solidFill>
                  <a:schemeClr val="lt1"/>
                </a:solidFill>
                <a:latin typeface="Courier New"/>
                <a:ea typeface="Courier New"/>
                <a:cs typeface="Courier New"/>
                <a:sym typeface="Courier New"/>
              </a:rPr>
              <a:t>' : 42, '</a:t>
            </a:r>
            <a:r>
              <a:rPr lang="es-419" sz="2500" dirty="0" err="1">
                <a:solidFill>
                  <a:schemeClr val="lt1"/>
                </a:solidFill>
                <a:latin typeface="Courier New"/>
                <a:ea typeface="Courier New"/>
                <a:cs typeface="Courier New"/>
                <a:sym typeface="Courier New"/>
              </a:rPr>
              <a:t>jan</a:t>
            </a:r>
            <a:r>
              <a:rPr lang="es-419" sz="2500" dirty="0">
                <a:solidFill>
                  <a:schemeClr val="lt1"/>
                </a:solidFill>
                <a:latin typeface="Courier New"/>
                <a:ea typeface="Courier New"/>
                <a:cs typeface="Courier New"/>
                <a:sym typeface="Courier New"/>
              </a:rPr>
              <a:t>': 100}</a:t>
            </a:r>
          </a:p>
          <a:p>
            <a:pPr>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rgbClr val="FFFF00"/>
                </a:solidFill>
                <a:latin typeface="Courier New"/>
                <a:ea typeface="Courier New"/>
                <a:cs typeface="Courier New"/>
                <a:sym typeface="Courier New"/>
              </a:rPr>
              <a:t>print</a:t>
            </a:r>
            <a:r>
              <a:rPr lang="es-419" sz="2500" dirty="0">
                <a:solidFill>
                  <a:srgbClr val="FFFF00"/>
                </a:solidFill>
                <a:latin typeface="Courier New"/>
                <a:ea typeface="Courier New"/>
                <a:cs typeface="Courier New"/>
                <a:sym typeface="Courier New"/>
              </a:rPr>
              <a:t>(</a:t>
            </a:r>
            <a:r>
              <a:rPr lang="es-419" sz="2500" dirty="0" err="1">
                <a:solidFill>
                  <a:srgbClr val="FF00FF"/>
                </a:solidFill>
                <a:latin typeface="Courier New"/>
                <a:ea typeface="Courier New"/>
                <a:cs typeface="Courier New"/>
                <a:sym typeface="Courier New"/>
              </a:rPr>
              <a:t>list</a:t>
            </a:r>
            <a:r>
              <a:rPr lang="es-419" sz="2500" dirty="0">
                <a:solidFill>
                  <a:schemeClr val="lt1"/>
                </a:solidFill>
                <a:latin typeface="Courier New"/>
                <a:ea typeface="Courier New"/>
                <a:cs typeface="Courier New"/>
                <a:sym typeface="Courier New"/>
              </a:rPr>
              <a:t>(</a:t>
            </a:r>
            <a:r>
              <a:rPr lang="es-419" sz="2500" dirty="0" err="1">
                <a:solidFill>
                  <a:schemeClr val="lt1"/>
                </a:solidFill>
                <a:latin typeface="Courier New"/>
                <a:ea typeface="Courier New"/>
                <a:cs typeface="Courier New"/>
                <a:sym typeface="Courier New"/>
              </a:rPr>
              <a:t>jjj</a:t>
            </a:r>
            <a:r>
              <a:rPr lang="es-419" sz="2500" dirty="0">
                <a:solidFill>
                  <a:schemeClr val="lt1"/>
                </a:solidFill>
                <a:latin typeface="Courier New"/>
                <a:ea typeface="Courier New"/>
                <a:cs typeface="Courier New"/>
                <a:sym typeface="Courier New"/>
              </a:rPr>
              <a:t>)</a:t>
            </a:r>
            <a:r>
              <a:rPr lang="es-419" sz="2500" dirty="0">
                <a:solidFill>
                  <a:srgbClr val="FFFF00"/>
                </a:solidFill>
                <a:latin typeface="Courier New"/>
                <a:ea typeface="Courier New"/>
                <a:cs typeface="Courier New"/>
                <a:sym typeface="Courier New"/>
              </a:rPr>
              <a:t>)</a:t>
            </a:r>
          </a:p>
          <a:p>
            <a:pPr lvl="0">
              <a:buClr>
                <a:srgbClr val="00FF00"/>
              </a:buClr>
              <a:buSzPct val="25000"/>
            </a:pPr>
            <a:r>
              <a:rPr lang="es-419" sz="2500" dirty="0">
                <a:solidFill>
                  <a:srgbClr val="00FF00"/>
                </a:solidFill>
                <a:latin typeface="Courier New"/>
                <a:ea typeface="Courier New"/>
                <a:cs typeface="Courier New"/>
                <a:sym typeface="Courier New"/>
              </a:rPr>
              <a:t>['</a:t>
            </a:r>
            <a:r>
              <a:rPr lang="es-419" sz="2500" dirty="0" err="1">
                <a:solidFill>
                  <a:srgbClr val="00FF00"/>
                </a:solidFill>
                <a:latin typeface="Courier New"/>
                <a:ea typeface="Courier New"/>
                <a:cs typeface="Courier New"/>
                <a:sym typeface="Courier New"/>
              </a:rPr>
              <a:t>jan</a:t>
            </a:r>
            <a:r>
              <a:rPr lang="es-419" sz="2500" dirty="0">
                <a:solidFill>
                  <a:srgbClr val="00FF00"/>
                </a:solidFill>
                <a:latin typeface="Courier New"/>
                <a:ea typeface="Courier New"/>
                <a:cs typeface="Courier New"/>
                <a:sym typeface="Courier New"/>
              </a:rPr>
              <a:t>', '</a:t>
            </a:r>
            <a:r>
              <a:rPr lang="es-419" sz="2500" dirty="0" err="1">
                <a:solidFill>
                  <a:srgbClr val="00FF00"/>
                </a:solidFill>
                <a:latin typeface="Courier New"/>
                <a:ea typeface="Courier New"/>
                <a:cs typeface="Courier New"/>
                <a:sym typeface="Courier New"/>
              </a:rPr>
              <a:t>chuck</a:t>
            </a:r>
            <a:r>
              <a:rPr lang="es-419" sz="2500" dirty="0">
                <a:solidFill>
                  <a:srgbClr val="00FF00"/>
                </a:solidFill>
                <a:latin typeface="Courier New"/>
                <a:ea typeface="Courier New"/>
                <a:cs typeface="Courier New"/>
                <a:sym typeface="Courier New"/>
              </a:rPr>
              <a:t>', '</a:t>
            </a:r>
            <a:r>
              <a:rPr lang="es-419" sz="2500" dirty="0" err="1">
                <a:solidFill>
                  <a:srgbClr val="00FF00"/>
                </a:solidFill>
                <a:latin typeface="Courier New"/>
                <a:ea typeface="Courier New"/>
                <a:cs typeface="Courier New"/>
                <a:sym typeface="Courier New"/>
              </a:rPr>
              <a:t>fred</a:t>
            </a:r>
            <a:r>
              <a:rPr lang="es-419" sz="2500" dirty="0">
                <a:solidFill>
                  <a:srgbClr val="00FF00"/>
                </a:solidFill>
                <a:latin typeface="Courier New"/>
                <a:ea typeface="Courier New"/>
                <a:cs typeface="Courier New"/>
                <a:sym typeface="Courier New"/>
              </a:rPr>
              <a:t>']</a:t>
            </a:r>
          </a:p>
          <a:p>
            <a:pPr>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rgbClr val="FFFF00"/>
                </a:solidFill>
                <a:latin typeface="Courier New"/>
                <a:ea typeface="Courier New"/>
                <a:cs typeface="Courier New"/>
                <a:sym typeface="Courier New"/>
              </a:rPr>
              <a:t>print</a:t>
            </a:r>
            <a:r>
              <a:rPr lang="es-419" sz="2500" dirty="0">
                <a:solidFill>
                  <a:srgbClr val="FFFF00"/>
                </a:solidFill>
                <a:latin typeface="Courier New"/>
                <a:ea typeface="Courier New"/>
                <a:cs typeface="Courier New"/>
                <a:sym typeface="Courier New"/>
              </a:rPr>
              <a:t>(</a:t>
            </a:r>
            <a:r>
              <a:rPr lang="es-419" sz="2500" dirty="0" err="1">
                <a:solidFill>
                  <a:schemeClr val="lt1"/>
                </a:solidFill>
                <a:latin typeface="Courier New"/>
                <a:ea typeface="Courier New"/>
                <a:cs typeface="Courier New"/>
                <a:sym typeface="Courier New"/>
              </a:rPr>
              <a:t>jjj.</a:t>
            </a:r>
            <a:r>
              <a:rPr lang="es-419" sz="2500" dirty="0" err="1">
                <a:solidFill>
                  <a:srgbClr val="FF00FF"/>
                </a:solidFill>
                <a:latin typeface="Courier New"/>
                <a:ea typeface="Courier New"/>
                <a:cs typeface="Courier New"/>
                <a:sym typeface="Courier New"/>
              </a:rPr>
              <a:t>keys</a:t>
            </a:r>
            <a:r>
              <a:rPr lang="es-419" sz="2500" dirty="0">
                <a:solidFill>
                  <a:srgbClr val="FF00FF"/>
                </a:solidFill>
                <a:latin typeface="Courier New"/>
                <a:ea typeface="Courier New"/>
                <a:cs typeface="Courier New"/>
                <a:sym typeface="Courier New"/>
              </a:rPr>
              <a:t>()</a:t>
            </a:r>
            <a:r>
              <a:rPr lang="es-419" sz="2500" dirty="0">
                <a:solidFill>
                  <a:srgbClr val="FFFF00"/>
                </a:solidFill>
                <a:latin typeface="Courier New"/>
                <a:ea typeface="Courier New"/>
                <a:cs typeface="Courier New"/>
                <a:sym typeface="Courier New"/>
              </a:rPr>
              <a:t>)</a:t>
            </a:r>
            <a:endParaRPr lang="es-419" sz="2500" dirty="0">
              <a:solidFill>
                <a:srgbClr val="FF00FF"/>
              </a:solidFill>
              <a:latin typeface="Courier New"/>
              <a:ea typeface="Courier New"/>
              <a:cs typeface="Courier New"/>
              <a:sym typeface="Courier New"/>
            </a:endParaRPr>
          </a:p>
          <a:p>
            <a:pPr lvl="0">
              <a:buClr>
                <a:srgbClr val="00FF00"/>
              </a:buClr>
              <a:buSzPct val="25000"/>
            </a:pPr>
            <a:r>
              <a:rPr lang="es-419" sz="2500" dirty="0">
                <a:solidFill>
                  <a:srgbClr val="00FF00"/>
                </a:solidFill>
                <a:latin typeface="Courier New"/>
                <a:ea typeface="Courier New"/>
                <a:cs typeface="Courier New"/>
                <a:sym typeface="Courier New"/>
              </a:rPr>
              <a:t>['</a:t>
            </a:r>
            <a:r>
              <a:rPr lang="es-419" sz="2500" dirty="0" err="1">
                <a:solidFill>
                  <a:srgbClr val="00FF00"/>
                </a:solidFill>
                <a:latin typeface="Courier New"/>
                <a:ea typeface="Courier New"/>
                <a:cs typeface="Courier New"/>
                <a:sym typeface="Courier New"/>
              </a:rPr>
              <a:t>jan</a:t>
            </a:r>
            <a:r>
              <a:rPr lang="es-419" sz="2500" dirty="0">
                <a:solidFill>
                  <a:srgbClr val="00FF00"/>
                </a:solidFill>
                <a:latin typeface="Courier New"/>
                <a:ea typeface="Courier New"/>
                <a:cs typeface="Courier New"/>
                <a:sym typeface="Courier New"/>
              </a:rPr>
              <a:t>', '</a:t>
            </a:r>
            <a:r>
              <a:rPr lang="es-419" sz="2500" dirty="0" err="1">
                <a:solidFill>
                  <a:srgbClr val="00FF00"/>
                </a:solidFill>
                <a:latin typeface="Courier New"/>
                <a:ea typeface="Courier New"/>
                <a:cs typeface="Courier New"/>
                <a:sym typeface="Courier New"/>
              </a:rPr>
              <a:t>chuck</a:t>
            </a:r>
            <a:r>
              <a:rPr lang="es-419" sz="2500" dirty="0">
                <a:solidFill>
                  <a:srgbClr val="00FF00"/>
                </a:solidFill>
                <a:latin typeface="Courier New"/>
                <a:ea typeface="Courier New"/>
                <a:cs typeface="Courier New"/>
                <a:sym typeface="Courier New"/>
              </a:rPr>
              <a:t>', '</a:t>
            </a:r>
            <a:r>
              <a:rPr lang="es-419" sz="2500" dirty="0" err="1">
                <a:solidFill>
                  <a:srgbClr val="00FF00"/>
                </a:solidFill>
                <a:latin typeface="Courier New"/>
                <a:ea typeface="Courier New"/>
                <a:cs typeface="Courier New"/>
                <a:sym typeface="Courier New"/>
              </a:rPr>
              <a:t>fred</a:t>
            </a:r>
            <a:r>
              <a:rPr lang="es-419" sz="2500" dirty="0">
                <a:solidFill>
                  <a:srgbClr val="00FF00"/>
                </a:solidFill>
                <a:latin typeface="Courier New"/>
                <a:ea typeface="Courier New"/>
                <a:cs typeface="Courier New"/>
                <a:sym typeface="Courier New"/>
              </a:rPr>
              <a:t>']</a:t>
            </a:r>
          </a:p>
          <a:p>
            <a:pPr>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rgbClr val="FFFF00"/>
                </a:solidFill>
                <a:latin typeface="Courier New"/>
                <a:ea typeface="Courier New"/>
                <a:cs typeface="Courier New"/>
                <a:sym typeface="Courier New"/>
              </a:rPr>
              <a:t>print</a:t>
            </a:r>
            <a:r>
              <a:rPr lang="es-419" sz="2500" dirty="0">
                <a:solidFill>
                  <a:srgbClr val="FFFF00"/>
                </a:solidFill>
                <a:latin typeface="Courier New"/>
                <a:ea typeface="Courier New"/>
                <a:cs typeface="Courier New"/>
                <a:sym typeface="Courier New"/>
              </a:rPr>
              <a:t>(</a:t>
            </a:r>
            <a:r>
              <a:rPr lang="es-419" sz="2500" dirty="0" err="1">
                <a:solidFill>
                  <a:schemeClr val="lt1"/>
                </a:solidFill>
                <a:latin typeface="Courier New"/>
                <a:ea typeface="Courier New"/>
                <a:cs typeface="Courier New"/>
                <a:sym typeface="Courier New"/>
              </a:rPr>
              <a:t>jjj.</a:t>
            </a:r>
            <a:r>
              <a:rPr lang="es-419" sz="2500" dirty="0" err="1">
                <a:solidFill>
                  <a:srgbClr val="FF00FF"/>
                </a:solidFill>
                <a:latin typeface="Courier New"/>
                <a:ea typeface="Courier New"/>
                <a:cs typeface="Courier New"/>
                <a:sym typeface="Courier New"/>
              </a:rPr>
              <a:t>values</a:t>
            </a:r>
            <a:r>
              <a:rPr lang="es-419" sz="2500" dirty="0">
                <a:solidFill>
                  <a:srgbClr val="FF00FF"/>
                </a:solidFill>
                <a:latin typeface="Courier New"/>
                <a:ea typeface="Courier New"/>
                <a:cs typeface="Courier New"/>
                <a:sym typeface="Courier New"/>
              </a:rPr>
              <a:t>()</a:t>
            </a:r>
            <a:r>
              <a:rPr lang="es-419" sz="2500" dirty="0">
                <a:solidFill>
                  <a:srgbClr val="FFFF00"/>
                </a:solidFill>
                <a:latin typeface="Courier New"/>
                <a:ea typeface="Courier New"/>
                <a:cs typeface="Courier New"/>
                <a:sym typeface="Courier New"/>
              </a:rPr>
              <a:t>)</a:t>
            </a:r>
            <a:endParaRPr lang="es-419" sz="2500" dirty="0">
              <a:solidFill>
                <a:srgbClr val="FF00FF"/>
              </a:solidFill>
              <a:latin typeface="Courier New"/>
              <a:ea typeface="Courier New"/>
              <a:cs typeface="Courier New"/>
              <a:sym typeface="Courier New"/>
            </a:endParaRPr>
          </a:p>
          <a:p>
            <a:pPr lvl="0">
              <a:buClr>
                <a:srgbClr val="FF00FF"/>
              </a:buClr>
              <a:buSzPct val="25000"/>
            </a:pPr>
            <a:r>
              <a:rPr lang="es-419" sz="2500" dirty="0">
                <a:solidFill>
                  <a:srgbClr val="FF00FF"/>
                </a:solidFill>
                <a:latin typeface="Courier New"/>
                <a:ea typeface="Courier New"/>
                <a:cs typeface="Courier New"/>
                <a:sym typeface="Courier New"/>
              </a:rPr>
              <a:t>[100, 1, 42]</a:t>
            </a:r>
          </a:p>
          <a:p>
            <a:pPr>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rgbClr val="FFFF00"/>
                </a:solidFill>
                <a:latin typeface="Courier New"/>
                <a:ea typeface="Courier New"/>
                <a:cs typeface="Courier New"/>
                <a:sym typeface="Courier New"/>
              </a:rPr>
              <a:t>print</a:t>
            </a:r>
            <a:r>
              <a:rPr lang="es-419" sz="2500" dirty="0">
                <a:solidFill>
                  <a:srgbClr val="FFFF00"/>
                </a:solidFill>
                <a:latin typeface="Courier New"/>
                <a:ea typeface="Courier New"/>
                <a:cs typeface="Courier New"/>
                <a:sym typeface="Courier New"/>
              </a:rPr>
              <a:t>(</a:t>
            </a:r>
            <a:r>
              <a:rPr lang="es-419" sz="2500" dirty="0" err="1">
                <a:solidFill>
                  <a:schemeClr val="lt1"/>
                </a:solidFill>
                <a:latin typeface="Courier New"/>
                <a:ea typeface="Courier New"/>
                <a:cs typeface="Courier New"/>
                <a:sym typeface="Courier New"/>
              </a:rPr>
              <a:t>jjj.</a:t>
            </a:r>
            <a:r>
              <a:rPr lang="es-419" sz="2500" dirty="0" err="1">
                <a:solidFill>
                  <a:srgbClr val="FF7F00"/>
                </a:solidFill>
                <a:latin typeface="Courier New"/>
                <a:ea typeface="Courier New"/>
                <a:cs typeface="Courier New"/>
                <a:sym typeface="Courier New"/>
              </a:rPr>
              <a:t>items</a:t>
            </a:r>
            <a:r>
              <a:rPr lang="es-419" sz="2500" dirty="0">
                <a:solidFill>
                  <a:srgbClr val="FF7F00"/>
                </a:solidFill>
                <a:latin typeface="Courier New"/>
                <a:ea typeface="Courier New"/>
                <a:cs typeface="Courier New"/>
                <a:sym typeface="Courier New"/>
              </a:rPr>
              <a:t>()</a:t>
            </a:r>
            <a:r>
              <a:rPr lang="es-419" sz="2500" dirty="0">
                <a:solidFill>
                  <a:srgbClr val="FFFF00"/>
                </a:solidFill>
                <a:latin typeface="Courier New"/>
                <a:ea typeface="Courier New"/>
                <a:cs typeface="Courier New"/>
                <a:sym typeface="Courier New"/>
              </a:rPr>
              <a:t>)</a:t>
            </a:r>
            <a:endParaRPr lang="es-419" sz="2500" dirty="0">
              <a:solidFill>
                <a:srgbClr val="FF7F00"/>
              </a:solidFill>
              <a:latin typeface="Courier New"/>
              <a:ea typeface="Courier New"/>
              <a:cs typeface="Courier New"/>
              <a:sym typeface="Courier New"/>
            </a:endParaRPr>
          </a:p>
          <a:p>
            <a:pPr lvl="0">
              <a:buClr>
                <a:schemeClr val="lt1"/>
              </a:buClr>
              <a:buSzPct val="25000"/>
            </a:pPr>
            <a:r>
              <a:rPr lang="es-419" sz="2500" dirty="0">
                <a:solidFill>
                  <a:srgbClr val="FF7F00"/>
                </a:solidFill>
                <a:latin typeface="Courier New"/>
                <a:ea typeface="Courier New"/>
                <a:cs typeface="Courier New"/>
                <a:sym typeface="Courier New"/>
              </a:rPr>
              <a:t>[('</a:t>
            </a:r>
            <a:r>
              <a:rPr lang="es-419" sz="2500" dirty="0" err="1">
                <a:solidFill>
                  <a:srgbClr val="FF7F00"/>
                </a:solidFill>
                <a:latin typeface="Courier New"/>
                <a:ea typeface="Courier New"/>
                <a:cs typeface="Courier New"/>
                <a:sym typeface="Courier New"/>
              </a:rPr>
              <a:t>jan</a:t>
            </a:r>
            <a:r>
              <a:rPr lang="es-419" sz="2500" dirty="0">
                <a:solidFill>
                  <a:srgbClr val="FF7F00"/>
                </a:solidFill>
                <a:latin typeface="Courier New"/>
                <a:ea typeface="Courier New"/>
                <a:cs typeface="Courier New"/>
                <a:sym typeface="Courier New"/>
              </a:rPr>
              <a:t>', 100), ('</a:t>
            </a:r>
            <a:r>
              <a:rPr lang="es-419" sz="2500" dirty="0" err="1">
                <a:solidFill>
                  <a:srgbClr val="FF7F00"/>
                </a:solidFill>
                <a:latin typeface="Courier New"/>
                <a:ea typeface="Courier New"/>
                <a:cs typeface="Courier New"/>
                <a:sym typeface="Courier New"/>
              </a:rPr>
              <a:t>chuck</a:t>
            </a:r>
            <a:r>
              <a:rPr lang="es-419" sz="2500" dirty="0">
                <a:solidFill>
                  <a:srgbClr val="FF7F00"/>
                </a:solidFill>
                <a:latin typeface="Courier New"/>
                <a:ea typeface="Courier New"/>
                <a:cs typeface="Courier New"/>
                <a:sym typeface="Courier New"/>
              </a:rPr>
              <a:t>', 1), ('</a:t>
            </a:r>
            <a:r>
              <a:rPr lang="es-419" sz="2500" dirty="0" err="1">
                <a:solidFill>
                  <a:srgbClr val="FF7F00"/>
                </a:solidFill>
                <a:latin typeface="Courier New"/>
                <a:ea typeface="Courier New"/>
                <a:cs typeface="Courier New"/>
                <a:sym typeface="Courier New"/>
              </a:rPr>
              <a:t>fred</a:t>
            </a:r>
            <a:r>
              <a:rPr lang="es-419" sz="2500" dirty="0">
                <a:solidFill>
                  <a:srgbClr val="FF7F00"/>
                </a:solidFill>
                <a:latin typeface="Courier New"/>
                <a:ea typeface="Courier New"/>
                <a:cs typeface="Courier New"/>
                <a:sym typeface="Courier New"/>
              </a:rPr>
              <a:t>', 42)]</a:t>
            </a:r>
          </a:p>
          <a:p>
            <a:pPr lvl="0">
              <a:buClr>
                <a:schemeClr val="lt1"/>
              </a:buClr>
              <a:buSzPct val="25000"/>
            </a:pPr>
            <a:r>
              <a:rPr lang="es-419" sz="2500" dirty="0">
                <a:solidFill>
                  <a:schemeClr val="lt1"/>
                </a:solidFill>
                <a:latin typeface="Courier New"/>
                <a:ea typeface="Courier New"/>
                <a:cs typeface="Courier New"/>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lvl="0" algn="ctr">
              <a:buClr>
                <a:schemeClr val="lt1"/>
              </a:buClr>
              <a:buSzPct val="25000"/>
            </a:pPr>
            <a:r>
              <a:rPr lang="es-419" sz="3400" b="1" dirty="0">
                <a:solidFill>
                  <a:schemeClr val="lt1"/>
                </a:solidFill>
                <a:latin typeface="Arial" charset="0"/>
                <a:ea typeface="Arial" charset="0"/>
                <a:cs typeface="Arial" charset="0"/>
                <a:sym typeface="Cabin"/>
              </a:rPr>
              <a:t>¿Qué es una </a:t>
            </a:r>
          </a:p>
          <a:p>
            <a:pPr lvl="0" algn="ctr">
              <a:buClr>
                <a:schemeClr val="lt1"/>
              </a:buClr>
              <a:buSzPct val="25000"/>
            </a:pPr>
            <a:r>
              <a:rPr lang="es-419" sz="3400" b="1" dirty="0">
                <a:solidFill>
                  <a:schemeClr val="lt1"/>
                </a:solidFill>
                <a:latin typeface="Arial" charset="0"/>
                <a:ea typeface="Arial" charset="0"/>
                <a:cs typeface="Arial" charset="0"/>
                <a:sym typeface="Cabin"/>
              </a:rPr>
              <a:t>“tupla”? - próximamente...</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ES" sz="7600" dirty="0">
                <a:solidFill>
                  <a:srgbClr val="FFD966"/>
                </a:solidFill>
                <a:latin typeface="Arial" charset="0"/>
                <a:ea typeface="Arial" charset="0"/>
                <a:cs typeface="Arial" charset="0"/>
                <a:sym typeface="Cabin"/>
              </a:rPr>
              <a:t>Bonus: Dos Variables de Iteración!</a:t>
            </a:r>
            <a:endParaRPr lang="en-US" sz="7600" u="none" strike="noStrike" cap="none" dirty="0">
              <a:solidFill>
                <a:srgbClr val="FFD966"/>
              </a:solidFill>
              <a:latin typeface="Arial" charset="0"/>
              <a:ea typeface="Arial" charset="0"/>
              <a:cs typeface="Arial" charset="0"/>
              <a:sym typeface="Cabin"/>
            </a:endParaRPr>
          </a:p>
        </p:txBody>
      </p:sp>
      <p:sp>
        <p:nvSpPr>
          <p:cNvPr id="473" name="Shape 473"/>
          <p:cNvSpPr txBox="1">
            <a:spLocks noGrp="1"/>
          </p:cNvSpPr>
          <p:nvPr>
            <p:ph idx="1"/>
          </p:nvPr>
        </p:nvSpPr>
        <p:spPr>
          <a:xfrm>
            <a:off x="1155700" y="2603500"/>
            <a:ext cx="5399399" cy="5702299"/>
          </a:xfrm>
          <a:prstGeom prst="rect">
            <a:avLst/>
          </a:prstGeom>
          <a:noFill/>
          <a:ln>
            <a:noFill/>
          </a:ln>
        </p:spPr>
        <p:txBody>
          <a:bodyPr lIns="38100" tIns="38100" rIns="38100" bIns="38100" anchor="ctr" anchorCtr="0">
            <a:noAutofit/>
          </a:bodyPr>
          <a:lstStyle/>
          <a:p>
            <a:pPr marL="571500" lvl="0" indent="-571500">
              <a:spcBef>
                <a:spcPts val="0"/>
              </a:spcBef>
              <a:spcAft>
                <a:spcPts val="1000"/>
              </a:spcAft>
              <a:buSzPct val="100000"/>
              <a:buFont typeface="Arial"/>
              <a:buChar char="•"/>
            </a:pPr>
            <a:r>
              <a:rPr lang="es-419" sz="3600" dirty="0">
                <a:solidFill>
                  <a:schemeClr val="lt1"/>
                </a:solidFill>
                <a:latin typeface="Arial" charset="0"/>
                <a:ea typeface="Arial" charset="0"/>
                <a:cs typeface="Arial" charset="0"/>
                <a:sym typeface="Cabin"/>
              </a:rPr>
              <a:t>Iteramos a través de los pares </a:t>
            </a:r>
            <a:r>
              <a:rPr lang="es-419" sz="3600" dirty="0">
                <a:solidFill>
                  <a:srgbClr val="FF7F00"/>
                </a:solidFill>
                <a:latin typeface="Arial" charset="0"/>
                <a:ea typeface="Arial" charset="0"/>
                <a:cs typeface="Arial" charset="0"/>
                <a:sym typeface="Cabin"/>
              </a:rPr>
              <a:t>clave</a:t>
            </a:r>
            <a:r>
              <a:rPr lang="es-419" sz="3600" dirty="0">
                <a:solidFill>
                  <a:schemeClr val="lt1"/>
                </a:solidFill>
                <a:latin typeface="Arial" charset="0"/>
                <a:ea typeface="Arial" charset="0"/>
                <a:cs typeface="Arial" charset="0"/>
                <a:sym typeface="Cabin"/>
              </a:rPr>
              <a:t>-</a:t>
            </a:r>
            <a:r>
              <a:rPr lang="es-419" sz="3600" dirty="0">
                <a:solidFill>
                  <a:srgbClr val="FFFF00"/>
                </a:solidFill>
                <a:latin typeface="Arial" charset="0"/>
                <a:ea typeface="Arial" charset="0"/>
                <a:cs typeface="Arial" charset="0"/>
                <a:sym typeface="Cabin"/>
              </a:rPr>
              <a:t>valor</a:t>
            </a:r>
            <a:r>
              <a:rPr lang="es-419" sz="3600" dirty="0">
                <a:solidFill>
                  <a:schemeClr val="lt1"/>
                </a:solidFill>
                <a:latin typeface="Arial" charset="0"/>
                <a:ea typeface="Arial" charset="0"/>
                <a:cs typeface="Arial" charset="0"/>
                <a:sym typeface="Cabin"/>
              </a:rPr>
              <a:t> en un diccionario usando *dos* variables de iteración</a:t>
            </a:r>
          </a:p>
          <a:p>
            <a:pPr marL="571500" lvl="0" indent="-571500">
              <a:spcBef>
                <a:spcPts val="3500"/>
              </a:spcBef>
              <a:spcAft>
                <a:spcPts val="1000"/>
              </a:spcAft>
              <a:buSzPct val="100000"/>
              <a:buFont typeface="Arial"/>
              <a:buChar char="•"/>
            </a:pPr>
            <a:r>
              <a:rPr lang="es-419" sz="3600" dirty="0">
                <a:solidFill>
                  <a:schemeClr val="lt1"/>
                </a:solidFill>
                <a:latin typeface="Arial" charset="0"/>
                <a:ea typeface="Arial" charset="0"/>
                <a:cs typeface="Arial" charset="0"/>
                <a:sym typeface="Cabin"/>
              </a:rPr>
              <a:t>En cada iteración, la primera variable es la </a:t>
            </a:r>
            <a:r>
              <a:rPr lang="es-419" sz="3600" dirty="0">
                <a:solidFill>
                  <a:srgbClr val="FF7F00"/>
                </a:solidFill>
                <a:latin typeface="Arial" charset="0"/>
                <a:ea typeface="Arial" charset="0"/>
                <a:cs typeface="Arial" charset="0"/>
                <a:sym typeface="Cabin"/>
              </a:rPr>
              <a:t>clave</a:t>
            </a:r>
            <a:r>
              <a:rPr lang="es-419" sz="3600" dirty="0">
                <a:solidFill>
                  <a:schemeClr val="lt1"/>
                </a:solidFill>
                <a:latin typeface="Arial" charset="0"/>
                <a:ea typeface="Arial" charset="0"/>
                <a:cs typeface="Arial" charset="0"/>
                <a:sym typeface="Cabin"/>
              </a:rPr>
              <a:t> y la segunda variable es el </a:t>
            </a:r>
            <a:r>
              <a:rPr lang="es-419" sz="3600" dirty="0">
                <a:solidFill>
                  <a:srgbClr val="FFFF00"/>
                </a:solidFill>
                <a:latin typeface="Arial" charset="0"/>
                <a:ea typeface="Arial" charset="0"/>
                <a:cs typeface="Arial" charset="0"/>
                <a:sym typeface="Cabin"/>
              </a:rPr>
              <a:t>valor</a:t>
            </a:r>
            <a:r>
              <a:rPr lang="es-419" sz="3600" dirty="0">
                <a:solidFill>
                  <a:schemeClr val="lt1"/>
                </a:solidFill>
                <a:latin typeface="Arial" charset="0"/>
                <a:ea typeface="Arial" charset="0"/>
                <a:cs typeface="Arial" charset="0"/>
                <a:sym typeface="Cabin"/>
              </a:rPr>
              <a:t> correspondiente a la clave</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rgbClr val="00FF00"/>
                </a:solidFill>
                <a:latin typeface="Courier"/>
                <a:ea typeface="Courier"/>
                <a:cs typeface="Courier"/>
                <a:sym typeface="Courier New"/>
              </a:rPr>
              <a:t>jjj</a:t>
            </a:r>
            <a:r>
              <a:rPr lang="en-US" sz="2400" i="0" u="none" strike="noStrike" cap="none" dirty="0">
                <a:solidFill>
                  <a:schemeClr val="lt1"/>
                </a:solidFill>
                <a:latin typeface="Courier"/>
                <a:ea typeface="Courier"/>
                <a:cs typeface="Courier"/>
                <a:sym typeface="Courier New"/>
              </a:rPr>
              <a:t> =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a:solidFill>
                  <a:schemeClr val="lt1"/>
                </a:solidFill>
                <a:latin typeface="Courier"/>
                <a:ea typeface="Courier"/>
                <a:cs typeface="Courier"/>
                <a:sym typeface="Courier New"/>
              </a:rPr>
              <a:t>    print(</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jan</a:t>
            </a:r>
            <a:r>
              <a:rPr lang="en-US" sz="2400"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chuck</a:t>
            </a:r>
            <a:r>
              <a:rPr lang="en-US" sz="24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933200" cy="7358063"/>
          </a:xfrm>
          <a:prstGeom prst="rect">
            <a:avLst/>
          </a:prstGeom>
          <a:noFill/>
          <a:ln>
            <a:noFill/>
          </a:ln>
        </p:spPr>
        <p:txBody>
          <a:bodyPr lIns="0" tIns="0" rIns="0" bIns="0" anchor="ctr" anchorCtr="0">
            <a:noAutofit/>
          </a:bodyPr>
          <a:lstStyle/>
          <a:p>
            <a:pPr lvl="0">
              <a:buClr>
                <a:srgbClr val="00FF00"/>
              </a:buClr>
              <a:buSzPct val="25000"/>
            </a:pPr>
            <a:r>
              <a:rPr lang="es-419" sz="2600" dirty="0">
                <a:solidFill>
                  <a:srgbClr val="00FF00"/>
                </a:solidFill>
                <a:latin typeface="Courier New"/>
                <a:ea typeface="Courier New"/>
                <a:cs typeface="Courier New"/>
                <a:sym typeface="Courier New"/>
              </a:rPr>
              <a:t>nombre = input('Ingresa un nombre de archivo:')</a:t>
            </a:r>
          </a:p>
          <a:p>
            <a:pPr lvl="0">
              <a:buClr>
                <a:srgbClr val="00FF00"/>
              </a:buClr>
              <a:buSzPct val="25000"/>
            </a:pPr>
            <a:r>
              <a:rPr lang="es-419" sz="2600" dirty="0">
                <a:solidFill>
                  <a:srgbClr val="00FF00"/>
                </a:solidFill>
                <a:latin typeface="Courier New"/>
                <a:ea typeface="Courier New"/>
                <a:cs typeface="Courier New"/>
                <a:sym typeface="Courier New"/>
              </a:rPr>
              <a:t>manejador = open(nombre)</a:t>
            </a:r>
          </a:p>
          <a:p>
            <a:pPr lvl="0" algn="ctr"/>
            <a:endParaRPr lang="es-419" sz="2600" dirty="0">
              <a:solidFill>
                <a:srgbClr val="00FF00"/>
              </a:solidFill>
              <a:latin typeface="Courier New"/>
              <a:ea typeface="Courier New"/>
              <a:cs typeface="Courier New"/>
              <a:sym typeface="Courier New"/>
            </a:endParaRPr>
          </a:p>
          <a:p>
            <a:pPr lvl="0">
              <a:buClr>
                <a:srgbClr val="00FF00"/>
              </a:buClr>
              <a:buSzPct val="25000"/>
            </a:pPr>
            <a:r>
              <a:rPr lang="es-419" sz="2600" dirty="0">
                <a:solidFill>
                  <a:srgbClr val="FF00FF"/>
                </a:solidFill>
                <a:latin typeface="Courier New"/>
                <a:ea typeface="Courier New"/>
                <a:cs typeface="Courier New"/>
                <a:sym typeface="Courier New"/>
              </a:rPr>
              <a:t>contadores = </a:t>
            </a:r>
            <a:r>
              <a:rPr lang="es-419" sz="2600" dirty="0" err="1">
                <a:solidFill>
                  <a:srgbClr val="FF00FF"/>
                </a:solidFill>
                <a:latin typeface="Courier New"/>
                <a:ea typeface="Courier New"/>
                <a:cs typeface="Courier New"/>
                <a:sym typeface="Courier New"/>
              </a:rPr>
              <a:t>dict</a:t>
            </a:r>
            <a:r>
              <a:rPr lang="es-419" sz="2600" dirty="0">
                <a:solidFill>
                  <a:srgbClr val="FF00FF"/>
                </a:solidFill>
                <a:latin typeface="Courier New"/>
                <a:ea typeface="Courier New"/>
                <a:cs typeface="Courier New"/>
                <a:sym typeface="Courier New"/>
              </a:rPr>
              <a:t>()</a:t>
            </a:r>
          </a:p>
          <a:p>
            <a:pPr lvl="0">
              <a:buClr>
                <a:srgbClr val="00FF00"/>
              </a:buClr>
              <a:buSzPct val="25000"/>
            </a:pPr>
            <a:r>
              <a:rPr lang="es-419" sz="2600" dirty="0" err="1">
                <a:solidFill>
                  <a:srgbClr val="FF00FF"/>
                </a:solidFill>
                <a:latin typeface="Courier New"/>
                <a:ea typeface="Courier New"/>
                <a:cs typeface="Courier New"/>
                <a:sym typeface="Courier New"/>
              </a:rPr>
              <a:t>for</a:t>
            </a:r>
            <a:r>
              <a:rPr lang="es-419" sz="2600" dirty="0">
                <a:solidFill>
                  <a:srgbClr val="FF00FF"/>
                </a:solidFill>
                <a:latin typeface="Courier New"/>
                <a:ea typeface="Courier New"/>
                <a:cs typeface="Courier New"/>
                <a:sym typeface="Courier New"/>
              </a:rPr>
              <a:t> </a:t>
            </a:r>
            <a:r>
              <a:rPr lang="es-419" sz="2600" dirty="0" err="1">
                <a:solidFill>
                  <a:srgbClr val="FF00FF"/>
                </a:solidFill>
                <a:latin typeface="Courier New"/>
                <a:ea typeface="Courier New"/>
                <a:cs typeface="Courier New"/>
                <a:sym typeface="Courier New"/>
              </a:rPr>
              <a:t>linea</a:t>
            </a:r>
            <a:r>
              <a:rPr lang="es-419" sz="2600" dirty="0">
                <a:solidFill>
                  <a:srgbClr val="FF00FF"/>
                </a:solidFill>
                <a:latin typeface="Courier New"/>
                <a:ea typeface="Courier New"/>
                <a:cs typeface="Courier New"/>
                <a:sym typeface="Courier New"/>
              </a:rPr>
              <a:t> in manejador:</a:t>
            </a:r>
          </a:p>
          <a:p>
            <a:pPr lvl="0">
              <a:buClr>
                <a:srgbClr val="00FF00"/>
              </a:buClr>
              <a:buSzPct val="25000"/>
            </a:pPr>
            <a:r>
              <a:rPr lang="es-419" sz="2600" dirty="0">
                <a:solidFill>
                  <a:srgbClr val="FF00FF"/>
                </a:solidFill>
                <a:latin typeface="Courier New"/>
                <a:ea typeface="Courier New"/>
                <a:cs typeface="Courier New"/>
                <a:sym typeface="Courier New"/>
              </a:rPr>
              <a:t>    palabras = </a:t>
            </a:r>
            <a:r>
              <a:rPr lang="es-419" sz="2600" dirty="0" err="1">
                <a:solidFill>
                  <a:srgbClr val="FF00FF"/>
                </a:solidFill>
                <a:latin typeface="Courier New"/>
                <a:ea typeface="Courier New"/>
                <a:cs typeface="Courier New"/>
                <a:sym typeface="Courier New"/>
              </a:rPr>
              <a:t>linea.split</a:t>
            </a:r>
            <a:r>
              <a:rPr lang="es-419" sz="2600" dirty="0">
                <a:solidFill>
                  <a:srgbClr val="FF00FF"/>
                </a:solidFill>
                <a:latin typeface="Courier New"/>
                <a:ea typeface="Courier New"/>
                <a:cs typeface="Courier New"/>
                <a:sym typeface="Courier New"/>
              </a:rPr>
              <a:t>()</a:t>
            </a:r>
          </a:p>
          <a:p>
            <a:pPr lvl="0">
              <a:buClr>
                <a:srgbClr val="00FF00"/>
              </a:buClr>
              <a:buSzPct val="25000"/>
            </a:pPr>
            <a:r>
              <a:rPr lang="es-419" sz="2600" dirty="0">
                <a:solidFill>
                  <a:srgbClr val="FF00FF"/>
                </a:solidFill>
                <a:latin typeface="Courier New"/>
                <a:ea typeface="Courier New"/>
                <a:cs typeface="Courier New"/>
                <a:sym typeface="Courier New"/>
              </a:rPr>
              <a:t>    </a:t>
            </a:r>
            <a:r>
              <a:rPr lang="es-419" sz="2600" dirty="0" err="1">
                <a:solidFill>
                  <a:srgbClr val="FF00FF"/>
                </a:solidFill>
                <a:latin typeface="Courier New"/>
                <a:ea typeface="Courier New"/>
                <a:cs typeface="Courier New"/>
                <a:sym typeface="Courier New"/>
              </a:rPr>
              <a:t>for</a:t>
            </a:r>
            <a:r>
              <a:rPr lang="es-419" sz="2600" dirty="0">
                <a:solidFill>
                  <a:srgbClr val="FF00FF"/>
                </a:solidFill>
                <a:latin typeface="Courier New"/>
                <a:ea typeface="Courier New"/>
                <a:cs typeface="Courier New"/>
                <a:sym typeface="Courier New"/>
              </a:rPr>
              <a:t> palabra in palabras:</a:t>
            </a:r>
          </a:p>
          <a:p>
            <a:pPr lvl="0">
              <a:buClr>
                <a:srgbClr val="00FF00"/>
              </a:buClr>
              <a:buSzPct val="25000"/>
            </a:pPr>
            <a:r>
              <a:rPr lang="es-419" sz="2600" dirty="0">
                <a:solidFill>
                  <a:srgbClr val="FF00FF"/>
                </a:solidFill>
                <a:latin typeface="Courier New"/>
                <a:ea typeface="Courier New"/>
                <a:cs typeface="Courier New"/>
                <a:sym typeface="Courier New"/>
              </a:rPr>
              <a:t>        contadores[palabra] = </a:t>
            </a:r>
            <a:r>
              <a:rPr lang="es-419" sz="2600" dirty="0" err="1">
                <a:solidFill>
                  <a:srgbClr val="FF00FF"/>
                </a:solidFill>
                <a:latin typeface="Courier New"/>
                <a:ea typeface="Courier New"/>
                <a:cs typeface="Courier New"/>
                <a:sym typeface="Courier New"/>
              </a:rPr>
              <a:t>contadores.get</a:t>
            </a:r>
            <a:r>
              <a:rPr lang="es-419" sz="2600" dirty="0">
                <a:solidFill>
                  <a:srgbClr val="FF00FF"/>
                </a:solidFill>
                <a:latin typeface="Courier New"/>
                <a:ea typeface="Courier New"/>
                <a:cs typeface="Courier New"/>
                <a:sym typeface="Courier New"/>
              </a:rPr>
              <a:t>(palabra,0) + 1</a:t>
            </a:r>
          </a:p>
          <a:p>
            <a:pPr lvl="0">
              <a:buClr>
                <a:srgbClr val="00FF00"/>
              </a:buClr>
            </a:pPr>
            <a:endParaRPr lang="es-419" sz="2600" dirty="0">
              <a:solidFill>
                <a:srgbClr val="00FF00"/>
              </a:solidFill>
              <a:latin typeface="Courier New"/>
              <a:ea typeface="Courier New"/>
              <a:cs typeface="Courier New"/>
              <a:sym typeface="Courier New"/>
            </a:endParaRPr>
          </a:p>
          <a:p>
            <a:pPr lvl="0">
              <a:buClr>
                <a:srgbClr val="00FF00"/>
              </a:buClr>
            </a:pPr>
            <a:endParaRPr lang="es-419" sz="2600" dirty="0">
              <a:solidFill>
                <a:srgbClr val="00FF00"/>
              </a:solidFill>
              <a:latin typeface="Courier New"/>
              <a:ea typeface="Courier New"/>
              <a:cs typeface="Courier New"/>
              <a:sym typeface="Courier New"/>
            </a:endParaRPr>
          </a:p>
          <a:p>
            <a:pPr lvl="0">
              <a:buClr>
                <a:srgbClr val="00FF00"/>
              </a:buClr>
              <a:buSzPct val="25000"/>
            </a:pPr>
            <a:r>
              <a:rPr lang="es-419" sz="2600" dirty="0" err="1">
                <a:solidFill>
                  <a:srgbClr val="00FFFF"/>
                </a:solidFill>
                <a:latin typeface="Courier New"/>
                <a:ea typeface="Courier New"/>
                <a:cs typeface="Courier New"/>
                <a:sym typeface="Courier New"/>
              </a:rPr>
              <a:t>grancontador</a:t>
            </a:r>
            <a:r>
              <a:rPr lang="es-419" sz="2600" dirty="0">
                <a:solidFill>
                  <a:srgbClr val="00FFFF"/>
                </a:solidFill>
                <a:latin typeface="Courier New"/>
                <a:ea typeface="Courier New"/>
                <a:cs typeface="Courier New"/>
                <a:sym typeface="Courier New"/>
              </a:rPr>
              <a:t> = </a:t>
            </a:r>
            <a:r>
              <a:rPr lang="es-419" sz="2600" dirty="0" err="1">
                <a:solidFill>
                  <a:srgbClr val="00FFFF"/>
                </a:solidFill>
                <a:latin typeface="Courier New"/>
                <a:ea typeface="Courier New"/>
                <a:cs typeface="Courier New"/>
                <a:sym typeface="Courier New"/>
              </a:rPr>
              <a:t>None</a:t>
            </a:r>
            <a:endParaRPr lang="es-419" sz="2600" dirty="0">
              <a:solidFill>
                <a:srgbClr val="00FFFF"/>
              </a:solidFill>
              <a:latin typeface="Courier New"/>
              <a:ea typeface="Courier New"/>
              <a:cs typeface="Courier New"/>
              <a:sym typeface="Courier New"/>
            </a:endParaRPr>
          </a:p>
          <a:p>
            <a:pPr lvl="0">
              <a:buClr>
                <a:srgbClr val="00FF00"/>
              </a:buClr>
              <a:buSzPct val="25000"/>
            </a:pPr>
            <a:r>
              <a:rPr lang="es-419" sz="2600" dirty="0" err="1">
                <a:solidFill>
                  <a:srgbClr val="00FFFF"/>
                </a:solidFill>
                <a:latin typeface="Courier New"/>
                <a:ea typeface="Courier New"/>
                <a:cs typeface="Courier New"/>
                <a:sym typeface="Courier New"/>
              </a:rPr>
              <a:t>granpalabra</a:t>
            </a:r>
            <a:r>
              <a:rPr lang="es-419" sz="2600" dirty="0">
                <a:solidFill>
                  <a:srgbClr val="00FFFF"/>
                </a:solidFill>
                <a:latin typeface="Courier New"/>
                <a:ea typeface="Courier New"/>
                <a:cs typeface="Courier New"/>
                <a:sym typeface="Courier New"/>
              </a:rPr>
              <a:t> = </a:t>
            </a:r>
            <a:r>
              <a:rPr lang="es-419" sz="2600" dirty="0" err="1">
                <a:solidFill>
                  <a:srgbClr val="00FFFF"/>
                </a:solidFill>
                <a:latin typeface="Courier New"/>
                <a:ea typeface="Courier New"/>
                <a:cs typeface="Courier New"/>
                <a:sym typeface="Courier New"/>
              </a:rPr>
              <a:t>None</a:t>
            </a:r>
            <a:endParaRPr lang="es-419" sz="2600" dirty="0">
              <a:solidFill>
                <a:srgbClr val="00FFFF"/>
              </a:solidFill>
              <a:latin typeface="Courier New"/>
              <a:ea typeface="Courier New"/>
              <a:cs typeface="Courier New"/>
              <a:sym typeface="Courier New"/>
            </a:endParaRPr>
          </a:p>
          <a:p>
            <a:pPr lvl="0">
              <a:buClr>
                <a:srgbClr val="00FF00"/>
              </a:buClr>
              <a:buSzPct val="25000"/>
            </a:pPr>
            <a:r>
              <a:rPr lang="es-419" sz="2600" dirty="0" err="1">
                <a:solidFill>
                  <a:srgbClr val="00FFFF"/>
                </a:solidFill>
                <a:latin typeface="Courier New"/>
                <a:ea typeface="Courier New"/>
                <a:cs typeface="Courier New"/>
                <a:sym typeface="Courier New"/>
              </a:rPr>
              <a:t>for</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palabra,contador</a:t>
            </a:r>
            <a:r>
              <a:rPr lang="es-419" sz="2600" dirty="0">
                <a:solidFill>
                  <a:srgbClr val="00FFFF"/>
                </a:solidFill>
                <a:latin typeface="Courier New"/>
                <a:ea typeface="Courier New"/>
                <a:cs typeface="Courier New"/>
                <a:sym typeface="Courier New"/>
              </a:rPr>
              <a:t> in </a:t>
            </a:r>
            <a:r>
              <a:rPr lang="es-419" sz="2600" dirty="0" err="1">
                <a:solidFill>
                  <a:srgbClr val="00FFFF"/>
                </a:solidFill>
                <a:latin typeface="Courier New"/>
                <a:ea typeface="Courier New"/>
                <a:cs typeface="Courier New"/>
                <a:sym typeface="Courier New"/>
              </a:rPr>
              <a:t>contadores.items</a:t>
            </a:r>
            <a:r>
              <a:rPr lang="es-419" sz="2600" dirty="0">
                <a:solidFill>
                  <a:srgbClr val="00FFFF"/>
                </a:solidFill>
                <a:latin typeface="Courier New"/>
                <a:ea typeface="Courier New"/>
                <a:cs typeface="Courier New"/>
                <a:sym typeface="Courier New"/>
              </a:rPr>
              <a:t>():</a:t>
            </a:r>
          </a:p>
          <a:p>
            <a:pPr lvl="0">
              <a:buClr>
                <a:srgbClr val="00FF00"/>
              </a:buClr>
              <a:buSzPct val="25000"/>
            </a:pP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if</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grancontador</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is</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None</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or</a:t>
            </a:r>
            <a:r>
              <a:rPr lang="es-419" sz="2600" dirty="0">
                <a:solidFill>
                  <a:srgbClr val="00FFFF"/>
                </a:solidFill>
                <a:latin typeface="Courier New"/>
                <a:ea typeface="Courier New"/>
                <a:cs typeface="Courier New"/>
                <a:sym typeface="Courier New"/>
              </a:rPr>
              <a:t> contador &gt; </a:t>
            </a:r>
            <a:r>
              <a:rPr lang="es-419" sz="2600" dirty="0" err="1">
                <a:solidFill>
                  <a:srgbClr val="00FFFF"/>
                </a:solidFill>
                <a:latin typeface="Courier New"/>
                <a:ea typeface="Courier New"/>
                <a:cs typeface="Courier New"/>
                <a:sym typeface="Courier New"/>
              </a:rPr>
              <a:t>grancontador</a:t>
            </a:r>
            <a:r>
              <a:rPr lang="es-419" sz="2600" dirty="0">
                <a:solidFill>
                  <a:srgbClr val="00FFFF"/>
                </a:solidFill>
                <a:latin typeface="Courier New"/>
                <a:ea typeface="Courier New"/>
                <a:cs typeface="Courier New"/>
                <a:sym typeface="Courier New"/>
              </a:rPr>
              <a:t>:</a:t>
            </a:r>
          </a:p>
          <a:p>
            <a:pPr lvl="0">
              <a:buClr>
                <a:srgbClr val="00FF00"/>
              </a:buClr>
              <a:buSzPct val="25000"/>
            </a:pP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granpalabra</a:t>
            </a:r>
            <a:r>
              <a:rPr lang="es-419" sz="2600" dirty="0">
                <a:solidFill>
                  <a:srgbClr val="00FFFF"/>
                </a:solidFill>
                <a:latin typeface="Courier New"/>
                <a:ea typeface="Courier New"/>
                <a:cs typeface="Courier New"/>
                <a:sym typeface="Courier New"/>
              </a:rPr>
              <a:t> = palabra</a:t>
            </a:r>
          </a:p>
          <a:p>
            <a:pPr lvl="0">
              <a:buClr>
                <a:srgbClr val="00FF00"/>
              </a:buClr>
              <a:buSzPct val="25000"/>
            </a:pP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grancontador</a:t>
            </a:r>
            <a:r>
              <a:rPr lang="es-419" sz="2600" dirty="0">
                <a:solidFill>
                  <a:srgbClr val="00FFFF"/>
                </a:solidFill>
                <a:latin typeface="Courier New"/>
                <a:ea typeface="Courier New"/>
                <a:cs typeface="Courier New"/>
                <a:sym typeface="Courier New"/>
              </a:rPr>
              <a:t> = contador</a:t>
            </a:r>
          </a:p>
          <a:p>
            <a:pPr lvl="0">
              <a:buClr>
                <a:srgbClr val="00FF00"/>
              </a:buClr>
            </a:pPr>
            <a:endParaRPr lang="es-419" sz="2600" dirty="0">
              <a:solidFill>
                <a:srgbClr val="00FF00"/>
              </a:solidFill>
              <a:latin typeface="Courier New"/>
              <a:ea typeface="Courier New"/>
              <a:cs typeface="Courier New"/>
              <a:sym typeface="Courier New"/>
            </a:endParaRPr>
          </a:p>
          <a:p>
            <a:pPr lvl="0">
              <a:buClr>
                <a:srgbClr val="00FF00"/>
              </a:buClr>
              <a:buSzPct val="25000"/>
            </a:pPr>
            <a:r>
              <a:rPr lang="es-419" sz="2600" dirty="0" err="1">
                <a:solidFill>
                  <a:srgbClr val="FF7F00"/>
                </a:solidFill>
                <a:latin typeface="Courier New"/>
                <a:ea typeface="Courier New"/>
                <a:cs typeface="Courier New"/>
                <a:sym typeface="Courier New"/>
              </a:rPr>
              <a:t>print</a:t>
            </a:r>
            <a:r>
              <a:rPr lang="es-419" sz="2600" dirty="0">
                <a:solidFill>
                  <a:srgbClr val="FF7F00"/>
                </a:solidFill>
                <a:latin typeface="Courier New"/>
                <a:ea typeface="Courier New"/>
                <a:cs typeface="Courier New"/>
                <a:sym typeface="Courier New"/>
              </a:rPr>
              <a:t>(</a:t>
            </a:r>
            <a:r>
              <a:rPr lang="es-419" sz="2600" dirty="0" err="1">
                <a:solidFill>
                  <a:srgbClr val="FF7F00"/>
                </a:solidFill>
                <a:latin typeface="Courier New"/>
                <a:ea typeface="Courier New"/>
                <a:cs typeface="Courier New"/>
                <a:sym typeface="Courier New"/>
              </a:rPr>
              <a:t>granpalabra</a:t>
            </a:r>
            <a:r>
              <a:rPr lang="es-419" sz="2600" dirty="0">
                <a:solidFill>
                  <a:srgbClr val="FF7F00"/>
                </a:solidFill>
                <a:latin typeface="Courier New"/>
                <a:ea typeface="Courier New"/>
                <a:cs typeface="Courier New"/>
                <a:sym typeface="Courier New"/>
              </a:rPr>
              <a:t>, </a:t>
            </a:r>
            <a:r>
              <a:rPr lang="es-419" sz="2600" dirty="0" err="1">
                <a:solidFill>
                  <a:srgbClr val="FF7F00"/>
                </a:solidFill>
                <a:latin typeface="Courier New"/>
                <a:ea typeface="Courier New"/>
                <a:cs typeface="Courier New"/>
                <a:sym typeface="Courier New"/>
              </a:rPr>
              <a:t>grancontador</a:t>
            </a:r>
            <a:r>
              <a:rPr lang="es-419" sz="2600" dirty="0">
                <a:solidFill>
                  <a:srgbClr val="FF7F00"/>
                </a:solidFill>
                <a:latin typeface="Courier New"/>
                <a:ea typeface="Courier New"/>
                <a:cs typeface="Courier New"/>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lvl="0">
              <a:buClr>
                <a:srgbClr val="FFFF00"/>
              </a:buClr>
              <a:buSzPct val="25000"/>
            </a:pPr>
            <a:r>
              <a:rPr lang="es-419" sz="3600" dirty="0">
                <a:solidFill>
                  <a:srgbClr val="FFFF00"/>
                </a:solidFill>
                <a:latin typeface="Arial" charset="0"/>
                <a:ea typeface="Arial" charset="0"/>
                <a:cs typeface="Arial" charset="0"/>
                <a:sym typeface="Cabin"/>
              </a:rPr>
              <a:t> </a:t>
            </a:r>
            <a:r>
              <a:rPr lang="es-419" sz="3600" dirty="0" err="1">
                <a:solidFill>
                  <a:srgbClr val="FFFF00"/>
                </a:solidFill>
                <a:latin typeface="Arial" charset="0"/>
                <a:ea typeface="Arial" charset="0"/>
                <a:cs typeface="Arial" charset="0"/>
                <a:sym typeface="Cabin"/>
              </a:rPr>
              <a:t>python</a:t>
            </a:r>
            <a:r>
              <a:rPr lang="es-419" sz="3600" dirty="0">
                <a:solidFill>
                  <a:srgbClr val="FFFF00"/>
                </a:solidFill>
                <a:latin typeface="Arial" charset="0"/>
                <a:ea typeface="Arial" charset="0"/>
                <a:cs typeface="Arial" charset="0"/>
                <a:sym typeface="Cabin"/>
              </a:rPr>
              <a:t> palabras.py </a:t>
            </a:r>
          </a:p>
          <a:p>
            <a:pPr lvl="0">
              <a:buClr>
                <a:srgbClr val="FFFF00"/>
              </a:buClr>
              <a:buSzPct val="25000"/>
            </a:pPr>
            <a:r>
              <a:rPr lang="es-419" sz="3600" dirty="0">
                <a:solidFill>
                  <a:srgbClr val="FFFF00"/>
                </a:solidFill>
                <a:latin typeface="Arial" charset="0"/>
                <a:ea typeface="Arial" charset="0"/>
                <a:cs typeface="Arial" charset="0"/>
                <a:sym typeface="Cabin"/>
              </a:rPr>
              <a:t> </a:t>
            </a:r>
            <a:r>
              <a:rPr lang="es-419" sz="3600" dirty="0" err="1">
                <a:solidFill>
                  <a:srgbClr val="FFFF00"/>
                </a:solidFill>
                <a:latin typeface="Arial" charset="0"/>
                <a:ea typeface="Arial" charset="0"/>
                <a:cs typeface="Arial" charset="0"/>
                <a:sym typeface="Cabin"/>
              </a:rPr>
              <a:t>Enter</a:t>
            </a:r>
            <a:r>
              <a:rPr lang="es-419" sz="3600" dirty="0">
                <a:solidFill>
                  <a:srgbClr val="FFFF00"/>
                </a:solidFill>
                <a:latin typeface="Arial" charset="0"/>
                <a:ea typeface="Arial" charset="0"/>
                <a:cs typeface="Arial" charset="0"/>
                <a:sym typeface="Cabin"/>
              </a:rPr>
              <a:t> file: </a:t>
            </a:r>
            <a:r>
              <a:rPr lang="es-419" sz="3600" dirty="0">
                <a:solidFill>
                  <a:schemeClr val="lt1"/>
                </a:solidFill>
                <a:latin typeface="Arial" charset="0"/>
                <a:ea typeface="Arial" charset="0"/>
                <a:cs typeface="Arial" charset="0"/>
                <a:sym typeface="Cabin"/>
              </a:rPr>
              <a:t>payaso.txt</a:t>
            </a:r>
          </a:p>
          <a:p>
            <a:pPr lvl="0">
              <a:buClr>
                <a:srgbClr val="FFFF00"/>
              </a:buClr>
              <a:buSzPct val="25000"/>
            </a:pPr>
            <a:r>
              <a:rPr lang="es-419" sz="3600" dirty="0">
                <a:solidFill>
                  <a:srgbClr val="FFFF00"/>
                </a:solidFill>
                <a:latin typeface="Arial" charset="0"/>
                <a:ea typeface="Arial" charset="0"/>
                <a:cs typeface="Arial" charset="0"/>
                <a:sym typeface="Cabin"/>
              </a:rPr>
              <a:t> el 4</a:t>
            </a:r>
          </a:p>
        </p:txBody>
      </p:sp>
      <p:sp>
        <p:nvSpPr>
          <p:cNvPr id="489" name="Shape 489"/>
          <p:cNvSpPr txBox="1"/>
          <p:nvPr/>
        </p:nvSpPr>
        <p:spPr>
          <a:xfrm>
            <a:off x="10626725" y="1705475"/>
            <a:ext cx="4935750"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lvl="0">
              <a:buClr>
                <a:srgbClr val="FFFF00"/>
              </a:buClr>
              <a:buSzPct val="25000"/>
            </a:pPr>
            <a:r>
              <a:rPr lang="es-419" sz="3600" dirty="0">
                <a:solidFill>
                  <a:srgbClr val="FFFF00"/>
                </a:solidFill>
                <a:latin typeface="Arial" charset="0"/>
                <a:ea typeface="Arial" charset="0"/>
                <a:cs typeface="Arial" charset="0"/>
                <a:sym typeface="Cabin"/>
              </a:rPr>
              <a:t> </a:t>
            </a:r>
            <a:r>
              <a:rPr lang="es-419" sz="3600" dirty="0" err="1">
                <a:solidFill>
                  <a:srgbClr val="FFFF00"/>
                </a:solidFill>
                <a:latin typeface="Arial" charset="0"/>
                <a:ea typeface="Arial" charset="0"/>
                <a:cs typeface="Arial" charset="0"/>
                <a:sym typeface="Cabin"/>
              </a:rPr>
              <a:t>python</a:t>
            </a:r>
            <a:r>
              <a:rPr lang="es-419" sz="3600" dirty="0">
                <a:solidFill>
                  <a:srgbClr val="FFFF00"/>
                </a:solidFill>
                <a:latin typeface="Arial" charset="0"/>
                <a:ea typeface="Arial" charset="0"/>
                <a:cs typeface="Arial" charset="0"/>
                <a:sym typeface="Cabin"/>
              </a:rPr>
              <a:t> palabras.py </a:t>
            </a:r>
          </a:p>
          <a:p>
            <a:pPr lvl="0">
              <a:buClr>
                <a:srgbClr val="FFFF00"/>
              </a:buClr>
              <a:buSzPct val="25000"/>
            </a:pPr>
            <a:r>
              <a:rPr lang="es-419" sz="3600" dirty="0">
                <a:solidFill>
                  <a:srgbClr val="FFFF00"/>
                </a:solidFill>
                <a:latin typeface="Arial" charset="0"/>
                <a:ea typeface="Arial" charset="0"/>
                <a:cs typeface="Arial" charset="0"/>
                <a:sym typeface="Cabin"/>
              </a:rPr>
              <a:t> </a:t>
            </a:r>
            <a:r>
              <a:rPr lang="es-419" sz="3600" dirty="0" err="1">
                <a:solidFill>
                  <a:srgbClr val="FFFF00"/>
                </a:solidFill>
                <a:latin typeface="Arial" charset="0"/>
                <a:ea typeface="Arial" charset="0"/>
                <a:cs typeface="Arial" charset="0"/>
                <a:sym typeface="Cabin"/>
              </a:rPr>
              <a:t>Enter</a:t>
            </a:r>
            <a:r>
              <a:rPr lang="es-419" sz="3600" dirty="0">
                <a:solidFill>
                  <a:srgbClr val="FFFF00"/>
                </a:solidFill>
                <a:latin typeface="Arial" charset="0"/>
                <a:ea typeface="Arial" charset="0"/>
                <a:cs typeface="Arial" charset="0"/>
                <a:sym typeface="Cabin"/>
              </a:rPr>
              <a:t> file: </a:t>
            </a:r>
            <a:r>
              <a:rPr lang="es-419" sz="3600" dirty="0">
                <a:solidFill>
                  <a:schemeClr val="lt1"/>
                </a:solidFill>
                <a:latin typeface="Arial" charset="0"/>
                <a:ea typeface="Arial" charset="0"/>
                <a:cs typeface="Arial" charset="0"/>
                <a:sym typeface="Cabin"/>
              </a:rPr>
              <a:t>palabras.txt</a:t>
            </a:r>
          </a:p>
          <a:p>
            <a:pPr lvl="0">
              <a:buClr>
                <a:srgbClr val="FFFF00"/>
              </a:buClr>
              <a:buSzPct val="25000"/>
            </a:pPr>
            <a:r>
              <a:rPr lang="es-419" sz="3600" dirty="0">
                <a:solidFill>
                  <a:srgbClr val="FFFF00"/>
                </a:solidFill>
                <a:latin typeface="Arial" charset="0"/>
                <a:ea typeface="Arial" charset="0"/>
                <a:cs typeface="Arial" charset="0"/>
                <a:sym typeface="Cabin"/>
              </a:rPr>
              <a:t> a 16</a:t>
            </a:r>
          </a:p>
        </p:txBody>
      </p:sp>
      <p:sp>
        <p:nvSpPr>
          <p:cNvPr id="2" name="TextBox 1"/>
          <p:cNvSpPr txBox="1"/>
          <p:nvPr/>
        </p:nvSpPr>
        <p:spPr>
          <a:xfrm>
            <a:off x="10626725" y="7630538"/>
            <a:ext cx="5445722" cy="584775"/>
          </a:xfrm>
          <a:prstGeom prst="rect">
            <a:avLst/>
          </a:prstGeom>
          <a:noFill/>
        </p:spPr>
        <p:txBody>
          <a:bodyPr wrap="none" rtlCol="0">
            <a:spAutoFit/>
          </a:bodyPr>
          <a:lstStyle/>
          <a:p>
            <a:r>
              <a:rPr lang="es-419" sz="3200" dirty="0">
                <a:solidFill>
                  <a:schemeClr val="bg1"/>
                </a:solidFill>
              </a:rPr>
              <a:t>Usando dos bucles anidados</a:t>
            </a: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Resumen</a:t>
            </a:r>
            <a:endParaRPr lang="en-US" sz="7600" u="none" strike="noStrike" cap="none" dirty="0">
              <a:solidFill>
                <a:srgbClr val="FFD966"/>
              </a:solidFill>
              <a:latin typeface="Arial" charset="0"/>
              <a:ea typeface="Arial" charset="0"/>
              <a:cs typeface="Arial" charset="0"/>
              <a:sym typeface="Cabin"/>
            </a:endParaRPr>
          </a:p>
        </p:txBody>
      </p:sp>
      <p:sp>
        <p:nvSpPr>
          <p:cNvPr id="4" name="Shape 375">
            <a:extLst>
              <a:ext uri="{FF2B5EF4-FFF2-40B4-BE49-F238E27FC236}">
                <a16:creationId xmlns:a16="http://schemas.microsoft.com/office/drawing/2014/main" id="{6E35DB77-545F-4C73-B049-2C9B7EF9D653}"/>
              </a:ext>
            </a:extLst>
          </p:cNvPr>
          <p:cNvSpPr txBox="1"/>
          <p:nvPr/>
        </p:nvSpPr>
        <p:spPr>
          <a:xfrm>
            <a:off x="908227" y="2711893"/>
            <a:ext cx="7450500"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¿Qué es una “colección”?</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Listas contra Diccionarios</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Constantes de Diccionarios</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La palabra más común</a:t>
            </a:r>
          </a:p>
          <a:p>
            <a:pPr marL="685800" lvl="0" indent="-394462">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Usando el método </a:t>
            </a:r>
            <a:r>
              <a:rPr lang="es-419" sz="3600" b="1" dirty="0" err="1">
                <a:solidFill>
                  <a:srgbClr val="FF00FF"/>
                </a:solidFill>
                <a:latin typeface="Arial" charset="0"/>
                <a:ea typeface="Arial" charset="0"/>
                <a:cs typeface="Arial" charset="0"/>
                <a:sym typeface="Cabin"/>
              </a:rPr>
              <a:t>get</a:t>
            </a:r>
            <a:r>
              <a:rPr lang="es-419" sz="3600" b="1" dirty="0">
                <a:solidFill>
                  <a:srgbClr val="FFFFFF"/>
                </a:solidFill>
                <a:latin typeface="Arial" charset="0"/>
                <a:ea typeface="Arial" charset="0"/>
                <a:cs typeface="Arial" charset="0"/>
                <a:sym typeface="Cabin"/>
              </a:rPr>
              <a:t>()</a:t>
            </a:r>
          </a:p>
        </p:txBody>
      </p:sp>
      <p:sp>
        <p:nvSpPr>
          <p:cNvPr id="5" name="Shape 375">
            <a:extLst>
              <a:ext uri="{FF2B5EF4-FFF2-40B4-BE49-F238E27FC236}">
                <a16:creationId xmlns:a16="http://schemas.microsoft.com/office/drawing/2014/main" id="{512C7EF5-AE72-4A98-853A-4CD48DAEF9FE}"/>
              </a:ext>
            </a:extLst>
          </p:cNvPr>
          <p:cNvSpPr txBox="1"/>
          <p:nvPr/>
        </p:nvSpPr>
        <p:spPr>
          <a:xfrm>
            <a:off x="8106815" y="2711893"/>
            <a:ext cx="7897273"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Indexado y falta de orden</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Escribiendo bucles de diccionarios</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Un vistazo: tuplas</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Ordenando diccionarios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s-ES" sz="7600" dirty="0">
                <a:solidFill>
                  <a:srgbClr val="FFD966"/>
                </a:solidFill>
                <a:latin typeface="Arial" charset="0"/>
                <a:ea typeface="Arial" charset="0"/>
                <a:cs typeface="Arial" charset="0"/>
                <a:sym typeface="Cabin"/>
              </a:rPr>
              <a:t>¿Qué No Es Una “Colección”?</a:t>
            </a:r>
            <a:endParaRPr lang="en-US" sz="7600" b="0" i="0" u="none" strike="noStrike" cap="none" dirty="0">
              <a:solidFill>
                <a:srgbClr val="FFD966"/>
              </a:solidFill>
              <a:latin typeface="Arial"/>
              <a:ea typeface="Arial"/>
              <a:cs typeface="Arial"/>
              <a:sym typeface="Arial"/>
            </a:endParaRPr>
          </a:p>
        </p:txBody>
      </p:sp>
      <p:sp>
        <p:nvSpPr>
          <p:cNvPr id="220" name="Shape 220"/>
          <p:cNvSpPr txBox="1">
            <a:spLocks noGrp="1"/>
          </p:cNvSpPr>
          <p:nvPr>
            <p:ph idx="1"/>
          </p:nvPr>
        </p:nvSpPr>
        <p:spPr>
          <a:xfrm>
            <a:off x="1155700" y="2603501"/>
            <a:ext cx="13931900" cy="1839912"/>
          </a:xfrm>
          <a:prstGeom prst="rect">
            <a:avLst/>
          </a:prstGeom>
          <a:noFill/>
          <a:ln>
            <a:noFill/>
          </a:ln>
        </p:spPr>
        <p:txBody>
          <a:bodyPr lIns="38100" tIns="38100" rIns="38100" bIns="38100" anchor="ctr" anchorCtr="0">
            <a:noAutofit/>
          </a:bodyPr>
          <a:lstStyle/>
          <a:p>
            <a:pPr marL="571500" lvl="0" indent="-571500">
              <a:spcBef>
                <a:spcPts val="0"/>
              </a:spcBef>
              <a:buSzPct val="100000"/>
              <a:buFont typeface="Arial"/>
              <a:buChar char="•"/>
            </a:pPr>
            <a:r>
              <a:rPr lang="es-419" sz="3600" dirty="0">
                <a:solidFill>
                  <a:schemeClr val="lt1"/>
                </a:solidFill>
                <a:latin typeface="Arial" charset="0"/>
                <a:ea typeface="Arial" charset="0"/>
                <a:cs typeface="Arial" charset="0"/>
                <a:sym typeface="Cabin"/>
              </a:rPr>
              <a:t>La mayoría de nuestras </a:t>
            </a:r>
            <a:r>
              <a:rPr lang="es-419" sz="3600" dirty="0">
                <a:solidFill>
                  <a:srgbClr val="00FF00"/>
                </a:solidFill>
                <a:latin typeface="Arial" charset="0"/>
                <a:ea typeface="Arial" charset="0"/>
                <a:cs typeface="Arial" charset="0"/>
                <a:sym typeface="Cabin"/>
              </a:rPr>
              <a:t>variables</a:t>
            </a:r>
            <a:r>
              <a:rPr lang="es-419" sz="3600" dirty="0">
                <a:solidFill>
                  <a:schemeClr val="lt1"/>
                </a:solidFill>
                <a:latin typeface="Arial" charset="0"/>
                <a:ea typeface="Arial" charset="0"/>
                <a:cs typeface="Arial" charset="0"/>
                <a:sym typeface="Cabin"/>
              </a:rPr>
              <a:t> tienen un único valor en ellas – cuando ponemos un nuevo valor en la </a:t>
            </a:r>
            <a:r>
              <a:rPr lang="es-419" sz="3600" dirty="0">
                <a:solidFill>
                  <a:srgbClr val="00FF00"/>
                </a:solidFill>
                <a:latin typeface="Arial" charset="0"/>
                <a:ea typeface="Arial" charset="0"/>
                <a:cs typeface="Arial" charset="0"/>
                <a:sym typeface="Cabin"/>
              </a:rPr>
              <a:t>variable</a:t>
            </a:r>
            <a:r>
              <a:rPr lang="es-419" sz="3600" dirty="0">
                <a:solidFill>
                  <a:schemeClr val="lt1"/>
                </a:solidFill>
                <a:latin typeface="Arial" charset="0"/>
                <a:ea typeface="Arial" charset="0"/>
                <a:cs typeface="Arial" charset="0"/>
                <a:sym typeface="Cabin"/>
              </a:rPr>
              <a:t> – el valor anterior se sobrescribe</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err="1">
                <a:solidFill>
                  <a:srgbClr val="FFFF00"/>
                </a:solidFill>
              </a:rPr>
              <a:t>Agradecimientos</a:t>
            </a:r>
            <a:r>
              <a:rPr lang="en-US" sz="3600" dirty="0">
                <a:solidFill>
                  <a:srgbClr val="FFFF00"/>
                </a:solidFill>
              </a:rPr>
              <a:t> / </a:t>
            </a:r>
            <a:r>
              <a:rPr lang="en-US" sz="3600" dirty="0" err="1">
                <a:solidFill>
                  <a:srgbClr val="FFFF00"/>
                </a:solidFill>
              </a:rPr>
              <a:t>Contribuciones</a:t>
            </a:r>
            <a:endParaRPr lang="en-US" sz="3600" dirty="0">
              <a:solidFill>
                <a:srgbClr val="FFFF00"/>
              </a:solidFill>
            </a:endParaRPr>
          </a:p>
        </p:txBody>
      </p:sp>
      <p:sp>
        <p:nvSpPr>
          <p:cNvPr id="543" name="Shape 543"/>
          <p:cNvSpPr txBox="1"/>
          <p:nvPr/>
        </p:nvSpPr>
        <p:spPr>
          <a:xfrm>
            <a:off x="1155700" y="2208255"/>
            <a:ext cx="7905173"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Las diapositivas están bajo el Copyright 2010-  Charles R.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3"/>
              </a:rPr>
              <a:t>www.dr-chuck.com</a:t>
            </a:r>
            <a:r>
              <a:rPr kumimoji="0" lang="es-MX" sz="1800" b="0" i="0" u="none" strike="noStrike" kern="0" cap="none" spc="0" normalizeH="0" baseline="0" noProof="0" dirty="0">
                <a:ln>
                  <a:noFill/>
                </a:ln>
                <a:solidFill>
                  <a:srgbClr val="FFFFFF"/>
                </a:solidFill>
                <a:effectLst/>
                <a:uLnTx/>
                <a:uFillTx/>
                <a:latin typeface="Arial"/>
                <a:cs typeface="Arial"/>
                <a:sym typeface="Arial"/>
              </a:rPr>
              <a:t>) de la Escuela de Informática  de la Universidad de Michigan y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4"/>
              </a:rPr>
              <a:t>open.umich.edu</a:t>
            </a:r>
            <a:r>
              <a:rPr kumimoji="0" lang="es-MX" sz="1800" b="0" i="0" u="none" strike="noStrike" kern="0" cap="none" spc="0" normalizeH="0" baseline="0" noProof="0" dirty="0">
                <a:ln>
                  <a:noFill/>
                </a:ln>
                <a:solidFill>
                  <a:srgbClr val="FFFFFF"/>
                </a:solidFill>
                <a:effectLst/>
                <a:uLnTx/>
                <a:uFillTx/>
                <a:latin typeface="Arial"/>
                <a:cs typeface="Arial"/>
                <a:sym typeface="Arial"/>
              </a:rPr>
              <a:t>, y están disponibles públicamente bajo una Licencia Creative Commons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Attribution</a:t>
            </a:r>
            <a:r>
              <a:rPr kumimoji="0" lang="es-MX" sz="1800" b="0" i="0" u="none" strike="noStrike" kern="0" cap="none" spc="0" normalizeH="0" baseline="0" noProof="0" dirty="0">
                <a:ln>
                  <a:noFill/>
                </a:ln>
                <a:solidFill>
                  <a:srgbClr val="FFFFFF"/>
                </a:solidFill>
                <a:effectLst/>
                <a:uLnTx/>
                <a:uFillTx/>
                <a:latin typeface="Arial"/>
                <a:cs typeface="Arial"/>
                <a:sym typeface="Aria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Desarrollo inicial: Charles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Escuela de Informática de la Universidad de Michigan.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FFFFFF"/>
                </a:solidFill>
                <a:effectLst/>
                <a:uLnTx/>
                <a:uFillTx/>
                <a:latin typeface="Arial"/>
                <a:cs typeface="Arial"/>
                <a:sym typeface="Arial"/>
              </a:rPr>
              <a:t>Traducción</a:t>
            </a:r>
            <a:r>
              <a:rPr kumimoji="0" lang="en-US" sz="1800" b="0" i="0" u="none" strike="noStrike" kern="0" cap="none" spc="0" normalizeH="0" baseline="0" noProof="0" dirty="0">
                <a:ln>
                  <a:noFill/>
                </a:ln>
                <a:solidFill>
                  <a:srgbClr val="FFFFFF"/>
                </a:solidFill>
                <a:effectLst/>
                <a:uLnTx/>
                <a:uFillTx/>
                <a:latin typeface="Arial"/>
                <a:cs typeface="Arial"/>
                <a:sym typeface="Arial"/>
              </a:rPr>
              <a:t> al </a:t>
            </a:r>
            <a:r>
              <a:rPr kumimoji="0" lang="en-US" sz="1800" b="0" i="0" u="none" strike="noStrike" kern="0" cap="none" spc="0" normalizeH="0" baseline="0" noProof="0" dirty="0" err="1">
                <a:ln>
                  <a:noFill/>
                </a:ln>
                <a:solidFill>
                  <a:srgbClr val="FFFFFF"/>
                </a:solidFill>
                <a:effectLst/>
                <a:uLnTx/>
                <a:uFillTx/>
                <a:latin typeface="Arial"/>
                <a:cs typeface="Arial"/>
                <a:sym typeface="Arial"/>
              </a:rPr>
              <a:t>Español</a:t>
            </a:r>
            <a:r>
              <a:rPr kumimoji="0" lang="en-US" sz="1800" b="0" i="0" u="none" strike="noStrike" kern="0" cap="none" spc="0" normalizeH="0" baseline="0" noProof="0" dirty="0">
                <a:ln>
                  <a:noFill/>
                </a:ln>
                <a:solidFill>
                  <a:srgbClr val="FFFFFF"/>
                </a:solidFill>
                <a:effectLst/>
                <a:uLnTx/>
                <a:uFillTx/>
                <a:latin typeface="Arial"/>
                <a:cs typeface="Arial"/>
                <a:sym typeface="Arial"/>
              </a:rPr>
              <a:t> por Juan Carlos Pérez Castellanos - 2020-05-19</a:t>
            </a: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704400" y="2208255"/>
            <a:ext cx="6797699"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cs typeface="Arial"/>
                <a:sym typeface="Aria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1" y="789709"/>
            <a:ext cx="11624430" cy="1750290"/>
          </a:xfrm>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s-ES" sz="7600" dirty="0">
                <a:solidFill>
                  <a:srgbClr val="FFD966"/>
                </a:solidFill>
                <a:latin typeface="Arial" charset="0"/>
                <a:ea typeface="Arial" charset="0"/>
                <a:cs typeface="Arial" charset="0"/>
                <a:sym typeface="Cabin"/>
              </a:rPr>
              <a:t>Una Historia De Dos Colecciones...</a:t>
            </a:r>
            <a:endParaRPr lang="en-US" sz="7600" u="none" strike="noStrike" cap="none" dirty="0">
              <a:solidFill>
                <a:srgbClr val="FFD966"/>
              </a:solidFill>
              <a:latin typeface="Arial" charset="0"/>
              <a:ea typeface="Arial" charset="0"/>
              <a:cs typeface="Arial" charset="0"/>
              <a:sym typeface="Cabin"/>
            </a:endParaRPr>
          </a:p>
        </p:txBody>
      </p:sp>
      <p:sp>
        <p:nvSpPr>
          <p:cNvPr id="227" name="Shape 227"/>
          <p:cNvSpPr txBox="1">
            <a:spLocks noGrp="1"/>
          </p:cNvSpPr>
          <p:nvPr>
            <p:ph idx="1"/>
          </p:nvPr>
        </p:nvSpPr>
        <p:spPr>
          <a:xfrm>
            <a:off x="608202" y="2603500"/>
            <a:ext cx="10683575" cy="5702299"/>
          </a:xfrm>
          <a:prstGeom prst="rect">
            <a:avLst/>
          </a:prstGeom>
          <a:noFill/>
          <a:ln>
            <a:noFill/>
          </a:ln>
        </p:spPr>
        <p:txBody>
          <a:bodyPr lIns="38100" tIns="38100" rIns="38100" bIns="38100" anchor="ctr" anchorCtr="0">
            <a:noAutofit/>
          </a:bodyPr>
          <a:lstStyle/>
          <a:p>
            <a:pPr marL="749300" lvl="0" indent="-371094">
              <a:spcBef>
                <a:spcPts val="0"/>
              </a:spcBef>
              <a:buClr>
                <a:srgbClr val="00FF00"/>
              </a:buClr>
              <a:buSzPct val="100000"/>
              <a:buFont typeface="Cabin"/>
              <a:buChar char="•"/>
            </a:pPr>
            <a:r>
              <a:rPr lang="es-419" sz="3600" dirty="0">
                <a:solidFill>
                  <a:srgbClr val="00FF00"/>
                </a:solidFill>
                <a:latin typeface="Arial" charset="0"/>
                <a:ea typeface="Arial" charset="0"/>
                <a:cs typeface="Arial" charset="0"/>
                <a:sym typeface="Cabin"/>
              </a:rPr>
              <a:t>Lista</a:t>
            </a:r>
          </a:p>
          <a:p>
            <a:pPr marL="1041400" lvl="1" indent="-371094">
              <a:spcBef>
                <a:spcPts val="3500"/>
              </a:spcBef>
              <a:buClr>
                <a:schemeClr val="lt1"/>
              </a:buClr>
              <a:buSzPct val="100000"/>
              <a:buFont typeface="Cabin"/>
            </a:pPr>
            <a:r>
              <a:rPr lang="es-419" dirty="0">
                <a:solidFill>
                  <a:schemeClr val="lt1"/>
                </a:solidFill>
                <a:latin typeface="Arial" charset="0"/>
                <a:ea typeface="Arial" charset="0"/>
                <a:cs typeface="Arial" charset="0"/>
                <a:sym typeface="Cabin"/>
              </a:rPr>
              <a:t>Una colección lineal de valores que mantienen un orden</a:t>
            </a:r>
          </a:p>
          <a:p>
            <a:pPr marL="568706" lvl="0" indent="-390906">
              <a:spcBef>
                <a:spcPts val="3500"/>
              </a:spcBef>
              <a:buClr>
                <a:schemeClr val="lt1"/>
              </a:buClr>
              <a:buSzPct val="171000"/>
            </a:pPr>
            <a:endParaRPr lang="es-419" sz="3600" dirty="0">
              <a:solidFill>
                <a:schemeClr val="lt1"/>
              </a:solidFill>
              <a:latin typeface="Arial" charset="0"/>
              <a:ea typeface="Arial" charset="0"/>
              <a:cs typeface="Arial" charset="0"/>
              <a:sym typeface="Cabin"/>
            </a:endParaRPr>
          </a:p>
          <a:p>
            <a:pPr marL="749300" lvl="0" indent="-371094">
              <a:spcBef>
                <a:spcPts val="3500"/>
              </a:spcBef>
              <a:buClr>
                <a:srgbClr val="FF00FF"/>
              </a:buClr>
              <a:buSzPct val="100000"/>
              <a:buFont typeface="Cabin"/>
              <a:buChar char="•"/>
            </a:pPr>
            <a:r>
              <a:rPr lang="es-419" sz="3600" dirty="0">
                <a:solidFill>
                  <a:srgbClr val="FF00FF"/>
                </a:solidFill>
                <a:latin typeface="Arial" charset="0"/>
                <a:ea typeface="Arial" charset="0"/>
                <a:cs typeface="Arial" charset="0"/>
                <a:sym typeface="Cabin"/>
              </a:rPr>
              <a:t>Diccionario</a:t>
            </a:r>
          </a:p>
          <a:p>
            <a:pPr marL="1041400" lvl="1" indent="-371094">
              <a:spcBef>
                <a:spcPts val="3500"/>
              </a:spcBef>
              <a:buClr>
                <a:schemeClr val="lt1"/>
              </a:buClr>
              <a:buSzPct val="100000"/>
              <a:buFont typeface="Cabin"/>
            </a:pPr>
            <a:r>
              <a:rPr lang="es-419" dirty="0">
                <a:solidFill>
                  <a:schemeClr val="lt1"/>
                </a:solidFill>
                <a:latin typeface="Arial" charset="0"/>
                <a:ea typeface="Arial" charset="0"/>
                <a:cs typeface="Arial" charset="0"/>
                <a:sym typeface="Cabin"/>
              </a:rPr>
              <a:t>Una </a:t>
            </a:r>
            <a:r>
              <a:rPr lang="es-419" dirty="0">
                <a:solidFill>
                  <a:schemeClr val="lt1"/>
                </a:solidFill>
                <a:latin typeface="Arial"/>
                <a:ea typeface="Arial"/>
                <a:cs typeface="Arial"/>
                <a:sym typeface="Arial"/>
              </a:rPr>
              <a:t>“</a:t>
            </a:r>
            <a:r>
              <a:rPr lang="es-419" dirty="0">
                <a:solidFill>
                  <a:schemeClr val="lt1"/>
                </a:solidFill>
                <a:latin typeface="Arial" charset="0"/>
                <a:ea typeface="Arial" charset="0"/>
                <a:cs typeface="Arial" charset="0"/>
                <a:sym typeface="Cabin"/>
              </a:rPr>
              <a:t>bolsa</a:t>
            </a:r>
            <a:r>
              <a:rPr lang="es-419" dirty="0">
                <a:solidFill>
                  <a:schemeClr val="lt1"/>
                </a:solidFill>
                <a:latin typeface="Arial"/>
                <a:ea typeface="Arial"/>
                <a:cs typeface="Arial"/>
                <a:sym typeface="Arial"/>
              </a:rPr>
              <a:t>”</a:t>
            </a:r>
            <a:r>
              <a:rPr lang="es-419" dirty="0">
                <a:solidFill>
                  <a:schemeClr val="lt1"/>
                </a:solidFill>
                <a:latin typeface="Arial" charset="0"/>
                <a:ea typeface="Arial" charset="0"/>
                <a:cs typeface="Arial" charset="0"/>
                <a:sym typeface="Cabin"/>
              </a:rPr>
              <a:t> de valores, cada uno con una etiqueta</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5"/>
              </a:rPr>
              <a:t>https://es.wikipedia.org/wiki/Vector_asociativo</a:t>
            </a:r>
            <a:endParaRPr lang="en-US" sz="3000" u="sng" strike="noStrike" cap="none" dirty="0">
              <a:solidFill>
                <a:srgbClr val="FFFF00"/>
              </a:solidFill>
              <a:latin typeface="Arial" charset="0"/>
              <a:ea typeface="Arial" charset="0"/>
              <a:cs typeface="Arial" charset="0"/>
              <a:sym typeface="Cabin"/>
              <a:hlinkClick r:id="rId6"/>
            </a:endParaRPr>
          </a:p>
        </p:txBody>
      </p:sp>
      <p:sp>
        <p:nvSpPr>
          <p:cNvPr id="11" name="Shape 240">
            <a:extLst>
              <a:ext uri="{FF2B5EF4-FFF2-40B4-BE49-F238E27FC236}">
                <a16:creationId xmlns:a16="http://schemas.microsoft.com/office/drawing/2014/main" id="{D75342E2-7ACB-47F7-AEE8-1F1C306D046E}"/>
              </a:ext>
            </a:extLst>
          </p:cNvPr>
          <p:cNvSpPr txBox="1"/>
          <p:nvPr/>
        </p:nvSpPr>
        <p:spPr>
          <a:xfrm>
            <a:off x="12075090" y="6225456"/>
            <a:ext cx="1117814"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u="none" strike="noStrike" cap="none" dirty="0">
                <a:solidFill>
                  <a:schemeClr val="lt1"/>
                </a:solidFill>
                <a:latin typeface="Arial" charset="0"/>
                <a:ea typeface="Arial" charset="0"/>
                <a:cs typeface="Arial" charset="0"/>
                <a:sym typeface="Cabin"/>
              </a:rPr>
              <a:t>dinero</a:t>
            </a:r>
          </a:p>
        </p:txBody>
      </p:sp>
      <p:sp>
        <p:nvSpPr>
          <p:cNvPr id="12" name="Shape 241">
            <a:extLst>
              <a:ext uri="{FF2B5EF4-FFF2-40B4-BE49-F238E27FC236}">
                <a16:creationId xmlns:a16="http://schemas.microsoft.com/office/drawing/2014/main" id="{CC20BEC2-1FF8-4BF0-A402-5416674A024A}"/>
              </a:ext>
            </a:extLst>
          </p:cNvPr>
          <p:cNvSpPr txBox="1"/>
          <p:nvPr/>
        </p:nvSpPr>
        <p:spPr>
          <a:xfrm>
            <a:off x="13268468" y="3763339"/>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dirty="0">
                <a:solidFill>
                  <a:schemeClr val="lt1"/>
                </a:solidFill>
                <a:latin typeface="Arial" charset="0"/>
                <a:ea typeface="Arial" charset="0"/>
                <a:cs typeface="Arial" charset="0"/>
                <a:sym typeface="Cabin"/>
              </a:rPr>
              <a:t>papel</a:t>
            </a:r>
            <a:endParaRPr lang="es-419" sz="2800" u="none" strike="noStrike" cap="none" dirty="0">
              <a:solidFill>
                <a:schemeClr val="lt1"/>
              </a:solidFill>
              <a:latin typeface="Arial" charset="0"/>
              <a:ea typeface="Arial" charset="0"/>
              <a:cs typeface="Arial" charset="0"/>
              <a:sym typeface="Cabin"/>
            </a:endParaRPr>
          </a:p>
        </p:txBody>
      </p:sp>
      <p:sp>
        <p:nvSpPr>
          <p:cNvPr id="13" name="Shape 242">
            <a:extLst>
              <a:ext uri="{FF2B5EF4-FFF2-40B4-BE49-F238E27FC236}">
                <a16:creationId xmlns:a16="http://schemas.microsoft.com/office/drawing/2014/main" id="{2AFDEA3E-AD75-473A-9B7D-62B786FE51B3}"/>
              </a:ext>
            </a:extLst>
          </p:cNvPr>
          <p:cNvSpPr txBox="1"/>
          <p:nvPr/>
        </p:nvSpPr>
        <p:spPr>
          <a:xfrm>
            <a:off x="8593669" y="4191079"/>
            <a:ext cx="189061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u="none" strike="noStrike" cap="none" dirty="0">
                <a:solidFill>
                  <a:schemeClr val="lt1"/>
                </a:solidFill>
                <a:latin typeface="Arial" charset="0"/>
                <a:ea typeface="Arial" charset="0"/>
                <a:cs typeface="Arial" charset="0"/>
                <a:sym typeface="Cabin"/>
              </a:rPr>
              <a:t>calculadora</a:t>
            </a:r>
          </a:p>
        </p:txBody>
      </p:sp>
      <p:sp>
        <p:nvSpPr>
          <p:cNvPr id="14" name="Shape 243">
            <a:extLst>
              <a:ext uri="{FF2B5EF4-FFF2-40B4-BE49-F238E27FC236}">
                <a16:creationId xmlns:a16="http://schemas.microsoft.com/office/drawing/2014/main" id="{8E974230-EA1A-41F4-BF5D-BB646D189F6D}"/>
              </a:ext>
            </a:extLst>
          </p:cNvPr>
          <p:cNvSpPr txBox="1"/>
          <p:nvPr/>
        </p:nvSpPr>
        <p:spPr>
          <a:xfrm>
            <a:off x="8128000" y="5536898"/>
            <a:ext cx="1345878"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u="none" strike="noStrike" cap="none" dirty="0">
                <a:solidFill>
                  <a:schemeClr val="lt1"/>
                </a:solidFill>
                <a:latin typeface="Arial" charset="0"/>
                <a:ea typeface="Arial" charset="0"/>
                <a:cs typeface="Arial" charset="0"/>
                <a:sym typeface="Cabin"/>
              </a:rPr>
              <a:t>perfume</a:t>
            </a:r>
          </a:p>
        </p:txBody>
      </p:sp>
      <p:sp>
        <p:nvSpPr>
          <p:cNvPr id="15" name="Shape 244">
            <a:extLst>
              <a:ext uri="{FF2B5EF4-FFF2-40B4-BE49-F238E27FC236}">
                <a16:creationId xmlns:a16="http://schemas.microsoft.com/office/drawing/2014/main" id="{676D82F4-5D25-4288-83A5-8EF1AD75BB88}"/>
              </a:ext>
            </a:extLst>
          </p:cNvPr>
          <p:cNvSpPr txBox="1"/>
          <p:nvPr/>
        </p:nvSpPr>
        <p:spPr>
          <a:xfrm>
            <a:off x="8590902" y="6882716"/>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u="none" strike="noStrike" cap="none" dirty="0">
                <a:solidFill>
                  <a:schemeClr val="lt1"/>
                </a:solidFill>
                <a:latin typeface="Arial" charset="0"/>
                <a:ea typeface="Arial" charset="0"/>
                <a:cs typeface="Arial" charset="0"/>
                <a:sym typeface="Cabin"/>
              </a:rPr>
              <a:t>dulce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idx="1"/>
          </p:nvPr>
        </p:nvSpPr>
        <p:spPr>
          <a:prstGeom prst="rect">
            <a:avLst/>
          </a:prstGeom>
          <a:noFill/>
          <a:ln>
            <a:noFill/>
          </a:ln>
        </p:spPr>
        <p:txBody>
          <a:bodyPr lIns="38100" tIns="38100" rIns="38100" bIns="38100" anchor="ctr" anchorCtr="0">
            <a:noAutofit/>
          </a:bodyPr>
          <a:lstStyle/>
          <a:p>
            <a:pPr marL="749300" lvl="0" indent="-332994">
              <a:spcBef>
                <a:spcPts val="0"/>
              </a:spcBef>
              <a:buClr>
                <a:schemeClr val="lt1"/>
              </a:buClr>
              <a:buSzPct val="100000"/>
              <a:buFont typeface="Cabin"/>
              <a:buChar char="•"/>
            </a:pPr>
            <a:r>
              <a:rPr lang="es-419" sz="3000" dirty="0">
                <a:solidFill>
                  <a:schemeClr val="lt1"/>
                </a:solidFill>
                <a:latin typeface="Arial" charset="0"/>
                <a:ea typeface="Arial" charset="0"/>
                <a:cs typeface="Arial" charset="0"/>
                <a:sym typeface="Cabin"/>
              </a:rPr>
              <a:t>Los diccionarios son la colección de datos más poderosa de Python</a:t>
            </a:r>
          </a:p>
          <a:p>
            <a:pPr marL="749300" lvl="0" indent="-332994">
              <a:spcBef>
                <a:spcPts val="3500"/>
              </a:spcBef>
              <a:buClr>
                <a:schemeClr val="lt1"/>
              </a:buClr>
              <a:buSzPct val="100000"/>
              <a:buFont typeface="Cabin"/>
              <a:buChar char="•"/>
            </a:pPr>
            <a:r>
              <a:rPr lang="es-419" sz="3000" dirty="0">
                <a:solidFill>
                  <a:schemeClr val="lt1"/>
                </a:solidFill>
                <a:latin typeface="Arial" charset="0"/>
                <a:ea typeface="Arial" charset="0"/>
                <a:cs typeface="Arial" charset="0"/>
                <a:sym typeface="Cabin"/>
              </a:rPr>
              <a:t>Los diccionarios nos permiten hacer operaciones rápidas similares a una base de datos en Python</a:t>
            </a:r>
          </a:p>
          <a:p>
            <a:pPr marL="749300" lvl="0" indent="-332994">
              <a:spcBef>
                <a:spcPts val="3500"/>
              </a:spcBef>
              <a:buClr>
                <a:schemeClr val="lt1"/>
              </a:buClr>
              <a:buSzPct val="100000"/>
              <a:buFont typeface="Cabin"/>
              <a:buChar char="•"/>
            </a:pPr>
            <a:r>
              <a:rPr lang="es-419" sz="3000" dirty="0">
                <a:solidFill>
                  <a:schemeClr val="lt1"/>
                </a:solidFill>
                <a:latin typeface="Arial" charset="0"/>
                <a:ea typeface="Arial" charset="0"/>
                <a:cs typeface="Arial" charset="0"/>
                <a:sym typeface="Cabin"/>
              </a:rPr>
              <a:t>Los diccionarios tienen diferentes nombres en diferentes lenguajes</a:t>
            </a:r>
          </a:p>
          <a:p>
            <a:pPr marL="1041400" lvl="1" indent="-332994">
              <a:spcBef>
                <a:spcPts val="3500"/>
              </a:spcBef>
              <a:buClr>
                <a:schemeClr val="lt1"/>
              </a:buClr>
              <a:buSzPct val="100000"/>
              <a:buFont typeface="Cabin"/>
            </a:pPr>
            <a:r>
              <a:rPr lang="es-419" sz="3000" dirty="0">
                <a:solidFill>
                  <a:schemeClr val="lt1"/>
                </a:solidFill>
                <a:latin typeface="Arial" charset="0"/>
                <a:ea typeface="Arial" charset="0"/>
                <a:cs typeface="Arial" charset="0"/>
                <a:sym typeface="Cabin"/>
              </a:rPr>
              <a:t>Vectores Asociativos - Perl / PHP</a:t>
            </a:r>
          </a:p>
          <a:p>
            <a:pPr marL="1041400" lvl="1" indent="-332994">
              <a:spcBef>
                <a:spcPts val="3500"/>
              </a:spcBef>
              <a:buClr>
                <a:schemeClr val="lt1"/>
              </a:buClr>
              <a:buSzPct val="100000"/>
              <a:buFont typeface="Cabin"/>
            </a:pPr>
            <a:r>
              <a:rPr lang="es-419" sz="3000" dirty="0">
                <a:solidFill>
                  <a:schemeClr val="lt1"/>
                </a:solidFill>
                <a:latin typeface="Arial" charset="0"/>
                <a:ea typeface="Arial" charset="0"/>
                <a:cs typeface="Arial" charset="0"/>
                <a:sym typeface="Cabin"/>
              </a:rPr>
              <a:t>Propiedades o Mapas o </a:t>
            </a:r>
            <a:r>
              <a:rPr lang="es-419" sz="3000" dirty="0" err="1">
                <a:solidFill>
                  <a:schemeClr val="lt1"/>
                </a:solidFill>
                <a:latin typeface="Arial" charset="0"/>
                <a:ea typeface="Arial" charset="0"/>
                <a:cs typeface="Arial" charset="0"/>
                <a:sym typeface="Cabin"/>
              </a:rPr>
              <a:t>HashMap</a:t>
            </a:r>
            <a:r>
              <a:rPr lang="es-419" sz="3000" dirty="0">
                <a:solidFill>
                  <a:schemeClr val="lt1"/>
                </a:solidFill>
                <a:latin typeface="Arial" charset="0"/>
                <a:ea typeface="Arial" charset="0"/>
                <a:cs typeface="Arial" charset="0"/>
                <a:sym typeface="Cabin"/>
              </a:rPr>
              <a:t> - Java</a:t>
            </a:r>
          </a:p>
          <a:p>
            <a:pPr marL="1041400" lvl="1" indent="-332994">
              <a:spcBef>
                <a:spcPts val="3500"/>
              </a:spcBef>
              <a:buClr>
                <a:schemeClr val="lt1"/>
              </a:buClr>
              <a:buSzPct val="100000"/>
              <a:buFont typeface="Cabin"/>
            </a:pPr>
            <a:r>
              <a:rPr lang="es-419" sz="3000" dirty="0">
                <a:solidFill>
                  <a:schemeClr val="lt1"/>
                </a:solidFill>
                <a:latin typeface="Arial" charset="0"/>
                <a:ea typeface="Arial" charset="0"/>
                <a:cs typeface="Arial" charset="0"/>
                <a:sym typeface="Cabin"/>
              </a:rPr>
              <a:t>Bolsa de Propiedades - C# / </a:t>
            </a:r>
            <a:r>
              <a:rPr lang="es-419" sz="3000" dirty="0" err="1">
                <a:solidFill>
                  <a:schemeClr val="lt1"/>
                </a:solidFill>
                <a:latin typeface="Arial" charset="0"/>
                <a:ea typeface="Arial" charset="0"/>
                <a:cs typeface="Arial" charset="0"/>
                <a:sym typeface="Cabin"/>
              </a:rPr>
              <a:t>.Net</a:t>
            </a:r>
            <a:endParaRPr lang="es-419" sz="3000" dirty="0">
              <a:solidFill>
                <a:schemeClr val="lt1"/>
              </a:solidFill>
              <a:latin typeface="Arial" charset="0"/>
              <a:ea typeface="Arial" charset="0"/>
              <a:cs typeface="Arial" charset="0"/>
              <a:sym typeface="Cabin"/>
            </a:endParaRP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sp>
        <p:nvSpPr>
          <p:cNvPr id="259" name="Shape 259"/>
          <p:cNvSpPr txBox="1">
            <a:spLocks noGrp="1"/>
          </p:cNvSpPr>
          <p:nvPr>
            <p:ph idx="1"/>
          </p:nvPr>
        </p:nvSpPr>
        <p:spPr>
          <a:xfrm>
            <a:off x="1155700" y="2603500"/>
            <a:ext cx="6488113" cy="5702299"/>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Las listas </a:t>
            </a:r>
            <a:r>
              <a:rPr lang="es-419" sz="3600" dirty="0">
                <a:solidFill>
                  <a:srgbClr val="00FFFF"/>
                </a:solidFill>
                <a:latin typeface="Arial" charset="0"/>
                <a:ea typeface="Arial" charset="0"/>
                <a:cs typeface="Arial" charset="0"/>
                <a:sym typeface="Cabin"/>
              </a:rPr>
              <a:t>indexan</a:t>
            </a:r>
            <a:r>
              <a:rPr lang="es-419" sz="3600" dirty="0">
                <a:solidFill>
                  <a:schemeClr val="lt1"/>
                </a:solidFill>
                <a:latin typeface="Arial" charset="0"/>
                <a:ea typeface="Arial" charset="0"/>
                <a:cs typeface="Arial" charset="0"/>
                <a:sym typeface="Cabin"/>
              </a:rPr>
              <a:t> sus entradas basadas en la posición en la lista</a:t>
            </a:r>
          </a:p>
          <a:p>
            <a:pPr marL="749300" lvl="0" indent="-371094">
              <a:spcBef>
                <a:spcPts val="0"/>
              </a:spcBef>
              <a:buClr>
                <a:schemeClr val="lt1"/>
              </a:buClr>
              <a:buSzPct val="100000"/>
              <a:buFont typeface="Cabin"/>
              <a:buChar char="•"/>
            </a:pPr>
            <a:endParaRPr lang="es-419" sz="3600" dirty="0">
              <a:solidFill>
                <a:schemeClr val="lt1"/>
              </a:solidFill>
              <a:latin typeface="Arial" charset="0"/>
              <a:ea typeface="Arial" charset="0"/>
              <a:cs typeface="Arial" charset="0"/>
              <a:sym typeface="Cabin"/>
            </a:endParaRPr>
          </a:p>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Los </a:t>
            </a:r>
            <a:r>
              <a:rPr lang="es-419" sz="3600" dirty="0">
                <a:solidFill>
                  <a:srgbClr val="FF00FF"/>
                </a:solidFill>
                <a:latin typeface="Arial" charset="0"/>
                <a:ea typeface="Arial" charset="0"/>
                <a:cs typeface="Arial" charset="0"/>
                <a:sym typeface="Cabin"/>
              </a:rPr>
              <a:t>Diccionarios</a:t>
            </a:r>
            <a:r>
              <a:rPr lang="es-419" sz="3600" dirty="0">
                <a:solidFill>
                  <a:schemeClr val="lt1"/>
                </a:solidFill>
                <a:latin typeface="Arial" charset="0"/>
                <a:ea typeface="Arial" charset="0"/>
                <a:cs typeface="Arial" charset="0"/>
                <a:sym typeface="Cabin"/>
              </a:rPr>
              <a:t> son como bolsas – no tienen orden</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Así que </a:t>
            </a:r>
            <a:r>
              <a:rPr lang="es-419" sz="3600" dirty="0">
                <a:solidFill>
                  <a:srgbClr val="00FFFF"/>
                </a:solidFill>
                <a:latin typeface="Arial" charset="0"/>
                <a:ea typeface="Arial" charset="0"/>
                <a:cs typeface="Arial" charset="0"/>
                <a:sym typeface="Cabin"/>
              </a:rPr>
              <a:t>indexamos</a:t>
            </a:r>
            <a:r>
              <a:rPr lang="es-419" sz="3600" dirty="0">
                <a:solidFill>
                  <a:schemeClr val="lt1"/>
                </a:solidFill>
                <a:latin typeface="Arial" charset="0"/>
                <a:ea typeface="Arial" charset="0"/>
                <a:cs typeface="Arial" charset="0"/>
                <a:sym typeface="Cabin"/>
              </a:rPr>
              <a:t> las cosas que ponemos en un </a:t>
            </a:r>
            <a:r>
              <a:rPr lang="es-419" sz="3600" dirty="0">
                <a:solidFill>
                  <a:srgbClr val="FF00FF"/>
                </a:solidFill>
                <a:latin typeface="Arial" charset="0"/>
                <a:ea typeface="Arial" charset="0"/>
                <a:cs typeface="Arial" charset="0"/>
                <a:sym typeface="Cabin"/>
              </a:rPr>
              <a:t>diccionario</a:t>
            </a:r>
            <a:r>
              <a:rPr lang="es-419" sz="3600" dirty="0">
                <a:solidFill>
                  <a:schemeClr val="lt1"/>
                </a:solidFill>
                <a:latin typeface="Arial" charset="0"/>
                <a:ea typeface="Arial" charset="0"/>
                <a:cs typeface="Arial" charset="0"/>
                <a:sym typeface="Cabin"/>
              </a:rPr>
              <a:t> con una </a:t>
            </a:r>
            <a:r>
              <a:rPr lang="es-419" sz="3600" dirty="0">
                <a:solidFill>
                  <a:srgbClr val="00FFFF"/>
                </a:solidFill>
                <a:latin typeface="Arial"/>
                <a:ea typeface="Arial"/>
                <a:cs typeface="Arial"/>
                <a:sym typeface="Arial"/>
              </a:rPr>
              <a:t>“etiqueta de búsqueda”</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chemeClr val="lt1"/>
                </a:solidFill>
                <a:latin typeface="Courier New"/>
                <a:ea typeface="Courier New"/>
                <a:cs typeface="Courier New"/>
                <a:sym typeface="Courier New"/>
              </a:rPr>
              <a:t> = </a:t>
            </a:r>
            <a:r>
              <a:rPr lang="es-419" sz="2400" dirty="0" err="1">
                <a:solidFill>
                  <a:srgbClr val="FF00FF"/>
                </a:solidFill>
                <a:latin typeface="Courier New"/>
                <a:ea typeface="Courier New"/>
                <a:cs typeface="Courier New"/>
                <a:sym typeface="Courier New"/>
              </a:rPr>
              <a:t>dict</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['dinero']</a:t>
            </a:r>
            <a:r>
              <a:rPr lang="es-419" sz="2400" dirty="0">
                <a:solidFill>
                  <a:schemeClr val="lt1"/>
                </a:solidFill>
                <a:latin typeface="Courier New"/>
                <a:ea typeface="Courier New"/>
                <a:cs typeface="Courier New"/>
                <a:sym typeface="Courier New"/>
              </a:rPr>
              <a:t> = 12</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['dulce']</a:t>
            </a:r>
            <a:r>
              <a:rPr lang="es-419" sz="2400" dirty="0">
                <a:solidFill>
                  <a:schemeClr val="lt1"/>
                </a:solidFill>
                <a:latin typeface="Courier New"/>
                <a:ea typeface="Courier New"/>
                <a:cs typeface="Courier New"/>
                <a:sym typeface="Courier New"/>
              </a:rPr>
              <a:t> = 3</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['papel']</a:t>
            </a:r>
            <a:r>
              <a:rPr lang="es-419" sz="2400" dirty="0">
                <a:solidFill>
                  <a:schemeClr val="lt1"/>
                </a:solidFill>
                <a:latin typeface="Courier New"/>
                <a:ea typeface="Courier New"/>
                <a:cs typeface="Courier New"/>
                <a:sym typeface="Courier New"/>
              </a:rPr>
              <a:t> = 75</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bolsa</a:t>
            </a:r>
            <a:r>
              <a:rPr lang="es-419" sz="2400" dirty="0">
                <a:solidFill>
                  <a:srgbClr val="FFFF00"/>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{'dinero': 12, 'papel': 75, 'dulce': 3}</a:t>
            </a:r>
          </a:p>
          <a:p>
            <a:pPr>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['dulce']</a:t>
            </a:r>
            <a:r>
              <a:rPr lang="es-419" sz="2400" dirty="0">
                <a:solidFill>
                  <a:srgbClr val="FFFF00"/>
                </a:solidFill>
                <a:latin typeface="Courier New"/>
                <a:ea typeface="Courier New"/>
                <a:cs typeface="Courier New"/>
                <a:sym typeface="Courier New"/>
              </a:rPr>
              <a:t>)</a:t>
            </a:r>
            <a:endParaRPr lang="es-419" sz="2400" dirty="0">
              <a:solidFill>
                <a:srgbClr val="00FFFF"/>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3</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['dulce']</a:t>
            </a:r>
            <a:r>
              <a:rPr lang="es-419" sz="2400" dirty="0">
                <a:solidFill>
                  <a:schemeClr val="lt1"/>
                </a:solidFill>
                <a:latin typeface="Courier New"/>
                <a:ea typeface="Courier New"/>
                <a:cs typeface="Courier New"/>
                <a:sym typeface="Courier New"/>
              </a:rPr>
              <a:t> =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['dulce']</a:t>
            </a:r>
            <a:r>
              <a:rPr lang="es-419" sz="2400" dirty="0">
                <a:solidFill>
                  <a:schemeClr val="lt1"/>
                </a:solidFill>
                <a:latin typeface="Courier New"/>
                <a:ea typeface="Courier New"/>
                <a:cs typeface="Courier New"/>
                <a:sym typeface="Courier New"/>
              </a:rPr>
              <a:t> + 2</a:t>
            </a:r>
          </a:p>
          <a:p>
            <a:pPr>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bolsa</a:t>
            </a:r>
            <a:r>
              <a:rPr lang="es-419" sz="2400" dirty="0">
                <a:solidFill>
                  <a:srgbClr val="FFFF00"/>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{'dinero': 12, 'papel': 75, </a:t>
            </a:r>
            <a:r>
              <a:rPr lang="es-419" sz="2400" dirty="0">
                <a:solidFill>
                  <a:srgbClr val="00FFFF"/>
                </a:solidFill>
                <a:latin typeface="Courier New"/>
                <a:ea typeface="Courier New"/>
                <a:cs typeface="Courier New"/>
                <a:sym typeface="Courier New"/>
              </a:rPr>
              <a:t>'dulce': 5</a:t>
            </a:r>
            <a:r>
              <a:rPr lang="es-419" sz="2400" dirty="0">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FF7F00"/>
              </a:buClr>
              <a:buSzPct val="25000"/>
            </a:pPr>
            <a:r>
              <a:rPr lang="es-ES" sz="6600" dirty="0">
                <a:solidFill>
                  <a:srgbClr val="FFD966"/>
                </a:solidFill>
                <a:latin typeface="Arial" charset="0"/>
                <a:ea typeface="Arial" charset="0"/>
                <a:cs typeface="Arial" charset="0"/>
                <a:sym typeface="Cabin"/>
              </a:rPr>
              <a:t>Comparación de Listas y Diccionarios</a:t>
            </a:r>
            <a:endParaRPr lang="en-US" sz="66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idx="1"/>
          </p:nvPr>
        </p:nvSpPr>
        <p:spPr>
          <a:xfrm>
            <a:off x="1155700" y="2603501"/>
            <a:ext cx="13931900" cy="1765300"/>
          </a:xfrm>
          <a:prstGeom prst="rect">
            <a:avLst/>
          </a:prstGeom>
          <a:noFill/>
          <a:ln>
            <a:noFill/>
          </a:ln>
        </p:spPr>
        <p:txBody>
          <a:bodyPr lIns="38100" tIns="38100" rIns="38100" bIns="38100" anchor="ctr" anchorCtr="0">
            <a:noAutofit/>
          </a:bodyPr>
          <a:lstStyle/>
          <a:p>
            <a:pPr marL="215900" lvl="0">
              <a:spcBef>
                <a:spcPts val="0"/>
              </a:spcBef>
              <a:buClr>
                <a:srgbClr val="FF00FF"/>
              </a:buClr>
              <a:buSzPct val="171000"/>
            </a:pPr>
            <a:r>
              <a:rPr lang="es-419" sz="3600" dirty="0">
                <a:solidFill>
                  <a:schemeClr val="lt1"/>
                </a:solidFill>
                <a:latin typeface="Arial" charset="0"/>
                <a:ea typeface="Arial" charset="0"/>
                <a:cs typeface="Arial" charset="0"/>
                <a:sym typeface="Cabin"/>
              </a:rPr>
              <a:t>Los </a:t>
            </a:r>
            <a:r>
              <a:rPr lang="es-419" sz="3600" dirty="0">
                <a:solidFill>
                  <a:srgbClr val="FF00FF"/>
                </a:solidFill>
                <a:latin typeface="Arial" charset="0"/>
                <a:ea typeface="Arial" charset="0"/>
                <a:cs typeface="Arial" charset="0"/>
                <a:sym typeface="Cabin"/>
              </a:rPr>
              <a:t>Diccionarios</a:t>
            </a:r>
            <a:r>
              <a:rPr lang="es-419" sz="3600" dirty="0">
                <a:solidFill>
                  <a:schemeClr val="lt1"/>
                </a:solidFill>
                <a:latin typeface="Arial" charset="0"/>
                <a:ea typeface="Arial" charset="0"/>
                <a:cs typeface="Arial" charset="0"/>
                <a:sym typeface="Cabin"/>
              </a:rPr>
              <a:t> son como </a:t>
            </a:r>
            <a:r>
              <a:rPr lang="es-419" sz="3600" dirty="0">
                <a:solidFill>
                  <a:srgbClr val="00FF00"/>
                </a:solidFill>
                <a:latin typeface="Arial" charset="0"/>
                <a:ea typeface="Arial" charset="0"/>
                <a:cs typeface="Arial" charset="0"/>
                <a:sym typeface="Cabin"/>
              </a:rPr>
              <a:t>listas</a:t>
            </a:r>
            <a:r>
              <a:rPr lang="es-419" sz="3600" dirty="0">
                <a:solidFill>
                  <a:schemeClr val="lt1"/>
                </a:solidFill>
                <a:latin typeface="Arial" charset="0"/>
                <a:ea typeface="Arial" charset="0"/>
                <a:cs typeface="Arial" charset="0"/>
                <a:sym typeface="Cabin"/>
              </a:rPr>
              <a:t> a excepción de que utilizan </a:t>
            </a:r>
            <a:r>
              <a:rPr lang="es-419" sz="3600" dirty="0">
                <a:solidFill>
                  <a:srgbClr val="FF7F00"/>
                </a:solidFill>
                <a:latin typeface="Arial" charset="0"/>
                <a:ea typeface="Arial" charset="0"/>
                <a:cs typeface="Arial" charset="0"/>
                <a:sym typeface="Cabin"/>
              </a:rPr>
              <a:t>claves</a:t>
            </a:r>
            <a:r>
              <a:rPr lang="es-419" sz="3600" dirty="0">
                <a:solidFill>
                  <a:schemeClr val="lt1"/>
                </a:solidFill>
                <a:latin typeface="Arial" charset="0"/>
                <a:ea typeface="Arial" charset="0"/>
                <a:cs typeface="Arial" charset="0"/>
                <a:sym typeface="Cabin"/>
              </a:rPr>
              <a:t> en vez de números para buscar </a:t>
            </a:r>
            <a:r>
              <a:rPr lang="es-419" sz="3600" dirty="0">
                <a:solidFill>
                  <a:srgbClr val="FFFF00"/>
                </a:solidFill>
                <a:latin typeface="Arial" charset="0"/>
                <a:ea typeface="Arial" charset="0"/>
                <a:cs typeface="Arial" charset="0"/>
                <a:sym typeface="Cabin"/>
              </a:rPr>
              <a:t>valores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ddd</a:t>
            </a:r>
            <a:r>
              <a:rPr lang="es-419" sz="3000" dirty="0">
                <a:solidFill>
                  <a:srgbClr val="FF00FF"/>
                </a:solidFill>
                <a:latin typeface="Courier New"/>
                <a:ea typeface="Courier New"/>
                <a:cs typeface="Courier New"/>
                <a:sym typeface="Courier New"/>
              </a:rPr>
              <a:t> =</a:t>
            </a:r>
            <a:r>
              <a:rPr lang="es-419" sz="3000" dirty="0">
                <a:solidFill>
                  <a:srgbClr val="0000FF"/>
                </a:solidFill>
                <a:latin typeface="Courier New"/>
                <a:ea typeface="Courier New"/>
                <a:cs typeface="Courier New"/>
                <a:sym typeface="Courier New"/>
              </a:rPr>
              <a:t> </a:t>
            </a:r>
            <a:r>
              <a:rPr lang="es-419" sz="3000" dirty="0" err="1">
                <a:solidFill>
                  <a:srgbClr val="00FFFF"/>
                </a:solidFill>
                <a:latin typeface="Courier New"/>
                <a:ea typeface="Courier New"/>
                <a:cs typeface="Courier New"/>
                <a:sym typeface="Courier New"/>
              </a:rPr>
              <a:t>dict</a:t>
            </a:r>
            <a:r>
              <a:rPr lang="es-419" sz="3000" dirty="0">
                <a:solidFill>
                  <a:srgbClr val="00FFFF"/>
                </a:solidFill>
                <a:latin typeface="Courier New"/>
                <a:ea typeface="Courier New"/>
                <a:cs typeface="Courier New"/>
                <a:sym typeface="Courier New"/>
              </a:rPr>
              <a:t>()</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ddd</a:t>
            </a: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'edad'</a:t>
            </a:r>
            <a:r>
              <a:rPr lang="es-419" sz="3000" dirty="0">
                <a:solidFill>
                  <a:srgbClr val="FF00FF"/>
                </a:solidFill>
                <a:latin typeface="Courier New"/>
                <a:ea typeface="Courier New"/>
                <a:cs typeface="Courier New"/>
                <a:sym typeface="Courier New"/>
              </a:rPr>
              <a:t>] = </a:t>
            </a:r>
            <a:r>
              <a:rPr lang="es-419" sz="3000" dirty="0">
                <a:solidFill>
                  <a:srgbClr val="FFFF00"/>
                </a:solidFill>
                <a:latin typeface="Courier New"/>
                <a:ea typeface="Courier New"/>
                <a:cs typeface="Courier New"/>
                <a:sym typeface="Courier New"/>
              </a:rPr>
              <a:t>21</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ddd</a:t>
            </a: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'curso'</a:t>
            </a:r>
            <a:r>
              <a:rPr lang="es-419" sz="3000" dirty="0">
                <a:solidFill>
                  <a:srgbClr val="FF00FF"/>
                </a:solidFill>
                <a:latin typeface="Courier New"/>
                <a:ea typeface="Courier New"/>
                <a:cs typeface="Courier New"/>
                <a:sym typeface="Courier New"/>
              </a:rPr>
              <a:t>] = </a:t>
            </a:r>
            <a:r>
              <a:rPr lang="es-419" sz="3000" dirty="0">
                <a:solidFill>
                  <a:srgbClr val="FFFF00"/>
                </a:solidFill>
                <a:latin typeface="Courier New"/>
                <a:ea typeface="Courier New"/>
                <a:cs typeface="Courier New"/>
                <a:sym typeface="Courier New"/>
              </a:rPr>
              <a:t>182</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ddd</a:t>
            </a:r>
            <a:r>
              <a:rPr lang="es-419" sz="3000" dirty="0">
                <a:solidFill>
                  <a:srgbClr val="FFFF00"/>
                </a:solidFill>
                <a:latin typeface="Courier New"/>
                <a:ea typeface="Courier New"/>
                <a:cs typeface="Courier New"/>
                <a:sym typeface="Courier New"/>
              </a:rPr>
              <a:t>)</a:t>
            </a:r>
            <a:endParaRPr lang="es-419" sz="3000" dirty="0">
              <a:solidFill>
                <a:srgbClr val="FF00FF"/>
              </a:solidFill>
              <a:latin typeface="Courier New"/>
              <a:ea typeface="Courier New"/>
              <a:cs typeface="Courier New"/>
              <a:sym typeface="Courier New"/>
            </a:endParaRPr>
          </a:p>
          <a:p>
            <a:pPr lvl="0">
              <a:buClr>
                <a:srgbClr val="FF00FF"/>
              </a:buClr>
              <a:buSzPct val="25000"/>
            </a:pP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'curso'</a:t>
            </a:r>
            <a:r>
              <a:rPr lang="es-419" sz="3000" dirty="0">
                <a:solidFill>
                  <a:srgbClr val="FF00FF"/>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182</a:t>
            </a:r>
            <a:r>
              <a:rPr lang="es-419" sz="3000" dirty="0">
                <a:solidFill>
                  <a:srgbClr val="FF00FF"/>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'edad'</a:t>
            </a:r>
            <a:r>
              <a:rPr lang="es-419" sz="3000" dirty="0">
                <a:solidFill>
                  <a:srgbClr val="FF00FF"/>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21</a:t>
            </a:r>
            <a:r>
              <a:rPr lang="es-419" sz="3000" dirty="0">
                <a:solidFill>
                  <a:srgbClr val="FF00FF"/>
                </a:solidFill>
                <a:latin typeface="Courier New"/>
                <a:ea typeface="Courier New"/>
                <a:cs typeface="Courier New"/>
                <a:sym typeface="Courier New"/>
              </a:rPr>
              <a:t>}</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ddd</a:t>
            </a: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'edad'</a:t>
            </a:r>
            <a:r>
              <a:rPr lang="es-419" sz="3000" dirty="0">
                <a:solidFill>
                  <a:srgbClr val="FF00FF"/>
                </a:solidFill>
                <a:latin typeface="Courier New"/>
                <a:ea typeface="Courier New"/>
                <a:cs typeface="Courier New"/>
                <a:sym typeface="Courier New"/>
              </a:rPr>
              <a:t>] = 23</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ddd</a:t>
            </a:r>
            <a:r>
              <a:rPr lang="es-419" sz="3000" dirty="0">
                <a:solidFill>
                  <a:srgbClr val="FFFF00"/>
                </a:solidFill>
                <a:latin typeface="Courier New"/>
                <a:ea typeface="Courier New"/>
                <a:cs typeface="Courier New"/>
                <a:sym typeface="Courier New"/>
              </a:rPr>
              <a:t>)</a:t>
            </a:r>
            <a:endParaRPr lang="es-419" sz="3000" dirty="0">
              <a:solidFill>
                <a:srgbClr val="FF00FF"/>
              </a:solidFill>
              <a:latin typeface="Courier New"/>
              <a:ea typeface="Courier New"/>
              <a:cs typeface="Courier New"/>
              <a:sym typeface="Courier New"/>
            </a:endParaRPr>
          </a:p>
          <a:p>
            <a:pPr lvl="0">
              <a:buClr>
                <a:srgbClr val="FF00FF"/>
              </a:buClr>
              <a:buSzPct val="25000"/>
            </a:pP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'curso'</a:t>
            </a:r>
            <a:r>
              <a:rPr lang="es-419" sz="3000" dirty="0">
                <a:solidFill>
                  <a:srgbClr val="FF00FF"/>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182</a:t>
            </a:r>
            <a:r>
              <a:rPr lang="es-419" sz="3000" dirty="0">
                <a:solidFill>
                  <a:srgbClr val="FF00FF"/>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'edad'</a:t>
            </a:r>
            <a:r>
              <a:rPr lang="es-419" sz="3000" dirty="0">
                <a:solidFill>
                  <a:srgbClr val="FF00FF"/>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23</a:t>
            </a:r>
            <a:r>
              <a:rPr lang="es-419" sz="3000" dirty="0">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00FF"/>
                </a:solidFill>
                <a:latin typeface="Courier New"/>
                <a:ea typeface="Courier New"/>
                <a:cs typeface="Courier New"/>
                <a:sym typeface="Courier New"/>
              </a:rPr>
              <a:t>ddd</a:t>
            </a:r>
            <a:r>
              <a:rPr lang="es-419" sz="2800" dirty="0">
                <a:solidFill>
                  <a:srgbClr val="FF00FF"/>
                </a:solidFill>
                <a:latin typeface="Courier New"/>
                <a:ea typeface="Courier New"/>
                <a:cs typeface="Courier New"/>
                <a:sym typeface="Courier New"/>
              </a:rPr>
              <a:t> = </a:t>
            </a:r>
            <a:r>
              <a:rPr lang="es-419" sz="2800" dirty="0" err="1">
                <a:solidFill>
                  <a:srgbClr val="00FFFF"/>
                </a:solidFill>
                <a:latin typeface="Courier New"/>
                <a:ea typeface="Courier New"/>
                <a:cs typeface="Courier New"/>
                <a:sym typeface="Courier New"/>
              </a:rPr>
              <a:t>dict</a:t>
            </a:r>
            <a:r>
              <a:rPr lang="es-419" sz="2800" dirty="0">
                <a:solidFill>
                  <a:srgbClr val="00FFFF"/>
                </a:solidFill>
                <a:latin typeface="Courier New"/>
                <a:ea typeface="Courier New"/>
                <a:cs typeface="Courier New"/>
                <a:sym typeface="Courier New"/>
              </a:rPr>
              <a:t>()</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00FF"/>
                </a:solidFill>
                <a:latin typeface="Courier New"/>
                <a:ea typeface="Courier New"/>
                <a:cs typeface="Courier New"/>
                <a:sym typeface="Courier New"/>
              </a:rPr>
              <a:t>ddd</a:t>
            </a: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'edad'</a:t>
            </a:r>
            <a:r>
              <a:rPr lang="es-419" sz="2800" dirty="0">
                <a:solidFill>
                  <a:srgbClr val="FF00FF"/>
                </a:solidFill>
                <a:latin typeface="Courier New"/>
                <a:ea typeface="Courier New"/>
                <a:cs typeface="Courier New"/>
                <a:sym typeface="Courier New"/>
              </a:rPr>
              <a:t>] = </a:t>
            </a:r>
            <a:r>
              <a:rPr lang="es-419" sz="2800" dirty="0">
                <a:solidFill>
                  <a:srgbClr val="FFFF00"/>
                </a:solidFill>
                <a:latin typeface="Courier New"/>
                <a:ea typeface="Courier New"/>
                <a:cs typeface="Courier New"/>
                <a:sym typeface="Courier New"/>
              </a:rPr>
              <a:t>21</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00FF"/>
                </a:solidFill>
                <a:latin typeface="Courier New"/>
                <a:ea typeface="Courier New"/>
                <a:cs typeface="Courier New"/>
                <a:sym typeface="Courier New"/>
              </a:rPr>
              <a:t>ddd</a:t>
            </a: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'curso'</a:t>
            </a:r>
            <a:r>
              <a:rPr lang="es-419" sz="2800" dirty="0">
                <a:solidFill>
                  <a:srgbClr val="FF00FF"/>
                </a:solidFill>
                <a:latin typeface="Courier New"/>
                <a:ea typeface="Courier New"/>
                <a:cs typeface="Courier New"/>
                <a:sym typeface="Courier New"/>
              </a:rPr>
              <a:t>] = </a:t>
            </a:r>
            <a:r>
              <a:rPr lang="es-419" sz="2800" dirty="0">
                <a:solidFill>
                  <a:srgbClr val="FFFF00"/>
                </a:solidFill>
                <a:latin typeface="Courier New"/>
                <a:ea typeface="Courier New"/>
                <a:cs typeface="Courier New"/>
                <a:sym typeface="Courier New"/>
              </a:rPr>
              <a:t>182</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err="1">
                <a:solidFill>
                  <a:srgbClr val="FF00FF"/>
                </a:solidFill>
                <a:latin typeface="Courier New"/>
                <a:ea typeface="Courier New"/>
                <a:cs typeface="Courier New"/>
                <a:sym typeface="Courier New"/>
              </a:rPr>
              <a:t>ddd</a:t>
            </a:r>
            <a:r>
              <a:rPr lang="es-419" sz="2800" dirty="0">
                <a:solidFill>
                  <a:srgbClr val="FFFF00"/>
                </a:solidFill>
                <a:latin typeface="Courier New"/>
                <a:ea typeface="Courier New"/>
                <a:cs typeface="Courier New"/>
                <a:sym typeface="Courier New"/>
              </a:rPr>
              <a:t>)</a:t>
            </a:r>
            <a:endParaRPr lang="es-419" sz="2800" dirty="0">
              <a:solidFill>
                <a:srgbClr val="FF00FF"/>
              </a:solidFill>
              <a:latin typeface="Courier New"/>
              <a:ea typeface="Courier New"/>
              <a:cs typeface="Courier New"/>
              <a:sym typeface="Courier New"/>
            </a:endParaRPr>
          </a:p>
          <a:p>
            <a:pPr lvl="0">
              <a:buClr>
                <a:srgbClr val="FF00FF"/>
              </a:buClr>
              <a:buSzPct val="25000"/>
            </a:pP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'curso'</a:t>
            </a:r>
            <a:r>
              <a:rPr lang="es-419" sz="2800" dirty="0">
                <a:solidFill>
                  <a:srgbClr val="FF00FF"/>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182</a:t>
            </a:r>
            <a:r>
              <a:rPr lang="es-419" sz="2800" dirty="0">
                <a:solidFill>
                  <a:srgbClr val="FF00FF"/>
                </a:solidFill>
                <a:latin typeface="Courier New"/>
                <a:ea typeface="Courier New"/>
                <a:cs typeface="Courier New"/>
                <a:sym typeface="Courier New"/>
              </a:rPr>
              <a:t>, </a:t>
            </a:r>
            <a:r>
              <a:rPr lang="es-419" sz="2800" dirty="0">
                <a:solidFill>
                  <a:srgbClr val="FF7F00"/>
                </a:solidFill>
                <a:latin typeface="Courier New"/>
                <a:ea typeface="Courier New"/>
                <a:cs typeface="Courier New"/>
                <a:sym typeface="Courier New"/>
              </a:rPr>
              <a:t>'edad'</a:t>
            </a:r>
            <a:r>
              <a:rPr lang="es-419" sz="2800" dirty="0">
                <a:solidFill>
                  <a:srgbClr val="FF00FF"/>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21</a:t>
            </a:r>
            <a:r>
              <a:rPr lang="es-419" sz="2800" dirty="0">
                <a:solidFill>
                  <a:srgbClr val="FF00FF"/>
                </a:solidFill>
                <a:latin typeface="Courier New"/>
                <a:ea typeface="Courier New"/>
                <a:cs typeface="Courier New"/>
                <a:sym typeface="Courier New"/>
              </a:rPr>
              <a:t>}</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00FF"/>
                </a:solidFill>
                <a:latin typeface="Courier New"/>
                <a:ea typeface="Courier New"/>
                <a:cs typeface="Courier New"/>
                <a:sym typeface="Courier New"/>
              </a:rPr>
              <a:t>ddd</a:t>
            </a: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'edad'</a:t>
            </a:r>
            <a:r>
              <a:rPr lang="es-419" sz="2800" dirty="0">
                <a:solidFill>
                  <a:srgbClr val="FF00FF"/>
                </a:solidFill>
                <a:latin typeface="Courier New"/>
                <a:ea typeface="Courier New"/>
                <a:cs typeface="Courier New"/>
                <a:sym typeface="Courier New"/>
              </a:rPr>
              <a:t>] = 23</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err="1">
                <a:solidFill>
                  <a:srgbClr val="FF00FF"/>
                </a:solidFill>
                <a:latin typeface="Courier New"/>
                <a:ea typeface="Courier New"/>
                <a:cs typeface="Courier New"/>
                <a:sym typeface="Courier New"/>
              </a:rPr>
              <a:t>ddd</a:t>
            </a:r>
            <a:r>
              <a:rPr lang="es-419" sz="2800" dirty="0">
                <a:solidFill>
                  <a:srgbClr val="FFFF00"/>
                </a:solidFill>
                <a:latin typeface="Courier New"/>
                <a:ea typeface="Courier New"/>
                <a:cs typeface="Courier New"/>
                <a:sym typeface="Courier New"/>
              </a:rPr>
              <a:t>)</a:t>
            </a:r>
            <a:endParaRPr lang="es-419" sz="2800" dirty="0">
              <a:solidFill>
                <a:srgbClr val="FF00FF"/>
              </a:solidFill>
              <a:latin typeface="Courier New"/>
              <a:ea typeface="Courier New"/>
              <a:cs typeface="Courier New"/>
              <a:sym typeface="Courier New"/>
            </a:endParaRPr>
          </a:p>
          <a:p>
            <a:pPr lvl="0">
              <a:buClr>
                <a:srgbClr val="FF00FF"/>
              </a:buClr>
              <a:buSzPct val="25000"/>
            </a:pP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'curso'</a:t>
            </a:r>
            <a:r>
              <a:rPr lang="es-419" sz="2800" dirty="0">
                <a:solidFill>
                  <a:srgbClr val="FF00FF"/>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182</a:t>
            </a:r>
            <a:r>
              <a:rPr lang="es-419" sz="2800" dirty="0">
                <a:solidFill>
                  <a:srgbClr val="FF00FF"/>
                </a:solidFill>
                <a:latin typeface="Courier New"/>
                <a:ea typeface="Courier New"/>
                <a:cs typeface="Courier New"/>
                <a:sym typeface="Courier New"/>
              </a:rPr>
              <a:t>, </a:t>
            </a:r>
            <a:r>
              <a:rPr lang="es-419" sz="2800" dirty="0">
                <a:solidFill>
                  <a:srgbClr val="FF7F00"/>
                </a:solidFill>
                <a:latin typeface="Courier New"/>
                <a:ea typeface="Courier New"/>
                <a:cs typeface="Courier New"/>
                <a:sym typeface="Courier New"/>
              </a:rPr>
              <a:t>'edad'</a:t>
            </a:r>
            <a:r>
              <a:rPr lang="es-419" sz="2800" dirty="0">
                <a:solidFill>
                  <a:srgbClr val="FF00FF"/>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23</a:t>
            </a:r>
            <a:r>
              <a:rPr lang="es-419" sz="2800" dirty="0">
                <a:solidFill>
                  <a:srgbClr val="FF00FF"/>
                </a:solidFill>
                <a:latin typeface="Courier New"/>
                <a:ea typeface="Courier New"/>
                <a:cs typeface="Courier New"/>
                <a:sym typeface="Courier New"/>
              </a:rPr>
              <a:t>}</a:t>
            </a:r>
          </a:p>
        </p:txBody>
      </p:sp>
      <p:sp>
        <p:nvSpPr>
          <p:cNvPr id="20" name="Shape 275">
            <a:extLst>
              <a:ext uri="{FF2B5EF4-FFF2-40B4-BE49-F238E27FC236}">
                <a16:creationId xmlns:a16="http://schemas.microsoft.com/office/drawing/2014/main" id="{776CAACF-C796-4D5E-82DF-20D7F2BAE212}"/>
              </a:ext>
            </a:extLst>
          </p:cNvPr>
          <p:cNvSpPr txBox="1"/>
          <p:nvPr/>
        </p:nvSpPr>
        <p:spPr>
          <a:xfrm>
            <a:off x="10263191" y="2252613"/>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200" u="none" strike="noStrike" cap="none">
                <a:solidFill>
                  <a:srgbClr val="FF7F00"/>
                </a:solidFill>
                <a:latin typeface="Arial" charset="0"/>
                <a:ea typeface="Arial" charset="0"/>
                <a:cs typeface="Arial" charset="0"/>
                <a:sym typeface="Cabin"/>
              </a:rPr>
              <a:t>[0]</a:t>
            </a:r>
          </a:p>
        </p:txBody>
      </p:sp>
      <p:sp>
        <p:nvSpPr>
          <p:cNvPr id="21" name="Shape 276">
            <a:extLst>
              <a:ext uri="{FF2B5EF4-FFF2-40B4-BE49-F238E27FC236}">
                <a16:creationId xmlns:a16="http://schemas.microsoft.com/office/drawing/2014/main" id="{4719B373-D890-4142-A2B6-F59772369AAF}"/>
              </a:ext>
            </a:extLst>
          </p:cNvPr>
          <p:cNvSpPr txBox="1"/>
          <p:nvPr/>
        </p:nvSpPr>
        <p:spPr>
          <a:xfrm>
            <a:off x="11587166" y="2239913"/>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200">
                <a:solidFill>
                  <a:schemeClr val="lt1"/>
                </a:solidFill>
                <a:latin typeface="Arial" charset="0"/>
                <a:ea typeface="Arial" charset="0"/>
                <a:cs typeface="Arial" charset="0"/>
                <a:sym typeface="Cabin"/>
              </a:rPr>
              <a:t> </a:t>
            </a:r>
            <a:r>
              <a:rPr lang="es-419" sz="3200" u="none" strike="noStrike" cap="none">
                <a:solidFill>
                  <a:schemeClr val="lt1"/>
                </a:solidFill>
                <a:latin typeface="Arial" charset="0"/>
                <a:ea typeface="Arial" charset="0"/>
                <a:cs typeface="Arial" charset="0"/>
                <a:sym typeface="Cabin"/>
              </a:rPr>
              <a:t>21</a:t>
            </a:r>
          </a:p>
        </p:txBody>
      </p:sp>
      <p:sp>
        <p:nvSpPr>
          <p:cNvPr id="22" name="Shape 277">
            <a:extLst>
              <a:ext uri="{FF2B5EF4-FFF2-40B4-BE49-F238E27FC236}">
                <a16:creationId xmlns:a16="http://schemas.microsoft.com/office/drawing/2014/main" id="{0F2D7E7F-A118-4129-8FB9-4DC1CDC50CF9}"/>
              </a:ext>
            </a:extLst>
          </p:cNvPr>
          <p:cNvSpPr txBox="1"/>
          <p:nvPr/>
        </p:nvSpPr>
        <p:spPr>
          <a:xfrm>
            <a:off x="10263191" y="3014613"/>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200" u="none" strike="noStrike" cap="none">
                <a:solidFill>
                  <a:srgbClr val="FF7F00"/>
                </a:solidFill>
                <a:latin typeface="Arial" charset="0"/>
                <a:ea typeface="Arial" charset="0"/>
                <a:cs typeface="Arial" charset="0"/>
                <a:sym typeface="Cabin"/>
              </a:rPr>
              <a:t>[1]</a:t>
            </a:r>
          </a:p>
        </p:txBody>
      </p:sp>
      <p:sp>
        <p:nvSpPr>
          <p:cNvPr id="23" name="Shape 278">
            <a:extLst>
              <a:ext uri="{FF2B5EF4-FFF2-40B4-BE49-F238E27FC236}">
                <a16:creationId xmlns:a16="http://schemas.microsoft.com/office/drawing/2014/main" id="{A91040C5-E7EC-4273-8A61-DABBA341B8DE}"/>
              </a:ext>
            </a:extLst>
          </p:cNvPr>
          <p:cNvSpPr txBox="1"/>
          <p:nvPr/>
        </p:nvSpPr>
        <p:spPr>
          <a:xfrm>
            <a:off x="11587166" y="3001913"/>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200">
                <a:solidFill>
                  <a:schemeClr val="lt1"/>
                </a:solidFill>
                <a:latin typeface="Arial" charset="0"/>
                <a:ea typeface="Arial" charset="0"/>
                <a:cs typeface="Arial" charset="0"/>
                <a:sym typeface="Cabin"/>
              </a:rPr>
              <a:t> </a:t>
            </a:r>
            <a:r>
              <a:rPr lang="es-419" sz="3200" u="none" strike="noStrike" cap="none">
                <a:solidFill>
                  <a:schemeClr val="lt1"/>
                </a:solidFill>
                <a:latin typeface="Arial" charset="0"/>
                <a:ea typeface="Arial" charset="0"/>
                <a:cs typeface="Arial" charset="0"/>
                <a:sym typeface="Cabin"/>
              </a:rPr>
              <a:t>183</a:t>
            </a:r>
          </a:p>
        </p:txBody>
      </p:sp>
      <p:sp>
        <p:nvSpPr>
          <p:cNvPr id="24" name="Shape 279">
            <a:extLst>
              <a:ext uri="{FF2B5EF4-FFF2-40B4-BE49-F238E27FC236}">
                <a16:creationId xmlns:a16="http://schemas.microsoft.com/office/drawing/2014/main" id="{F1758EB2-5905-4D07-979C-5A611083EB3A}"/>
              </a:ext>
            </a:extLst>
          </p:cNvPr>
          <p:cNvSpPr txBox="1"/>
          <p:nvPr/>
        </p:nvSpPr>
        <p:spPr>
          <a:xfrm>
            <a:off x="13758866" y="2405013"/>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3200" u="none" strike="noStrike" cap="none">
                <a:solidFill>
                  <a:srgbClr val="00FF00"/>
                </a:solidFill>
                <a:latin typeface="Arial" charset="0"/>
                <a:ea typeface="Arial" charset="0"/>
                <a:cs typeface="Arial" charset="0"/>
                <a:sym typeface="Cabin"/>
              </a:rPr>
              <a:t>l</a:t>
            </a:r>
            <a:r>
              <a:rPr lang="es-419" sz="3200">
                <a:solidFill>
                  <a:srgbClr val="00FF00"/>
                </a:solidFill>
                <a:latin typeface="Arial" charset="0"/>
                <a:ea typeface="Arial" charset="0"/>
                <a:cs typeface="Arial" charset="0"/>
                <a:sym typeface="Cabin"/>
              </a:rPr>
              <a:t>st</a:t>
            </a:r>
          </a:p>
        </p:txBody>
      </p:sp>
      <p:sp>
        <p:nvSpPr>
          <p:cNvPr id="25" name="Shape 280">
            <a:extLst>
              <a:ext uri="{FF2B5EF4-FFF2-40B4-BE49-F238E27FC236}">
                <a16:creationId xmlns:a16="http://schemas.microsoft.com/office/drawing/2014/main" id="{00B7FC81-B1C6-4C8C-BE08-A4A77B4AC64A}"/>
              </a:ext>
            </a:extLst>
          </p:cNvPr>
          <p:cNvSpPr txBox="1"/>
          <p:nvPr/>
        </p:nvSpPr>
        <p:spPr>
          <a:xfrm>
            <a:off x="10186991" y="1452513"/>
            <a:ext cx="110648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3200" u="none" strike="noStrike" cap="none" dirty="0">
                <a:solidFill>
                  <a:srgbClr val="FF7F00"/>
                </a:solidFill>
                <a:latin typeface="Arial" charset="0"/>
                <a:ea typeface="Arial" charset="0"/>
                <a:cs typeface="Arial" charset="0"/>
                <a:sym typeface="Cabin"/>
              </a:rPr>
              <a:t>Clave</a:t>
            </a:r>
          </a:p>
        </p:txBody>
      </p:sp>
      <p:sp>
        <p:nvSpPr>
          <p:cNvPr id="26" name="Shape 281">
            <a:extLst>
              <a:ext uri="{FF2B5EF4-FFF2-40B4-BE49-F238E27FC236}">
                <a16:creationId xmlns:a16="http://schemas.microsoft.com/office/drawing/2014/main" id="{0F35AE6A-EF26-4F06-8F1F-BF8F837605F4}"/>
              </a:ext>
            </a:extLst>
          </p:cNvPr>
          <p:cNvSpPr txBox="1"/>
          <p:nvPr/>
        </p:nvSpPr>
        <p:spPr>
          <a:xfrm>
            <a:off x="11607802" y="1452513"/>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200" dirty="0">
                <a:solidFill>
                  <a:srgbClr val="FFFF00"/>
                </a:solidFill>
                <a:latin typeface="Arial" charset="0"/>
                <a:ea typeface="Arial" charset="0"/>
                <a:cs typeface="Arial" charset="0"/>
                <a:sym typeface="Cabin"/>
              </a:rPr>
              <a:t>Valor</a:t>
            </a:r>
            <a:endParaRPr lang="es-419" sz="3200" u="none" strike="noStrike" cap="none" dirty="0">
              <a:solidFill>
                <a:srgbClr val="FFFF00"/>
              </a:solidFill>
              <a:latin typeface="Arial" charset="0"/>
              <a:ea typeface="Arial" charset="0"/>
              <a:cs typeface="Arial" charset="0"/>
              <a:sym typeface="Cabin"/>
            </a:endParaRPr>
          </a:p>
        </p:txBody>
      </p:sp>
      <p:sp>
        <p:nvSpPr>
          <p:cNvPr id="27" name="Shape 282">
            <a:extLst>
              <a:ext uri="{FF2B5EF4-FFF2-40B4-BE49-F238E27FC236}">
                <a16:creationId xmlns:a16="http://schemas.microsoft.com/office/drawing/2014/main" id="{350D0F96-4BE8-4506-96DB-717BF766D997}"/>
              </a:ext>
            </a:extLst>
          </p:cNvPr>
          <p:cNvSpPr txBox="1"/>
          <p:nvPr/>
        </p:nvSpPr>
        <p:spPr>
          <a:xfrm>
            <a:off x="9418641" y="6353121"/>
            <a:ext cx="1847699" cy="622199"/>
          </a:xfrm>
          <a:prstGeom prst="rect">
            <a:avLst/>
          </a:prstGeom>
          <a:noFill/>
          <a:ln>
            <a:noFill/>
          </a:ln>
        </p:spPr>
        <p:txBody>
          <a:bodyPr lIns="0" tIns="0" rIns="0" bIns="0" anchor="ctr" anchorCtr="0">
            <a:noAutofit/>
          </a:bodyPr>
          <a:lstStyle/>
          <a:p>
            <a:pPr lvl="0" algn="r">
              <a:buClr>
                <a:srgbClr val="FF7F00"/>
              </a:buClr>
              <a:buSzPct val="25000"/>
            </a:pPr>
            <a:r>
              <a:rPr lang="es-419" sz="3200" dirty="0">
                <a:solidFill>
                  <a:srgbClr val="FF7F00"/>
                </a:solidFill>
                <a:latin typeface="Arial" charset="0"/>
                <a:ea typeface="Arial" charset="0"/>
                <a:cs typeface="Arial" charset="0"/>
                <a:sym typeface="Cabin"/>
              </a:rPr>
              <a:t>['curso</a:t>
            </a:r>
            <a:r>
              <a:rPr lang="es-419" sz="3200" u="none" strike="noStrike" cap="none" dirty="0">
                <a:solidFill>
                  <a:srgbClr val="FF7F00"/>
                </a:solidFill>
                <a:latin typeface="Arial" charset="0"/>
                <a:ea typeface="Arial" charset="0"/>
                <a:cs typeface="Arial" charset="0"/>
                <a:sym typeface="Cabin"/>
              </a:rPr>
              <a:t>']</a:t>
            </a:r>
          </a:p>
        </p:txBody>
      </p:sp>
      <p:sp>
        <p:nvSpPr>
          <p:cNvPr id="28" name="Shape 283">
            <a:extLst>
              <a:ext uri="{FF2B5EF4-FFF2-40B4-BE49-F238E27FC236}">
                <a16:creationId xmlns:a16="http://schemas.microsoft.com/office/drawing/2014/main" id="{BEDCB589-1EA2-4F01-B78C-DB5200FB44BA}"/>
              </a:ext>
            </a:extLst>
          </p:cNvPr>
          <p:cNvSpPr txBox="1"/>
          <p:nvPr/>
        </p:nvSpPr>
        <p:spPr>
          <a:xfrm>
            <a:off x="11790366" y="6340421"/>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200">
                <a:solidFill>
                  <a:schemeClr val="lt1"/>
                </a:solidFill>
                <a:latin typeface="Arial" charset="0"/>
                <a:ea typeface="Arial" charset="0"/>
                <a:cs typeface="Arial" charset="0"/>
                <a:sym typeface="Cabin"/>
              </a:rPr>
              <a:t> </a:t>
            </a:r>
            <a:r>
              <a:rPr lang="es-419" sz="3200" u="none" strike="noStrike" cap="none">
                <a:solidFill>
                  <a:schemeClr val="lt1"/>
                </a:solidFill>
                <a:latin typeface="Arial" charset="0"/>
                <a:ea typeface="Arial" charset="0"/>
                <a:cs typeface="Arial" charset="0"/>
                <a:sym typeface="Cabin"/>
              </a:rPr>
              <a:t>18</a:t>
            </a:r>
            <a:r>
              <a:rPr lang="es-419" sz="3200">
                <a:solidFill>
                  <a:schemeClr val="lt1"/>
                </a:solidFill>
                <a:latin typeface="Arial" charset="0"/>
                <a:ea typeface="Arial" charset="0"/>
                <a:cs typeface="Arial" charset="0"/>
                <a:sym typeface="Cabin"/>
              </a:rPr>
              <a:t>2</a:t>
            </a:r>
          </a:p>
        </p:txBody>
      </p:sp>
      <p:sp>
        <p:nvSpPr>
          <p:cNvPr id="29" name="Shape 284">
            <a:extLst>
              <a:ext uri="{FF2B5EF4-FFF2-40B4-BE49-F238E27FC236}">
                <a16:creationId xmlns:a16="http://schemas.microsoft.com/office/drawing/2014/main" id="{B55012B8-617E-427A-9E6D-E2A68D3701F8}"/>
              </a:ext>
            </a:extLst>
          </p:cNvPr>
          <p:cNvSpPr txBox="1"/>
          <p:nvPr/>
        </p:nvSpPr>
        <p:spPr>
          <a:xfrm>
            <a:off x="9757775" y="7115121"/>
            <a:ext cx="1508865" cy="622199"/>
          </a:xfrm>
          <a:prstGeom prst="rect">
            <a:avLst/>
          </a:prstGeom>
          <a:noFill/>
          <a:ln>
            <a:noFill/>
          </a:ln>
        </p:spPr>
        <p:txBody>
          <a:bodyPr lIns="0" tIns="0" rIns="0" bIns="0" anchor="ctr" anchorCtr="0">
            <a:noAutofit/>
          </a:bodyPr>
          <a:lstStyle/>
          <a:p>
            <a:pPr lvl="0" algn="r">
              <a:buClr>
                <a:srgbClr val="FF7F00"/>
              </a:buClr>
              <a:buSzPct val="25000"/>
            </a:pPr>
            <a:r>
              <a:rPr lang="es-419" sz="3200" dirty="0">
                <a:solidFill>
                  <a:srgbClr val="FF7F00"/>
                </a:solidFill>
                <a:latin typeface="Arial" charset="0"/>
                <a:ea typeface="Arial" charset="0"/>
                <a:cs typeface="Arial" charset="0"/>
                <a:sym typeface="Cabin"/>
              </a:rPr>
              <a:t>['edad']</a:t>
            </a:r>
            <a:endParaRPr lang="es-419" sz="3200" u="none" strike="noStrike" cap="none" dirty="0">
              <a:solidFill>
                <a:srgbClr val="FF7F00"/>
              </a:solidFill>
              <a:latin typeface="Arial" charset="0"/>
              <a:ea typeface="Arial" charset="0"/>
              <a:cs typeface="Arial" charset="0"/>
              <a:sym typeface="Cabin"/>
            </a:endParaRPr>
          </a:p>
        </p:txBody>
      </p:sp>
      <p:sp>
        <p:nvSpPr>
          <p:cNvPr id="30" name="Shape 285">
            <a:extLst>
              <a:ext uri="{FF2B5EF4-FFF2-40B4-BE49-F238E27FC236}">
                <a16:creationId xmlns:a16="http://schemas.microsoft.com/office/drawing/2014/main" id="{CF7EA940-3ADC-4CD8-90DA-4B37FC986BFC}"/>
              </a:ext>
            </a:extLst>
          </p:cNvPr>
          <p:cNvSpPr txBox="1"/>
          <p:nvPr/>
        </p:nvSpPr>
        <p:spPr>
          <a:xfrm>
            <a:off x="11790366" y="7102421"/>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200">
                <a:solidFill>
                  <a:schemeClr val="lt1"/>
                </a:solidFill>
                <a:latin typeface="Arial" charset="0"/>
                <a:ea typeface="Arial" charset="0"/>
                <a:cs typeface="Arial" charset="0"/>
                <a:sym typeface="Cabin"/>
              </a:rPr>
              <a:t> </a:t>
            </a:r>
            <a:r>
              <a:rPr lang="es-419" sz="3200" u="none" strike="noStrike" cap="none">
                <a:solidFill>
                  <a:schemeClr val="lt1"/>
                </a:solidFill>
                <a:latin typeface="Arial" charset="0"/>
                <a:ea typeface="Arial" charset="0"/>
                <a:cs typeface="Arial" charset="0"/>
                <a:sym typeface="Cabin"/>
              </a:rPr>
              <a:t>21</a:t>
            </a:r>
          </a:p>
        </p:txBody>
      </p:sp>
      <p:sp>
        <p:nvSpPr>
          <p:cNvPr id="31" name="Shape 286">
            <a:extLst>
              <a:ext uri="{FF2B5EF4-FFF2-40B4-BE49-F238E27FC236}">
                <a16:creationId xmlns:a16="http://schemas.microsoft.com/office/drawing/2014/main" id="{DC97C5AC-795A-4665-BA2A-363F2DB46D69}"/>
              </a:ext>
            </a:extLst>
          </p:cNvPr>
          <p:cNvSpPr txBox="1"/>
          <p:nvPr/>
        </p:nvSpPr>
        <p:spPr>
          <a:xfrm>
            <a:off x="13593766" y="6556321"/>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3200" u="none" strike="noStrike" cap="none">
                <a:solidFill>
                  <a:srgbClr val="FF00FF"/>
                </a:solidFill>
                <a:latin typeface="Arial" charset="0"/>
                <a:ea typeface="Arial" charset="0"/>
                <a:cs typeface="Arial" charset="0"/>
                <a:sym typeface="Cabin"/>
              </a:rPr>
              <a:t>ddd</a:t>
            </a:r>
          </a:p>
        </p:txBody>
      </p:sp>
      <p:sp>
        <p:nvSpPr>
          <p:cNvPr id="32" name="Shape 287">
            <a:extLst>
              <a:ext uri="{FF2B5EF4-FFF2-40B4-BE49-F238E27FC236}">
                <a16:creationId xmlns:a16="http://schemas.microsoft.com/office/drawing/2014/main" id="{931ECB07-9DDB-465B-8CEF-47C3D8729E68}"/>
              </a:ext>
            </a:extLst>
          </p:cNvPr>
          <p:cNvSpPr txBox="1"/>
          <p:nvPr/>
        </p:nvSpPr>
        <p:spPr>
          <a:xfrm>
            <a:off x="10313991" y="5553021"/>
            <a:ext cx="11064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3200" u="none" strike="noStrike" cap="none" dirty="0">
                <a:solidFill>
                  <a:srgbClr val="FF7F00"/>
                </a:solidFill>
                <a:latin typeface="Arial" charset="0"/>
                <a:ea typeface="Arial" charset="0"/>
                <a:cs typeface="Arial" charset="0"/>
                <a:sym typeface="Cabin"/>
              </a:rPr>
              <a:t>Clave</a:t>
            </a:r>
          </a:p>
        </p:txBody>
      </p:sp>
      <p:sp>
        <p:nvSpPr>
          <p:cNvPr id="33" name="Shape 288">
            <a:extLst>
              <a:ext uri="{FF2B5EF4-FFF2-40B4-BE49-F238E27FC236}">
                <a16:creationId xmlns:a16="http://schemas.microsoft.com/office/drawing/2014/main" id="{EF93525B-F165-4552-8572-A02D279B13C5}"/>
              </a:ext>
            </a:extLst>
          </p:cNvPr>
          <p:cNvSpPr txBox="1"/>
          <p:nvPr/>
        </p:nvSpPr>
        <p:spPr>
          <a:xfrm>
            <a:off x="11734803" y="5553021"/>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200" u="none" strike="noStrike" cap="none" dirty="0">
                <a:solidFill>
                  <a:srgbClr val="FFFF00"/>
                </a:solidFill>
                <a:latin typeface="Arial" charset="0"/>
                <a:ea typeface="Arial" charset="0"/>
                <a:cs typeface="Arial" charset="0"/>
                <a:sym typeface="Cabin"/>
              </a:rPr>
              <a:t>Valor</a:t>
            </a:r>
          </a:p>
        </p:txBody>
      </p:sp>
      <p:sp>
        <p:nvSpPr>
          <p:cNvPr id="34" name="Shape 289">
            <a:extLst>
              <a:ext uri="{FF2B5EF4-FFF2-40B4-BE49-F238E27FC236}">
                <a16:creationId xmlns:a16="http://schemas.microsoft.com/office/drawing/2014/main" id="{EAD090E1-EC43-4EBA-86D0-C5B6E5ECBC27}"/>
              </a:ext>
            </a:extLst>
          </p:cNvPr>
          <p:cNvSpPr txBox="1"/>
          <p:nvPr/>
        </p:nvSpPr>
        <p:spPr>
          <a:xfrm>
            <a:off x="10823577" y="766713"/>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3200" u="none" strike="noStrike" cap="none" dirty="0">
                <a:solidFill>
                  <a:srgbClr val="00FF00"/>
                </a:solidFill>
                <a:latin typeface="Arial" charset="0"/>
                <a:ea typeface="Arial" charset="0"/>
                <a:cs typeface="Arial" charset="0"/>
                <a:sym typeface="Cabin"/>
              </a:rPr>
              <a:t>Lista</a:t>
            </a:r>
          </a:p>
        </p:txBody>
      </p:sp>
      <p:sp>
        <p:nvSpPr>
          <p:cNvPr id="35" name="Shape 290">
            <a:extLst>
              <a:ext uri="{FF2B5EF4-FFF2-40B4-BE49-F238E27FC236}">
                <a16:creationId xmlns:a16="http://schemas.microsoft.com/office/drawing/2014/main" id="{C83FFFF4-508E-4271-9CD5-B707FD573CEE}"/>
              </a:ext>
            </a:extLst>
          </p:cNvPr>
          <p:cNvSpPr txBox="1"/>
          <p:nvPr/>
        </p:nvSpPr>
        <p:spPr>
          <a:xfrm>
            <a:off x="10085391" y="4752921"/>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3200" u="none" strike="noStrike" cap="none" dirty="0">
                <a:solidFill>
                  <a:srgbClr val="FF00FF"/>
                </a:solidFill>
                <a:latin typeface="Arial" charset="0"/>
                <a:ea typeface="Arial" charset="0"/>
                <a:cs typeface="Arial" charset="0"/>
                <a:sym typeface="Cabin"/>
              </a:rPr>
              <a:t>Diccionario</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2556</Words>
  <Application>Microsoft Office PowerPoint</Application>
  <PresentationFormat>Custom</PresentationFormat>
  <Paragraphs>332</Paragraphs>
  <Slides>30</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Cabin</vt:lpstr>
      <vt:lpstr>Courier</vt:lpstr>
      <vt:lpstr>Courier New</vt:lpstr>
      <vt:lpstr>Gill Sans</vt:lpstr>
      <vt:lpstr>Gill Sans SemiBold</vt:lpstr>
      <vt:lpstr>Lucida Grande</vt:lpstr>
      <vt:lpstr>1_Title &amp; Subtitle</vt:lpstr>
      <vt:lpstr>071215_powerpoint_template_b</vt:lpstr>
      <vt:lpstr>Diccionarios en Python</vt:lpstr>
      <vt:lpstr>¿Qué Es Una Colección?</vt:lpstr>
      <vt:lpstr>¿Qué No Es Una “Colección”?</vt:lpstr>
      <vt:lpstr>Una Historia De Dos Colecciones...</vt:lpstr>
      <vt:lpstr>Diccionarios</vt:lpstr>
      <vt:lpstr>Diccionarios</vt:lpstr>
      <vt:lpstr>Diccionarios</vt:lpstr>
      <vt:lpstr>Comparación de Listas y Diccionarios</vt:lpstr>
      <vt:lpstr>PowerPoint Presentation</vt:lpstr>
      <vt:lpstr>Literales de Diccionarios (Constantes)</vt:lpstr>
      <vt:lpstr>¿El Nombre Más Común?</vt:lpstr>
      <vt:lpstr>¿El Nombre Más Común?</vt:lpstr>
      <vt:lpstr>¿El Nombre Más Común?</vt:lpstr>
      <vt:lpstr>Múltiples Contadores con un Diccionario</vt:lpstr>
      <vt:lpstr>Errores de Diccionarios</vt:lpstr>
      <vt:lpstr>Cuando Encontramos un Nuevo Valor</vt:lpstr>
      <vt:lpstr>El Método get de un Diccionario</vt:lpstr>
      <vt:lpstr>Conteo Simplificado usando get()</vt:lpstr>
      <vt:lpstr>Conteo Simplificado usando get()</vt:lpstr>
      <vt:lpstr>PowerPoint Presentation</vt:lpstr>
      <vt:lpstr>PowerPoint Presentation</vt:lpstr>
      <vt:lpstr>Patrón del Contador</vt:lpstr>
      <vt:lpstr>PowerPoint Presentation</vt:lpstr>
      <vt:lpstr>PowerPoint Presentation</vt:lpstr>
      <vt:lpstr>Bucles Finitos y Diccionarios</vt:lpstr>
      <vt:lpstr>Recuperando listas de Claves y Valores</vt:lpstr>
      <vt:lpstr>Bonus: Dos Variables de Iteración!</vt:lpstr>
      <vt:lpstr>PowerPoint Presentation</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Juan Carlos Pérez Castellanos</cp:lastModifiedBy>
  <cp:revision>55</cp:revision>
  <dcterms:modified xsi:type="dcterms:W3CDTF">2020-05-20T00:29:55Z</dcterms:modified>
</cp:coreProperties>
</file>