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7"/>
    <p:restoredTop sz="94485"/>
  </p:normalViewPr>
  <p:slideViewPr>
    <p:cSldViewPr snapToGrid="0" snapToObjects="1">
      <p:cViewPr varScale="1">
        <p:scale>
          <a:sx n="38" d="100"/>
          <a:sy n="38" d="100"/>
        </p:scale>
        <p:origin x="72" y="73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680026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US" sz="1100" b="0" i="0" u="none" strike="noStrike" cap="none" dirty="0">
                <a:solidFill>
                  <a:schemeClr val="dk2"/>
                </a:solidFill>
              </a:rPr>
              <a:t>Note from Chuck.  If you are using these materials, you can remove the UM logo and replace it with your own, but please retain the CC-BY logo on the first page as well as retain the acknowledgement</a:t>
            </a:r>
            <a:r>
              <a:rPr lang="en-US" sz="1100" b="0" i="0" u="none" strike="noStrike" cap="none" baseline="0" dirty="0">
                <a:solidFill>
                  <a:schemeClr val="dk2"/>
                </a:solidFill>
              </a:rPr>
              <a:t> </a:t>
            </a:r>
            <a:r>
              <a:rPr lang="en-US" sz="1100" b="0" i="0" u="none" strike="noStrike" cap="none" dirty="0">
                <a:solidFill>
                  <a:schemeClr val="dk2"/>
                </a:solidFill>
              </a:rPr>
              <a:t>page(s) at the end.</a:t>
            </a: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1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570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7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784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461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10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715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33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17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6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46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678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96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869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87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61137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03110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01590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7667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154569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788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40302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153113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78237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356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34330099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65695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0628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03439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1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2130735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7927562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219969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693" r:id="rId16"/>
    <p:sldLayoutId id="2147483694" r:id="rId17"/>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s.py4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Tuplas</a:t>
            </a:r>
            <a:endParaRPr lang="en-US" sz="7600" u="none" strike="noStrike" cap="none" dirty="0">
              <a:solidFill>
                <a:srgbClr val="FFD966"/>
              </a:solidFill>
              <a:latin typeface="Arial" charset="0"/>
              <a:ea typeface="Arial" charset="0"/>
              <a:cs typeface="Arial" charset="0"/>
              <a:sym typeface="Cabin"/>
            </a:endParaRPr>
          </a:p>
        </p:txBody>
      </p:sp>
      <p:sp>
        <p:nvSpPr>
          <p:cNvPr id="166" name="Shape 166"/>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Cap</a:t>
            </a:r>
            <a:r>
              <a:rPr lang="es-MX" sz="4800"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10</a:t>
            </a:r>
          </a:p>
        </p:txBody>
      </p:sp>
      <p:sp>
        <p:nvSpPr>
          <p:cNvPr id="167" name="Shape 167"/>
          <p:cNvSpPr txBox="1"/>
          <p:nvPr/>
        </p:nvSpPr>
        <p:spPr>
          <a:xfrm>
            <a:off x="3167825" y="7002457"/>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n-US" sz="3200" dirty="0">
                <a:solidFill>
                  <a:srgbClr val="FFFF00"/>
                </a:solidFill>
                <a:latin typeface="Arial" charset="0"/>
                <a:ea typeface="Arial" charset="0"/>
                <a:cs typeface="Arial" charset="0"/>
                <a:sym typeface="Cabin"/>
              </a:rPr>
              <a:t>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es.py4e.com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168" name="Shape 168"/>
          <p:cNvPicPr preferRelativeResize="0"/>
          <p:nvPr/>
        </p:nvPicPr>
        <p:blipFill rotWithShape="1">
          <a:blip r:embed="rId5">
            <a:alphaModFix/>
          </a:blip>
          <a:srcRect/>
          <a:stretch/>
        </p:blipFill>
        <p:spPr>
          <a:xfrm>
            <a:off x="13574712" y="7170732"/>
            <a:ext cx="1968500" cy="668337"/>
          </a:xfrm>
          <a:prstGeom prst="rect">
            <a:avLst/>
          </a:prstGeom>
          <a:noFill/>
          <a:ln>
            <a:noFill/>
          </a:ln>
        </p:spPr>
      </p:pic>
      <p:pic>
        <p:nvPicPr>
          <p:cNvPr id="169" name="Shape 169"/>
          <p:cNvPicPr preferRelativeResize="0"/>
          <p:nvPr/>
        </p:nvPicPr>
        <p:blipFill rotWithShape="1">
          <a:blip r:embed="rId6">
            <a:alphaModFix/>
          </a:blip>
          <a:srcRect/>
          <a:stretch/>
        </p:blipFill>
        <p:spPr>
          <a:xfrm>
            <a:off x="635250" y="697615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00FF00"/>
              </a:buClr>
              <a:buSzPct val="25000"/>
            </a:pPr>
            <a:r>
              <a:rPr lang="en-US" sz="7800" dirty="0" err="1">
                <a:solidFill>
                  <a:srgbClr val="FFD966"/>
                </a:solidFill>
                <a:latin typeface="Arial" charset="0"/>
                <a:ea typeface="Arial" charset="0"/>
                <a:cs typeface="Arial" charset="0"/>
                <a:sym typeface="Cabin"/>
              </a:rPr>
              <a:t>Ordenando</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Listas</a:t>
            </a:r>
            <a:r>
              <a:rPr lang="en-US" sz="7800" dirty="0">
                <a:solidFill>
                  <a:srgbClr val="FFD966"/>
                </a:solidFill>
                <a:latin typeface="Arial" charset="0"/>
                <a:ea typeface="Arial" charset="0"/>
                <a:cs typeface="Arial" charset="0"/>
                <a:sym typeface="Cabin"/>
              </a:rPr>
              <a:t> de </a:t>
            </a:r>
            <a:r>
              <a:rPr lang="en-US" sz="7800" dirty="0" err="1">
                <a:solidFill>
                  <a:srgbClr val="FFD966"/>
                </a:solidFill>
                <a:latin typeface="Arial" charset="0"/>
                <a:ea typeface="Arial" charset="0"/>
                <a:cs typeface="Arial" charset="0"/>
                <a:sym typeface="Cabin"/>
              </a:rPr>
              <a:t>Tuplas</a:t>
            </a:r>
            <a:endParaRPr lang="en-US" sz="7800" u="none" strike="noStrike" cap="none" dirty="0">
              <a:solidFill>
                <a:srgbClr val="FFD966"/>
              </a:solidFill>
              <a:latin typeface="Arial" charset="0"/>
              <a:ea typeface="Arial" charset="0"/>
              <a:cs typeface="Arial" charset="0"/>
              <a:sym typeface="Cabin"/>
            </a:endParaRPr>
          </a:p>
        </p:txBody>
      </p:sp>
      <p:sp>
        <p:nvSpPr>
          <p:cNvPr id="231" name="Shape 231"/>
          <p:cNvSpPr txBox="1">
            <a:spLocks noGrp="1"/>
          </p:cNvSpPr>
          <p:nvPr>
            <p:ph idx="1"/>
          </p:nvPr>
        </p:nvSpPr>
        <p:spPr>
          <a:xfrm>
            <a:off x="1155700" y="2603499"/>
            <a:ext cx="13932000" cy="2734627"/>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Podemos aprovechar la habilidad de ordenar una lista de </a:t>
            </a:r>
            <a:r>
              <a:rPr lang="es-419" sz="3600" dirty="0">
                <a:solidFill>
                  <a:srgbClr val="FF7F00"/>
                </a:solidFill>
                <a:latin typeface="Arial" charset="0"/>
                <a:ea typeface="Arial" charset="0"/>
                <a:cs typeface="Arial" charset="0"/>
                <a:sym typeface="Cabin"/>
              </a:rPr>
              <a:t>tuplas</a:t>
            </a:r>
            <a:r>
              <a:rPr lang="es-419" sz="3600" dirty="0">
                <a:solidFill>
                  <a:schemeClr val="lt1"/>
                </a:solidFill>
                <a:latin typeface="Arial" charset="0"/>
                <a:ea typeface="Arial" charset="0"/>
                <a:cs typeface="Arial" charset="0"/>
                <a:sym typeface="Cabin"/>
              </a:rPr>
              <a:t> para obtener una versión ordenada de un diccionario</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Primero, ordenamos el diccionario basado en las claves utilizando el método </a:t>
            </a:r>
            <a:r>
              <a:rPr lang="es-419" sz="3600" dirty="0" err="1">
                <a:solidFill>
                  <a:srgbClr val="FF00FF"/>
                </a:solidFill>
                <a:latin typeface="Arial" charset="0"/>
                <a:ea typeface="Arial" charset="0"/>
                <a:cs typeface="Arial" charset="0"/>
                <a:sym typeface="Cabin"/>
              </a:rPr>
              <a:t>items</a:t>
            </a:r>
            <a:r>
              <a:rPr lang="es-419" sz="3600" dirty="0">
                <a:solidFill>
                  <a:schemeClr val="lt1"/>
                </a:solidFill>
                <a:latin typeface="Arial" charset="0"/>
                <a:ea typeface="Arial" charset="0"/>
                <a:cs typeface="Arial" charset="0"/>
                <a:sym typeface="Cabin"/>
              </a:rPr>
              <a:t>() y la función </a:t>
            </a:r>
            <a:r>
              <a:rPr lang="es-419" sz="3600" dirty="0" err="1">
                <a:solidFill>
                  <a:srgbClr val="FFFF00"/>
                </a:solidFill>
                <a:latin typeface="Arial" charset="0"/>
                <a:ea typeface="Arial" charset="0"/>
                <a:cs typeface="Arial" charset="0"/>
                <a:sym typeface="Cabin"/>
              </a:rPr>
              <a:t>sorted</a:t>
            </a:r>
            <a:r>
              <a:rPr lang="es-419" sz="3600" dirty="0">
                <a:solidFill>
                  <a:srgbClr val="FFFF00"/>
                </a:solidFill>
                <a:latin typeface="Arial" charset="0"/>
                <a:ea typeface="Arial" charset="0"/>
                <a:cs typeface="Arial" charset="0"/>
                <a:sym typeface="Cabin"/>
              </a:rPr>
              <a:t>()</a:t>
            </a:r>
            <a:endParaRPr lang="es-419" sz="3600" dirty="0">
              <a:solidFill>
                <a:schemeClr val="lt1"/>
              </a:solidFill>
              <a:latin typeface="Arial" charset="0"/>
              <a:ea typeface="Arial" charset="0"/>
              <a:cs typeface="Arial" charset="0"/>
              <a:sym typeface="Cabin"/>
            </a:endParaRPr>
          </a:p>
        </p:txBody>
      </p:sp>
      <p:sp>
        <p:nvSpPr>
          <p:cNvPr id="232" name="Shape 232"/>
          <p:cNvSpPr txBox="1"/>
          <p:nvPr/>
        </p:nvSpPr>
        <p:spPr>
          <a:xfrm>
            <a:off x="3537776" y="5338127"/>
            <a:ext cx="1078172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dict_items</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a:t>
            </a:r>
          </a:p>
          <a:p>
            <a:pPr>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dirty="0">
                <a:solidFill>
                  <a:srgbClr val="FFFF00"/>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d</a:t>
            </a:r>
            <a:r>
              <a:rPr lang="en-US" sz="3000" dirty="0" err="1">
                <a:solidFill>
                  <a:srgbClr val="FF00FF"/>
                </a:solidFill>
                <a:latin typeface="Courier"/>
                <a:ea typeface="Courier New"/>
                <a:cs typeface="Courier"/>
                <a:sym typeface="Courier New"/>
              </a:rPr>
              <a:t>.items</a:t>
            </a:r>
            <a:r>
              <a:rPr lang="en-US" sz="3000" dirty="0">
                <a:solidFill>
                  <a:schemeClr val="lt1"/>
                </a:solidFill>
                <a:latin typeface="Courier"/>
                <a:ea typeface="Courier New"/>
                <a:cs typeface="Courier"/>
                <a:sym typeface="Courier New"/>
              </a:rPr>
              <a:t>()</a:t>
            </a:r>
            <a:r>
              <a:rPr lang="en-US" sz="3000" dirty="0">
                <a:solidFill>
                  <a:srgbClr val="FFFC00"/>
                </a:solidFill>
                <a:latin typeface="Courier"/>
                <a:ea typeface="Courier New"/>
                <a:cs typeface="Courier"/>
                <a:sym typeface="Courier New"/>
              </a:rPr>
              <a:t>)</a:t>
            </a:r>
            <a:endParaRPr lang="en-US" sz="3000" i="0" u="none" strike="noStrike" cap="none" dirty="0">
              <a:solidFill>
                <a:srgbClr val="FFFC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8"/>
            <a:ext cx="10054167"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dirty="0" err="1">
                <a:solidFill>
                  <a:srgbClr val="FFD966"/>
                </a:solidFill>
                <a:latin typeface="Arial" charset="0"/>
                <a:ea typeface="Arial" charset="0"/>
                <a:cs typeface="Arial" charset="0"/>
                <a:sym typeface="Cabin"/>
              </a:rPr>
              <a:t>Usando</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40FF"/>
                </a:solidFill>
                <a:latin typeface="Arial" charset="0"/>
                <a:ea typeface="Arial" charset="0"/>
                <a:cs typeface="Arial" charset="0"/>
                <a:sym typeface="Cabin"/>
              </a:rPr>
              <a:t>sorted()</a:t>
            </a:r>
          </a:p>
        </p:txBody>
      </p:sp>
      <p:sp>
        <p:nvSpPr>
          <p:cNvPr id="3" name="Text Placeholder 2"/>
          <p:cNvSpPr>
            <a:spLocks noGrp="1"/>
          </p:cNvSpPr>
          <p:nvPr>
            <p:ph idx="1"/>
          </p:nvPr>
        </p:nvSpPr>
        <p:spPr>
          <a:xfrm>
            <a:off x="1155700" y="3030416"/>
            <a:ext cx="4987925" cy="4365898"/>
          </a:xfrm>
        </p:spPr>
        <p:txBody>
          <a:bodyPr>
            <a:noAutofit/>
          </a:bodyPr>
          <a:lstStyle/>
          <a:p>
            <a:pPr marL="647700" lvl="0">
              <a:lnSpc>
                <a:spcPct val="120000"/>
              </a:lnSpc>
            </a:pPr>
            <a:r>
              <a:rPr lang="es-419" sz="2800" dirty="0">
                <a:solidFill>
                  <a:schemeClr val="lt1"/>
                </a:solidFill>
                <a:latin typeface="Arial" charset="0"/>
                <a:ea typeface="Arial" charset="0"/>
                <a:cs typeface="Arial" charset="0"/>
                <a:sym typeface="Cabin"/>
              </a:rPr>
              <a:t>Incluso podemos hacer esto de forma más directa usando directamente la función nativa </a:t>
            </a:r>
            <a:r>
              <a:rPr lang="es-419" sz="2800" dirty="0" err="1">
                <a:solidFill>
                  <a:srgbClr val="FF00FF"/>
                </a:solidFill>
                <a:latin typeface="Arial" charset="0"/>
                <a:ea typeface="Arial" charset="0"/>
                <a:cs typeface="Arial" charset="0"/>
                <a:sym typeface="Cabin"/>
              </a:rPr>
              <a:t>sorted</a:t>
            </a:r>
            <a:r>
              <a:rPr lang="es-419" sz="2800" dirty="0">
                <a:solidFill>
                  <a:schemeClr val="lt1"/>
                </a:solidFill>
                <a:latin typeface="Arial" charset="0"/>
                <a:ea typeface="Arial" charset="0"/>
                <a:cs typeface="Arial" charset="0"/>
                <a:sym typeface="Cabin"/>
              </a:rPr>
              <a:t>, la cual toma una secuencia como parámetro y retorna una secuencia ordenada</a:t>
            </a:r>
          </a:p>
        </p:txBody>
      </p:sp>
      <p:sp>
        <p:nvSpPr>
          <p:cNvPr id="238" name="Shape 238"/>
          <p:cNvSpPr txBox="1"/>
          <p:nvPr/>
        </p:nvSpPr>
        <p:spPr>
          <a:xfrm>
            <a:off x="7872413" y="2139696"/>
            <a:ext cx="7997700" cy="5717116"/>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d</a:t>
            </a:r>
            <a:r>
              <a:rPr lang="es-419" sz="3000" dirty="0">
                <a:solidFill>
                  <a:schemeClr val="lt1"/>
                </a:solidFill>
                <a:latin typeface="Courier New"/>
                <a:ea typeface="Courier New"/>
                <a:cs typeface="Courier New"/>
                <a:sym typeface="Courier New"/>
              </a:rPr>
              <a:t> = {'a':10, 'b':1, 'c':22}</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t</a:t>
            </a:r>
            <a:r>
              <a:rPr lang="es-419" sz="3000" dirty="0">
                <a:solidFill>
                  <a:schemeClr val="lt1"/>
                </a:solidFill>
                <a:latin typeface="Courier New"/>
                <a:ea typeface="Courier New"/>
                <a:cs typeface="Courier New"/>
                <a:sym typeface="Courier New"/>
              </a:rPr>
              <a:t> = </a:t>
            </a:r>
            <a:r>
              <a:rPr lang="es-419" sz="3000" dirty="0" err="1">
                <a:solidFill>
                  <a:srgbClr val="FF00FF"/>
                </a:solidFill>
                <a:latin typeface="Courier New"/>
                <a:ea typeface="Courier New"/>
                <a:cs typeface="Courier New"/>
                <a:sym typeface="Courier New"/>
              </a:rPr>
              <a:t>sorted</a:t>
            </a:r>
            <a:r>
              <a:rPr lang="es-419" sz="3000" dirty="0">
                <a:solidFill>
                  <a:schemeClr val="lt1"/>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d</a:t>
            </a:r>
            <a:r>
              <a:rPr lang="es-419" sz="3000" dirty="0" err="1">
                <a:solidFill>
                  <a:srgbClr val="FF00FF"/>
                </a:solidFill>
                <a:latin typeface="Courier New"/>
                <a:ea typeface="Courier New"/>
                <a:cs typeface="Courier New"/>
                <a:sym typeface="Courier New"/>
              </a:rPr>
              <a:t>.items</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t</a:t>
            </a:r>
          </a:p>
          <a:p>
            <a:pPr lvl="0">
              <a:buClr>
                <a:schemeClr val="lt1"/>
              </a:buClr>
              <a:buSzPct val="25000"/>
            </a:pPr>
            <a:r>
              <a:rPr lang="es-419" sz="3000" dirty="0">
                <a:solidFill>
                  <a:schemeClr val="lt1"/>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('a', 10)</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('b', 1)</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('c', 22)</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c, v</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FF00FF"/>
                </a:solidFill>
                <a:latin typeface="Courier New"/>
                <a:ea typeface="Courier New"/>
                <a:cs typeface="Courier New"/>
                <a:sym typeface="Courier New"/>
              </a:rPr>
              <a:t>sorted</a:t>
            </a:r>
            <a:r>
              <a:rPr lang="es-419" sz="3000" dirty="0">
                <a:solidFill>
                  <a:schemeClr val="lt1"/>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d</a:t>
            </a:r>
            <a:r>
              <a:rPr lang="es-419" sz="3000" dirty="0" err="1">
                <a:solidFill>
                  <a:srgbClr val="FF00FF"/>
                </a:solidFill>
                <a:latin typeface="Courier New"/>
                <a:ea typeface="Courier New"/>
                <a:cs typeface="Courier New"/>
                <a:sym typeface="Courier New"/>
              </a:rPr>
              <a:t>.items</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v</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a 10</a:t>
            </a:r>
          </a:p>
          <a:p>
            <a:pPr lvl="0">
              <a:buClr>
                <a:schemeClr val="lt1"/>
              </a:buClr>
              <a:buSzPct val="25000"/>
            </a:pPr>
            <a:r>
              <a:rPr lang="es-419" sz="3000" dirty="0">
                <a:solidFill>
                  <a:schemeClr val="lt1"/>
                </a:solidFill>
                <a:latin typeface="Courier New"/>
                <a:ea typeface="Courier New"/>
                <a:cs typeface="Courier New"/>
                <a:sym typeface="Courier New"/>
              </a:rPr>
              <a:t>b 1</a:t>
            </a:r>
          </a:p>
          <a:p>
            <a:pPr lvl="0">
              <a:buClr>
                <a:schemeClr val="lt1"/>
              </a:buClr>
              <a:buSzPct val="25000"/>
            </a:pPr>
            <a:r>
              <a:rPr lang="es-419" sz="3000" dirty="0">
                <a:solidFill>
                  <a:schemeClr val="lt1"/>
                </a:solidFill>
                <a:latin typeface="Courier New"/>
                <a:ea typeface="Courier New"/>
                <a:cs typeface="Courier New"/>
                <a:sym typeface="Courier New"/>
              </a:rPr>
              <a:t>c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FF00FF"/>
              </a:buClr>
              <a:buSzPct val="25000"/>
            </a:pPr>
            <a:r>
              <a:rPr lang="es-ES" sz="7800" dirty="0">
                <a:solidFill>
                  <a:srgbClr val="FFD966"/>
                </a:solidFill>
                <a:latin typeface="Arial" charset="0"/>
                <a:ea typeface="Arial" charset="0"/>
                <a:cs typeface="Arial" charset="0"/>
                <a:sym typeface="Cabin"/>
              </a:rPr>
              <a:t>Ordenamiento por Valores en Lugar de Claves</a:t>
            </a:r>
            <a:endParaRPr lang="en-US" sz="7800" u="none" strike="noStrike" cap="none" dirty="0">
              <a:solidFill>
                <a:srgbClr val="FFD966"/>
              </a:solidFill>
              <a:latin typeface="Arial" charset="0"/>
              <a:ea typeface="Arial" charset="0"/>
              <a:cs typeface="Arial" charset="0"/>
              <a:sym typeface="Cabin"/>
            </a:endParaRPr>
          </a:p>
        </p:txBody>
      </p:sp>
      <p:sp>
        <p:nvSpPr>
          <p:cNvPr id="245" name="Shape 245"/>
          <p:cNvSpPr txBox="1">
            <a:spLocks noGrp="1"/>
          </p:cNvSpPr>
          <p:nvPr>
            <p:ph idx="1"/>
          </p:nvPr>
        </p:nvSpPr>
        <p:spPr>
          <a:xfrm>
            <a:off x="1" y="2603500"/>
            <a:ext cx="6524626" cy="4677833"/>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Si pudiéramos construir una lista de </a:t>
            </a:r>
            <a:r>
              <a:rPr lang="es-419" sz="3600" dirty="0">
                <a:solidFill>
                  <a:srgbClr val="FF7F00"/>
                </a:solidFill>
                <a:latin typeface="Arial" charset="0"/>
                <a:ea typeface="Arial" charset="0"/>
                <a:cs typeface="Arial" charset="0"/>
                <a:sym typeface="Cabin"/>
              </a:rPr>
              <a:t>tuplas</a:t>
            </a:r>
            <a:r>
              <a:rPr lang="es-419" sz="3600" dirty="0">
                <a:solidFill>
                  <a:schemeClr val="lt1"/>
                </a:solidFill>
                <a:latin typeface="Arial" charset="0"/>
                <a:ea typeface="Arial" charset="0"/>
                <a:cs typeface="Arial" charset="0"/>
                <a:sym typeface="Cabin"/>
              </a:rPr>
              <a:t> en la forma </a:t>
            </a:r>
            <a:r>
              <a:rPr lang="es-419" sz="3600" dirty="0">
                <a:solidFill>
                  <a:srgbClr val="FF7F00"/>
                </a:solidFill>
                <a:latin typeface="Arial" charset="0"/>
                <a:ea typeface="Arial" charset="0"/>
                <a:cs typeface="Arial" charset="0"/>
                <a:sym typeface="Cabin"/>
              </a:rPr>
              <a:t>(valor, clave)</a:t>
            </a:r>
            <a:r>
              <a:rPr lang="es-419" sz="3600" dirty="0">
                <a:solidFill>
                  <a:schemeClr val="lt1"/>
                </a:solidFill>
                <a:latin typeface="Arial" charset="0"/>
                <a:ea typeface="Arial" charset="0"/>
                <a:cs typeface="Arial" charset="0"/>
                <a:sym typeface="Cabin"/>
              </a:rPr>
              <a:t>, podríamos </a:t>
            </a:r>
            <a:r>
              <a:rPr lang="es-419" sz="3600" dirty="0">
                <a:solidFill>
                  <a:srgbClr val="FF00FF"/>
                </a:solidFill>
                <a:latin typeface="Arial" charset="0"/>
                <a:ea typeface="Arial" charset="0"/>
                <a:cs typeface="Arial" charset="0"/>
                <a:sym typeface="Cabin"/>
              </a:rPr>
              <a:t>ordenar (</a:t>
            </a:r>
            <a:r>
              <a:rPr lang="es-419" sz="3600" dirty="0" err="1">
                <a:solidFill>
                  <a:srgbClr val="FF00FF"/>
                </a:solidFill>
                <a:latin typeface="Arial" charset="0"/>
                <a:ea typeface="Arial" charset="0"/>
                <a:cs typeface="Arial" charset="0"/>
                <a:sym typeface="Cabin"/>
              </a:rPr>
              <a:t>sort</a:t>
            </a:r>
            <a:r>
              <a:rPr lang="es-419" sz="3600" dirty="0">
                <a:solidFill>
                  <a:srgbClr val="FF00FF"/>
                </a:solidFill>
                <a:latin typeface="Arial" charset="0"/>
                <a:ea typeface="Arial" charset="0"/>
                <a:cs typeface="Arial" charset="0"/>
                <a:sym typeface="Cabin"/>
              </a:rPr>
              <a:t>)</a:t>
            </a:r>
            <a:r>
              <a:rPr lang="es-419" sz="3600" dirty="0">
                <a:solidFill>
                  <a:schemeClr val="lt1"/>
                </a:solidFill>
                <a:latin typeface="Arial" charset="0"/>
                <a:ea typeface="Arial" charset="0"/>
                <a:cs typeface="Arial" charset="0"/>
                <a:sym typeface="Cabin"/>
              </a:rPr>
              <a:t> por valor</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Hacemos esto con un bucle </a:t>
            </a:r>
            <a:r>
              <a:rPr lang="es-419" sz="3600" dirty="0" err="1">
                <a:solidFill>
                  <a:srgbClr val="FFFF00"/>
                </a:solidFill>
                <a:latin typeface="Arial" charset="0"/>
                <a:ea typeface="Arial" charset="0"/>
                <a:cs typeface="Arial" charset="0"/>
                <a:sym typeface="Cabin"/>
              </a:rPr>
              <a:t>for</a:t>
            </a:r>
            <a:r>
              <a:rPr lang="es-419" sz="3600" dirty="0">
                <a:solidFill>
                  <a:schemeClr val="lt1"/>
                </a:solidFill>
                <a:latin typeface="Arial" charset="0"/>
                <a:ea typeface="Arial" charset="0"/>
                <a:cs typeface="Arial" charset="0"/>
                <a:sym typeface="Cabin"/>
              </a:rPr>
              <a:t> que crea una lista de tuplas</a:t>
            </a:r>
          </a:p>
        </p:txBody>
      </p:sp>
      <p:sp>
        <p:nvSpPr>
          <p:cNvPr id="246" name="Shape 246"/>
          <p:cNvSpPr txBox="1"/>
          <p:nvPr/>
        </p:nvSpPr>
        <p:spPr>
          <a:xfrm>
            <a:off x="7335014" y="2603500"/>
            <a:ext cx="8328320" cy="5067300"/>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a:t>
            </a:r>
            <a:r>
              <a:rPr lang="es-419" sz="3000" dirty="0">
                <a:solidFill>
                  <a:schemeClr val="lt1"/>
                </a:solidFill>
                <a:latin typeface="Courier New"/>
                <a:ea typeface="Courier New"/>
                <a:cs typeface="Courier New"/>
                <a:sym typeface="Courier New"/>
              </a:rPr>
              <a:t> = {'a':10, 'b':1, 'c':22}</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tmp</a:t>
            </a:r>
            <a:r>
              <a:rPr lang="es-419" sz="3000" dirty="0">
                <a:solidFill>
                  <a:schemeClr val="lt1"/>
                </a:solidFill>
                <a:latin typeface="Courier New"/>
                <a:ea typeface="Courier New"/>
                <a:cs typeface="Courier New"/>
                <a:sym typeface="Courier New"/>
              </a:rPr>
              <a:t> = </a:t>
            </a:r>
            <a:r>
              <a:rPr lang="es-419" sz="3000" dirty="0" err="1">
                <a:solidFill>
                  <a:srgbClr val="FF00FF"/>
                </a:solidFill>
                <a:latin typeface="Courier New"/>
                <a:ea typeface="Courier New"/>
                <a:cs typeface="Courier New"/>
                <a:sym typeface="Courier New"/>
              </a:rPr>
              <a:t>list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FF7F00"/>
                </a:solidFill>
                <a:latin typeface="Courier New"/>
                <a:ea typeface="Courier New"/>
                <a:cs typeface="Courier New"/>
                <a:sym typeface="Courier New"/>
              </a:rPr>
              <a:t>cl</a:t>
            </a:r>
            <a:r>
              <a:rPr lang="es-419" sz="3000" dirty="0">
                <a:solidFill>
                  <a:srgbClr val="FF7F00"/>
                </a:solidFill>
                <a:latin typeface="Courier New"/>
                <a:ea typeface="Courier New"/>
                <a:cs typeface="Courier New"/>
                <a:sym typeface="Courier New"/>
              </a:rPr>
              <a:t>, v</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c</a:t>
            </a:r>
            <a:r>
              <a:rPr lang="es-419" sz="3000" dirty="0" err="1">
                <a:solidFill>
                  <a:srgbClr val="FF00FF"/>
                </a:solidFill>
                <a:latin typeface="Courier New"/>
                <a:ea typeface="Courier New"/>
                <a:cs typeface="Courier New"/>
                <a:sym typeface="Courier New"/>
              </a:rPr>
              <a:t>.items</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tmp</a:t>
            </a:r>
            <a:r>
              <a:rPr lang="es-419" sz="3000" dirty="0" err="1">
                <a:solidFill>
                  <a:srgbClr val="FF00FF"/>
                </a:solidFill>
                <a:latin typeface="Courier New"/>
                <a:ea typeface="Courier New"/>
                <a:cs typeface="Courier New"/>
                <a:sym typeface="Courier New"/>
              </a:rPr>
              <a:t>.append</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(v, </a:t>
            </a:r>
            <a:r>
              <a:rPr lang="es-419" sz="3000" dirty="0" err="1">
                <a:solidFill>
                  <a:srgbClr val="FF7F00"/>
                </a:solidFill>
                <a:latin typeface="Courier New"/>
                <a:ea typeface="Courier New"/>
                <a:cs typeface="Courier New"/>
                <a:sym typeface="Courier New"/>
              </a:rPr>
              <a:t>cl</a:t>
            </a:r>
            <a:r>
              <a:rPr lang="es-419" sz="3000" dirty="0">
                <a:solidFill>
                  <a:srgbClr val="FF7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tmp</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[(10, 'a'), (22, 'c'), (1, 'b')]</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A00"/>
                </a:solidFill>
                <a:latin typeface="Courier New"/>
                <a:ea typeface="Courier New"/>
                <a:cs typeface="Courier New"/>
                <a:sym typeface="Courier New"/>
              </a:rPr>
              <a:t>tmp</a:t>
            </a:r>
            <a:r>
              <a:rPr lang="es-419" sz="3000" dirty="0">
                <a:solidFill>
                  <a:srgbClr val="00FA00"/>
                </a:solidFill>
                <a:latin typeface="Courier New"/>
                <a:ea typeface="Courier New"/>
                <a:cs typeface="Courier New"/>
                <a:sym typeface="Courier New"/>
              </a:rPr>
              <a:t> </a:t>
            </a: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sorted</a:t>
            </a:r>
            <a:r>
              <a:rPr lang="es-419" sz="3000" dirty="0">
                <a:solidFill>
                  <a:srgbClr val="FFFF00"/>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tmp</a:t>
            </a:r>
            <a:r>
              <a:rPr lang="es-419" sz="3000" dirty="0">
                <a:solidFill>
                  <a:srgbClr val="FF00FF"/>
                </a:solidFill>
                <a:latin typeface="Courier New"/>
                <a:ea typeface="Courier New"/>
                <a:cs typeface="Courier New"/>
                <a:sym typeface="Courier New"/>
              </a:rPr>
              <a:t>, reverse=True</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tmp</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[(22, 'c'), (10, 'a'), (1,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016950" y="871538"/>
            <a:ext cx="14466890" cy="7421299"/>
          </a:xfrm>
          <a:prstGeom prst="rect">
            <a:avLst/>
          </a:prstGeom>
          <a:noFill/>
          <a:ln>
            <a:noFill/>
          </a:ln>
        </p:spPr>
        <p:txBody>
          <a:bodyPr lIns="0" tIns="0" rIns="0" bIns="0" anchor="ctr" anchorCtr="0">
            <a:noAutofit/>
          </a:bodyPr>
          <a:lstStyle/>
          <a:p>
            <a:pPr lvl="0">
              <a:buClr>
                <a:srgbClr val="00FF00"/>
              </a:buClr>
              <a:buSzPct val="25000"/>
            </a:pP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('romeo.txt’)</a:t>
            </a:r>
          </a:p>
          <a:p>
            <a:pPr lvl="0">
              <a:buClr>
                <a:srgbClr val="00FF00"/>
              </a:buClr>
              <a:buSzPct val="25000"/>
            </a:pP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 = </a:t>
            </a:r>
            <a:r>
              <a:rPr lang="es-419" sz="3000" dirty="0" err="1">
                <a:solidFill>
                  <a:srgbClr val="FF00FF"/>
                </a:solidFill>
                <a:latin typeface="Courier New"/>
                <a:ea typeface="Courier New"/>
                <a:cs typeface="Courier New"/>
                <a:sym typeface="Courier New"/>
              </a:rPr>
              <a:t>dict</a:t>
            </a:r>
            <a:r>
              <a:rPr lang="es-419" sz="3000" dirty="0">
                <a:solidFill>
                  <a:schemeClr val="lt1"/>
                </a:solidFill>
                <a:latin typeface="Courier New"/>
                <a:ea typeface="Courier New"/>
                <a:cs typeface="Courier New"/>
                <a:sym typeface="Courier New"/>
              </a:rPr>
              <a:t>()</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palabras</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linea</a:t>
            </a:r>
            <a:r>
              <a:rPr lang="es-419" sz="3000" dirty="0" err="1">
                <a:solidFill>
                  <a:srgbClr val="FF00FF"/>
                </a:solidFill>
                <a:latin typeface="Courier New"/>
                <a:ea typeface="Courier New"/>
                <a:cs typeface="Courier New"/>
                <a:sym typeface="Courier New"/>
              </a:rPr>
              <a:t>.split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palabra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palabras</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contadores</a:t>
            </a:r>
            <a:r>
              <a:rPr lang="es-419" sz="3000" dirty="0">
                <a:solidFill>
                  <a:srgbClr val="00FFFF"/>
                </a:solidFill>
                <a:latin typeface="Courier New"/>
                <a:ea typeface="Courier New"/>
                <a:cs typeface="Courier New"/>
                <a:sym typeface="Courier New"/>
              </a:rPr>
              <a:t>[palabra]</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contadores</a:t>
            </a:r>
            <a:r>
              <a:rPr lang="es-419" sz="3000" dirty="0" err="1">
                <a:solidFill>
                  <a:srgbClr val="FF00FF"/>
                </a:solidFill>
                <a:latin typeface="Courier New"/>
                <a:ea typeface="Courier New"/>
                <a:cs typeface="Courier New"/>
                <a:sym typeface="Courier New"/>
              </a:rPr>
              <a:t>.get</a:t>
            </a:r>
            <a:r>
              <a:rPr lang="es-419" sz="3000" dirty="0">
                <a:solidFill>
                  <a:schemeClr val="lt1"/>
                </a:solidFill>
                <a:latin typeface="Courier New"/>
                <a:ea typeface="Courier New"/>
                <a:cs typeface="Courier New"/>
                <a:sym typeface="Courier New"/>
              </a:rPr>
              <a:t>(</a:t>
            </a:r>
            <a:r>
              <a:rPr lang="es-419" sz="3000" dirty="0">
                <a:solidFill>
                  <a:srgbClr val="00FFFF"/>
                </a:solidFill>
                <a:latin typeface="Courier New"/>
                <a:ea typeface="Courier New"/>
                <a:cs typeface="Courier New"/>
                <a:sym typeface="Courier New"/>
              </a:rPr>
              <a:t>palabra</a:t>
            </a:r>
            <a:r>
              <a:rPr lang="es-419" sz="3000" dirty="0">
                <a:solidFill>
                  <a:schemeClr val="lt1"/>
                </a:solidFill>
                <a:latin typeface="Courier New"/>
                <a:ea typeface="Courier New"/>
                <a:cs typeface="Courier New"/>
                <a:sym typeface="Courier New"/>
              </a:rPr>
              <a:t>, 0 ) + 1</a:t>
            </a:r>
          </a:p>
          <a:p>
            <a:pPr lvl="0" algn="ctr">
              <a:buClr>
                <a:srgbClr val="000000"/>
              </a:buClr>
            </a:pPr>
            <a:endParaRPr lang="es-419" sz="3000" dirty="0">
              <a:solidFill>
                <a:schemeClr val="lt1"/>
              </a:solidFill>
              <a:latin typeface="Courier New"/>
              <a:ea typeface="Courier New"/>
              <a:cs typeface="Courier New"/>
              <a:sym typeface="Courier New"/>
            </a:endParaRPr>
          </a:p>
          <a:p>
            <a:pPr lvl="0">
              <a:buClr>
                <a:srgbClr val="00FF00"/>
              </a:buClr>
              <a:buSzPct val="25000"/>
            </a:pPr>
            <a:r>
              <a:rPr lang="es-419" sz="3000" dirty="0" err="1">
                <a:solidFill>
                  <a:srgbClr val="00FF00"/>
                </a:solidFill>
                <a:latin typeface="Courier New"/>
                <a:ea typeface="Courier New"/>
                <a:cs typeface="Courier New"/>
                <a:sym typeface="Courier New"/>
              </a:rPr>
              <a:t>lst</a:t>
            </a:r>
            <a:r>
              <a:rPr lang="es-419" sz="3000" dirty="0">
                <a:solidFill>
                  <a:schemeClr val="lt1"/>
                </a:solidFill>
                <a:latin typeface="Courier New"/>
                <a:ea typeface="Courier New"/>
                <a:cs typeface="Courier New"/>
                <a:sym typeface="Courier New"/>
              </a:rPr>
              <a:t> = </a:t>
            </a:r>
            <a:r>
              <a:rPr lang="es-419" sz="3000" dirty="0" err="1">
                <a:solidFill>
                  <a:srgbClr val="FF00FF"/>
                </a:solidFill>
                <a:latin typeface="Courier New"/>
                <a:ea typeface="Courier New"/>
                <a:cs typeface="Courier New"/>
                <a:sym typeface="Courier New"/>
              </a:rPr>
              <a:t>list</a:t>
            </a:r>
            <a:r>
              <a:rPr lang="es-419" sz="3000" dirty="0">
                <a:solidFill>
                  <a:schemeClr val="lt1"/>
                </a:solidFill>
                <a:latin typeface="Courier New"/>
                <a:ea typeface="Courier New"/>
                <a:cs typeface="Courier New"/>
                <a:sym typeface="Courier New"/>
              </a:rPr>
              <a:t>()</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clave, val</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contadores</a:t>
            </a:r>
            <a:r>
              <a:rPr lang="es-419" sz="3000" dirty="0" err="1">
                <a:solidFill>
                  <a:srgbClr val="FF00FF"/>
                </a:solidFill>
                <a:latin typeface="Courier New"/>
                <a:ea typeface="Courier New"/>
                <a:cs typeface="Courier New"/>
                <a:sym typeface="Courier New"/>
              </a:rPr>
              <a:t>.items</a:t>
            </a:r>
            <a:r>
              <a:rPr lang="es-419" sz="3000" dirty="0">
                <a:solidFill>
                  <a:schemeClr val="lt1"/>
                </a:solidFill>
                <a:latin typeface="Courier New"/>
                <a:ea typeface="Courier New"/>
                <a:cs typeface="Courier New"/>
                <a:sym typeface="Courier New"/>
              </a:rPr>
              <a:t>():</a:t>
            </a:r>
          </a:p>
          <a:p>
            <a:pPr lvl="0">
              <a:buClr>
                <a:srgbClr val="FFFF00"/>
              </a:buClr>
              <a:buSzPct val="25000"/>
            </a:pPr>
            <a:r>
              <a:rPr lang="es-419" sz="3000" dirty="0">
                <a:solidFill>
                  <a:schemeClr val="lt1"/>
                </a:solidFill>
                <a:latin typeface="Courier New"/>
                <a:ea typeface="Courier New"/>
                <a:cs typeface="Courier New"/>
                <a:sym typeface="Courier New"/>
              </a:rPr>
              <a:t>	</a:t>
            </a:r>
            <a:r>
              <a:rPr lang="es-419" sz="3000" dirty="0" err="1">
                <a:solidFill>
                  <a:srgbClr val="00FA00"/>
                </a:solidFill>
                <a:latin typeface="Courier New"/>
                <a:ea typeface="Courier New"/>
                <a:cs typeface="Courier New"/>
                <a:sym typeface="Courier New"/>
              </a:rPr>
              <a:t>nuevatup</a:t>
            </a:r>
            <a:r>
              <a:rPr lang="es-419" sz="3000" dirty="0">
                <a:solidFill>
                  <a:srgbClr val="00FA00"/>
                </a:solidFill>
                <a:latin typeface="Courier New"/>
                <a:ea typeface="Courier New"/>
                <a:cs typeface="Courier New"/>
                <a:sym typeface="Courier New"/>
              </a:rPr>
              <a:t> </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(val, clave)</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lst</a:t>
            </a:r>
            <a:r>
              <a:rPr lang="es-419" sz="3000" dirty="0" err="1">
                <a:solidFill>
                  <a:srgbClr val="FF00FF"/>
                </a:solidFill>
                <a:latin typeface="Courier New"/>
                <a:ea typeface="Courier New"/>
                <a:cs typeface="Courier New"/>
                <a:sym typeface="Courier New"/>
              </a:rPr>
              <a:t>.append</a:t>
            </a:r>
            <a:r>
              <a:rPr lang="es-419" sz="3000" dirty="0">
                <a:solidFill>
                  <a:schemeClr val="lt1"/>
                </a:solidFill>
                <a:latin typeface="Courier New"/>
                <a:ea typeface="Courier New"/>
                <a:cs typeface="Courier New"/>
                <a:sym typeface="Courier New"/>
              </a:rPr>
              <a:t>(</a:t>
            </a:r>
            <a:r>
              <a:rPr lang="es-419" sz="3000" dirty="0" err="1">
                <a:solidFill>
                  <a:srgbClr val="00FA00"/>
                </a:solidFill>
                <a:latin typeface="Courier New"/>
                <a:ea typeface="Courier New"/>
                <a:cs typeface="Courier New"/>
                <a:sym typeface="Courier New"/>
              </a:rPr>
              <a:t>nuevatup</a:t>
            </a:r>
            <a:r>
              <a:rPr lang="es-419" sz="3000" dirty="0">
                <a:solidFill>
                  <a:schemeClr val="lt1"/>
                </a:solidFill>
                <a:latin typeface="Courier New"/>
                <a:ea typeface="Courier New"/>
                <a:cs typeface="Courier New"/>
                <a:sym typeface="Courier New"/>
              </a:rPr>
              <a:t>)</a:t>
            </a:r>
          </a:p>
          <a:p>
            <a:pPr lvl="0">
              <a:buClr>
                <a:schemeClr val="lt1"/>
              </a:buClr>
            </a:pPr>
            <a:endParaRPr lang="es-419" sz="3000" dirty="0">
              <a:solidFill>
                <a:schemeClr val="lt1"/>
              </a:solidFill>
              <a:latin typeface="Courier New"/>
              <a:ea typeface="Courier New"/>
              <a:cs typeface="Courier New"/>
              <a:sym typeface="Courier New"/>
            </a:endParaRPr>
          </a:p>
          <a:p>
            <a:pPr lvl="0">
              <a:buClr>
                <a:srgbClr val="00FF00"/>
              </a:buClr>
              <a:buSzPct val="25000"/>
            </a:pPr>
            <a:r>
              <a:rPr lang="es-419" sz="3000" dirty="0" err="1">
                <a:solidFill>
                  <a:srgbClr val="00FF00"/>
                </a:solidFill>
                <a:latin typeface="Courier New"/>
                <a:ea typeface="Courier New"/>
                <a:cs typeface="Courier New"/>
                <a:sym typeface="Courier New"/>
              </a:rPr>
              <a:t>lst</a:t>
            </a:r>
            <a:r>
              <a:rPr lang="es-419" sz="3000" dirty="0">
                <a:solidFill>
                  <a:srgbClr val="00FF00"/>
                </a:solidFill>
                <a:latin typeface="Courier New"/>
                <a:ea typeface="Courier New"/>
                <a:cs typeface="Courier New"/>
                <a:sym typeface="Courier New"/>
              </a:rPr>
              <a:t> = </a:t>
            </a:r>
            <a:r>
              <a:rPr lang="es-419" sz="3000" dirty="0" err="1">
                <a:solidFill>
                  <a:srgbClr val="FF40FF"/>
                </a:solidFill>
                <a:latin typeface="Courier New"/>
                <a:ea typeface="Courier New"/>
                <a:cs typeface="Courier New"/>
                <a:sym typeface="Courier New"/>
              </a:rPr>
              <a:t>sorted</a:t>
            </a:r>
            <a:r>
              <a:rPr lang="es-419" sz="3000" dirty="0">
                <a:solidFill>
                  <a:srgbClr val="FF40FF"/>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lst</a:t>
            </a:r>
            <a:r>
              <a:rPr lang="es-419" sz="3000" dirty="0">
                <a:solidFill>
                  <a:srgbClr val="FF00FF"/>
                </a:solidFill>
                <a:latin typeface="Courier New"/>
                <a:ea typeface="Courier New"/>
                <a:cs typeface="Courier New"/>
                <a:sym typeface="Courier New"/>
              </a:rPr>
              <a:t>, reverse=True</a:t>
            </a:r>
            <a:r>
              <a:rPr lang="es-419" sz="3000" dirty="0">
                <a:solidFill>
                  <a:srgbClr val="FF40FF"/>
                </a:solidFill>
                <a:latin typeface="Courier New"/>
                <a:ea typeface="Courier New"/>
                <a:cs typeface="Courier New"/>
                <a:sym typeface="Courier New"/>
              </a:rPr>
              <a:t>)</a:t>
            </a:r>
          </a:p>
          <a:p>
            <a:pPr lvl="0">
              <a:buClr>
                <a:srgbClr val="FFFF00"/>
              </a:buClr>
            </a:pPr>
            <a:endParaRPr lang="es-419" sz="3000" dirty="0">
              <a:solidFill>
                <a:srgbClr val="FFFF00"/>
              </a:solidFill>
              <a:latin typeface="Courier New"/>
              <a:ea typeface="Courier New"/>
              <a:cs typeface="Courier New"/>
              <a:sym typeface="Courier New"/>
            </a:endParaRP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val, clave</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FF00FF"/>
                </a:solidFill>
                <a:latin typeface="Courier New"/>
                <a:ea typeface="Courier New"/>
                <a:cs typeface="Courier New"/>
                <a:sym typeface="Courier New"/>
              </a:rPr>
              <a:t>lst</a:t>
            </a:r>
            <a:r>
              <a:rPr lang="es-419" sz="3000" dirty="0">
                <a:solidFill>
                  <a:srgbClr val="00FFFF"/>
                </a:solidFill>
                <a:latin typeface="Courier New"/>
                <a:ea typeface="Courier New"/>
                <a:cs typeface="Courier New"/>
                <a:sym typeface="Courier New"/>
              </a:rPr>
              <a:t>[:10]</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clave</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val</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p:txBody>
      </p:sp>
      <p:sp>
        <p:nvSpPr>
          <p:cNvPr id="252" name="Shape 252"/>
          <p:cNvSpPr txBox="1"/>
          <p:nvPr/>
        </p:nvSpPr>
        <p:spPr>
          <a:xfrm>
            <a:off x="9465992" y="601022"/>
            <a:ext cx="4962830" cy="158328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4400" dirty="0">
                <a:solidFill>
                  <a:srgbClr val="FFFF00"/>
                </a:solidFill>
                <a:latin typeface="Arial" charset="0"/>
                <a:ea typeface="Arial" charset="0"/>
                <a:cs typeface="Arial" charset="0"/>
                <a:sym typeface="Cabin"/>
              </a:rPr>
              <a:t>E</a:t>
            </a:r>
            <a:r>
              <a:rPr lang="en-US" sz="4400" dirty="0">
                <a:solidFill>
                  <a:srgbClr val="FFFF00"/>
                </a:solidFill>
                <a:latin typeface="Arial" charset="0"/>
                <a:ea typeface="Arial" charset="0"/>
                <a:cs typeface="Arial" charset="0"/>
                <a:sym typeface="Cabin"/>
              </a:rPr>
              <a:t>l top 10 de las palabras </a:t>
            </a:r>
            <a:r>
              <a:rPr lang="en-US" sz="4400" dirty="0" err="1">
                <a:solidFill>
                  <a:srgbClr val="FFFF00"/>
                </a:solidFill>
                <a:latin typeface="Arial" charset="0"/>
                <a:ea typeface="Arial" charset="0"/>
                <a:cs typeface="Arial" charset="0"/>
                <a:sym typeface="Cabin"/>
              </a:rPr>
              <a:t>más</a:t>
            </a:r>
            <a:r>
              <a:rPr lang="en-US" sz="4400" dirty="0">
                <a:solidFill>
                  <a:srgbClr val="FFFF00"/>
                </a:solidFill>
                <a:latin typeface="Arial" charset="0"/>
                <a:ea typeface="Arial" charset="0"/>
                <a:cs typeface="Arial" charset="0"/>
                <a:sym typeface="Cabin"/>
              </a:rPr>
              <a:t> </a:t>
            </a:r>
            <a:r>
              <a:rPr lang="en-US" sz="4400" dirty="0" err="1">
                <a:solidFill>
                  <a:srgbClr val="FFFF00"/>
                </a:solidFill>
                <a:latin typeface="Arial" charset="0"/>
                <a:ea typeface="Arial" charset="0"/>
                <a:cs typeface="Arial" charset="0"/>
                <a:sym typeface="Cabin"/>
              </a:rPr>
              <a:t>comunes</a:t>
            </a:r>
            <a:endParaRPr lang="en-US" sz="44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0" y="1277099"/>
            <a:ext cx="16256000" cy="1226172"/>
          </a:xfrm>
          <a:prstGeom prst="rect">
            <a:avLst/>
          </a:prstGeom>
          <a:noFill/>
          <a:ln>
            <a:noFill/>
          </a:ln>
        </p:spPr>
        <p:txBody>
          <a:bodyPr lIns="50800" tIns="50800" rIns="50800" bIns="50800" anchor="ctr" anchorCtr="0">
            <a:noAutofit/>
          </a:bodyPr>
          <a:lstStyle/>
          <a:p>
            <a:pPr lvl="0">
              <a:spcBef>
                <a:spcPts val="0"/>
              </a:spcBef>
              <a:buClr>
                <a:srgbClr val="00FF00"/>
              </a:buClr>
              <a:buSzPct val="25000"/>
            </a:pPr>
            <a:r>
              <a:rPr lang="es-ES" sz="7800" dirty="0">
                <a:solidFill>
                  <a:srgbClr val="FFD966"/>
                </a:solidFill>
                <a:latin typeface="Arial" charset="0"/>
                <a:ea typeface="Arial" charset="0"/>
                <a:cs typeface="Arial" charset="0"/>
                <a:sym typeface="Cabin"/>
              </a:rPr>
              <a:t>Una Versión Todavía Más Corta</a:t>
            </a:r>
            <a:endParaRPr lang="en-US" sz="7800" u="none" strike="noStrike" cap="none" dirty="0">
              <a:solidFill>
                <a:srgbClr val="FFD966"/>
              </a:solidFill>
              <a:latin typeface="Arial" charset="0"/>
              <a:ea typeface="Arial" charset="0"/>
              <a:cs typeface="Arial" charset="0"/>
              <a:sym typeface="Cabin"/>
            </a:endParaRPr>
          </a:p>
        </p:txBody>
      </p:sp>
      <p:sp>
        <p:nvSpPr>
          <p:cNvPr id="258" name="Shape 258"/>
          <p:cNvSpPr txBox="1"/>
          <p:nvPr/>
        </p:nvSpPr>
        <p:spPr>
          <a:xfrm>
            <a:off x="2612649" y="7416849"/>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chemeClr val="hlink"/>
                </a:solidFill>
                <a:latin typeface="Arial" charset="0"/>
                <a:ea typeface="Arial" charset="0"/>
                <a:cs typeface="Arial" charset="0"/>
                <a:sym typeface="Cabin"/>
                <a:hlinkClick r:id="rId3"/>
              </a:rPr>
              <a:t>http://</a:t>
            </a:r>
            <a:r>
              <a:rPr lang="en-US" sz="3000" u="sng" strike="noStrike" cap="none" dirty="0">
                <a:solidFill>
                  <a:schemeClr val="hlink"/>
                </a:solidFill>
                <a:latin typeface="Arial" charset="0"/>
                <a:ea typeface="Arial" charset="0"/>
                <a:cs typeface="Arial" charset="0"/>
                <a:sym typeface="Cabin"/>
                <a:hlinkClick r:id="rId3"/>
              </a:rPr>
              <a:t>wiki.python.org/moin/HowTo/Sorting</a:t>
            </a:r>
          </a:p>
        </p:txBody>
      </p:sp>
      <p:sp>
        <p:nvSpPr>
          <p:cNvPr id="259" name="Shape 259"/>
          <p:cNvSpPr txBox="1"/>
          <p:nvPr/>
        </p:nvSpPr>
        <p:spPr>
          <a:xfrm>
            <a:off x="800100" y="2686050"/>
            <a:ext cx="14744700" cy="2705100"/>
          </a:xfrm>
          <a:prstGeom prst="rect">
            <a:avLst/>
          </a:prstGeom>
          <a:noFill/>
          <a:ln>
            <a:noFill/>
          </a:ln>
        </p:spPr>
        <p:txBody>
          <a:bodyPr lIns="0" tIns="0" rIns="0" bIns="0" anchor="ctr" anchorCtr="0">
            <a:noAutofit/>
          </a:bodyPr>
          <a:lstStyle/>
          <a:p>
            <a:pPr lvl="0">
              <a:buClr>
                <a:schemeClr val="lt1"/>
              </a:buClr>
              <a:buSzPct val="25000"/>
            </a:pPr>
            <a:r>
              <a:rPr lang="es-419" sz="3600" dirty="0">
                <a:solidFill>
                  <a:schemeClr val="lt1"/>
                </a:solidFill>
                <a:latin typeface="Courier New"/>
                <a:ea typeface="Courier New"/>
                <a:cs typeface="Courier New"/>
                <a:sym typeface="Courier New"/>
              </a:rPr>
              <a:t>&gt;&gt;&gt; </a:t>
            </a:r>
            <a:r>
              <a:rPr lang="es-419" sz="3600" dirty="0">
                <a:solidFill>
                  <a:srgbClr val="00FF00"/>
                </a:solidFill>
                <a:latin typeface="Courier New"/>
                <a:ea typeface="Courier New"/>
                <a:cs typeface="Courier New"/>
                <a:sym typeface="Courier New"/>
              </a:rPr>
              <a:t>c</a:t>
            </a:r>
            <a:r>
              <a:rPr lang="es-419" sz="3600" dirty="0">
                <a:solidFill>
                  <a:schemeClr val="lt1"/>
                </a:solidFill>
                <a:latin typeface="Courier New"/>
                <a:ea typeface="Courier New"/>
                <a:cs typeface="Courier New"/>
                <a:sym typeface="Courier New"/>
              </a:rPr>
              <a:t> = {'a':10, 'b':1, 'c':22}</a:t>
            </a:r>
          </a:p>
          <a:p>
            <a:pPr lvl="0" algn="ctr">
              <a:buClr>
                <a:srgbClr val="000000"/>
              </a:buClr>
            </a:pPr>
            <a:endParaRPr lang="es-419" sz="3600" dirty="0">
              <a:solidFill>
                <a:schemeClr val="lt1"/>
              </a:solidFill>
              <a:latin typeface="Courier New"/>
              <a:ea typeface="Courier New"/>
              <a:cs typeface="Courier New"/>
              <a:sym typeface="Courier New"/>
            </a:endParaRPr>
          </a:p>
          <a:p>
            <a:pPr lvl="0">
              <a:buClr>
                <a:schemeClr val="lt1"/>
              </a:buClr>
              <a:buSzPct val="25000"/>
            </a:pPr>
            <a:r>
              <a:rPr lang="es-419" sz="3600" dirty="0">
                <a:solidFill>
                  <a:schemeClr val="lt1"/>
                </a:solidFill>
                <a:latin typeface="Courier New"/>
                <a:ea typeface="Courier New"/>
                <a:cs typeface="Courier New"/>
                <a:sym typeface="Courier New"/>
              </a:rPr>
              <a:t>&gt;&gt;&gt; </a:t>
            </a:r>
            <a:r>
              <a:rPr lang="es-419" sz="3600" dirty="0" err="1">
                <a:solidFill>
                  <a:srgbClr val="FFFF00"/>
                </a:solidFill>
                <a:latin typeface="Courier New"/>
                <a:ea typeface="Courier New"/>
                <a:cs typeface="Courier New"/>
                <a:sym typeface="Courier New"/>
              </a:rPr>
              <a:t>print</a:t>
            </a:r>
            <a:r>
              <a:rPr lang="es-419" sz="3600" dirty="0">
                <a:solidFill>
                  <a:srgbClr val="FFFF00"/>
                </a:solidFill>
                <a:latin typeface="Courier New"/>
                <a:ea typeface="Courier New"/>
                <a:cs typeface="Courier New"/>
                <a:sym typeface="Courier New"/>
              </a:rPr>
              <a:t>(</a:t>
            </a:r>
            <a:r>
              <a:rPr lang="es-419" sz="3600" dirty="0">
                <a:solidFill>
                  <a:srgbClr val="00FF00"/>
                </a:solidFill>
                <a:latin typeface="Courier New"/>
                <a:ea typeface="Courier New"/>
                <a:cs typeface="Courier New"/>
                <a:sym typeface="Courier New"/>
              </a:rPr>
              <a:t> </a:t>
            </a:r>
            <a:r>
              <a:rPr lang="es-419" sz="3600" dirty="0" err="1">
                <a:solidFill>
                  <a:srgbClr val="FF00FF"/>
                </a:solidFill>
                <a:latin typeface="Courier New"/>
                <a:ea typeface="Courier New"/>
                <a:cs typeface="Courier New"/>
                <a:sym typeface="Courier New"/>
              </a:rPr>
              <a:t>sorted</a:t>
            </a:r>
            <a:r>
              <a:rPr lang="es-419" sz="3600" dirty="0">
                <a:solidFill>
                  <a:schemeClr val="lt1"/>
                </a:solidFill>
                <a:latin typeface="Courier New"/>
                <a:ea typeface="Courier New"/>
                <a:cs typeface="Courier New"/>
                <a:sym typeface="Courier New"/>
              </a:rPr>
              <a:t>(</a:t>
            </a:r>
            <a:r>
              <a:rPr lang="es-419" sz="3600" dirty="0">
                <a:solidFill>
                  <a:srgbClr val="00FF00"/>
                </a:solidFill>
                <a:latin typeface="Courier New"/>
                <a:ea typeface="Courier New"/>
                <a:cs typeface="Courier New"/>
                <a:sym typeface="Courier New"/>
              </a:rPr>
              <a:t> </a:t>
            </a:r>
            <a:r>
              <a:rPr lang="es-419" sz="3600" dirty="0">
                <a:solidFill>
                  <a:srgbClr val="00FFFF"/>
                </a:solidFill>
                <a:latin typeface="Courier New"/>
                <a:ea typeface="Courier New"/>
                <a:cs typeface="Courier New"/>
                <a:sym typeface="Courier New"/>
              </a:rPr>
              <a:t>[</a:t>
            </a:r>
            <a:r>
              <a:rPr lang="es-419" sz="3600" dirty="0">
                <a:solidFill>
                  <a:schemeClr val="lt1"/>
                </a:solidFill>
                <a:latin typeface="Courier New"/>
                <a:ea typeface="Courier New"/>
                <a:cs typeface="Courier New"/>
                <a:sym typeface="Courier New"/>
              </a:rPr>
              <a:t> </a:t>
            </a:r>
            <a:r>
              <a:rPr lang="es-419" sz="3600" dirty="0">
                <a:solidFill>
                  <a:srgbClr val="FF7F00"/>
                </a:solidFill>
                <a:latin typeface="Courier New"/>
                <a:ea typeface="Courier New"/>
                <a:cs typeface="Courier New"/>
                <a:sym typeface="Courier New"/>
              </a:rPr>
              <a:t>(</a:t>
            </a:r>
            <a:r>
              <a:rPr lang="es-419" sz="3600" dirty="0" err="1">
                <a:solidFill>
                  <a:srgbClr val="FF7F00"/>
                </a:solidFill>
                <a:latin typeface="Courier New"/>
                <a:ea typeface="Courier New"/>
                <a:cs typeface="Courier New"/>
                <a:sym typeface="Courier New"/>
              </a:rPr>
              <a:t>v,c</a:t>
            </a:r>
            <a:r>
              <a:rPr lang="es-419" sz="3600" dirty="0">
                <a:solidFill>
                  <a:srgbClr val="FF7F00"/>
                </a:solidFill>
                <a:latin typeface="Courier New"/>
                <a:ea typeface="Courier New"/>
                <a:cs typeface="Courier New"/>
                <a:sym typeface="Courier New"/>
              </a:rPr>
              <a:t>)</a:t>
            </a:r>
            <a:r>
              <a:rPr lang="es-419" sz="3600" dirty="0">
                <a:solidFill>
                  <a:schemeClr val="lt1"/>
                </a:solidFill>
                <a:latin typeface="Courier New"/>
                <a:ea typeface="Courier New"/>
                <a:cs typeface="Courier New"/>
                <a:sym typeface="Courier New"/>
              </a:rPr>
              <a:t> </a:t>
            </a:r>
            <a:r>
              <a:rPr lang="es-419" sz="3600" dirty="0" err="1">
                <a:solidFill>
                  <a:srgbClr val="FFFF00"/>
                </a:solidFill>
                <a:latin typeface="Courier New"/>
                <a:ea typeface="Courier New"/>
                <a:cs typeface="Courier New"/>
                <a:sym typeface="Courier New"/>
              </a:rPr>
              <a:t>for</a:t>
            </a:r>
            <a:r>
              <a:rPr lang="es-419" sz="3600" dirty="0">
                <a:solidFill>
                  <a:schemeClr val="lt1"/>
                </a:solidFill>
                <a:latin typeface="Courier New"/>
                <a:ea typeface="Courier New"/>
                <a:cs typeface="Courier New"/>
                <a:sym typeface="Courier New"/>
              </a:rPr>
              <a:t> </a:t>
            </a:r>
            <a:r>
              <a:rPr lang="es-419" sz="3600" dirty="0" err="1">
                <a:solidFill>
                  <a:srgbClr val="FF7F00"/>
                </a:solidFill>
                <a:latin typeface="Courier New"/>
                <a:ea typeface="Courier New"/>
                <a:cs typeface="Courier New"/>
                <a:sym typeface="Courier New"/>
              </a:rPr>
              <a:t>k,v</a:t>
            </a:r>
            <a:r>
              <a:rPr lang="es-419" sz="3600" dirty="0">
                <a:solidFill>
                  <a:schemeClr val="lt1"/>
                </a:solidFill>
                <a:latin typeface="Courier New"/>
                <a:ea typeface="Courier New"/>
                <a:cs typeface="Courier New"/>
                <a:sym typeface="Courier New"/>
              </a:rPr>
              <a:t> </a:t>
            </a:r>
            <a:r>
              <a:rPr lang="es-419" sz="3600" dirty="0">
                <a:solidFill>
                  <a:srgbClr val="FFFF00"/>
                </a:solidFill>
                <a:latin typeface="Courier New"/>
                <a:ea typeface="Courier New"/>
                <a:cs typeface="Courier New"/>
                <a:sym typeface="Courier New"/>
              </a:rPr>
              <a:t>in</a:t>
            </a:r>
            <a:r>
              <a:rPr lang="es-419" sz="3600" dirty="0">
                <a:solidFill>
                  <a:schemeClr val="lt1"/>
                </a:solidFill>
                <a:latin typeface="Courier New"/>
                <a:ea typeface="Courier New"/>
                <a:cs typeface="Courier New"/>
                <a:sym typeface="Courier New"/>
              </a:rPr>
              <a:t> </a:t>
            </a:r>
            <a:r>
              <a:rPr lang="es-419" sz="3600" dirty="0" err="1">
                <a:solidFill>
                  <a:srgbClr val="00FF00"/>
                </a:solidFill>
                <a:latin typeface="Courier New"/>
                <a:ea typeface="Courier New"/>
                <a:cs typeface="Courier New"/>
                <a:sym typeface="Courier New"/>
              </a:rPr>
              <a:t>c</a:t>
            </a:r>
            <a:r>
              <a:rPr lang="es-419" sz="3600" dirty="0" err="1">
                <a:solidFill>
                  <a:srgbClr val="FF00FF"/>
                </a:solidFill>
                <a:latin typeface="Courier New"/>
                <a:ea typeface="Courier New"/>
                <a:cs typeface="Courier New"/>
                <a:sym typeface="Courier New"/>
              </a:rPr>
              <a:t>.items</a:t>
            </a:r>
            <a:r>
              <a:rPr lang="es-419" sz="3600" dirty="0">
                <a:solidFill>
                  <a:schemeClr val="lt1"/>
                </a:solidFill>
                <a:latin typeface="Courier New"/>
                <a:ea typeface="Courier New"/>
                <a:cs typeface="Courier New"/>
                <a:sym typeface="Courier New"/>
              </a:rPr>
              <a:t>() </a:t>
            </a:r>
            <a:r>
              <a:rPr lang="es-419" sz="3600" dirty="0">
                <a:solidFill>
                  <a:srgbClr val="00FFFF"/>
                </a:solidFill>
                <a:latin typeface="Courier New"/>
                <a:ea typeface="Courier New"/>
                <a:cs typeface="Courier New"/>
                <a:sym typeface="Courier New"/>
              </a:rPr>
              <a:t>]</a:t>
            </a:r>
            <a:r>
              <a:rPr lang="es-419" sz="3600" dirty="0">
                <a:solidFill>
                  <a:schemeClr val="lt1"/>
                </a:solidFill>
                <a:latin typeface="Courier New"/>
                <a:ea typeface="Courier New"/>
                <a:cs typeface="Courier New"/>
                <a:sym typeface="Courier New"/>
              </a:rPr>
              <a:t> ) </a:t>
            </a:r>
            <a:r>
              <a:rPr lang="es-419" sz="3600" dirty="0">
                <a:solidFill>
                  <a:srgbClr val="FFFF00"/>
                </a:solidFill>
                <a:latin typeface="Courier New"/>
                <a:ea typeface="Courier New"/>
                <a:cs typeface="Courier New"/>
                <a:sym typeface="Courier New"/>
              </a:rPr>
              <a:t>)</a:t>
            </a:r>
          </a:p>
          <a:p>
            <a:pPr lvl="0" algn="ctr">
              <a:buClr>
                <a:srgbClr val="000000"/>
              </a:buClr>
            </a:pPr>
            <a:endParaRPr lang="es-419" sz="3600" dirty="0">
              <a:solidFill>
                <a:schemeClr val="lt1"/>
              </a:solidFill>
              <a:latin typeface="Courier New"/>
              <a:ea typeface="Courier New"/>
              <a:cs typeface="Courier New"/>
              <a:sym typeface="Courier New"/>
            </a:endParaRPr>
          </a:p>
          <a:p>
            <a:pPr lvl="0">
              <a:buClr>
                <a:schemeClr val="lt1"/>
              </a:buClr>
              <a:buSzPct val="25000"/>
            </a:pPr>
            <a:r>
              <a:rPr lang="es-419" sz="3600" dirty="0">
                <a:solidFill>
                  <a:schemeClr val="lt1"/>
                </a:solidFill>
                <a:latin typeface="Courier New"/>
                <a:ea typeface="Courier New"/>
                <a:cs typeface="Courier New"/>
                <a:sym typeface="Courier New"/>
              </a:rPr>
              <a:t>[(1, 'b'), (10, 'a'), (22, 'c')]</a:t>
            </a:r>
          </a:p>
        </p:txBody>
      </p:sp>
      <p:sp>
        <p:nvSpPr>
          <p:cNvPr id="260" name="Shape 260"/>
          <p:cNvSpPr txBox="1"/>
          <p:nvPr/>
        </p:nvSpPr>
        <p:spPr>
          <a:xfrm>
            <a:off x="1808049" y="5959475"/>
            <a:ext cx="12915900" cy="1219199"/>
          </a:xfrm>
          <a:prstGeom prst="rect">
            <a:avLst/>
          </a:prstGeom>
          <a:noFill/>
          <a:ln>
            <a:noFill/>
          </a:ln>
        </p:spPr>
        <p:txBody>
          <a:bodyPr lIns="0" tIns="0" rIns="0" bIns="0" anchor="ctr" anchorCtr="0">
            <a:noAutofit/>
          </a:bodyPr>
          <a:lstStyle/>
          <a:p>
            <a:pPr lvl="0" algn="ctr">
              <a:buClr>
                <a:srgbClr val="00FF00"/>
              </a:buClr>
              <a:buSzPct val="25000"/>
            </a:pPr>
            <a:r>
              <a:rPr lang="es-419" sz="3800" b="1" dirty="0">
                <a:solidFill>
                  <a:srgbClr val="00FF00"/>
                </a:solidFill>
                <a:latin typeface="Arial" charset="0"/>
                <a:ea typeface="Arial" charset="0"/>
                <a:cs typeface="Arial" charset="0"/>
                <a:sym typeface="Cabin"/>
              </a:rPr>
              <a:t>La comprensión de listas</a:t>
            </a:r>
            <a:r>
              <a:rPr lang="es-419" sz="3800" b="1" dirty="0">
                <a:solidFill>
                  <a:schemeClr val="lt1"/>
                </a:solidFill>
                <a:latin typeface="Arial" charset="0"/>
                <a:ea typeface="Arial" charset="0"/>
                <a:cs typeface="Arial" charset="0"/>
                <a:sym typeface="Cabin"/>
              </a:rPr>
              <a:t> crea una lista dinámica. En este caso, creamos una lista de tuplas invertidas y después las ordenamos.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789708"/>
            <a:ext cx="125264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esumen</a:t>
            </a:r>
            <a:endParaRPr lang="en-US" sz="7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idx="1"/>
          </p:nvPr>
        </p:nvSpPr>
        <p:spPr>
          <a:xfrm>
            <a:off x="1760866" y="2603500"/>
            <a:ext cx="13326833" cy="4491567"/>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Sintaxis de Tuplas</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Inmutabilidad</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Comparabilidad</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Ordenamiento</a:t>
            </a:r>
          </a:p>
        </p:txBody>
      </p:sp>
      <p:sp>
        <p:nvSpPr>
          <p:cNvPr id="267" name="Shape 267"/>
          <p:cNvSpPr txBox="1">
            <a:spLocks noGrp="1"/>
          </p:cNvSpPr>
          <p:nvPr>
            <p:ph type="body" idx="4294967295"/>
          </p:nvPr>
        </p:nvSpPr>
        <p:spPr>
          <a:xfrm>
            <a:off x="9125585" y="3244320"/>
            <a:ext cx="6378575" cy="3209925"/>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Tuplas en sentencias de asignación</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Ordenamiento de diccionarios por clave o valor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- 2020-05-19</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00FF00"/>
              </a:buClr>
              <a:buSzPct val="25000"/>
            </a:pPr>
            <a:r>
              <a:rPr lang="es-ES" sz="7800" dirty="0">
                <a:solidFill>
                  <a:srgbClr val="FFD966"/>
                </a:solidFill>
                <a:latin typeface="Arial" charset="0"/>
                <a:ea typeface="Arial" charset="0"/>
                <a:cs typeface="Arial" charset="0"/>
                <a:sym typeface="Cabin"/>
              </a:rPr>
              <a:t>Las Tuplas Son Como Listas</a:t>
            </a:r>
            <a:endParaRPr lang="en-US" sz="78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idx="1"/>
          </p:nvPr>
        </p:nvSpPr>
        <p:spPr>
          <a:xfrm>
            <a:off x="750168" y="2603251"/>
            <a:ext cx="14051783" cy="1725613"/>
          </a:xfrm>
          <a:prstGeom prst="rect">
            <a:avLst/>
          </a:prstGeom>
          <a:noFill/>
          <a:ln>
            <a:noFill/>
          </a:ln>
        </p:spPr>
        <p:txBody>
          <a:bodyPr lIns="50800" tIns="50800" rIns="50800" bIns="50800" anchor="ctr" anchorCtr="0">
            <a:noAutofit/>
          </a:bodyPr>
          <a:lstStyle/>
          <a:p>
            <a:pPr marL="495300" lvl="0">
              <a:spcBef>
                <a:spcPts val="0"/>
              </a:spcBef>
              <a:buClr>
                <a:schemeClr val="lt1"/>
              </a:buClr>
              <a:buSzPct val="100000"/>
            </a:pPr>
            <a:r>
              <a:rPr lang="es-419" sz="3600" dirty="0">
                <a:solidFill>
                  <a:schemeClr val="lt1"/>
                </a:solidFill>
                <a:latin typeface="Arial" charset="0"/>
                <a:ea typeface="Arial" charset="0"/>
                <a:cs typeface="Arial" charset="0"/>
                <a:sym typeface="Cabin"/>
              </a:rPr>
              <a:t>Las tuplas son otro tipo de secuencia que funciona de forma parecida a una lista – tienen elementos indexados empezando desde 0</a:t>
            </a:r>
          </a:p>
        </p:txBody>
      </p:sp>
      <p:sp>
        <p:nvSpPr>
          <p:cNvPr id="176" name="Shape 176"/>
          <p:cNvSpPr txBox="1"/>
          <p:nvPr/>
        </p:nvSpPr>
        <p:spPr>
          <a:xfrm>
            <a:off x="1281325" y="4487751"/>
            <a:ext cx="9142498"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('Glenn', 'Sally', 'Joseph')</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dirty="0">
                <a:solidFill>
                  <a:srgbClr val="FFFF00"/>
                </a:solidFill>
                <a:latin typeface="Courier"/>
                <a:ea typeface="Courier New"/>
                <a:cs typeface="Courier"/>
                <a:sym typeface="Courier New"/>
              </a:rPr>
              <a:t>)</a:t>
            </a:r>
            <a:endParaRPr lang="en-US" sz="3000" i="0" u="none" strike="noStrike" cap="none" dirty="0">
              <a:solidFill>
                <a:srgbClr val="00FF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( 1, 9, 2 )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y</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(1, 9, 2)</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FF00FF"/>
                </a:solidFill>
                <a:latin typeface="Courier"/>
                <a:ea typeface="Courier New"/>
                <a:cs typeface="Courier"/>
                <a:sym typeface="Courier New"/>
              </a:rPr>
              <a:t>max</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p:txBody>
      </p:sp>
      <p:sp>
        <p:nvSpPr>
          <p:cNvPr id="177" name="Shape 177"/>
          <p:cNvSpPr txBox="1"/>
          <p:nvPr/>
        </p:nvSpPr>
        <p:spPr>
          <a:xfrm>
            <a:off x="10515700" y="4329113"/>
            <a:ext cx="4572000"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0" y="905084"/>
            <a:ext cx="16256000" cy="1247721"/>
          </a:xfrm>
          <a:prstGeom prst="rect">
            <a:avLst/>
          </a:prstGeom>
          <a:noFill/>
          <a:ln>
            <a:noFill/>
          </a:ln>
        </p:spPr>
        <p:txBody>
          <a:bodyPr lIns="50800" tIns="50800" rIns="50800" bIns="50800" anchor="ctr" anchorCtr="0">
            <a:noAutofit/>
          </a:bodyPr>
          <a:lstStyle/>
          <a:p>
            <a:pPr lvl="0">
              <a:spcBef>
                <a:spcPts val="0"/>
              </a:spcBef>
              <a:buClr>
                <a:srgbClr val="FF00FF"/>
              </a:buClr>
              <a:buSzPct val="25000"/>
            </a:pPr>
            <a:r>
              <a:rPr lang="es-ES" sz="7800" dirty="0">
                <a:solidFill>
                  <a:srgbClr val="FFD966"/>
                </a:solidFill>
                <a:latin typeface="Arial" charset="0"/>
                <a:ea typeface="Arial" charset="0"/>
                <a:cs typeface="Arial" charset="0"/>
                <a:sym typeface="Cabin"/>
              </a:rPr>
              <a:t>pero... Las Tuplas son “inmutables”</a:t>
            </a:r>
            <a:endParaRPr lang="en-US" sz="7800" u="none" strike="noStrike" cap="none" dirty="0">
              <a:solidFill>
                <a:srgbClr val="FFD966"/>
              </a:solidFill>
              <a:latin typeface="Arial" charset="0"/>
              <a:ea typeface="Arial" charset="0"/>
              <a:cs typeface="Arial" charset="0"/>
              <a:sym typeface="Cabin"/>
            </a:endParaRPr>
          </a:p>
        </p:txBody>
      </p:sp>
      <p:sp>
        <p:nvSpPr>
          <p:cNvPr id="183" name="Shape 183"/>
          <p:cNvSpPr txBox="1">
            <a:spLocks noGrp="1"/>
          </p:cNvSpPr>
          <p:nvPr>
            <p:ph idx="1"/>
          </p:nvPr>
        </p:nvSpPr>
        <p:spPr>
          <a:xfrm>
            <a:off x="1153160" y="2887980"/>
            <a:ext cx="13932000" cy="1325563"/>
          </a:xfrm>
          <a:prstGeom prst="rect">
            <a:avLst/>
          </a:prstGeom>
          <a:noFill/>
          <a:ln>
            <a:noFill/>
          </a:ln>
        </p:spPr>
        <p:txBody>
          <a:bodyPr lIns="50800" tIns="50800" rIns="50800" bIns="50800" anchor="ctr" anchorCtr="0">
            <a:noAutofit/>
          </a:bodyPr>
          <a:lstStyle/>
          <a:p>
            <a:pPr marL="317500" lvl="0">
              <a:spcBef>
                <a:spcPts val="0"/>
              </a:spcBef>
              <a:buClr>
                <a:schemeClr val="lt1"/>
              </a:buClr>
              <a:buSzPct val="171000"/>
            </a:pPr>
            <a:r>
              <a:rPr lang="es-419" sz="3800" dirty="0">
                <a:solidFill>
                  <a:schemeClr val="lt1"/>
                </a:solidFill>
                <a:latin typeface="Arial" charset="0"/>
                <a:ea typeface="Arial" charset="0"/>
                <a:cs typeface="Arial" charset="0"/>
                <a:sym typeface="Cabin"/>
              </a:rPr>
              <a:t>A diferencia de una lista, una vez que creas una </a:t>
            </a:r>
            <a:r>
              <a:rPr lang="es-419" sz="3800" dirty="0">
                <a:solidFill>
                  <a:srgbClr val="FF00FF"/>
                </a:solidFill>
                <a:latin typeface="Arial" charset="0"/>
                <a:ea typeface="Arial" charset="0"/>
                <a:cs typeface="Arial" charset="0"/>
                <a:sym typeface="Cabin"/>
              </a:rPr>
              <a:t>tupla</a:t>
            </a:r>
            <a:r>
              <a:rPr lang="es-419" sz="3800" dirty="0">
                <a:solidFill>
                  <a:schemeClr val="lt1"/>
                </a:solidFill>
                <a:latin typeface="Arial" charset="0"/>
                <a:ea typeface="Arial" charset="0"/>
                <a:cs typeface="Arial" charset="0"/>
                <a:sym typeface="Cabin"/>
              </a:rPr>
              <a:t>, </a:t>
            </a:r>
          </a:p>
          <a:p>
            <a:pPr marL="317500" lvl="0">
              <a:spcBef>
                <a:spcPts val="0"/>
              </a:spcBef>
              <a:buClr>
                <a:schemeClr val="lt1"/>
              </a:buClr>
              <a:buSzPct val="171000"/>
            </a:pPr>
            <a:r>
              <a:rPr lang="es-419" sz="3800" dirty="0">
                <a:solidFill>
                  <a:srgbClr val="FF7F00"/>
                </a:solidFill>
                <a:latin typeface="Arial" charset="0"/>
                <a:ea typeface="Arial" charset="0"/>
                <a:cs typeface="Arial" charset="0"/>
                <a:sym typeface="Cabin"/>
              </a:rPr>
              <a:t>no puedes alterar</a:t>
            </a:r>
            <a:r>
              <a:rPr lang="es-419" sz="3800" dirty="0">
                <a:solidFill>
                  <a:schemeClr val="lt1"/>
                </a:solidFill>
                <a:latin typeface="Arial" charset="0"/>
                <a:ea typeface="Arial" charset="0"/>
                <a:cs typeface="Arial" charset="0"/>
                <a:sym typeface="Cabin"/>
              </a:rPr>
              <a:t> su contenido – de forma similar a una cadena</a:t>
            </a:r>
          </a:p>
        </p:txBody>
      </p:sp>
      <p:sp>
        <p:nvSpPr>
          <p:cNvPr id="184" name="Shape 184"/>
          <p:cNvSpPr txBox="1"/>
          <p:nvPr/>
        </p:nvSpPr>
        <p:spPr>
          <a:xfrm>
            <a:off x="749300" y="4465898"/>
            <a:ext cx="5078400" cy="2438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6</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&gt;&gt;&gt;[9, 8, 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5" name="Shape 185"/>
          <p:cNvSpPr txBox="1"/>
          <p:nvPr/>
        </p:nvSpPr>
        <p:spPr>
          <a:xfrm>
            <a:off x="6266650" y="4433879"/>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'ABC'</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'D'</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r>
              <a:rPr lang="en-US" sz="3000" i="0" u="none" strike="noStrike" cap="none" dirty="0" err="1">
                <a:solidFill>
                  <a:srgbClr val="FF66FF"/>
                </a:solidFill>
                <a:latin typeface="Courier"/>
                <a:ea typeface="Courier New"/>
                <a:cs typeface="Courier"/>
                <a:sym typeface="Courier New"/>
              </a:rPr>
              <a:t>str</a:t>
            </a:r>
            <a:r>
              <a:rPr lang="en-US" sz="3000" i="0" u="none" strike="noStrike" cap="none" dirty="0">
                <a:solidFill>
                  <a:srgbClr val="FF66FF"/>
                </a:solidFill>
                <a:latin typeface="Courier"/>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6" name="Shape 186"/>
          <p:cNvSpPr txBox="1"/>
          <p:nvPr/>
        </p:nvSpPr>
        <p:spPr>
          <a:xfrm>
            <a:off x="11099800" y="4433879"/>
            <a:ext cx="492759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chemeClr val="lt1"/>
                </a:solidFill>
                <a:latin typeface="Courier"/>
                <a:ea typeface="Courier New"/>
                <a:cs typeface="Courier"/>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800" u="none" strike="noStrike" cap="none" dirty="0" err="1">
                <a:solidFill>
                  <a:srgbClr val="FFD966"/>
                </a:solidFill>
                <a:latin typeface="Arial" charset="0"/>
                <a:ea typeface="Arial" charset="0"/>
                <a:cs typeface="Arial" charset="0"/>
                <a:sym typeface="Cabin"/>
              </a:rPr>
              <a:t>Cosas</a:t>
            </a:r>
            <a:r>
              <a:rPr lang="en-US" sz="7800" u="none" strike="noStrike" cap="none" dirty="0">
                <a:solidFill>
                  <a:srgbClr val="FFD966"/>
                </a:solidFill>
                <a:latin typeface="Arial" charset="0"/>
                <a:ea typeface="Arial" charset="0"/>
                <a:cs typeface="Arial" charset="0"/>
                <a:sym typeface="Cabin"/>
              </a:rPr>
              <a:t> que</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66FF"/>
                </a:solidFill>
                <a:latin typeface="Arial" charset="0"/>
                <a:ea typeface="Arial" charset="0"/>
                <a:cs typeface="Arial" charset="0"/>
                <a:sym typeface="Cabin"/>
              </a:rPr>
              <a:t>no</a:t>
            </a:r>
            <a:r>
              <a:rPr lang="en-US" sz="7800" u="none" strike="noStrike" cap="none" dirty="0">
                <a:solidFill>
                  <a:srgbClr val="FFFF00"/>
                </a:solidFill>
                <a:latin typeface="Arial" charset="0"/>
                <a:ea typeface="Arial" charset="0"/>
                <a:cs typeface="Arial" charset="0"/>
                <a:sym typeface="Cabin"/>
              </a:rPr>
              <a:t> </a:t>
            </a:r>
            <a:r>
              <a:rPr lang="en-US" sz="7800" dirty="0">
                <a:solidFill>
                  <a:srgbClr val="FFD966"/>
                </a:solidFill>
                <a:latin typeface="Arial" charset="0"/>
                <a:ea typeface="Arial" charset="0"/>
                <a:cs typeface="Arial" charset="0"/>
                <a:sym typeface="Cabin"/>
              </a:rPr>
              <a:t>se </a:t>
            </a:r>
            <a:r>
              <a:rPr lang="en-US" sz="7800" dirty="0" err="1">
                <a:solidFill>
                  <a:srgbClr val="FFD966"/>
                </a:solidFill>
                <a:latin typeface="Arial" charset="0"/>
                <a:ea typeface="Arial" charset="0"/>
                <a:cs typeface="Arial" charset="0"/>
                <a:sym typeface="Cabin"/>
              </a:rPr>
              <a:t>deben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Hacer</a:t>
            </a:r>
            <a:r>
              <a:rPr lang="en-US" sz="7800" dirty="0">
                <a:solidFill>
                  <a:srgbClr val="FFD966"/>
                </a:solidFill>
                <a:latin typeface="Arial" charset="0"/>
                <a:ea typeface="Arial" charset="0"/>
                <a:cs typeface="Arial" charset="0"/>
                <a:sym typeface="Cabin"/>
              </a:rPr>
              <a:t> con </a:t>
            </a:r>
            <a:r>
              <a:rPr lang="en-US" sz="7800" dirty="0" err="1">
                <a:solidFill>
                  <a:srgbClr val="FFD966"/>
                </a:solidFill>
                <a:latin typeface="Arial" charset="0"/>
                <a:ea typeface="Arial" charset="0"/>
                <a:cs typeface="Arial" charset="0"/>
                <a:sym typeface="Cabin"/>
              </a:rPr>
              <a:t>Tuplas</a:t>
            </a:r>
            <a:endParaRPr lang="en-US" sz="7800" u="none" strike="noStrike" cap="none" dirty="0">
              <a:solidFill>
                <a:srgbClr val="FFD966"/>
              </a:solidFill>
              <a:latin typeface="Arial" charset="0"/>
              <a:ea typeface="Arial" charset="0"/>
              <a:cs typeface="Arial" charset="0"/>
              <a:sym typeface="Cabin"/>
            </a:endParaRPr>
          </a:p>
        </p:txBody>
      </p:sp>
      <p:sp>
        <p:nvSpPr>
          <p:cNvPr id="192" name="Shape 192"/>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7F00"/>
                </a:solidFill>
                <a:latin typeface="Courier"/>
                <a:ea typeface="Courier New"/>
                <a:cs typeface="Courier"/>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.sort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.reverse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00FF00"/>
              </a:buClr>
              <a:buSzPct val="25000"/>
            </a:pPr>
            <a:r>
              <a:rPr lang="es-ES" sz="7800" dirty="0">
                <a:solidFill>
                  <a:srgbClr val="FFD966"/>
                </a:solidFill>
                <a:latin typeface="Arial" charset="0"/>
                <a:ea typeface="Arial" charset="0"/>
                <a:cs typeface="Arial" charset="0"/>
                <a:sym typeface="Cabin"/>
              </a:rPr>
              <a:t>Un Cuento sobre Dos Secuencias</a:t>
            </a:r>
            <a:endParaRPr lang="en-US" sz="7800" u="none" strike="noStrike" cap="none" dirty="0">
              <a:solidFill>
                <a:srgbClr val="FFD966"/>
              </a:solidFill>
              <a:latin typeface="Arial" charset="0"/>
              <a:ea typeface="Arial" charset="0"/>
              <a:cs typeface="Arial" charset="0"/>
              <a:sym typeface="Cabin"/>
            </a:endParaRPr>
          </a:p>
        </p:txBody>
      </p:sp>
      <p:sp>
        <p:nvSpPr>
          <p:cNvPr id="198" name="Shape 198"/>
          <p:cNvSpPr txBox="1"/>
          <p:nvPr/>
        </p:nvSpPr>
        <p:spPr>
          <a:xfrm>
            <a:off x="1765300" y="3454400"/>
            <a:ext cx="12712699" cy="38607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tuple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['count',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789708"/>
            <a:ext cx="13322300" cy="1750191"/>
          </a:xfrm>
          <a:prstGeom prst="rect">
            <a:avLst/>
          </a:prstGeom>
          <a:noFill/>
          <a:ln>
            <a:noFill/>
          </a:ln>
        </p:spPr>
        <p:txBody>
          <a:bodyPr lIns="50800" tIns="50800" rIns="50800" bIns="50800" anchor="ctr" anchorCtr="0">
            <a:noAutofit/>
          </a:bodyPr>
          <a:lstStyle/>
          <a:p>
            <a:pPr lvl="0">
              <a:spcBef>
                <a:spcPts val="0"/>
              </a:spcBef>
              <a:buClr>
                <a:srgbClr val="00FF00"/>
              </a:buClr>
              <a:buSzPct val="25000"/>
            </a:pPr>
            <a:r>
              <a:rPr lang="es-ES" sz="7800" dirty="0">
                <a:solidFill>
                  <a:srgbClr val="FFD966"/>
                </a:solidFill>
                <a:latin typeface="Arial" charset="0"/>
                <a:ea typeface="Arial" charset="0"/>
                <a:cs typeface="Arial" charset="0"/>
                <a:sym typeface="Cabin"/>
              </a:rPr>
              <a:t>Las Tuplas Son Más Eficientes</a:t>
            </a:r>
            <a:endParaRPr lang="en-US" sz="78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idx="1"/>
          </p:nvPr>
        </p:nvSpPr>
        <p:spPr>
          <a:xfrm>
            <a:off x="1155700" y="2603500"/>
            <a:ext cx="13932000" cy="4931562"/>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Puesto que Python no tiene que construir la estructura de una tupla de modo que sea modificable, las tuplas son más simples y eficientes, en términos de uso de memoria y desempeño, que una lista</a:t>
            </a:r>
          </a:p>
          <a:p>
            <a:pPr marL="1104900" lvl="0" indent="-609600">
              <a:spcBef>
                <a:spcPts val="0"/>
              </a:spcBef>
              <a:buClr>
                <a:schemeClr val="lt1"/>
              </a:buClr>
              <a:buSzPct val="100000"/>
              <a:buFont typeface="Cabin"/>
              <a:buChar char="•"/>
            </a:pPr>
            <a:endParaRPr lang="es-419" sz="3600" dirty="0">
              <a:solidFill>
                <a:schemeClr val="lt1"/>
              </a:solidFill>
              <a:latin typeface="Arial" charset="0"/>
              <a:ea typeface="Arial" charset="0"/>
              <a:cs typeface="Arial" charset="0"/>
              <a:sym typeface="Cabin"/>
            </a:endParaRPr>
          </a:p>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Así que en nuestros programas, cuando creamos “variables temporales”, preferimos tuplas en vez de listas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FF7F00"/>
              </a:buClr>
              <a:buSzPct val="25000"/>
            </a:pPr>
            <a:r>
              <a:rPr lang="en-US" sz="7800" dirty="0" err="1">
                <a:solidFill>
                  <a:srgbClr val="FFD966"/>
                </a:solidFill>
                <a:latin typeface="Arial" charset="0"/>
                <a:ea typeface="Arial" charset="0"/>
                <a:cs typeface="Arial" charset="0"/>
                <a:sym typeface="Cabin"/>
              </a:rPr>
              <a:t>Tuplas</a:t>
            </a:r>
            <a:r>
              <a:rPr lang="en-US" sz="7800" dirty="0">
                <a:solidFill>
                  <a:srgbClr val="FFD966"/>
                </a:solidFill>
                <a:latin typeface="Arial" charset="0"/>
                <a:ea typeface="Arial" charset="0"/>
                <a:cs typeface="Arial" charset="0"/>
                <a:sym typeface="Cabin"/>
              </a:rPr>
              <a:t> y </a:t>
            </a:r>
            <a:r>
              <a:rPr lang="en-US" sz="7800" dirty="0" err="1">
                <a:solidFill>
                  <a:srgbClr val="FFD966"/>
                </a:solidFill>
                <a:latin typeface="Arial" charset="0"/>
                <a:ea typeface="Arial" charset="0"/>
                <a:cs typeface="Arial" charset="0"/>
                <a:sym typeface="Cabin"/>
              </a:rPr>
              <a:t>Asignaciones</a:t>
            </a:r>
            <a:endParaRPr lang="en-US" sz="7800" u="none" strike="noStrike" cap="none" dirty="0">
              <a:solidFill>
                <a:srgbClr val="FFD966"/>
              </a:solidFill>
              <a:latin typeface="Arial" charset="0"/>
              <a:ea typeface="Arial" charset="0"/>
              <a:cs typeface="Arial" charset="0"/>
              <a:sym typeface="Cabin"/>
            </a:endParaRPr>
          </a:p>
        </p:txBody>
      </p:sp>
      <p:sp>
        <p:nvSpPr>
          <p:cNvPr id="210" name="Shape 210"/>
          <p:cNvSpPr txBox="1">
            <a:spLocks noGrp="1"/>
          </p:cNvSpPr>
          <p:nvPr>
            <p:ph idx="1"/>
          </p:nvPr>
        </p:nvSpPr>
        <p:spPr>
          <a:xfrm>
            <a:off x="1155700" y="2603500"/>
            <a:ext cx="13932000" cy="1997075"/>
          </a:xfrm>
          <a:prstGeom prst="rect">
            <a:avLst/>
          </a:prstGeom>
          <a:noFill/>
          <a:ln>
            <a:noFill/>
          </a:ln>
        </p:spPr>
        <p:txBody>
          <a:bodyPr lIns="50800" tIns="50800" rIns="50800" bIns="50800" anchor="ctr" anchorCtr="0">
            <a:noAutofit/>
          </a:bodyPr>
          <a:lstStyle/>
          <a:p>
            <a:pPr marL="1104900" lvl="0" indent="-609600">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También podemos poner una </a:t>
            </a:r>
            <a:r>
              <a:rPr lang="es-419" sz="3600" dirty="0">
                <a:solidFill>
                  <a:srgbClr val="FF7F00"/>
                </a:solidFill>
                <a:latin typeface="Arial" charset="0"/>
                <a:ea typeface="Arial" charset="0"/>
                <a:cs typeface="Arial" charset="0"/>
                <a:sym typeface="Cabin"/>
              </a:rPr>
              <a:t>tupla</a:t>
            </a:r>
            <a:r>
              <a:rPr lang="es-419" sz="3600" dirty="0">
                <a:solidFill>
                  <a:schemeClr val="lt1"/>
                </a:solidFill>
                <a:latin typeface="Arial" charset="0"/>
                <a:ea typeface="Arial" charset="0"/>
                <a:cs typeface="Arial" charset="0"/>
                <a:sym typeface="Cabin"/>
              </a:rPr>
              <a:t> en el </a:t>
            </a:r>
            <a:r>
              <a:rPr lang="es-419" sz="3600" dirty="0">
                <a:solidFill>
                  <a:srgbClr val="00FFFF"/>
                </a:solidFill>
                <a:latin typeface="Arial" charset="0"/>
                <a:ea typeface="Arial" charset="0"/>
                <a:cs typeface="Arial" charset="0"/>
                <a:sym typeface="Cabin"/>
              </a:rPr>
              <a:t>lado izquierdo </a:t>
            </a:r>
            <a:r>
              <a:rPr lang="es-419" sz="3600" dirty="0">
                <a:solidFill>
                  <a:schemeClr val="lt1"/>
                </a:solidFill>
                <a:latin typeface="Arial" charset="0"/>
                <a:ea typeface="Arial" charset="0"/>
                <a:cs typeface="Arial" charset="0"/>
                <a:sym typeface="Cabin"/>
              </a:rPr>
              <a:t>de una sentencia de asignación</a:t>
            </a:r>
          </a:p>
          <a:p>
            <a:pPr marL="1104900" lvl="0" indent="-609600">
              <a:spcBef>
                <a:spcPts val="23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Incluso podemos omitir los paréntesis</a:t>
            </a:r>
          </a:p>
        </p:txBody>
      </p:sp>
      <p:sp>
        <p:nvSpPr>
          <p:cNvPr id="211" name="Shape 211"/>
          <p:cNvSpPr txBox="1"/>
          <p:nvPr/>
        </p:nvSpPr>
        <p:spPr>
          <a:xfrm>
            <a:off x="4889500" y="5197475"/>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(x, y)</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(4, '</a:t>
            </a:r>
            <a:r>
              <a:rPr lang="en-US" sz="3300" i="0" u="none" strike="noStrike" cap="none" dirty="0" err="1">
                <a:solidFill>
                  <a:srgbClr val="FF7F00"/>
                </a:solidFill>
                <a:latin typeface="Courier"/>
                <a:ea typeface="Courier New"/>
                <a:cs typeface="Courier"/>
                <a:sym typeface="Courier New"/>
              </a:rPr>
              <a:t>fred</a:t>
            </a:r>
            <a:r>
              <a:rPr lang="en-US" sz="3300" i="0" u="none" strike="noStrike" cap="none" dirty="0">
                <a:solidFill>
                  <a:srgbClr val="FF7F00"/>
                </a:solidFill>
                <a:latin typeface="Courier"/>
                <a:ea typeface="Courier New"/>
                <a:cs typeface="Courier"/>
                <a:sym typeface="Courier New"/>
              </a:rPr>
              <a:t>')</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y</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err="1">
                <a:solidFill>
                  <a:schemeClr val="lt1"/>
                </a:solidFill>
                <a:latin typeface="Courier"/>
                <a:ea typeface="Courier New"/>
                <a:cs typeface="Courier"/>
                <a:sym typeface="Courier New"/>
              </a:rPr>
              <a:t>fred</a:t>
            </a:r>
            <a:endParaRPr lang="en-US" sz="33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(a, b)</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(99, 98)</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a</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FF7F00"/>
              </a:buClr>
              <a:buSzPct val="25000"/>
            </a:pPr>
            <a:r>
              <a:rPr lang="en-US" sz="7800" dirty="0" err="1">
                <a:solidFill>
                  <a:srgbClr val="FFD966"/>
                </a:solidFill>
                <a:latin typeface="Arial" charset="0"/>
                <a:ea typeface="Arial" charset="0"/>
                <a:cs typeface="Arial" charset="0"/>
                <a:sym typeface="Cabin"/>
              </a:rPr>
              <a:t>Tuplas</a:t>
            </a:r>
            <a:r>
              <a:rPr lang="en-US" sz="7800" dirty="0">
                <a:solidFill>
                  <a:srgbClr val="FFD966"/>
                </a:solidFill>
                <a:latin typeface="Arial" charset="0"/>
                <a:ea typeface="Arial" charset="0"/>
                <a:cs typeface="Arial" charset="0"/>
                <a:sym typeface="Cabin"/>
              </a:rPr>
              <a:t> y </a:t>
            </a:r>
            <a:r>
              <a:rPr lang="en-US" sz="7800" dirty="0" err="1">
                <a:solidFill>
                  <a:srgbClr val="FFD966"/>
                </a:solidFill>
                <a:latin typeface="Arial" charset="0"/>
                <a:ea typeface="Arial" charset="0"/>
                <a:cs typeface="Arial" charset="0"/>
                <a:sym typeface="Cabin"/>
              </a:rPr>
              <a:t>Diccionarios</a:t>
            </a:r>
            <a:endParaRPr lang="en-US" sz="7800" u="none" strike="noStrike" cap="none" dirty="0">
              <a:solidFill>
                <a:srgbClr val="FFD966"/>
              </a:solidFill>
              <a:latin typeface="Arial" charset="0"/>
              <a:ea typeface="Arial" charset="0"/>
              <a:cs typeface="Arial" charset="0"/>
              <a:sym typeface="Cabin"/>
            </a:endParaRPr>
          </a:p>
        </p:txBody>
      </p:sp>
      <p:sp>
        <p:nvSpPr>
          <p:cNvPr id="217" name="Shape 217"/>
          <p:cNvSpPr txBox="1">
            <a:spLocks noGrp="1"/>
          </p:cNvSpPr>
          <p:nvPr>
            <p:ph idx="1"/>
          </p:nvPr>
        </p:nvSpPr>
        <p:spPr>
          <a:xfrm>
            <a:off x="1155701" y="2603500"/>
            <a:ext cx="4824476" cy="5113001"/>
          </a:xfrm>
          <a:prstGeom prst="rect">
            <a:avLst/>
          </a:prstGeom>
          <a:noFill/>
          <a:ln>
            <a:noFill/>
          </a:ln>
        </p:spPr>
        <p:txBody>
          <a:bodyPr lIns="50800" tIns="50800" rIns="50800" bIns="50800" anchor="ctr" anchorCtr="0">
            <a:noAutofit/>
          </a:bodyPr>
          <a:lstStyle/>
          <a:p>
            <a:pPr marL="495300" lvl="0">
              <a:spcBef>
                <a:spcPts val="0"/>
              </a:spcBef>
              <a:buClr>
                <a:schemeClr val="lt1"/>
              </a:buClr>
              <a:buSzPct val="100000"/>
            </a:pPr>
            <a:r>
              <a:rPr lang="es-419" sz="3600" dirty="0">
                <a:solidFill>
                  <a:schemeClr val="lt1"/>
                </a:solidFill>
                <a:latin typeface="Arial" charset="0"/>
                <a:ea typeface="Arial" charset="0"/>
                <a:cs typeface="Arial" charset="0"/>
                <a:sym typeface="Cabin"/>
              </a:rPr>
              <a:t>El método </a:t>
            </a:r>
            <a:r>
              <a:rPr lang="es-419" sz="3600" dirty="0" err="1">
                <a:solidFill>
                  <a:srgbClr val="FF00FF"/>
                </a:solidFill>
                <a:latin typeface="Arial" charset="0"/>
                <a:ea typeface="Arial" charset="0"/>
                <a:cs typeface="Arial" charset="0"/>
                <a:sym typeface="Cabin"/>
              </a:rPr>
              <a:t>items</a:t>
            </a:r>
            <a:r>
              <a:rPr lang="es-419" sz="3600" dirty="0">
                <a:solidFill>
                  <a:schemeClr val="lt1"/>
                </a:solidFill>
                <a:latin typeface="Arial" charset="0"/>
                <a:ea typeface="Arial" charset="0"/>
                <a:cs typeface="Arial" charset="0"/>
                <a:sym typeface="Cabin"/>
              </a:rPr>
              <a:t>() en un diccionario retorna una lista de </a:t>
            </a:r>
            <a:r>
              <a:rPr lang="es-419" sz="3600" dirty="0">
                <a:solidFill>
                  <a:srgbClr val="FF7F00"/>
                </a:solidFill>
                <a:latin typeface="Arial" charset="0"/>
                <a:ea typeface="Arial" charset="0"/>
                <a:cs typeface="Arial" charset="0"/>
                <a:sym typeface="Cabin"/>
              </a:rPr>
              <a:t>tuplas </a:t>
            </a:r>
            <a:r>
              <a:rPr lang="es-419" sz="3600" dirty="0">
                <a:solidFill>
                  <a:schemeClr val="lt1"/>
                </a:solidFill>
                <a:latin typeface="Arial" charset="0"/>
                <a:ea typeface="Arial" charset="0"/>
                <a:cs typeface="Arial" charset="0"/>
                <a:sym typeface="Cabin"/>
              </a:rPr>
              <a:t>(clave, valor)</a:t>
            </a:r>
            <a:endParaRPr lang="es-419" sz="3600" dirty="0">
              <a:solidFill>
                <a:srgbClr val="FF7F00"/>
              </a:solidFill>
              <a:latin typeface="Arial" charset="0"/>
              <a:ea typeface="Arial" charset="0"/>
              <a:cs typeface="Arial" charset="0"/>
              <a:sym typeface="Cabin"/>
            </a:endParaRPr>
          </a:p>
        </p:txBody>
      </p:sp>
      <p:sp>
        <p:nvSpPr>
          <p:cNvPr id="218" name="Shape 218"/>
          <p:cNvSpPr txBox="1"/>
          <p:nvPr/>
        </p:nvSpPr>
        <p:spPr>
          <a:xfrm>
            <a:off x="6786563" y="2182500"/>
            <a:ext cx="9469437"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d = </a:t>
            </a:r>
            <a:r>
              <a:rPr lang="en-US" sz="3200" i="0" u="none" strike="noStrike" cap="none" dirty="0" err="1">
                <a:solidFill>
                  <a:schemeClr val="lt1"/>
                </a:solidFill>
                <a:latin typeface="Courier"/>
                <a:ea typeface="Courier New"/>
                <a:cs typeface="Courier"/>
                <a:sym typeface="Courier New"/>
              </a:rPr>
              <a:t>dict</a:t>
            </a: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csev</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cwen</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for</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k,v</a:t>
            </a:r>
            <a:r>
              <a:rPr lang="en-US" sz="3200" i="0" u="none" strike="noStrike" cap="none" dirty="0">
                <a:solidFill>
                  <a:srgbClr val="FF7F00"/>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in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 </a:t>
            </a:r>
          </a:p>
          <a:p>
            <a:pPr lvl="0">
              <a:buClr>
                <a:schemeClr val="lt1"/>
              </a:buClr>
              <a:buSzPct val="25000"/>
            </a:pP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a:solidFill>
                  <a:srgbClr val="00FF00"/>
                </a:solidFill>
                <a:latin typeface="Courier"/>
                <a:ea typeface="Courier New"/>
                <a:cs typeface="Courier"/>
                <a:sym typeface="Courier New"/>
              </a:rPr>
              <a:t>k</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00FF00"/>
                </a:solidFill>
                <a:latin typeface="Courier"/>
                <a:ea typeface="Courier New"/>
                <a:cs typeface="Courier"/>
                <a:sym typeface="Courier New"/>
              </a:rPr>
              <a:t>v</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csev</a:t>
            </a:r>
            <a:r>
              <a:rPr lang="en-US" sz="3200" i="0" u="none" strike="noStrike" cap="none" dirty="0">
                <a:solidFill>
                  <a:schemeClr val="lt1"/>
                </a:solidFill>
                <a:latin typeface="Courier"/>
                <a:ea typeface="Courier New"/>
                <a:cs typeface="Courier"/>
                <a:sym typeface="Courier New"/>
              </a:rPr>
              <a:t>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cwen</a:t>
            </a:r>
            <a:r>
              <a:rPr lang="en-US" sz="3200" i="0" u="none" strike="noStrike" cap="none" dirty="0">
                <a:solidFill>
                  <a:schemeClr val="lt1"/>
                </a:solidFill>
                <a:latin typeface="Courier"/>
                <a:ea typeface="Courier New"/>
                <a:cs typeface="Courier"/>
                <a:sym typeface="Courier New"/>
              </a:rPr>
              <a:t>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err="1">
                <a:solidFill>
                  <a:srgbClr val="00FF00"/>
                </a:solidFill>
                <a:latin typeface="Courier"/>
                <a:ea typeface="Courier New"/>
                <a:cs typeface="Courier"/>
                <a:sym typeface="Courier New"/>
              </a:rPr>
              <a:t>tups</a:t>
            </a:r>
            <a:r>
              <a:rPr lang="en-US" sz="3200" i="0" u="none" strike="noStrike" cap="none" dirty="0">
                <a:solidFill>
                  <a:schemeClr val="lt1"/>
                </a:solidFill>
                <a:latin typeface="Courier"/>
                <a:ea typeface="Courier New"/>
                <a:cs typeface="Courier"/>
                <a:sym typeface="Courier New"/>
              </a:rPr>
              <a:t> =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a:t>
            </a:r>
          </a:p>
          <a:p>
            <a:pPr lvl="0">
              <a:buClr>
                <a:schemeClr val="lt1"/>
              </a:buClr>
              <a:buSzPct val="25000"/>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err="1">
                <a:solidFill>
                  <a:srgbClr val="00FF00"/>
                </a:solidFill>
                <a:latin typeface="Courier"/>
                <a:ea typeface="Courier New"/>
                <a:cs typeface="Courier"/>
                <a:sym typeface="Courier New"/>
              </a:rPr>
              <a:t>tups</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dict_items</a:t>
            </a:r>
            <a:r>
              <a:rPr lang="en-US" sz="3200" i="0" u="none" strike="noStrike" cap="none" dirty="0">
                <a:solidFill>
                  <a:schemeClr val="lt1"/>
                </a:solidFill>
                <a:latin typeface="Courier"/>
                <a:ea typeface="Courier New"/>
                <a:cs typeface="Courier"/>
                <a:sym typeface="Courier New"/>
              </a:rPr>
              <a:t>([</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csev</a:t>
            </a:r>
            <a:r>
              <a:rPr lang="en-US" sz="3200" i="0" u="none" strike="noStrike" cap="none" dirty="0">
                <a:solidFill>
                  <a:srgbClr val="FF7F00"/>
                </a:solidFill>
                <a:latin typeface="Courier"/>
                <a:ea typeface="Courier New"/>
                <a:cs typeface="Courier"/>
                <a:sym typeface="Courier New"/>
              </a:rPr>
              <a:t>', 2)</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cwen</a:t>
            </a:r>
            <a:r>
              <a:rPr lang="en-US" sz="3200" i="0" u="none" strike="noStrike" cap="none" dirty="0">
                <a:solidFill>
                  <a:srgbClr val="FF7F00"/>
                </a:solidFill>
                <a:latin typeface="Courier"/>
                <a:ea typeface="Courier New"/>
                <a:cs typeface="Courier"/>
                <a:sym typeface="Courier New"/>
              </a:rPr>
              <a:t>', 4)</a:t>
            </a:r>
            <a:r>
              <a:rPr lang="en-US" sz="32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rgbClr val="FF7F00"/>
              </a:buClr>
              <a:buSzPct val="25000"/>
            </a:pPr>
            <a:r>
              <a:rPr lang="en-US" sz="7800" dirty="0">
                <a:solidFill>
                  <a:srgbClr val="FFD966"/>
                </a:solidFill>
                <a:latin typeface="Arial" charset="0"/>
                <a:ea typeface="Arial" charset="0"/>
                <a:cs typeface="Arial" charset="0"/>
                <a:sym typeface="Cabin"/>
              </a:rPr>
              <a:t>Las </a:t>
            </a:r>
            <a:r>
              <a:rPr lang="en-US" sz="7800" dirty="0" err="1">
                <a:solidFill>
                  <a:srgbClr val="FFD966"/>
                </a:solidFill>
                <a:latin typeface="Arial" charset="0"/>
                <a:ea typeface="Arial" charset="0"/>
                <a:cs typeface="Arial" charset="0"/>
                <a:sym typeface="Cabin"/>
              </a:rPr>
              <a:t>Tuplas</a:t>
            </a:r>
            <a:r>
              <a:rPr lang="en-US" sz="7800" dirty="0">
                <a:solidFill>
                  <a:srgbClr val="FFD966"/>
                </a:solidFill>
                <a:latin typeface="Arial" charset="0"/>
                <a:ea typeface="Arial" charset="0"/>
                <a:cs typeface="Arial" charset="0"/>
                <a:sym typeface="Cabin"/>
              </a:rPr>
              <a:t> son </a:t>
            </a:r>
            <a:r>
              <a:rPr lang="en-US" sz="7800" dirty="0" err="1">
                <a:solidFill>
                  <a:srgbClr val="FFD966"/>
                </a:solidFill>
                <a:latin typeface="Arial" charset="0"/>
                <a:ea typeface="Arial" charset="0"/>
                <a:cs typeface="Arial" charset="0"/>
                <a:sym typeface="Cabin"/>
              </a:rPr>
              <a:t>Comparables</a:t>
            </a:r>
            <a:endParaRPr lang="en-US" sz="7800" u="none" strike="noStrike" cap="none" dirty="0">
              <a:solidFill>
                <a:srgbClr val="FFD966"/>
              </a:solidFill>
              <a:latin typeface="Arial" charset="0"/>
              <a:ea typeface="Arial" charset="0"/>
              <a:cs typeface="Arial" charset="0"/>
              <a:sym typeface="Cabin"/>
            </a:endParaRPr>
          </a:p>
        </p:txBody>
      </p:sp>
      <p:sp>
        <p:nvSpPr>
          <p:cNvPr id="224" name="Shape 224"/>
          <p:cNvSpPr txBox="1">
            <a:spLocks noGrp="1"/>
          </p:cNvSpPr>
          <p:nvPr>
            <p:ph idx="1"/>
          </p:nvPr>
        </p:nvSpPr>
        <p:spPr>
          <a:xfrm>
            <a:off x="1155700" y="2603500"/>
            <a:ext cx="13932000" cy="1554163"/>
          </a:xfrm>
          <a:prstGeom prst="rect">
            <a:avLst/>
          </a:prstGeom>
          <a:noFill/>
          <a:ln>
            <a:noFill/>
          </a:ln>
        </p:spPr>
        <p:txBody>
          <a:bodyPr lIns="50800" tIns="50800" rIns="50800" bIns="50800" anchor="ctr" anchorCtr="0">
            <a:noAutofit/>
          </a:bodyPr>
          <a:lstStyle/>
          <a:p>
            <a:pPr marL="317500" lvl="0">
              <a:spcBef>
                <a:spcPts val="0"/>
              </a:spcBef>
              <a:buClr>
                <a:schemeClr val="lt1"/>
              </a:buClr>
              <a:buSzPct val="171000"/>
            </a:pPr>
            <a:r>
              <a:rPr lang="es-419" sz="3800" dirty="0">
                <a:solidFill>
                  <a:schemeClr val="lt1"/>
                </a:solidFill>
                <a:latin typeface="Arial" charset="0"/>
                <a:ea typeface="Arial" charset="0"/>
                <a:cs typeface="Arial" charset="0"/>
                <a:sym typeface="Cabin"/>
              </a:rPr>
              <a:t>Los </a:t>
            </a:r>
            <a:r>
              <a:rPr lang="es-419" sz="3800" dirty="0">
                <a:solidFill>
                  <a:srgbClr val="00FFFF"/>
                </a:solidFill>
                <a:latin typeface="Arial" charset="0"/>
                <a:ea typeface="Arial" charset="0"/>
                <a:cs typeface="Arial" charset="0"/>
                <a:sym typeface="Cabin"/>
              </a:rPr>
              <a:t>operadores</a:t>
            </a:r>
            <a:r>
              <a:rPr lang="es-419" sz="3800" dirty="0">
                <a:solidFill>
                  <a:schemeClr val="lt1"/>
                </a:solidFill>
                <a:latin typeface="Arial" charset="0"/>
                <a:ea typeface="Arial" charset="0"/>
                <a:cs typeface="Arial" charset="0"/>
                <a:sym typeface="Cabin"/>
              </a:rPr>
              <a:t> de comparación funcionan con </a:t>
            </a:r>
            <a:r>
              <a:rPr lang="es-419" sz="3800" dirty="0">
                <a:solidFill>
                  <a:srgbClr val="FF7F00"/>
                </a:solidFill>
                <a:latin typeface="Arial" charset="0"/>
                <a:ea typeface="Arial" charset="0"/>
                <a:cs typeface="Arial" charset="0"/>
                <a:sym typeface="Cabin"/>
              </a:rPr>
              <a:t>tuplas</a:t>
            </a:r>
            <a:r>
              <a:rPr lang="es-419" sz="3800" dirty="0">
                <a:solidFill>
                  <a:schemeClr val="lt1"/>
                </a:solidFill>
                <a:latin typeface="Arial" charset="0"/>
                <a:ea typeface="Arial" charset="0"/>
                <a:cs typeface="Arial" charset="0"/>
                <a:sym typeface="Cabin"/>
              </a:rPr>
              <a:t> y otras secuencias. Si el primer elemento es igual, Python revisa el siguiente elemento y así sucesivamente, hasta que encuentra elementos diferentes.</a:t>
            </a:r>
          </a:p>
        </p:txBody>
      </p:sp>
      <p:sp>
        <p:nvSpPr>
          <p:cNvPr id="225" name="Shape 225"/>
          <p:cNvSpPr txBox="1"/>
          <p:nvPr/>
        </p:nvSpPr>
        <p:spPr>
          <a:xfrm>
            <a:off x="2852738" y="4640263"/>
            <a:ext cx="11404500" cy="34464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(0, 1, 2000000)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'Jones', 'Sally' )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('Jones', 'Sam')</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'Jones', 'Sally') </a:t>
            </a:r>
            <a:r>
              <a:rPr lang="en-US" sz="2800" i="0" u="none" strike="noStrike" cap="none" dirty="0">
                <a:solidFill>
                  <a:srgbClr val="00FFFF"/>
                </a:solidFill>
                <a:latin typeface="Courier"/>
                <a:ea typeface="Courier New"/>
                <a:cs typeface="Courier"/>
                <a:sym typeface="Courier New"/>
              </a:rPr>
              <a:t>&gt;</a:t>
            </a:r>
            <a:r>
              <a:rPr lang="en-US" sz="2800" i="0" u="none" strike="noStrike" cap="none" dirty="0">
                <a:solidFill>
                  <a:srgbClr val="FF7F00"/>
                </a:solidFill>
                <a:latin typeface="Courier"/>
                <a:ea typeface="Courier New"/>
                <a:cs typeface="Courier"/>
                <a:sym typeface="Courier New"/>
              </a:rPr>
              <a:t> ('Adams', 'Sam')</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1384</Words>
  <Application>Microsoft Office PowerPoint</Application>
  <PresentationFormat>Custom</PresentationFormat>
  <Paragraphs>171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Courier</vt:lpstr>
      <vt:lpstr>Courier New</vt:lpstr>
      <vt:lpstr>Gill Sans SemiBold</vt:lpstr>
      <vt:lpstr>Lucida Grande</vt:lpstr>
      <vt:lpstr>071215_powerpoint_template_b</vt:lpstr>
      <vt:lpstr>Tuplas</vt:lpstr>
      <vt:lpstr>Las Tuplas Son Como Listas</vt:lpstr>
      <vt:lpstr>pero... Las Tuplas son “inmutables”</vt:lpstr>
      <vt:lpstr>Cosas que no se deben Hacer con Tuplas</vt:lpstr>
      <vt:lpstr>Un Cuento sobre Dos Secuencias</vt:lpstr>
      <vt:lpstr>Las Tuplas Son Más Eficientes</vt:lpstr>
      <vt:lpstr>Tuplas y Asignaciones</vt:lpstr>
      <vt:lpstr>Tuplas y Diccionarios</vt:lpstr>
      <vt:lpstr>Las Tuplas son Comparables</vt:lpstr>
      <vt:lpstr>Ordenando Listas de Tuplas</vt:lpstr>
      <vt:lpstr>Usando sorted()</vt:lpstr>
      <vt:lpstr>Ordenamiento por Valores en Lugar de Claves</vt:lpstr>
      <vt:lpstr>PowerPoint Presentation</vt:lpstr>
      <vt:lpstr>Una Versión Todavía Más Corta</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Juan Carlos Pérez Castellanos</cp:lastModifiedBy>
  <cp:revision>43</cp:revision>
  <dcterms:modified xsi:type="dcterms:W3CDTF">2020-05-20T00:45:33Z</dcterms:modified>
</cp:coreProperties>
</file>