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92"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3" r:id="rId3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55"/>
    <p:restoredTop sz="94444"/>
  </p:normalViewPr>
  <p:slideViewPr>
    <p:cSldViewPr snapToGrid="0" snapToObjects="1">
      <p:cViewPr varScale="1">
        <p:scale>
          <a:sx n="61" d="100"/>
          <a:sy n="61" d="100"/>
        </p:scale>
        <p:origin x="850" y="6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381456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US" sz="1100" b="0" i="0" u="none" strike="noStrike" cap="none" dirty="0">
                <a:solidFill>
                  <a:schemeClr val="dk2"/>
                </a:solidFill>
              </a:rPr>
              <a:t>Note from Chuck.  If you are using these materials, you can remove the UM logo and replace it with your own, but please retain the CC-BY logo on the first page as well as retain the acknowledgement</a:t>
            </a:r>
            <a:r>
              <a:rPr lang="en-US" sz="1100" b="0" i="0" u="none" strike="noStrike" cap="none" baseline="0" dirty="0">
                <a:solidFill>
                  <a:schemeClr val="dk2"/>
                </a:solidFill>
              </a:rPr>
              <a:t> </a:t>
            </a:r>
            <a:r>
              <a:rPr lang="en-US" sz="1100" b="0" i="0" u="none" strike="noStrike" cap="none" dirty="0">
                <a:solidFill>
                  <a:schemeClr val="dk2"/>
                </a:solidFill>
              </a:rPr>
              <a:t>page(s) at the end.</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553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704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92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884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414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6800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831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305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863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554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04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70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66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339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523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272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932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953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8" name="Shape 4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667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919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9" name="Shape 4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596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8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154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2" name="Shape 5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171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07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856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620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0613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160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59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36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89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7544698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656124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284356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307206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1473103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448681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264997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6000" b="0" i="0" u="none" strike="noStrike" cap="none">
                <a:solidFill>
                  <a:srgbClr val="FFFC00"/>
                </a:solidFill>
                <a:latin typeface="Arial"/>
                <a:ea typeface="Arial"/>
                <a:cs typeface="Arial"/>
                <a:sym typeface="Arial"/>
              </a:defRPr>
            </a:lvl1pPr>
            <a:lvl2pPr marL="0" marR="0" lvl="1" indent="0" algn="ctr" rtl="0">
              <a:spcBef>
                <a:spcPts val="0"/>
              </a:spcBef>
              <a:spcAft>
                <a:spcPts val="0"/>
              </a:spcAft>
              <a:buNone/>
              <a:defRPr sz="1800"/>
            </a:lvl2pPr>
            <a:lvl3pPr marL="0" marR="0" lvl="2" indent="0" algn="ctr" rtl="0">
              <a:spcBef>
                <a:spcPts val="0"/>
              </a:spcBef>
              <a:spcAft>
                <a:spcPts val="0"/>
              </a:spcAft>
              <a:buNone/>
              <a:defRPr sz="1800"/>
            </a:lvl3pPr>
            <a:lvl4pPr marL="0" marR="0" lvl="3" indent="0" algn="ctr" rtl="0">
              <a:spcBef>
                <a:spcPts val="0"/>
              </a:spcBef>
              <a:spcAft>
                <a:spcPts val="0"/>
              </a:spcAft>
              <a:buNone/>
              <a:defRPr sz="1800"/>
            </a:lvl4pPr>
            <a:lvl5pPr marL="0" marR="0" lvl="4" indent="0" algn="ctr" rtl="0">
              <a:spcBef>
                <a:spcPts val="0"/>
              </a:spcBef>
              <a:spcAft>
                <a:spcPts val="0"/>
              </a:spcAft>
              <a:buNone/>
              <a:defRPr sz="1800"/>
            </a:lvl5pPr>
            <a:lvl6pPr marL="457200" marR="0" lvl="5" indent="0" algn="ctr" rtl="0">
              <a:spcBef>
                <a:spcPts val="0"/>
              </a:spcBef>
              <a:spcAft>
                <a:spcPts val="0"/>
              </a:spcAft>
              <a:buNone/>
              <a:defRPr sz="1800"/>
            </a:lvl6pPr>
            <a:lvl7pPr marL="914400" marR="0" lvl="6" indent="0" algn="ctr" rtl="0">
              <a:spcBef>
                <a:spcPts val="0"/>
              </a:spcBef>
              <a:spcAft>
                <a:spcPts val="0"/>
              </a:spcAft>
              <a:buNone/>
              <a:defRPr sz="1800"/>
            </a:lvl7pPr>
            <a:lvl8pPr marL="1371600" marR="0" lvl="7" indent="0" algn="ctr" rtl="0">
              <a:spcBef>
                <a:spcPts val="0"/>
              </a:spcBef>
              <a:spcAft>
                <a:spcPts val="0"/>
              </a:spcAft>
              <a:buNone/>
              <a:defRPr sz="1800"/>
            </a:lvl8pPr>
            <a:lvl9pPr marL="1828800" marR="0" lvl="8" indent="0" algn="ctr" rtl="0">
              <a:spcBef>
                <a:spcPts val="0"/>
              </a:spcBef>
              <a:spcAft>
                <a:spcPts val="0"/>
              </a:spcAft>
              <a:buNone/>
              <a:defRPr sz="1800"/>
            </a:lvl9pPr>
          </a:lstStyle>
          <a:p>
            <a:endParaRPr dirty="0"/>
          </a:p>
        </p:txBody>
      </p:sp>
    </p:spTree>
    <p:extLst>
      <p:ext uri="{BB962C8B-B14F-4D97-AF65-F5344CB8AC3E}">
        <p14:creationId xmlns:p14="http://schemas.microsoft.com/office/powerpoint/2010/main" val="3591713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125"/>
        <p:cNvGrpSpPr/>
        <p:nvPr/>
      </p:nvGrpSpPr>
      <p:grpSpPr>
        <a:xfrm>
          <a:off x="0" y="0"/>
          <a:ext cx="0" cy="0"/>
          <a:chOff x="0" y="0"/>
          <a:chExt cx="0" cy="0"/>
        </a:xfrm>
      </p:grpSpPr>
    </p:spTree>
    <p:extLst>
      <p:ext uri="{BB962C8B-B14F-4D97-AF65-F5344CB8AC3E}">
        <p14:creationId xmlns:p14="http://schemas.microsoft.com/office/powerpoint/2010/main" val="2131661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814388"/>
            <a:ext cx="13932000" cy="17255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112833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90866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940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a:solidFill>
                  <a:srgbClr val="FFFFFF"/>
                </a:solidFill>
                <a:effectLst>
                  <a:outerShdw blurRad="50800" dist="38100" dir="2700000" algn="tl" rotWithShape="0">
                    <a:prstClr val="black">
                      <a:alpha val="40000"/>
                    </a:prstClr>
                  </a:outerShdw>
                </a:effectLst>
              </a:rPr>
              <a:t>EVERYBODY</a:t>
            </a:r>
            <a:endParaRPr lang="en-US" sz="1100" dirty="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17058492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95571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88282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248901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483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0686822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9391323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92308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04" r:id="rId18"/>
    <p:sldLayoutId id="2147483705" r:id="rId19"/>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ki/Expresi%C3%B3n_regular"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en.wikipedia.org/wiki/Regular_express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Regular_expression"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xkcd.com/208/"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s.py4e.com/lectures3/Pythonlearn-11-Regex-Handout.txt"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Regular" charset="0"/>
                <a:ea typeface="Arial Regular" charset="0"/>
                <a:cs typeface="Arial Regular" charset="0"/>
                <a:sym typeface="Cabin"/>
              </a:rPr>
              <a:t>Expresiones</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FFD966"/>
                </a:solidFill>
                <a:latin typeface="Arial Regular" charset="0"/>
                <a:ea typeface="Arial Regular" charset="0"/>
                <a:cs typeface="Arial Regular" charset="0"/>
                <a:sym typeface="Cabin"/>
              </a:rPr>
              <a:t>Regulares</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205" name="Shape 205"/>
          <p:cNvSpPr txBox="1">
            <a:spLocks noGrp="1"/>
          </p:cNvSpPr>
          <p:nvPr>
            <p:ph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Regular" charset="0"/>
                <a:ea typeface="Arial Regular" charset="0"/>
                <a:cs typeface="Arial Regular" charset="0"/>
                <a:sym typeface="Cabin"/>
              </a:rPr>
              <a:t>Cap</a:t>
            </a:r>
            <a:r>
              <a:rPr lang="es-MX" sz="4800" u="none" strike="noStrike" cap="none" dirty="0" err="1">
                <a:solidFill>
                  <a:schemeClr val="lt1"/>
                </a:solidFill>
                <a:latin typeface="Arial Regular" charset="0"/>
                <a:ea typeface="Arial Regular" charset="0"/>
                <a:cs typeface="Arial Regular" charset="0"/>
                <a:sym typeface="Cabin"/>
              </a:rPr>
              <a:t>ítulo</a:t>
            </a:r>
            <a:r>
              <a:rPr lang="en-US" sz="4800" u="none" strike="noStrike" cap="none" dirty="0">
                <a:solidFill>
                  <a:schemeClr val="lt1"/>
                </a:solidFill>
                <a:latin typeface="Arial Regular" charset="0"/>
                <a:ea typeface="Arial Regular" charset="0"/>
                <a:cs typeface="Arial Regular" charset="0"/>
                <a:sym typeface="Cabin"/>
              </a:rPr>
              <a:t> 11</a:t>
            </a:r>
          </a:p>
        </p:txBody>
      </p:sp>
      <p:sp>
        <p:nvSpPr>
          <p:cNvPr id="206"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Regular" charset="0"/>
                <a:ea typeface="Arial Regular" charset="0"/>
                <a:cs typeface="Arial Regular" charset="0"/>
                <a:sym typeface="Cabin"/>
              </a:rPr>
              <a:t>Python </a:t>
            </a:r>
            <a:r>
              <a:rPr lang="en-US" sz="3200" dirty="0">
                <a:solidFill>
                  <a:srgbClr val="FFFF00"/>
                </a:solidFill>
                <a:latin typeface="Arial Regular" charset="0"/>
                <a:ea typeface="Arial Regular" charset="0"/>
                <a:cs typeface="Arial Regular" charset="0"/>
                <a:sym typeface="Cabin"/>
              </a:rPr>
              <a:t>para </a:t>
            </a:r>
            <a:r>
              <a:rPr lang="en-US" sz="3200" dirty="0" err="1">
                <a:solidFill>
                  <a:srgbClr val="FFFF00"/>
                </a:solidFill>
                <a:latin typeface="Arial Regular" charset="0"/>
                <a:ea typeface="Arial Regular" charset="0"/>
                <a:cs typeface="Arial Regular" charset="0"/>
                <a:sym typeface="Cabin"/>
              </a:rPr>
              <a:t>Todos</a:t>
            </a:r>
            <a:endParaRPr lang="en-US" sz="3200" u="none" strike="noStrike" cap="none" dirty="0">
              <a:solidFill>
                <a:srgbClr val="FFFF00"/>
              </a:solidFill>
              <a:latin typeface="Arial Regular" charset="0"/>
              <a:ea typeface="Arial Regular" charset="0"/>
              <a:cs typeface="Arial Regular"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Regular" charset="0"/>
                <a:ea typeface="Arial Regular" charset="0"/>
                <a:cs typeface="Arial Regular" charset="0"/>
                <a:sym typeface="Cabin"/>
              </a:rPr>
              <a:t>es.py4e.com</a:t>
            </a:r>
            <a:endParaRPr lang="en-US" sz="3200" u="none" strike="noStrike" cap="none" dirty="0">
              <a:solidFill>
                <a:srgbClr val="FFFF00"/>
              </a:solidFill>
              <a:latin typeface="Arial Regular" charset="0"/>
              <a:ea typeface="Arial Regular" charset="0"/>
              <a:cs typeface="Arial Regular" charset="0"/>
              <a:sym typeface="Cabin"/>
            </a:endParaRPr>
          </a:p>
        </p:txBody>
      </p:sp>
      <p:pic>
        <p:nvPicPr>
          <p:cNvPr id="207" name="Shape 207"/>
          <p:cNvPicPr preferRelativeResize="0"/>
          <p:nvPr/>
        </p:nvPicPr>
        <p:blipFill rotWithShape="1">
          <a:blip r:embed="rId3">
            <a:alphaModFix/>
          </a:blip>
          <a:srcRect/>
          <a:stretch/>
        </p:blipFill>
        <p:spPr>
          <a:xfrm>
            <a:off x="13130212" y="7346944"/>
            <a:ext cx="1968500" cy="668337"/>
          </a:xfrm>
          <a:prstGeom prst="rect">
            <a:avLst/>
          </a:prstGeom>
          <a:noFill/>
          <a:ln>
            <a:noFill/>
          </a:ln>
        </p:spPr>
      </p:pic>
      <p:pic>
        <p:nvPicPr>
          <p:cNvPr id="208" name="Shape 208"/>
          <p:cNvPicPr preferRelativeResize="0"/>
          <p:nvPr/>
        </p:nvPicPr>
        <p:blipFill rotWithShape="1">
          <a:blip r:embed="rId4">
            <a:alphaModFix/>
          </a:blip>
          <a:srcRect/>
          <a:stretch/>
        </p:blipFill>
        <p:spPr>
          <a:xfrm>
            <a:off x="526325" y="6669169"/>
            <a:ext cx="1346100" cy="134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0" y="814388"/>
            <a:ext cx="16256000"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err="1">
                <a:solidFill>
                  <a:srgbClr val="FFD966"/>
                </a:solidFill>
                <a:latin typeface="Arial Regular" charset="0"/>
                <a:ea typeface="Arial Regular" charset="0"/>
                <a:cs typeface="Arial Regular" charset="0"/>
                <a:sym typeface="Cabin"/>
              </a:rPr>
              <a:t>Usando</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00FF00"/>
                </a:solidFill>
                <a:latin typeface="Arial Regular" charset="0"/>
                <a:ea typeface="Arial Regular" charset="0"/>
                <a:cs typeface="Arial Regular" charset="0"/>
                <a:sym typeface="Cabin"/>
              </a:rPr>
              <a:t>re.search</a:t>
            </a:r>
            <a:r>
              <a:rPr lang="en-US" sz="7600" u="none" strike="noStrike" cap="none" dirty="0">
                <a:solidFill>
                  <a:srgbClr val="00FF00"/>
                </a:solidFill>
                <a:latin typeface="Arial Regular" charset="0"/>
                <a:ea typeface="Arial Regular" charset="0"/>
                <a:cs typeface="Arial Regular" charset="0"/>
                <a:sym typeface="Cabin"/>
              </a:rPr>
              <a:t>()</a:t>
            </a:r>
            <a:r>
              <a:rPr lang="en-US" sz="7600" u="none" strike="noStrike" cap="none" dirty="0">
                <a:solidFill>
                  <a:srgbClr val="FFD966"/>
                </a:solidFill>
                <a:latin typeface="Arial Regular" charset="0"/>
                <a:ea typeface="Arial Regular" charset="0"/>
                <a:cs typeface="Arial Regular" charset="0"/>
                <a:sym typeface="Cabin"/>
              </a:rPr>
              <a:t> Como </a:t>
            </a:r>
            <a:r>
              <a:rPr lang="en-US" sz="7600" u="none" strike="noStrike" cap="none" dirty="0" err="1">
                <a:solidFill>
                  <a:srgbClr val="FF00FF"/>
                </a:solidFill>
                <a:latin typeface="Arial Regular" charset="0"/>
                <a:ea typeface="Arial Regular" charset="0"/>
                <a:cs typeface="Arial Regular" charset="0"/>
                <a:sym typeface="Cabin"/>
              </a:rPr>
              <a:t>startswith</a:t>
            </a:r>
            <a:r>
              <a:rPr lang="en-US" sz="7600" u="none" strike="noStrike" cap="none" dirty="0">
                <a:solidFill>
                  <a:srgbClr val="FF00FF"/>
                </a:solidFill>
                <a:latin typeface="Arial Regular" charset="0"/>
                <a:ea typeface="Arial Regular" charset="0"/>
                <a:cs typeface="Arial Regular" charset="0"/>
                <a:sym typeface="Cabin"/>
              </a:rPr>
              <a:t>()</a:t>
            </a:r>
          </a:p>
        </p:txBody>
      </p:sp>
      <p:sp>
        <p:nvSpPr>
          <p:cNvPr id="266" name="Shape 266"/>
          <p:cNvSpPr txBox="1"/>
          <p:nvPr/>
        </p:nvSpPr>
        <p:spPr>
          <a:xfrm>
            <a:off x="7881325" y="3120650"/>
            <a:ext cx="7895700" cy="341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a:solidFill>
                  <a:srgbClr val="00FF00"/>
                </a:solidFill>
                <a:latin typeface="Courier"/>
                <a:ea typeface="Courier New"/>
                <a:cs typeface="Courier"/>
                <a:sym typeface="Courier New"/>
              </a:rPr>
              <a:t>import re</a:t>
            </a:r>
          </a:p>
          <a:p>
            <a:pPr marL="0" marR="0" lvl="0" indent="0" algn="ctr" rtl="0">
              <a:lnSpc>
                <a:spcPct val="100000"/>
              </a:lnSpc>
              <a:spcBef>
                <a:spcPts val="0"/>
              </a:spcBef>
              <a:spcAft>
                <a:spcPts val="0"/>
              </a:spcAft>
              <a:buNone/>
            </a:pPr>
            <a:endParaRPr sz="24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dirty="0" err="1">
                <a:solidFill>
                  <a:schemeClr val="lt1"/>
                </a:solidFill>
                <a:latin typeface="Courier"/>
                <a:ea typeface="Courier New"/>
                <a:cs typeface="Courier"/>
                <a:sym typeface="Courier New"/>
              </a:rPr>
              <a:t>manejador</a:t>
            </a:r>
            <a:r>
              <a:rPr lang="en-US" sz="2400" i="0" u="none" strike="noStrike" cap="none" dirty="0">
                <a:solidFill>
                  <a:schemeClr val="lt1"/>
                </a:solidFill>
                <a:latin typeface="Courier"/>
                <a:ea typeface="Courier New"/>
                <a:cs typeface="Courier"/>
                <a:sym typeface="Courier New"/>
              </a:rPr>
              <a:t> = open('mbox-short.txt')</a:t>
            </a:r>
          </a:p>
          <a:p>
            <a:pPr lvl="0">
              <a:buClr>
                <a:schemeClr val="lt1"/>
              </a:buClr>
              <a:buSzPct val="25000"/>
            </a:pPr>
            <a:r>
              <a:rPr lang="en-US" sz="2400" i="0" u="none" strike="noStrike" cap="none" dirty="0">
                <a:solidFill>
                  <a:schemeClr val="lt1"/>
                </a:solidFill>
                <a:latin typeface="Courier"/>
                <a:ea typeface="Courier New"/>
                <a:cs typeface="Courier"/>
                <a:sym typeface="Courier New"/>
              </a:rPr>
              <a:t>for </a:t>
            </a:r>
            <a:r>
              <a:rPr lang="en-US" sz="2400" i="0" u="none" strike="noStrike" cap="none" dirty="0" err="1">
                <a:solidFill>
                  <a:schemeClr val="lt1"/>
                </a:solidFill>
                <a:latin typeface="Courier"/>
                <a:ea typeface="Courier New"/>
                <a:cs typeface="Courier"/>
                <a:sym typeface="Courier New"/>
              </a:rPr>
              <a:t>linea</a:t>
            </a:r>
            <a:r>
              <a:rPr lang="en-US" sz="2400" i="0" u="none" strike="noStrike" cap="none" dirty="0">
                <a:solidFill>
                  <a:schemeClr val="lt1"/>
                </a:solidFill>
                <a:latin typeface="Courier"/>
                <a:ea typeface="Courier New"/>
                <a:cs typeface="Courier"/>
                <a:sym typeface="Courier New"/>
              </a:rPr>
              <a:t> in </a:t>
            </a:r>
            <a:r>
              <a:rPr lang="en-US" sz="2400" dirty="0" err="1">
                <a:solidFill>
                  <a:schemeClr val="lt1"/>
                </a:solidFill>
                <a:latin typeface="Courier"/>
                <a:ea typeface="Courier New"/>
                <a:cs typeface="Courier"/>
                <a:sym typeface="Courier New"/>
              </a:rPr>
              <a:t>manejador</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a:t>
            </a:r>
            <a:r>
              <a:rPr lang="en-US" sz="2400" i="0" u="none" strike="noStrike" cap="none" dirty="0" err="1">
                <a:solidFill>
                  <a:schemeClr val="lt1"/>
                </a:solidFill>
                <a:latin typeface="Courier"/>
                <a:ea typeface="Courier New"/>
                <a:cs typeface="Courier"/>
                <a:sym typeface="Courier New"/>
              </a:rPr>
              <a:t>linea</a:t>
            </a:r>
            <a:r>
              <a:rPr lang="en-US" sz="2400" i="0" u="none" strike="noStrike" cap="none" dirty="0">
                <a:solidFill>
                  <a:schemeClr val="lt1"/>
                </a:solidFill>
                <a:latin typeface="Courier"/>
                <a:ea typeface="Courier New"/>
                <a:cs typeface="Courier"/>
                <a:sym typeface="Courier New"/>
              </a:rPr>
              <a:t> = </a:t>
            </a:r>
            <a:r>
              <a:rPr lang="en-US" sz="2400" i="0" u="none" strike="noStrike" cap="none" dirty="0" err="1">
                <a:solidFill>
                  <a:schemeClr val="lt1"/>
                </a:solidFill>
                <a:latin typeface="Courier"/>
                <a:ea typeface="Courier New"/>
                <a:cs typeface="Courier"/>
                <a:sym typeface="Courier New"/>
              </a:rPr>
              <a:t>linea.rstrip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n-US" sz="2400" i="0" u="none" strike="noStrike" cap="none" dirty="0" err="1">
                <a:solidFill>
                  <a:srgbClr val="00FF00"/>
                </a:solidFill>
                <a:latin typeface="Courier"/>
                <a:ea typeface="Courier New"/>
                <a:cs typeface="Courier"/>
                <a:sym typeface="Courier New"/>
              </a:rPr>
              <a:t>re.search</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rgbClr val="FFFF00"/>
                </a:solidFill>
                <a:latin typeface="Courier"/>
                <a:ea typeface="Courier New"/>
                <a:cs typeface="Courier"/>
                <a:sym typeface="Courier New"/>
              </a:rPr>
              <a:t>^</a:t>
            </a:r>
            <a:r>
              <a:rPr lang="en-US" sz="2400" i="0" u="none" strike="noStrike" cap="none" dirty="0">
                <a:solidFill>
                  <a:srgbClr val="00FF00"/>
                </a:solidFill>
                <a:latin typeface="Courier"/>
                <a:ea typeface="Courier New"/>
                <a:cs typeface="Courier"/>
                <a:sym typeface="Courier New"/>
              </a:rPr>
              <a:t>From:', </a:t>
            </a:r>
            <a:r>
              <a:rPr lang="en-US" sz="2400" i="0" u="none" strike="noStrike" cap="none" dirty="0" err="1">
                <a:solidFill>
                  <a:srgbClr val="00FF00"/>
                </a:solidFill>
                <a:latin typeface="Courier"/>
                <a:ea typeface="Courier New"/>
                <a:cs typeface="Courier"/>
                <a:sym typeface="Courier New"/>
              </a:rPr>
              <a:t>linea</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n-US" sz="2400" i="0" u="none" strike="noStrike" cap="none" dirty="0" err="1">
                <a:solidFill>
                  <a:schemeClr val="lt1"/>
                </a:solidFill>
                <a:latin typeface="Courier"/>
                <a:ea typeface="Courier New"/>
                <a:cs typeface="Courier"/>
                <a:sym typeface="Courier New"/>
              </a:rPr>
              <a:t>linea</a:t>
            </a:r>
            <a:r>
              <a:rPr lang="en-US" sz="2400" i="0" u="none" strike="noStrike" cap="none" dirty="0">
                <a:solidFill>
                  <a:schemeClr val="lt1"/>
                </a:solidFill>
                <a:latin typeface="Courier"/>
                <a:ea typeface="Courier New"/>
                <a:cs typeface="Courier"/>
                <a:sym typeface="Courier New"/>
              </a:rPr>
              <a:t>)</a:t>
            </a:r>
          </a:p>
        </p:txBody>
      </p:sp>
      <p:sp>
        <p:nvSpPr>
          <p:cNvPr id="267" name="Shape 267"/>
          <p:cNvSpPr txBox="1"/>
          <p:nvPr/>
        </p:nvSpPr>
        <p:spPr>
          <a:xfrm>
            <a:off x="682250" y="3305150"/>
            <a:ext cx="8364000" cy="32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a:solidFill>
                  <a:schemeClr val="lt1"/>
                </a:solidFill>
                <a:latin typeface="Courier"/>
                <a:ea typeface="Courier New"/>
                <a:cs typeface="Courier"/>
                <a:sym typeface="Courier New"/>
              </a:rPr>
              <a:t>manejador</a:t>
            </a:r>
            <a:r>
              <a:rPr lang="en-US" sz="2400" i="0" u="none" strike="noStrike" cap="none" dirty="0">
                <a:solidFill>
                  <a:schemeClr val="lt1"/>
                </a:solidFill>
                <a:latin typeface="Courier"/>
                <a:ea typeface="Courier New"/>
                <a:cs typeface="Courier"/>
                <a:sym typeface="Courier New"/>
              </a:rPr>
              <a:t> = open('mbox-short.txt')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n-US" sz="2400" i="0" u="none" strike="noStrike" cap="none" dirty="0" err="1">
                <a:solidFill>
                  <a:schemeClr val="lt1"/>
                </a:solidFill>
                <a:latin typeface="Courier"/>
                <a:ea typeface="Courier New"/>
                <a:cs typeface="Courier"/>
                <a:sym typeface="Courier New"/>
              </a:rPr>
              <a:t>linea</a:t>
            </a:r>
            <a:r>
              <a:rPr lang="en-US" sz="2400" i="0" u="none" strike="noStrike" cap="none" dirty="0">
                <a:solidFill>
                  <a:schemeClr val="lt1"/>
                </a:solidFill>
                <a:latin typeface="Courier"/>
                <a:ea typeface="Courier New"/>
                <a:cs typeface="Courier"/>
                <a:sym typeface="Courier New"/>
              </a:rPr>
              <a:t> in </a:t>
            </a:r>
            <a:r>
              <a:rPr lang="en-US" sz="2400" i="0" u="none" strike="noStrike" cap="none" dirty="0" err="1">
                <a:solidFill>
                  <a:schemeClr val="lt1"/>
                </a:solidFill>
                <a:latin typeface="Courier"/>
                <a:ea typeface="Courier New"/>
                <a:cs typeface="Courier"/>
                <a:sym typeface="Courier New"/>
              </a:rPr>
              <a:t>manejador</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a:t>
            </a:r>
            <a:r>
              <a:rPr lang="en-US" sz="2400" i="0" u="none" strike="noStrike" cap="none" dirty="0" err="1">
                <a:solidFill>
                  <a:schemeClr val="lt1"/>
                </a:solidFill>
                <a:latin typeface="Courier"/>
                <a:ea typeface="Courier New"/>
                <a:cs typeface="Courier"/>
                <a:sym typeface="Courier New"/>
              </a:rPr>
              <a:t>linea</a:t>
            </a:r>
            <a:r>
              <a:rPr lang="en-US" sz="2400" i="0" u="none" strike="noStrike" cap="none" dirty="0">
                <a:solidFill>
                  <a:schemeClr val="lt1"/>
                </a:solidFill>
                <a:latin typeface="Courier"/>
                <a:ea typeface="Courier New"/>
                <a:cs typeface="Courier"/>
                <a:sym typeface="Courier New"/>
              </a:rPr>
              <a:t> = </a:t>
            </a:r>
            <a:r>
              <a:rPr lang="en-US" sz="2400" i="0" u="none" strike="noStrike" cap="none" dirty="0" err="1">
                <a:solidFill>
                  <a:schemeClr val="lt1"/>
                </a:solidFill>
                <a:latin typeface="Courier"/>
                <a:ea typeface="Courier New"/>
                <a:cs typeface="Courier"/>
                <a:sym typeface="Courier New"/>
              </a:rPr>
              <a:t>linea.rstrip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n-US" sz="2400" i="0" u="none" strike="noStrike" cap="none" dirty="0" err="1">
                <a:solidFill>
                  <a:srgbClr val="FF00FF"/>
                </a:solidFill>
                <a:latin typeface="Courier"/>
                <a:ea typeface="Courier New"/>
                <a:cs typeface="Courier"/>
                <a:sym typeface="Courier New"/>
              </a:rPr>
              <a:t>linea.startswith</a:t>
            </a:r>
            <a:r>
              <a:rPr lang="en-US" sz="2400" i="0" u="none" strike="noStrike" cap="none" dirty="0">
                <a:solidFill>
                  <a:srgbClr val="FF00FF"/>
                </a:solidFill>
                <a:latin typeface="Courier"/>
                <a:ea typeface="Courier New"/>
                <a:cs typeface="Courier"/>
                <a:sym typeface="Courier New"/>
              </a:rPr>
              <a:t>('From:')</a:t>
            </a:r>
            <a:r>
              <a:rPr lang="en-US" sz="24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n-US" sz="2400" i="0" u="none" strike="noStrike" cap="none" dirty="0" err="1">
                <a:solidFill>
                  <a:schemeClr val="lt1"/>
                </a:solidFill>
                <a:latin typeface="Courier"/>
                <a:ea typeface="Courier New"/>
                <a:cs typeface="Courier"/>
                <a:sym typeface="Courier New"/>
              </a:rPr>
              <a:t>linea</a:t>
            </a:r>
            <a:r>
              <a:rPr lang="en-US" sz="2400" i="0" u="none" strike="noStrike" cap="none" dirty="0">
                <a:solidFill>
                  <a:schemeClr val="lt1"/>
                </a:solidFill>
                <a:latin typeface="Courier"/>
                <a:ea typeface="Courier New"/>
                <a:cs typeface="Courier"/>
                <a:sym typeface="Courier New"/>
              </a:rPr>
              <a:t>)</a:t>
            </a:r>
          </a:p>
        </p:txBody>
      </p:sp>
      <p:sp>
        <p:nvSpPr>
          <p:cNvPr id="268" name="Shape 268"/>
          <p:cNvSpPr txBox="1"/>
          <p:nvPr/>
        </p:nvSpPr>
        <p:spPr>
          <a:xfrm>
            <a:off x="240550" y="7454900"/>
            <a:ext cx="15762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MX" sz="3600" u="none" strike="noStrike" cap="none" dirty="0">
                <a:solidFill>
                  <a:srgbClr val="FFD966"/>
                </a:solidFill>
                <a:latin typeface="Arial Regular" charset="0"/>
                <a:ea typeface="Arial Regular" charset="0"/>
                <a:cs typeface="Arial Regular" charset="0"/>
                <a:sym typeface="Cabin"/>
              </a:rPr>
              <a:t>Ajustamos lo que coincide agregando caracteres especiales a la cadena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Regular" charset="0"/>
                <a:ea typeface="Arial Regular" charset="0"/>
                <a:cs typeface="Arial Regular" charset="0"/>
                <a:sym typeface="Cabin"/>
              </a:rPr>
              <a:t>Caracteres</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FFD966"/>
                </a:solidFill>
                <a:latin typeface="Arial Regular" charset="0"/>
                <a:ea typeface="Arial Regular" charset="0"/>
                <a:cs typeface="Arial Regular" charset="0"/>
                <a:sym typeface="Cabin"/>
              </a:rPr>
              <a:t>comodín</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282" name="Shape 282"/>
          <p:cNvSpPr txBox="1">
            <a:spLocks noGrp="1"/>
          </p:cNvSpPr>
          <p:nvPr>
            <p:ph idx="1"/>
          </p:nvPr>
        </p:nvSpPr>
        <p:spPr>
          <a:xfrm>
            <a:off x="1155700" y="2603500"/>
            <a:ext cx="13932000" cy="225651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MX" sz="3600" u="none" strike="noStrike" cap="none" dirty="0">
                <a:solidFill>
                  <a:schemeClr val="lt1"/>
                </a:solidFill>
                <a:latin typeface="Arial Regular" charset="0"/>
                <a:ea typeface="Arial Regular" charset="0"/>
                <a:cs typeface="Arial Regular" charset="0"/>
                <a:sym typeface="Cabin"/>
              </a:rPr>
              <a:t>El carácter </a:t>
            </a:r>
            <a:r>
              <a:rPr lang="es-MX" sz="3600" dirty="0">
                <a:solidFill>
                  <a:srgbClr val="00FF00"/>
                </a:solidFill>
                <a:latin typeface="Arial Regular" charset="0"/>
                <a:ea typeface="Arial Regular" charset="0"/>
                <a:cs typeface="Arial Regular" charset="0"/>
                <a:sym typeface="Cabin"/>
              </a:rPr>
              <a:t>punto</a:t>
            </a:r>
            <a:r>
              <a:rPr lang="es-MX" sz="3600" u="none" strike="noStrike" cap="none" dirty="0">
                <a:solidFill>
                  <a:schemeClr val="lt1"/>
                </a:solidFill>
                <a:latin typeface="Arial Regular" charset="0"/>
                <a:ea typeface="Arial Regular" charset="0"/>
                <a:cs typeface="Arial Regular" charset="0"/>
                <a:sym typeface="Cabin"/>
              </a:rPr>
              <a:t> encuentra cualquier carácter</a:t>
            </a:r>
          </a:p>
          <a:p>
            <a:pPr marL="749300" marR="0" lvl="0" indent="-371094" algn="l" rtl="0">
              <a:lnSpc>
                <a:spcPct val="100000"/>
              </a:lnSpc>
              <a:spcBef>
                <a:spcPts val="3500"/>
              </a:spcBef>
              <a:spcAft>
                <a:spcPts val="0"/>
              </a:spcAft>
              <a:buClr>
                <a:schemeClr val="lt1"/>
              </a:buClr>
              <a:buSzPct val="100000"/>
              <a:buFont typeface="Cabin"/>
              <a:buChar char="•"/>
            </a:pPr>
            <a:r>
              <a:rPr lang="es-MX" sz="3600" u="none" strike="noStrike" cap="none" dirty="0">
                <a:solidFill>
                  <a:schemeClr val="lt1"/>
                </a:solidFill>
                <a:latin typeface="Arial Regular" charset="0"/>
                <a:ea typeface="Arial Regular" charset="0"/>
                <a:cs typeface="Arial Regular" charset="0"/>
                <a:sym typeface="Cabin"/>
              </a:rPr>
              <a:t>Si agregas el carácter de </a:t>
            </a:r>
            <a:r>
              <a:rPr lang="es-MX" sz="3600" u="none" strike="noStrike" cap="none" dirty="0">
                <a:solidFill>
                  <a:srgbClr val="FF7F00"/>
                </a:solidFill>
                <a:latin typeface="Arial Regular" charset="0"/>
                <a:ea typeface="Arial Regular" charset="0"/>
                <a:cs typeface="Arial Regular" charset="0"/>
                <a:sym typeface="Cabin"/>
              </a:rPr>
              <a:t>asterisco</a:t>
            </a:r>
            <a:r>
              <a:rPr lang="es-MX" sz="3600" u="none" strike="noStrike" cap="none" dirty="0">
                <a:solidFill>
                  <a:schemeClr val="lt1"/>
                </a:solidFill>
                <a:latin typeface="Arial Regular" charset="0"/>
                <a:ea typeface="Arial Regular" charset="0"/>
                <a:cs typeface="Arial Regular" charset="0"/>
                <a:sym typeface="Cabin"/>
              </a:rPr>
              <a:t>, el carácter es </a:t>
            </a:r>
            <a:r>
              <a:rPr lang="es-MX" sz="3600" dirty="0">
                <a:solidFill>
                  <a:schemeClr val="lt1"/>
                </a:solidFill>
                <a:latin typeface="Arial Regular" charset="0"/>
                <a:ea typeface="Arial Regular" charset="0"/>
                <a:cs typeface="Arial Regular" charset="0"/>
                <a:sym typeface="Cabin"/>
              </a:rPr>
              <a:t>“cualquier número de veces”</a:t>
            </a:r>
          </a:p>
        </p:txBody>
      </p:sp>
      <p:sp>
        <p:nvSpPr>
          <p:cNvPr id="283" name="Shape 283"/>
          <p:cNvSpPr txBox="1"/>
          <p:nvPr/>
        </p:nvSpPr>
        <p:spPr>
          <a:xfrm>
            <a:off x="1877019" y="5408975"/>
            <a:ext cx="95073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-Sieve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CMU Sieve 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-DSPAM-Result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Innocent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-DSPAM-Confidence</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 0.8475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-Content-Type-Message-Body</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text/plain</a:t>
            </a:r>
          </a:p>
        </p:txBody>
      </p:sp>
      <p:sp>
        <p:nvSpPr>
          <p:cNvPr id="284" name="Shape 284"/>
          <p:cNvSpPr txBox="1"/>
          <p:nvPr/>
        </p:nvSpPr>
        <p:spPr>
          <a:xfrm>
            <a:off x="11843075" y="6286475"/>
            <a:ext cx="3071700" cy="978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0" i="0" u="none" strike="noStrike" cap="none">
                <a:solidFill>
                  <a:srgbClr val="FF00FF"/>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X</a:t>
            </a:r>
            <a:r>
              <a:rPr lang="en-US" sz="6000" b="0" i="0" u="none" strike="noStrike" cap="none">
                <a:solidFill>
                  <a:srgbClr val="00FF00"/>
                </a:solidFill>
                <a:latin typeface="Courier"/>
                <a:ea typeface="Courier New"/>
                <a:cs typeface="Courier"/>
                <a:sym typeface="Courier New"/>
              </a:rPr>
              <a:t>.</a:t>
            </a:r>
            <a:r>
              <a:rPr lang="en-US" sz="6000" b="0" i="0" u="none" strike="noStrike" cap="none">
                <a:solidFill>
                  <a:srgbClr val="FF7F00"/>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a:t>
            </a:r>
          </a:p>
        </p:txBody>
      </p:sp>
      <p:sp>
        <p:nvSpPr>
          <p:cNvPr id="285" name="Shape 285"/>
          <p:cNvSpPr txBox="1"/>
          <p:nvPr/>
        </p:nvSpPr>
        <p:spPr>
          <a:xfrm>
            <a:off x="7351711" y="5143500"/>
            <a:ext cx="496252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err="1">
                <a:solidFill>
                  <a:srgbClr val="FF00FF"/>
                </a:solidFill>
                <a:latin typeface="Arial Regular" charset="0"/>
                <a:ea typeface="Arial Regular" charset="0"/>
                <a:cs typeface="Arial Regular" charset="0"/>
                <a:sym typeface="Cabin"/>
              </a:rPr>
              <a:t>Encuentra</a:t>
            </a:r>
            <a:r>
              <a:rPr lang="en-US" sz="3600" u="none" strike="noStrike" cap="none" dirty="0">
                <a:solidFill>
                  <a:srgbClr val="FF00FF"/>
                </a:solidFill>
                <a:latin typeface="Arial Regular" charset="0"/>
                <a:ea typeface="Arial Regular" charset="0"/>
                <a:cs typeface="Arial Regular" charset="0"/>
                <a:sym typeface="Cabin"/>
              </a:rPr>
              <a:t> el </a:t>
            </a:r>
            <a:r>
              <a:rPr lang="en-US" sz="3600" u="none" strike="noStrike" cap="none" dirty="0" err="1">
                <a:solidFill>
                  <a:srgbClr val="FF00FF"/>
                </a:solidFill>
                <a:latin typeface="Arial Regular" charset="0"/>
                <a:ea typeface="Arial Regular" charset="0"/>
                <a:cs typeface="Arial Regular" charset="0"/>
                <a:sym typeface="Cabin"/>
              </a:rPr>
              <a:t>inicio</a:t>
            </a:r>
            <a:r>
              <a:rPr lang="en-US" sz="3600" u="none" strike="noStrike" cap="none" dirty="0">
                <a:solidFill>
                  <a:srgbClr val="FF00FF"/>
                </a:solidFill>
                <a:latin typeface="Arial Regular" charset="0"/>
                <a:ea typeface="Arial Regular" charset="0"/>
                <a:cs typeface="Arial Regular" charset="0"/>
                <a:sym typeface="Cabin"/>
              </a:rPr>
              <a:t> de </a:t>
            </a:r>
            <a:r>
              <a:rPr lang="en-US" sz="3600" u="none" strike="noStrike" cap="none" dirty="0" err="1">
                <a:solidFill>
                  <a:srgbClr val="FF00FF"/>
                </a:solidFill>
                <a:latin typeface="Arial Regular" charset="0"/>
                <a:ea typeface="Arial Regular" charset="0"/>
                <a:cs typeface="Arial Regular" charset="0"/>
                <a:sym typeface="Cabin"/>
              </a:rPr>
              <a:t>línea</a:t>
            </a:r>
            <a:endParaRPr lang="en-US" sz="3600" u="none" strike="noStrike" cap="none" dirty="0">
              <a:solidFill>
                <a:srgbClr val="FF00FF"/>
              </a:solidFill>
              <a:latin typeface="Arial Regular" charset="0"/>
              <a:ea typeface="Arial Regular" charset="0"/>
              <a:cs typeface="Arial Regular" charset="0"/>
              <a:sym typeface="Cabin"/>
            </a:endParaRPr>
          </a:p>
        </p:txBody>
      </p:sp>
      <p:sp>
        <p:nvSpPr>
          <p:cNvPr id="286" name="Shape 286"/>
          <p:cNvSpPr txBox="1"/>
          <p:nvPr/>
        </p:nvSpPr>
        <p:spPr>
          <a:xfrm>
            <a:off x="11277600" y="8052439"/>
            <a:ext cx="4818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err="1">
                <a:solidFill>
                  <a:srgbClr val="00FF00"/>
                </a:solidFill>
                <a:latin typeface="Arial Regular" charset="0"/>
                <a:ea typeface="Arial Regular" charset="0"/>
                <a:cs typeface="Arial Regular" charset="0"/>
                <a:sym typeface="Cabin"/>
              </a:rPr>
              <a:t>Encuentra</a:t>
            </a:r>
            <a:r>
              <a:rPr lang="en-US" sz="3600" u="none" strike="noStrike" cap="none" dirty="0">
                <a:solidFill>
                  <a:srgbClr val="00FF00"/>
                </a:solidFill>
                <a:latin typeface="Arial Regular" charset="0"/>
                <a:ea typeface="Arial Regular" charset="0"/>
                <a:cs typeface="Arial Regular" charset="0"/>
                <a:sym typeface="Cabin"/>
              </a:rPr>
              <a:t> </a:t>
            </a:r>
            <a:r>
              <a:rPr lang="en-US" sz="3600" u="none" strike="noStrike" cap="none" dirty="0" err="1">
                <a:solidFill>
                  <a:srgbClr val="00FF00"/>
                </a:solidFill>
                <a:latin typeface="Arial Regular" charset="0"/>
                <a:ea typeface="Arial Regular" charset="0"/>
                <a:cs typeface="Arial Regular" charset="0"/>
                <a:sym typeface="Cabin"/>
              </a:rPr>
              <a:t>cualquier</a:t>
            </a:r>
            <a:r>
              <a:rPr lang="en-US" sz="3600" u="none" strike="noStrike" cap="none" dirty="0">
                <a:solidFill>
                  <a:srgbClr val="00FF00"/>
                </a:solidFill>
                <a:latin typeface="Arial Regular" charset="0"/>
                <a:ea typeface="Arial Regular" charset="0"/>
                <a:cs typeface="Arial Regular" charset="0"/>
                <a:sym typeface="Cabin"/>
              </a:rPr>
              <a:t> </a:t>
            </a:r>
            <a:r>
              <a:rPr lang="en-US" sz="3600" u="none" strike="noStrike" cap="none" dirty="0" err="1">
                <a:solidFill>
                  <a:srgbClr val="00FF00"/>
                </a:solidFill>
                <a:latin typeface="Arial Regular" charset="0"/>
                <a:ea typeface="Arial Regular" charset="0"/>
                <a:cs typeface="Arial Regular" charset="0"/>
                <a:sym typeface="Cabin"/>
              </a:rPr>
              <a:t>carácter</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287" name="Shape 287"/>
          <p:cNvSpPr txBox="1"/>
          <p:nvPr/>
        </p:nvSpPr>
        <p:spPr>
          <a:xfrm>
            <a:off x="13616000" y="4507637"/>
            <a:ext cx="2212800" cy="1258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3600" dirty="0">
                <a:solidFill>
                  <a:srgbClr val="FF7F00"/>
                </a:solidFill>
                <a:latin typeface="Arial Regular" charset="0"/>
                <a:ea typeface="Arial Regular" charset="0"/>
                <a:cs typeface="Arial Regular" charset="0"/>
                <a:sym typeface="Cabin"/>
              </a:rPr>
              <a:t>M</a:t>
            </a:r>
            <a:r>
              <a:rPr lang="en-US" sz="3600" dirty="0" err="1">
                <a:solidFill>
                  <a:srgbClr val="FF7F00"/>
                </a:solidFill>
                <a:latin typeface="Arial Regular" charset="0"/>
                <a:ea typeface="Arial Regular" charset="0"/>
                <a:cs typeface="Arial Regular" charset="0"/>
                <a:sym typeface="Cabin"/>
              </a:rPr>
              <a:t>uchas</a:t>
            </a:r>
            <a:r>
              <a:rPr lang="en-US" sz="3600" dirty="0">
                <a:solidFill>
                  <a:srgbClr val="FF7F00"/>
                </a:solidFill>
                <a:latin typeface="Arial Regular" charset="0"/>
                <a:ea typeface="Arial Regular" charset="0"/>
                <a:cs typeface="Arial Regular" charset="0"/>
                <a:sym typeface="Cabin"/>
              </a:rPr>
              <a:t> </a:t>
            </a:r>
            <a:r>
              <a:rPr lang="en-US" sz="3600" dirty="0" err="1">
                <a:solidFill>
                  <a:srgbClr val="FF7F00"/>
                </a:solidFill>
                <a:latin typeface="Arial Regular" charset="0"/>
                <a:ea typeface="Arial Regular" charset="0"/>
                <a:cs typeface="Arial Regular" charset="0"/>
                <a:sym typeface="Cabin"/>
              </a:rPr>
              <a:t>veces</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288" name="Shape 288"/>
          <p:cNvCxnSpPr/>
          <p:nvPr/>
        </p:nvCxnSpPr>
        <p:spPr>
          <a:xfrm>
            <a:off x="13417487" y="7264500"/>
            <a:ext cx="81000" cy="590699"/>
          </a:xfrm>
          <a:prstGeom prst="straightConnector1">
            <a:avLst/>
          </a:prstGeom>
          <a:noFill/>
          <a:ln w="76200" cap="rnd" cmpd="sng">
            <a:solidFill>
              <a:srgbClr val="00FF00"/>
            </a:solidFill>
            <a:prstDash val="solid"/>
            <a:miter/>
            <a:headEnd type="stealth" w="med" len="med"/>
            <a:tailEnd type="none" w="med" len="med"/>
          </a:ln>
        </p:spPr>
      </p:cxnSp>
      <p:cxnSp>
        <p:nvCxnSpPr>
          <p:cNvPr id="289" name="Shape 289"/>
          <p:cNvCxnSpPr>
            <a:endCxn id="287" idx="2"/>
          </p:cNvCxnSpPr>
          <p:nvPr/>
        </p:nvCxnSpPr>
        <p:spPr>
          <a:xfrm rot="10800000" flipH="1">
            <a:off x="14122400" y="5765837"/>
            <a:ext cx="600000" cy="606000"/>
          </a:xfrm>
          <a:prstGeom prst="straightConnector1">
            <a:avLst/>
          </a:prstGeom>
          <a:noFill/>
          <a:ln w="76200" cap="rnd" cmpd="sng">
            <a:solidFill>
              <a:srgbClr val="FF7F00"/>
            </a:solidFill>
            <a:prstDash val="solid"/>
            <a:miter/>
            <a:headEnd type="stealth" w="med" len="med"/>
            <a:tailEnd type="none" w="med" len="med"/>
          </a:ln>
        </p:spPr>
      </p:cxnSp>
      <p:cxnSp>
        <p:nvCxnSpPr>
          <p:cNvPr id="290" name="Shape 290"/>
          <p:cNvCxnSpPr/>
          <p:nvPr/>
        </p:nvCxnSpPr>
        <p:spPr>
          <a:xfrm flipH="1" flipV="1">
            <a:off x="11277600" y="5601534"/>
            <a:ext cx="962561" cy="863680"/>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Regular" charset="0"/>
                <a:ea typeface="Arial Regular" charset="0"/>
                <a:cs typeface="Arial Regular" charset="0"/>
                <a:sym typeface="Cabin"/>
              </a:rPr>
              <a:t>Ajustando</a:t>
            </a:r>
            <a:r>
              <a:rPr lang="en-US" sz="7600" u="none" strike="noStrike" cap="none" dirty="0">
                <a:solidFill>
                  <a:srgbClr val="FFD966"/>
                </a:solidFill>
                <a:latin typeface="Arial Regular" charset="0"/>
                <a:ea typeface="Arial Regular" charset="0"/>
                <a:cs typeface="Arial Regular" charset="0"/>
                <a:sym typeface="Cabin"/>
              </a:rPr>
              <a:t> Tu </a:t>
            </a:r>
            <a:r>
              <a:rPr lang="en-US" sz="7600" u="none" strike="noStrike" cap="none" dirty="0" err="1">
                <a:solidFill>
                  <a:srgbClr val="FFD966"/>
                </a:solidFill>
                <a:latin typeface="Arial Regular" charset="0"/>
                <a:ea typeface="Arial Regular" charset="0"/>
                <a:cs typeface="Arial Regular" charset="0"/>
                <a:sym typeface="Cabin"/>
              </a:rPr>
              <a:t>Coincidencia</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04" name="Shape 304"/>
          <p:cNvSpPr txBox="1">
            <a:spLocks noGrp="1"/>
          </p:cNvSpPr>
          <p:nvPr>
            <p:ph idx="1"/>
          </p:nvPr>
        </p:nvSpPr>
        <p:spPr>
          <a:xfrm>
            <a:off x="1155700" y="2603500"/>
            <a:ext cx="13932000" cy="1508649"/>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s-MX" sz="3600" u="none" strike="noStrike" cap="none" dirty="0">
                <a:solidFill>
                  <a:schemeClr val="lt1"/>
                </a:solidFill>
                <a:latin typeface="Arial Regular" charset="0"/>
                <a:ea typeface="Arial Regular" charset="0"/>
                <a:cs typeface="Arial Regular" charset="0"/>
                <a:sym typeface="Cabin"/>
              </a:rPr>
              <a:t>Dependiendo que tan </a:t>
            </a:r>
            <a:r>
              <a:rPr lang="es-MX" sz="3600" dirty="0">
                <a:solidFill>
                  <a:schemeClr val="lt1"/>
                </a:solidFill>
                <a:latin typeface="Arial Regular" charset="0"/>
                <a:ea typeface="Arial Regular" charset="0"/>
                <a:cs typeface="Arial Regular" charset="0"/>
                <a:sym typeface="Cabin"/>
              </a:rPr>
              <a:t>“limpios”</a:t>
            </a:r>
            <a:r>
              <a:rPr lang="es-MX" sz="3600" u="none" strike="noStrike" cap="none" dirty="0">
                <a:solidFill>
                  <a:schemeClr val="lt1"/>
                </a:solidFill>
                <a:latin typeface="Arial Regular" charset="0"/>
                <a:ea typeface="Arial Regular" charset="0"/>
                <a:cs typeface="Arial Regular" charset="0"/>
                <a:sym typeface="Cabin"/>
              </a:rPr>
              <a:t> estén tus datos y el propósito de tu aplicación, puedes reducir tu coincidencia un poco</a:t>
            </a:r>
          </a:p>
        </p:txBody>
      </p:sp>
      <p:sp>
        <p:nvSpPr>
          <p:cNvPr id="296" name="Shape 296"/>
          <p:cNvSpPr txBox="1"/>
          <p:nvPr/>
        </p:nvSpPr>
        <p:spPr>
          <a:xfrm>
            <a:off x="1247775" y="5460627"/>
            <a:ext cx="8796300" cy="218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-Sieve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CMU Sieve 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-DSPAM-Result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Innocent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A00"/>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Plane is behind schedule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two weeks</a:t>
            </a:r>
          </a:p>
          <a:p>
            <a:pPr marL="0" marR="0" lvl="0" indent="0" algn="l" rtl="0">
              <a:lnSpc>
                <a:spcPct val="100000"/>
              </a:lnSpc>
              <a:spcBef>
                <a:spcPts val="0"/>
              </a:spcBef>
              <a:spcAft>
                <a:spcPts val="0"/>
              </a:spcAft>
              <a:buClr>
                <a:srgbClr val="FFFF00"/>
              </a:buClr>
              <a:buSzPct val="25000"/>
              <a:buFont typeface="Cabin"/>
              <a:buNone/>
            </a:pPr>
            <a:r>
              <a:rPr lang="en-US" sz="3000" dirty="0">
                <a:solidFill>
                  <a:srgbClr val="FFFF00"/>
                </a:solidFill>
                <a:latin typeface="Courier"/>
                <a:ea typeface="Courier New"/>
                <a:cs typeface="Courier"/>
                <a:sym typeface="Courier New"/>
              </a:rPr>
              <a:t>X</a:t>
            </a:r>
            <a:r>
              <a:rPr lang="en-US" sz="3000" dirty="0">
                <a:solidFill>
                  <a:srgbClr val="00FA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 </a:t>
            </a:r>
            <a:r>
              <a:rPr lang="en-US" sz="3000" dirty="0">
                <a:solidFill>
                  <a:schemeClr val="lt1"/>
                </a:solidFill>
                <a:latin typeface="Courier"/>
                <a:ea typeface="Courier New"/>
                <a:cs typeface="Courier"/>
                <a:sym typeface="Courier New"/>
              </a:rPr>
              <a:t>Very short</a:t>
            </a:r>
            <a:endParaRPr lang="en-US" sz="3000" i="0" u="none" strike="noStrike" cap="none" dirty="0">
              <a:solidFill>
                <a:schemeClr val="lt1"/>
              </a:solidFill>
              <a:latin typeface="Courier"/>
              <a:ea typeface="Courier New"/>
              <a:cs typeface="Courier"/>
              <a:sym typeface="Courier New"/>
            </a:endParaRPr>
          </a:p>
        </p:txBody>
      </p:sp>
      <p:sp>
        <p:nvSpPr>
          <p:cNvPr id="297" name="Shape 297"/>
          <p:cNvSpPr txBox="1"/>
          <p:nvPr/>
        </p:nvSpPr>
        <p:spPr>
          <a:xfrm>
            <a:off x="12074525" y="6286500"/>
            <a:ext cx="3071700" cy="978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0" i="0" u="none" strike="noStrike" cap="none">
                <a:solidFill>
                  <a:srgbClr val="FF00FF"/>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X</a:t>
            </a:r>
            <a:r>
              <a:rPr lang="en-US" sz="6000" b="0" i="0" u="none" strike="noStrike" cap="none">
                <a:solidFill>
                  <a:srgbClr val="00FF00"/>
                </a:solidFill>
                <a:latin typeface="Courier"/>
                <a:ea typeface="Courier New"/>
                <a:cs typeface="Courier"/>
                <a:sym typeface="Courier New"/>
              </a:rPr>
              <a:t>.</a:t>
            </a:r>
            <a:r>
              <a:rPr lang="en-US" sz="6000" b="0" i="0" u="none" strike="noStrike" cap="none">
                <a:solidFill>
                  <a:srgbClr val="FF7F00"/>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a:t>
            </a:r>
          </a:p>
        </p:txBody>
      </p:sp>
      <p:sp>
        <p:nvSpPr>
          <p:cNvPr id="298" name="Shape 298"/>
          <p:cNvSpPr txBox="1"/>
          <p:nvPr/>
        </p:nvSpPr>
        <p:spPr>
          <a:xfrm>
            <a:off x="9020364" y="4601150"/>
            <a:ext cx="3619021" cy="128714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err="1">
                <a:solidFill>
                  <a:srgbClr val="FF00FF"/>
                </a:solidFill>
                <a:latin typeface="Arial Regular" charset="0"/>
                <a:ea typeface="Arial Regular" charset="0"/>
                <a:cs typeface="Arial Regular" charset="0"/>
                <a:sym typeface="Cabin"/>
              </a:rPr>
              <a:t>Encuentra</a:t>
            </a:r>
            <a:r>
              <a:rPr lang="en-US" sz="3600" u="none" strike="noStrike" cap="none" dirty="0">
                <a:solidFill>
                  <a:srgbClr val="FF00FF"/>
                </a:solidFill>
                <a:latin typeface="Arial Regular" charset="0"/>
                <a:ea typeface="Arial Regular" charset="0"/>
                <a:cs typeface="Arial Regular" charset="0"/>
                <a:sym typeface="Cabin"/>
              </a:rPr>
              <a:t> el </a:t>
            </a:r>
            <a:r>
              <a:rPr lang="en-US" sz="3600" u="none" strike="noStrike" cap="none" dirty="0" err="1">
                <a:solidFill>
                  <a:srgbClr val="FF00FF"/>
                </a:solidFill>
                <a:latin typeface="Arial Regular" charset="0"/>
                <a:ea typeface="Arial Regular" charset="0"/>
                <a:cs typeface="Arial Regular" charset="0"/>
                <a:sym typeface="Cabin"/>
              </a:rPr>
              <a:t>inicio</a:t>
            </a:r>
            <a:r>
              <a:rPr lang="en-US" sz="3600" u="none" strike="noStrike" cap="none" dirty="0">
                <a:solidFill>
                  <a:srgbClr val="FF00FF"/>
                </a:solidFill>
                <a:latin typeface="Arial Regular" charset="0"/>
                <a:ea typeface="Arial Regular" charset="0"/>
                <a:cs typeface="Arial Regular" charset="0"/>
                <a:sym typeface="Cabin"/>
              </a:rPr>
              <a:t> de </a:t>
            </a:r>
            <a:r>
              <a:rPr lang="en-US" sz="3600" u="none" strike="noStrike" cap="none" dirty="0" err="1">
                <a:solidFill>
                  <a:srgbClr val="FF00FF"/>
                </a:solidFill>
                <a:latin typeface="Arial Regular" charset="0"/>
                <a:ea typeface="Arial Regular" charset="0"/>
                <a:cs typeface="Arial Regular" charset="0"/>
                <a:sym typeface="Cabin"/>
              </a:rPr>
              <a:t>línea</a:t>
            </a:r>
            <a:endParaRPr lang="en-US" sz="3600" u="none" strike="noStrike" cap="none" dirty="0">
              <a:solidFill>
                <a:srgbClr val="FF00FF"/>
              </a:solidFill>
              <a:latin typeface="Arial Regular" charset="0"/>
              <a:ea typeface="Arial Regular" charset="0"/>
              <a:cs typeface="Arial Regular" charset="0"/>
              <a:sym typeface="Cabin"/>
            </a:endParaRPr>
          </a:p>
        </p:txBody>
      </p:sp>
      <p:sp>
        <p:nvSpPr>
          <p:cNvPr id="299" name="Shape 299"/>
          <p:cNvSpPr txBox="1"/>
          <p:nvPr/>
        </p:nvSpPr>
        <p:spPr>
          <a:xfrm>
            <a:off x="11236637" y="7982051"/>
            <a:ext cx="4818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err="1">
                <a:solidFill>
                  <a:srgbClr val="00FF00"/>
                </a:solidFill>
                <a:latin typeface="Arial Regular" charset="0"/>
                <a:ea typeface="Arial Regular" charset="0"/>
                <a:cs typeface="Arial Regular" charset="0"/>
                <a:sym typeface="Cabin"/>
              </a:rPr>
              <a:t>Encuentra</a:t>
            </a:r>
            <a:r>
              <a:rPr lang="en-US" sz="3600" u="none" strike="noStrike" cap="none" dirty="0">
                <a:solidFill>
                  <a:srgbClr val="00FF00"/>
                </a:solidFill>
                <a:latin typeface="Arial Regular" charset="0"/>
                <a:ea typeface="Arial Regular" charset="0"/>
                <a:cs typeface="Arial Regular" charset="0"/>
                <a:sym typeface="Cabin"/>
              </a:rPr>
              <a:t> </a:t>
            </a:r>
            <a:r>
              <a:rPr lang="en-US" sz="3600" u="none" strike="noStrike" cap="none" dirty="0" err="1">
                <a:solidFill>
                  <a:srgbClr val="00FF00"/>
                </a:solidFill>
                <a:latin typeface="Arial Regular" charset="0"/>
                <a:ea typeface="Arial Regular" charset="0"/>
                <a:cs typeface="Arial Regular" charset="0"/>
                <a:sym typeface="Cabin"/>
              </a:rPr>
              <a:t>cualquier</a:t>
            </a:r>
            <a:r>
              <a:rPr lang="en-US" sz="3600" u="none" strike="noStrike" cap="none" dirty="0">
                <a:solidFill>
                  <a:srgbClr val="00FF00"/>
                </a:solidFill>
                <a:latin typeface="Arial Regular" charset="0"/>
                <a:ea typeface="Arial Regular" charset="0"/>
                <a:cs typeface="Arial Regular" charset="0"/>
                <a:sym typeface="Cabin"/>
              </a:rPr>
              <a:t> </a:t>
            </a:r>
            <a:r>
              <a:rPr lang="en-US" sz="3600" u="none" strike="noStrike" cap="none" dirty="0" err="1">
                <a:solidFill>
                  <a:srgbClr val="00FF00"/>
                </a:solidFill>
                <a:latin typeface="Arial Regular" charset="0"/>
                <a:ea typeface="Arial Regular" charset="0"/>
                <a:cs typeface="Arial Regular" charset="0"/>
                <a:sym typeface="Cabin"/>
              </a:rPr>
              <a:t>carácter</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300" name="Shape 300"/>
          <p:cNvSpPr txBox="1"/>
          <p:nvPr/>
        </p:nvSpPr>
        <p:spPr>
          <a:xfrm>
            <a:off x="13616000" y="4507637"/>
            <a:ext cx="2212800" cy="1258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err="1">
                <a:solidFill>
                  <a:srgbClr val="FF7F00"/>
                </a:solidFill>
                <a:latin typeface="Arial Regular" charset="0"/>
                <a:ea typeface="Arial Regular" charset="0"/>
                <a:cs typeface="Arial Regular" charset="0"/>
                <a:sym typeface="Cabin"/>
              </a:rPr>
              <a:t>Muchas</a:t>
            </a:r>
            <a:r>
              <a:rPr lang="en-US" sz="3600" u="none" strike="noStrike" cap="none" dirty="0">
                <a:solidFill>
                  <a:srgbClr val="FF7F00"/>
                </a:solidFill>
                <a:latin typeface="Arial Regular" charset="0"/>
                <a:ea typeface="Arial Regular" charset="0"/>
                <a:cs typeface="Arial Regular" charset="0"/>
                <a:sym typeface="Cabin"/>
              </a:rPr>
              <a:t> </a:t>
            </a:r>
            <a:r>
              <a:rPr lang="en-US" sz="3600" u="none" strike="noStrike" cap="none" dirty="0" err="1">
                <a:solidFill>
                  <a:srgbClr val="FF7F00"/>
                </a:solidFill>
                <a:latin typeface="Arial Regular" charset="0"/>
                <a:ea typeface="Arial Regular" charset="0"/>
                <a:cs typeface="Arial Regular" charset="0"/>
                <a:sym typeface="Cabin"/>
              </a:rPr>
              <a:t>veces</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01" name="Shape 301"/>
          <p:cNvCxnSpPr/>
          <p:nvPr/>
        </p:nvCxnSpPr>
        <p:spPr>
          <a:xfrm>
            <a:off x="13646087" y="7264500"/>
            <a:ext cx="81000" cy="590699"/>
          </a:xfrm>
          <a:prstGeom prst="straightConnector1">
            <a:avLst/>
          </a:prstGeom>
          <a:noFill/>
          <a:ln w="76200" cap="rnd" cmpd="sng">
            <a:solidFill>
              <a:srgbClr val="00FF00"/>
            </a:solidFill>
            <a:prstDash val="solid"/>
            <a:miter/>
            <a:headEnd type="stealth" w="med" len="med"/>
            <a:tailEnd type="none" w="med" len="med"/>
          </a:ln>
        </p:spPr>
      </p:cxnSp>
      <p:cxnSp>
        <p:nvCxnSpPr>
          <p:cNvPr id="302" name="Shape 302"/>
          <p:cNvCxnSpPr>
            <a:endCxn id="300" idx="2"/>
          </p:cNvCxnSpPr>
          <p:nvPr/>
        </p:nvCxnSpPr>
        <p:spPr>
          <a:xfrm rot="10800000" flipH="1">
            <a:off x="14122400" y="5765837"/>
            <a:ext cx="600000" cy="606000"/>
          </a:xfrm>
          <a:prstGeom prst="straightConnector1">
            <a:avLst/>
          </a:prstGeom>
          <a:noFill/>
          <a:ln w="76200" cap="rnd" cmpd="sng">
            <a:solidFill>
              <a:srgbClr val="FF7F00"/>
            </a:solidFill>
            <a:prstDash val="solid"/>
            <a:miter/>
            <a:headEnd type="stealth" w="med" len="med"/>
            <a:tailEnd type="none" w="med" len="med"/>
          </a:ln>
        </p:spPr>
      </p:cxnSp>
      <p:cxnSp>
        <p:nvCxnSpPr>
          <p:cNvPr id="303" name="Shape 303"/>
          <p:cNvCxnSpPr/>
          <p:nvPr/>
        </p:nvCxnSpPr>
        <p:spPr>
          <a:xfrm rot="10800000">
            <a:off x="11615674" y="5797499"/>
            <a:ext cx="982800" cy="632400"/>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Regular" charset="0"/>
                <a:ea typeface="Arial Regular" charset="0"/>
                <a:cs typeface="Arial Regular" charset="0"/>
                <a:sym typeface="Cabin"/>
              </a:rPr>
              <a:t>Ajustando</a:t>
            </a:r>
            <a:r>
              <a:rPr lang="en-US" sz="7600" u="none" strike="noStrike" cap="none" dirty="0">
                <a:solidFill>
                  <a:srgbClr val="FFD966"/>
                </a:solidFill>
                <a:latin typeface="Arial Regular" charset="0"/>
                <a:ea typeface="Arial Regular" charset="0"/>
                <a:cs typeface="Arial Regular" charset="0"/>
                <a:sym typeface="Cabin"/>
              </a:rPr>
              <a:t> Tu </a:t>
            </a:r>
            <a:r>
              <a:rPr lang="en-US" sz="7600" u="none" strike="noStrike" cap="none" dirty="0" err="1">
                <a:solidFill>
                  <a:srgbClr val="FFD966"/>
                </a:solidFill>
                <a:latin typeface="Arial Regular" charset="0"/>
                <a:ea typeface="Arial Regular" charset="0"/>
                <a:cs typeface="Arial Regular" charset="0"/>
                <a:sym typeface="Cabin"/>
              </a:rPr>
              <a:t>Coincidencia</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10" name="Shape 310"/>
          <p:cNvSpPr txBox="1">
            <a:spLocks noGrp="1"/>
          </p:cNvSpPr>
          <p:nvPr>
            <p:ph idx="1"/>
          </p:nvPr>
        </p:nvSpPr>
        <p:spPr>
          <a:xfrm>
            <a:off x="1155700" y="2603501"/>
            <a:ext cx="13932000" cy="1562100"/>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s-MX" sz="3600" u="none" strike="noStrike" cap="none" dirty="0">
                <a:solidFill>
                  <a:schemeClr val="lt1"/>
                </a:solidFill>
                <a:latin typeface="Arial Regular" charset="0"/>
                <a:ea typeface="Arial Regular" charset="0"/>
                <a:cs typeface="Arial Regular" charset="0"/>
                <a:sym typeface="Cabin"/>
              </a:rPr>
              <a:t>Dependiendo que tan “limpios</a:t>
            </a:r>
            <a:r>
              <a:rPr lang="es-MX" sz="3600" dirty="0">
                <a:solidFill>
                  <a:schemeClr val="lt1"/>
                </a:solidFill>
                <a:latin typeface="Arial Regular" charset="0"/>
                <a:ea typeface="Arial Regular" charset="0"/>
                <a:cs typeface="Arial Regular" charset="0"/>
                <a:sym typeface="Cabin"/>
              </a:rPr>
              <a:t>” estén tus datos y el propósito de tu aplicación, puedes reducir tu coincidencia un poco</a:t>
            </a:r>
            <a:endParaRPr lang="es-MX" sz="3600" u="none" strike="noStrike" cap="none" dirty="0">
              <a:solidFill>
                <a:schemeClr val="lt1"/>
              </a:solidFill>
              <a:latin typeface="Arial Regular" charset="0"/>
              <a:ea typeface="Arial Regular" charset="0"/>
              <a:cs typeface="Arial Regular" charset="0"/>
              <a:sym typeface="Cabin"/>
            </a:endParaRPr>
          </a:p>
        </p:txBody>
      </p:sp>
      <p:sp>
        <p:nvSpPr>
          <p:cNvPr id="311" name="Shape 311"/>
          <p:cNvSpPr txBox="1"/>
          <p:nvPr/>
        </p:nvSpPr>
        <p:spPr>
          <a:xfrm>
            <a:off x="1247775" y="4654550"/>
            <a:ext cx="8781600" cy="299304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Sieve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CMU Sieve 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DSPAM-Result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Innocent</a:t>
            </a:r>
          </a:p>
          <a:p>
            <a:pPr marL="0" marR="0" lvl="0" indent="0" algn="l" rtl="0">
              <a:lnSpc>
                <a:spcPct val="100000"/>
              </a:lnSpc>
              <a:spcBef>
                <a:spcPts val="0"/>
              </a:spcBef>
              <a:spcAft>
                <a:spcPts val="0"/>
              </a:spcAft>
              <a:buClr>
                <a:srgbClr val="FFFF00"/>
              </a:buClr>
              <a:buSzPct val="25000"/>
              <a:buFont typeface="Cabin"/>
              <a:buNone/>
            </a:pPr>
            <a:r>
              <a:rPr lang="en-US" sz="3000" dirty="0">
                <a:solidFill>
                  <a:srgbClr val="FFFF00"/>
                </a:solidFill>
                <a:latin typeface="Courier"/>
                <a:ea typeface="Courier New"/>
                <a:cs typeface="Courier"/>
                <a:sym typeface="Courier New"/>
              </a:rPr>
              <a:t>X-</a:t>
            </a:r>
            <a:r>
              <a:rPr lang="en-US" sz="3000" dirty="0">
                <a:solidFill>
                  <a:schemeClr val="lt1"/>
                </a:solidFill>
                <a:latin typeface="Courier"/>
                <a:ea typeface="Courier New"/>
                <a:cs typeface="Courier"/>
                <a:sym typeface="Courier New"/>
              </a:rPr>
              <a:t>: Very Short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Plane is behind schedule: two weeks</a:t>
            </a:r>
          </a:p>
        </p:txBody>
      </p:sp>
      <p:sp>
        <p:nvSpPr>
          <p:cNvPr id="312" name="Shape 312"/>
          <p:cNvSpPr txBox="1"/>
          <p:nvPr/>
        </p:nvSpPr>
        <p:spPr>
          <a:xfrm>
            <a:off x="11690350" y="6286500"/>
            <a:ext cx="3259500" cy="978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0" i="0" u="none" strike="noStrike" cap="none" dirty="0">
                <a:solidFill>
                  <a:srgbClr val="FF00FF"/>
                </a:solidFill>
                <a:latin typeface="Courier"/>
                <a:ea typeface="Courier New"/>
                <a:cs typeface="Courier"/>
                <a:sym typeface="Courier New"/>
              </a:rPr>
              <a:t>^</a:t>
            </a:r>
            <a:r>
              <a:rPr lang="en-US" sz="6000" b="0" i="0" u="none" strike="noStrike" cap="none" dirty="0">
                <a:solidFill>
                  <a:srgbClr val="FFFF00"/>
                </a:solidFill>
                <a:latin typeface="Courier"/>
                <a:ea typeface="Courier New"/>
                <a:cs typeface="Courier"/>
                <a:sym typeface="Courier New"/>
              </a:rPr>
              <a:t>X-</a:t>
            </a:r>
            <a:r>
              <a:rPr lang="en-US" sz="6000" b="0" i="0" u="none" strike="noStrike" cap="none" dirty="0">
                <a:solidFill>
                  <a:srgbClr val="00FF00"/>
                </a:solidFill>
                <a:latin typeface="Courier"/>
                <a:ea typeface="Courier New"/>
                <a:cs typeface="Courier"/>
                <a:sym typeface="Courier New"/>
              </a:rPr>
              <a:t>\S</a:t>
            </a:r>
            <a:r>
              <a:rPr lang="en-US" sz="6000" b="0" i="0" u="none" strike="noStrike" cap="none" dirty="0">
                <a:solidFill>
                  <a:srgbClr val="FF7F00"/>
                </a:solidFill>
                <a:latin typeface="Courier"/>
                <a:ea typeface="Courier New"/>
                <a:cs typeface="Courier"/>
                <a:sym typeface="Courier New"/>
              </a:rPr>
              <a:t>+</a:t>
            </a:r>
            <a:r>
              <a:rPr lang="en-US" sz="6000" b="0" i="0" u="none" strike="noStrike" cap="none" dirty="0">
                <a:solidFill>
                  <a:srgbClr val="FFFF00"/>
                </a:solidFill>
                <a:latin typeface="Courier"/>
                <a:ea typeface="Courier New"/>
                <a:cs typeface="Courier"/>
                <a:sym typeface="Courier New"/>
              </a:rPr>
              <a:t>:</a:t>
            </a:r>
          </a:p>
        </p:txBody>
      </p:sp>
      <p:sp>
        <p:nvSpPr>
          <p:cNvPr id="313" name="Shape 313"/>
          <p:cNvSpPr txBox="1"/>
          <p:nvPr/>
        </p:nvSpPr>
        <p:spPr>
          <a:xfrm>
            <a:off x="8555279" y="4918386"/>
            <a:ext cx="3885819" cy="119536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err="1">
                <a:solidFill>
                  <a:srgbClr val="FF00FF"/>
                </a:solidFill>
                <a:latin typeface="Arial Regular" charset="0"/>
                <a:ea typeface="Arial Regular" charset="0"/>
                <a:cs typeface="Arial Regular" charset="0"/>
                <a:sym typeface="Cabin"/>
              </a:rPr>
              <a:t>Encuentra</a:t>
            </a:r>
            <a:r>
              <a:rPr lang="en-US" sz="3600" u="none" strike="noStrike" cap="none" dirty="0">
                <a:solidFill>
                  <a:srgbClr val="FF00FF"/>
                </a:solidFill>
                <a:latin typeface="Arial Regular" charset="0"/>
                <a:ea typeface="Arial Regular" charset="0"/>
                <a:cs typeface="Arial Regular" charset="0"/>
                <a:sym typeface="Cabin"/>
              </a:rPr>
              <a:t> el </a:t>
            </a:r>
            <a:r>
              <a:rPr lang="en-US" sz="3600" u="none" strike="noStrike" cap="none" dirty="0" err="1">
                <a:solidFill>
                  <a:srgbClr val="FF00FF"/>
                </a:solidFill>
                <a:latin typeface="Arial Regular" charset="0"/>
                <a:ea typeface="Arial Regular" charset="0"/>
                <a:cs typeface="Arial Regular" charset="0"/>
                <a:sym typeface="Cabin"/>
              </a:rPr>
              <a:t>inicio</a:t>
            </a:r>
            <a:r>
              <a:rPr lang="en-US" sz="3600" u="none" strike="noStrike" cap="none" dirty="0">
                <a:solidFill>
                  <a:srgbClr val="FF00FF"/>
                </a:solidFill>
                <a:latin typeface="Arial Regular" charset="0"/>
                <a:ea typeface="Arial Regular" charset="0"/>
                <a:cs typeface="Arial Regular" charset="0"/>
                <a:sym typeface="Cabin"/>
              </a:rPr>
              <a:t> de </a:t>
            </a:r>
            <a:r>
              <a:rPr lang="en-US" sz="3600" u="none" strike="noStrike" cap="none" dirty="0" err="1">
                <a:solidFill>
                  <a:srgbClr val="FF00FF"/>
                </a:solidFill>
                <a:latin typeface="Arial Regular" charset="0"/>
                <a:ea typeface="Arial Regular" charset="0"/>
                <a:cs typeface="Arial Regular" charset="0"/>
                <a:sym typeface="Cabin"/>
              </a:rPr>
              <a:t>línea</a:t>
            </a:r>
            <a:endParaRPr lang="en-US" sz="3600" u="none" strike="noStrike" cap="none" dirty="0">
              <a:solidFill>
                <a:srgbClr val="FF00FF"/>
              </a:solidFill>
              <a:latin typeface="Arial Regular" charset="0"/>
              <a:ea typeface="Arial Regular" charset="0"/>
              <a:cs typeface="Arial Regular" charset="0"/>
              <a:sym typeface="Cabin"/>
            </a:endParaRPr>
          </a:p>
        </p:txBody>
      </p:sp>
      <p:sp>
        <p:nvSpPr>
          <p:cNvPr id="314" name="Shape 314"/>
          <p:cNvSpPr txBox="1"/>
          <p:nvPr/>
        </p:nvSpPr>
        <p:spPr>
          <a:xfrm>
            <a:off x="7556501" y="7801246"/>
            <a:ext cx="826769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err="1">
                <a:solidFill>
                  <a:srgbClr val="00FF00"/>
                </a:solidFill>
                <a:latin typeface="Arial Regular" charset="0"/>
                <a:ea typeface="Arial Regular" charset="0"/>
                <a:cs typeface="Arial Regular" charset="0"/>
                <a:sym typeface="Cabin"/>
              </a:rPr>
              <a:t>Encuentra</a:t>
            </a:r>
            <a:r>
              <a:rPr lang="en-US" sz="3600" u="none" strike="noStrike" cap="none" dirty="0">
                <a:solidFill>
                  <a:srgbClr val="00FF00"/>
                </a:solidFill>
                <a:latin typeface="Arial Regular" charset="0"/>
                <a:ea typeface="Arial Regular" charset="0"/>
                <a:cs typeface="Arial Regular" charset="0"/>
                <a:sym typeface="Cabin"/>
              </a:rPr>
              <a:t> </a:t>
            </a:r>
            <a:r>
              <a:rPr lang="en-US" sz="3600" u="none" strike="noStrike" cap="none" dirty="0" err="1">
                <a:solidFill>
                  <a:srgbClr val="00FF00"/>
                </a:solidFill>
                <a:latin typeface="Arial Regular" charset="0"/>
                <a:ea typeface="Arial Regular" charset="0"/>
                <a:cs typeface="Arial Regular" charset="0"/>
                <a:sym typeface="Cabin"/>
              </a:rPr>
              <a:t>cualquier</a:t>
            </a:r>
            <a:r>
              <a:rPr lang="en-US" sz="3600" u="none" strike="noStrike" cap="none" dirty="0">
                <a:solidFill>
                  <a:srgbClr val="00FF00"/>
                </a:solidFill>
                <a:latin typeface="Arial Regular" charset="0"/>
                <a:ea typeface="Arial Regular" charset="0"/>
                <a:cs typeface="Arial Regular" charset="0"/>
                <a:sym typeface="Cabin"/>
              </a:rPr>
              <a:t> </a:t>
            </a:r>
            <a:r>
              <a:rPr lang="en-US" sz="3600" u="none" strike="noStrike" cap="none" dirty="0" err="1">
                <a:solidFill>
                  <a:srgbClr val="00FF00"/>
                </a:solidFill>
                <a:latin typeface="Arial Regular" charset="0"/>
                <a:ea typeface="Arial Regular" charset="0"/>
                <a:cs typeface="Arial Regular" charset="0"/>
                <a:sym typeface="Cabin"/>
              </a:rPr>
              <a:t>carácter</a:t>
            </a:r>
            <a:r>
              <a:rPr lang="en-US" sz="3600" u="none" strike="noStrike" cap="none" dirty="0">
                <a:solidFill>
                  <a:srgbClr val="00FF00"/>
                </a:solidFill>
                <a:latin typeface="Arial Regular" charset="0"/>
                <a:ea typeface="Arial Regular" charset="0"/>
                <a:cs typeface="Arial Regular" charset="0"/>
                <a:sym typeface="Cabin"/>
              </a:rPr>
              <a:t> que no sea </a:t>
            </a:r>
            <a:r>
              <a:rPr lang="en-US" sz="3600" u="none" strike="noStrike" cap="none" dirty="0" err="1">
                <a:solidFill>
                  <a:srgbClr val="00FF00"/>
                </a:solidFill>
                <a:latin typeface="Arial Regular" charset="0"/>
                <a:ea typeface="Arial Regular" charset="0"/>
                <a:cs typeface="Arial Regular" charset="0"/>
                <a:sym typeface="Cabin"/>
              </a:rPr>
              <a:t>espacio</a:t>
            </a:r>
            <a:r>
              <a:rPr lang="en-US" sz="3600" u="none" strike="noStrike" cap="none" dirty="0">
                <a:solidFill>
                  <a:srgbClr val="00FF00"/>
                </a:solidFill>
                <a:latin typeface="Arial Regular" charset="0"/>
                <a:ea typeface="Arial Regular" charset="0"/>
                <a:cs typeface="Arial Regular" charset="0"/>
                <a:sym typeface="Cabin"/>
              </a:rPr>
              <a:t> </a:t>
            </a:r>
            <a:r>
              <a:rPr lang="en-US" sz="3600" u="none" strike="noStrike" cap="none" dirty="0" err="1">
                <a:solidFill>
                  <a:srgbClr val="00FF00"/>
                </a:solidFill>
                <a:latin typeface="Arial Regular" charset="0"/>
                <a:ea typeface="Arial Regular" charset="0"/>
                <a:cs typeface="Arial Regular" charset="0"/>
                <a:sym typeface="Cabin"/>
              </a:rPr>
              <a:t>en</a:t>
            </a:r>
            <a:r>
              <a:rPr lang="en-US" sz="3600" u="none" strike="noStrike" cap="none" dirty="0">
                <a:solidFill>
                  <a:srgbClr val="00FF00"/>
                </a:solidFill>
                <a:latin typeface="Arial Regular" charset="0"/>
                <a:ea typeface="Arial Regular" charset="0"/>
                <a:cs typeface="Arial Regular" charset="0"/>
                <a:sym typeface="Cabin"/>
              </a:rPr>
              <a:t> </a:t>
            </a:r>
            <a:r>
              <a:rPr lang="en-US" sz="3600" u="none" strike="noStrike" cap="none" dirty="0" err="1">
                <a:solidFill>
                  <a:srgbClr val="00FF00"/>
                </a:solidFill>
                <a:latin typeface="Arial Regular" charset="0"/>
                <a:ea typeface="Arial Regular" charset="0"/>
                <a:cs typeface="Arial Regular" charset="0"/>
                <a:sym typeface="Cabin"/>
              </a:rPr>
              <a:t>blanco</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315" name="Shape 315"/>
          <p:cNvSpPr txBox="1"/>
          <p:nvPr/>
        </p:nvSpPr>
        <p:spPr>
          <a:xfrm>
            <a:off x="13065125" y="4654550"/>
            <a:ext cx="3060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Regular" charset="0"/>
                <a:ea typeface="Arial Regular" charset="0"/>
                <a:cs typeface="Arial Regular" charset="0"/>
                <a:sym typeface="Cabin"/>
              </a:rPr>
              <a:t>Una o </a:t>
            </a:r>
            <a:r>
              <a:rPr lang="en-US" sz="3600" u="none" strike="noStrike" cap="none" dirty="0" err="1">
                <a:solidFill>
                  <a:srgbClr val="FF7F00"/>
                </a:solidFill>
                <a:latin typeface="Arial Regular" charset="0"/>
                <a:ea typeface="Arial Regular" charset="0"/>
                <a:cs typeface="Arial Regular" charset="0"/>
                <a:sym typeface="Cabin"/>
              </a:rPr>
              <a:t>más</a:t>
            </a:r>
            <a:r>
              <a:rPr lang="en-US" sz="3600" u="none" strike="noStrike" cap="none" dirty="0">
                <a:solidFill>
                  <a:srgbClr val="FF7F00"/>
                </a:solidFill>
                <a:latin typeface="Arial Regular" charset="0"/>
                <a:ea typeface="Arial Regular" charset="0"/>
                <a:cs typeface="Arial Regular" charset="0"/>
                <a:sym typeface="Cabin"/>
              </a:rPr>
              <a:t> </a:t>
            </a:r>
            <a:r>
              <a:rPr lang="en-US" sz="3600" u="none" strike="noStrike" cap="none" dirty="0" err="1">
                <a:solidFill>
                  <a:srgbClr val="FF7F00"/>
                </a:solidFill>
                <a:latin typeface="Arial Regular" charset="0"/>
                <a:ea typeface="Arial Regular" charset="0"/>
                <a:cs typeface="Arial Regular" charset="0"/>
                <a:sym typeface="Cabin"/>
              </a:rPr>
              <a:t>veces</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16" name="Shape 316"/>
          <p:cNvCxnSpPr>
            <a:stCxn id="312" idx="2"/>
          </p:cNvCxnSpPr>
          <p:nvPr/>
        </p:nvCxnSpPr>
        <p:spPr>
          <a:xfrm flipH="1">
            <a:off x="13065125" y="7264500"/>
            <a:ext cx="254975" cy="387245"/>
          </a:xfrm>
          <a:prstGeom prst="straightConnector1">
            <a:avLst/>
          </a:prstGeom>
          <a:noFill/>
          <a:ln w="76200" cap="rnd" cmpd="sng">
            <a:solidFill>
              <a:srgbClr val="00FF00"/>
            </a:solidFill>
            <a:prstDash val="solid"/>
            <a:miter/>
            <a:headEnd type="stealth" w="med" len="med"/>
            <a:tailEnd type="none" w="med" len="med"/>
          </a:ln>
        </p:spPr>
      </p:cxnSp>
      <p:cxnSp>
        <p:nvCxnSpPr>
          <p:cNvPr id="317" name="Shape 317"/>
          <p:cNvCxnSpPr/>
          <p:nvPr/>
        </p:nvCxnSpPr>
        <p:spPr>
          <a:xfrm rot="10800000" flipH="1">
            <a:off x="14313179" y="5797550"/>
            <a:ext cx="357000" cy="632400"/>
          </a:xfrm>
          <a:prstGeom prst="straightConnector1">
            <a:avLst/>
          </a:prstGeom>
          <a:noFill/>
          <a:ln w="76200" cap="rnd" cmpd="sng">
            <a:solidFill>
              <a:srgbClr val="FF7F00"/>
            </a:solidFill>
            <a:prstDash val="solid"/>
            <a:miter/>
            <a:headEnd type="stealth" w="med" len="med"/>
            <a:tailEnd type="none" w="med" len="med"/>
          </a:ln>
        </p:spPr>
      </p:cxnSp>
      <p:cxnSp>
        <p:nvCxnSpPr>
          <p:cNvPr id="318" name="Shape 318"/>
          <p:cNvCxnSpPr/>
          <p:nvPr/>
        </p:nvCxnSpPr>
        <p:spPr>
          <a:xfrm rot="10800000">
            <a:off x="11583720" y="5797550"/>
            <a:ext cx="285750" cy="528637"/>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596552" y="844726"/>
            <a:ext cx="15050296"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Regular" charset="0"/>
                <a:ea typeface="Arial Regular" charset="0"/>
                <a:cs typeface="Arial Regular" charset="0"/>
                <a:sym typeface="Cabin"/>
              </a:rPr>
              <a:t>Buscando</a:t>
            </a:r>
            <a:r>
              <a:rPr lang="en-US" sz="7600" u="none" strike="noStrike" cap="none" dirty="0">
                <a:solidFill>
                  <a:srgbClr val="FFD966"/>
                </a:solidFill>
                <a:latin typeface="Arial Regular" charset="0"/>
                <a:ea typeface="Arial Regular" charset="0"/>
                <a:cs typeface="Arial Regular" charset="0"/>
                <a:sym typeface="Cabin"/>
              </a:rPr>
              <a:t> y </a:t>
            </a:r>
            <a:r>
              <a:rPr lang="en-US" sz="7600" u="none" strike="noStrike" cap="none" dirty="0" err="1">
                <a:solidFill>
                  <a:srgbClr val="FFD966"/>
                </a:solidFill>
                <a:latin typeface="Arial Regular" charset="0"/>
                <a:ea typeface="Arial Regular" charset="0"/>
                <a:cs typeface="Arial Regular" charset="0"/>
                <a:sym typeface="Cabin"/>
              </a:rPr>
              <a:t>Extrayendo</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FFD966"/>
                </a:solidFill>
                <a:latin typeface="Arial Regular" charset="0"/>
                <a:ea typeface="Arial Regular" charset="0"/>
                <a:cs typeface="Arial Regular" charset="0"/>
                <a:sym typeface="Cabin"/>
              </a:rPr>
              <a:t>Datos</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24" name="Shape 324"/>
          <p:cNvSpPr txBox="1">
            <a:spLocks noGrp="1"/>
          </p:cNvSpPr>
          <p:nvPr>
            <p:ph idx="1"/>
          </p:nvPr>
        </p:nvSpPr>
        <p:spPr>
          <a:xfrm>
            <a:off x="1155700" y="2603501"/>
            <a:ext cx="13932000" cy="2940050"/>
          </a:xfrm>
          <a:prstGeom prst="rect">
            <a:avLst/>
          </a:prstGeom>
          <a:noFill/>
          <a:ln>
            <a:noFill/>
          </a:ln>
        </p:spPr>
        <p:txBody>
          <a:bodyPr lIns="38100" tIns="38100" rIns="38100" bIns="38100" anchor="t"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MX" sz="3600" u="none" strike="noStrike" cap="none" dirty="0" err="1">
                <a:solidFill>
                  <a:srgbClr val="FF00FF"/>
                </a:solidFill>
                <a:latin typeface="Arial Regular" charset="0"/>
                <a:ea typeface="Arial Regular" charset="0"/>
                <a:cs typeface="Arial Regular" charset="0"/>
                <a:sym typeface="Cabin"/>
              </a:rPr>
              <a:t>re.search</a:t>
            </a:r>
            <a:r>
              <a:rPr lang="es-MX" sz="3600" u="none" strike="noStrike" cap="none" dirty="0">
                <a:solidFill>
                  <a:srgbClr val="FF00FF"/>
                </a:solidFill>
                <a:latin typeface="Arial Regular" charset="0"/>
                <a:ea typeface="Arial Regular" charset="0"/>
                <a:cs typeface="Arial Regular" charset="0"/>
                <a:sym typeface="Cabin"/>
              </a:rPr>
              <a:t>()</a:t>
            </a:r>
            <a:r>
              <a:rPr lang="es-MX" sz="3600" u="none" strike="noStrike" cap="none" dirty="0">
                <a:solidFill>
                  <a:schemeClr val="lt1"/>
                </a:solidFill>
                <a:latin typeface="Arial Regular" charset="0"/>
                <a:ea typeface="Arial Regular" charset="0"/>
                <a:cs typeface="Arial Regular" charset="0"/>
                <a:sym typeface="Cabin"/>
              </a:rPr>
              <a:t> retorna True/False dependiendo de si la cadena coincide con la expresión regular</a:t>
            </a:r>
          </a:p>
          <a:p>
            <a:pPr marL="749300" marR="0" lvl="0" indent="-371094" algn="l" rtl="0">
              <a:lnSpc>
                <a:spcPct val="100000"/>
              </a:lnSpc>
              <a:spcBef>
                <a:spcPts val="3500"/>
              </a:spcBef>
              <a:spcAft>
                <a:spcPts val="0"/>
              </a:spcAft>
              <a:buClr>
                <a:schemeClr val="lt1"/>
              </a:buClr>
              <a:buSzPct val="100000"/>
              <a:buFont typeface="Cabin"/>
              <a:buChar char="•"/>
            </a:pPr>
            <a:r>
              <a:rPr lang="es-MX" sz="3600" u="none" strike="noStrike" cap="none" dirty="0">
                <a:solidFill>
                  <a:schemeClr val="lt1"/>
                </a:solidFill>
                <a:latin typeface="Arial Regular" charset="0"/>
                <a:ea typeface="Arial Regular" charset="0"/>
                <a:cs typeface="Arial Regular" charset="0"/>
                <a:sym typeface="Cabin"/>
              </a:rPr>
              <a:t>Si de hecho queremos extraer la coincidencia, usamos </a:t>
            </a:r>
            <a:r>
              <a:rPr lang="es-MX" sz="3600" u="none" strike="noStrike" cap="none" dirty="0" err="1">
                <a:solidFill>
                  <a:srgbClr val="FF00FF"/>
                </a:solidFill>
                <a:latin typeface="Arial Regular" charset="0"/>
                <a:ea typeface="Arial Regular" charset="0"/>
                <a:cs typeface="Arial Regular" charset="0"/>
                <a:sym typeface="Cabin"/>
              </a:rPr>
              <a:t>re.findall</a:t>
            </a:r>
            <a:r>
              <a:rPr lang="es-MX" sz="3600" u="none" strike="noStrike" cap="none" dirty="0">
                <a:solidFill>
                  <a:srgbClr val="FF00FF"/>
                </a:solidFill>
                <a:latin typeface="Arial Regular" charset="0"/>
                <a:ea typeface="Arial Regular" charset="0"/>
                <a:cs typeface="Arial Regular" charset="0"/>
                <a:sym typeface="Cabin"/>
              </a:rPr>
              <a:t>()</a:t>
            </a:r>
          </a:p>
        </p:txBody>
      </p:sp>
      <p:sp>
        <p:nvSpPr>
          <p:cNvPr id="325" name="Shape 325"/>
          <p:cNvSpPr txBox="1"/>
          <p:nvPr/>
        </p:nvSpPr>
        <p:spPr>
          <a:xfrm>
            <a:off x="6378625" y="5382026"/>
            <a:ext cx="10330799" cy="2462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import re</a:t>
            </a:r>
          </a:p>
          <a:p>
            <a:pPr lvl="0">
              <a:buClr>
                <a:schemeClr val="lt1"/>
              </a:buClr>
              <a:buSzPct val="25000"/>
            </a:pPr>
            <a:r>
              <a:rPr lang="en-US" sz="2600" i="0" u="none" strike="noStrike" cap="none" dirty="0">
                <a:solidFill>
                  <a:schemeClr val="lt1"/>
                </a:solidFill>
                <a:latin typeface="Courier"/>
                <a:ea typeface="Courier New"/>
                <a:cs typeface="Courier"/>
                <a:sym typeface="Courier New"/>
              </a:rPr>
              <a:t>&gt;&gt;&gt; x = </a:t>
            </a:r>
            <a:r>
              <a:rPr lang="en-US" sz="2600" dirty="0">
                <a:solidFill>
                  <a:schemeClr val="lt1"/>
                </a:solidFill>
                <a:latin typeface="Courier"/>
                <a:ea typeface="Courier New"/>
                <a:cs typeface="Courier"/>
                <a:sym typeface="Courier New"/>
              </a:rPr>
              <a:t>'Mis </a:t>
            </a:r>
            <a:r>
              <a:rPr lang="en-US" sz="2600" i="0" u="none" strike="noStrike" cap="none" dirty="0">
                <a:solidFill>
                  <a:schemeClr val="lt1"/>
                </a:solidFill>
                <a:latin typeface="Courier"/>
                <a:ea typeface="Courier New"/>
                <a:cs typeface="Courier"/>
                <a:sym typeface="Courier New"/>
              </a:rPr>
              <a:t>2 </a:t>
            </a:r>
            <a:r>
              <a:rPr lang="en-US" sz="2600" i="0" u="none" strike="noStrike" cap="none" dirty="0" err="1">
                <a:solidFill>
                  <a:schemeClr val="lt1"/>
                </a:solidFill>
                <a:latin typeface="Courier"/>
                <a:ea typeface="Courier New"/>
                <a:cs typeface="Courier"/>
                <a:sym typeface="Courier New"/>
              </a:rPr>
              <a:t>números</a:t>
            </a:r>
            <a:r>
              <a:rPr lang="en-US" sz="2600" i="0" u="none" strike="noStrike" cap="none" dirty="0">
                <a:solidFill>
                  <a:schemeClr val="lt1"/>
                </a:solidFill>
                <a:latin typeface="Courier"/>
                <a:ea typeface="Courier New"/>
                <a:cs typeface="Courier"/>
                <a:sym typeface="Courier New"/>
              </a:rPr>
              <a:t> </a:t>
            </a:r>
            <a:r>
              <a:rPr lang="en-US" sz="2600" i="0" u="none" strike="noStrike" cap="none" dirty="0" err="1">
                <a:solidFill>
                  <a:schemeClr val="lt1"/>
                </a:solidFill>
                <a:latin typeface="Courier"/>
                <a:ea typeface="Courier New"/>
                <a:cs typeface="Courier"/>
                <a:sym typeface="Courier New"/>
              </a:rPr>
              <a:t>favoritos</a:t>
            </a:r>
            <a:r>
              <a:rPr lang="en-US" sz="2600" i="0" u="none" strike="noStrike" cap="none" dirty="0">
                <a:solidFill>
                  <a:schemeClr val="lt1"/>
                </a:solidFill>
                <a:latin typeface="Courier"/>
                <a:ea typeface="Courier New"/>
                <a:cs typeface="Courier"/>
                <a:sym typeface="Courier New"/>
              </a:rPr>
              <a:t> son 19 y 42'</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y = </a:t>
            </a:r>
            <a:r>
              <a:rPr lang="en-US" sz="2600" i="0" u="none" strike="noStrike" cap="none" dirty="0" err="1">
                <a:solidFill>
                  <a:srgbClr val="FF00FF"/>
                </a:solidFill>
                <a:latin typeface="Courier"/>
                <a:ea typeface="Courier New"/>
                <a:cs typeface="Courier"/>
                <a:sym typeface="Courier New"/>
              </a:rPr>
              <a:t>re.findall</a:t>
            </a:r>
            <a:r>
              <a:rPr lang="en-US" sz="2600" i="0" u="none" strike="noStrike" cap="none" dirty="0">
                <a:solidFill>
                  <a:schemeClr val="lt1"/>
                </a:solidFill>
                <a:latin typeface="Courier"/>
                <a:ea typeface="Courier New"/>
                <a:cs typeface="Courier"/>
                <a:sym typeface="Courier New"/>
              </a:rPr>
              <a:t>('</a:t>
            </a:r>
            <a:r>
              <a:rPr lang="en-US" sz="2600" i="0" u="none" strike="noStrike" cap="none" dirty="0">
                <a:solidFill>
                  <a:srgbClr val="FFFF00"/>
                </a:solidFill>
                <a:latin typeface="Courier"/>
                <a:ea typeface="Courier New"/>
                <a:cs typeface="Courier"/>
                <a:sym typeface="Courier New"/>
              </a:rPr>
              <a:t>[0-9]+</a:t>
            </a:r>
            <a:r>
              <a:rPr lang="en-US" sz="26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7F00"/>
              </a:buClr>
              <a:buSzPct val="25000"/>
              <a:buFont typeface="Cabin"/>
              <a:buNone/>
            </a:pPr>
            <a:r>
              <a:rPr lang="en-US" sz="2600" i="0" u="none" strike="noStrike" cap="none" dirty="0">
                <a:solidFill>
                  <a:srgbClr val="FF7F00"/>
                </a:solidFill>
                <a:latin typeface="Courier"/>
                <a:ea typeface="Courier New"/>
                <a:cs typeface="Courier"/>
                <a:sym typeface="Courier New"/>
              </a:rPr>
              <a:t>['2', '19', '42']</a:t>
            </a:r>
          </a:p>
        </p:txBody>
      </p:sp>
      <p:sp>
        <p:nvSpPr>
          <p:cNvPr id="326" name="Shape 326"/>
          <p:cNvSpPr txBox="1"/>
          <p:nvPr/>
        </p:nvSpPr>
        <p:spPr>
          <a:xfrm>
            <a:off x="1798638" y="5699125"/>
            <a:ext cx="2772299"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6000" b="0" i="0" u="none" strike="noStrike" cap="none">
                <a:solidFill>
                  <a:srgbClr val="FFFF00"/>
                </a:solidFill>
                <a:latin typeface="Courier"/>
                <a:ea typeface="Courier New"/>
                <a:cs typeface="Courier"/>
                <a:sym typeface="Courier New"/>
              </a:rPr>
              <a:t>[0-9]+</a:t>
            </a:r>
          </a:p>
        </p:txBody>
      </p:sp>
      <p:sp>
        <p:nvSpPr>
          <p:cNvPr id="327" name="Shape 327"/>
          <p:cNvSpPr txBox="1"/>
          <p:nvPr/>
        </p:nvSpPr>
        <p:spPr>
          <a:xfrm>
            <a:off x="1003300" y="7286625"/>
            <a:ext cx="41544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Regular" charset="0"/>
                <a:ea typeface="Arial Regular" charset="0"/>
                <a:cs typeface="Arial Regular" charset="0"/>
                <a:sym typeface="Cabin"/>
              </a:rPr>
              <a:t>Uno o </a:t>
            </a:r>
            <a:r>
              <a:rPr lang="en-US" sz="3600" u="none" strike="noStrike" cap="none" dirty="0" err="1">
                <a:solidFill>
                  <a:srgbClr val="FFFF00"/>
                </a:solidFill>
                <a:latin typeface="Arial Regular" charset="0"/>
                <a:ea typeface="Arial Regular" charset="0"/>
                <a:cs typeface="Arial Regular" charset="0"/>
                <a:sym typeface="Cabin"/>
              </a:rPr>
              <a:t>más</a:t>
            </a:r>
            <a:r>
              <a:rPr lang="en-US" sz="3600" u="none" strike="noStrike" cap="none" dirty="0">
                <a:solidFill>
                  <a:srgbClr val="FFFF00"/>
                </a:solidFill>
                <a:latin typeface="Arial Regular" charset="0"/>
                <a:ea typeface="Arial Regular" charset="0"/>
                <a:cs typeface="Arial Regular" charset="0"/>
                <a:sym typeface="Cabin"/>
              </a:rPr>
              <a:t> </a:t>
            </a:r>
            <a:r>
              <a:rPr lang="en-US" sz="3600" u="none" strike="noStrike" cap="none" dirty="0" err="1">
                <a:solidFill>
                  <a:srgbClr val="FFFF00"/>
                </a:solidFill>
                <a:latin typeface="Arial Regular" charset="0"/>
                <a:ea typeface="Arial Regular" charset="0"/>
                <a:cs typeface="Arial Regular" charset="0"/>
                <a:sym typeface="Cabin"/>
              </a:rPr>
              <a:t>digitos</a:t>
            </a:r>
            <a:endParaRPr lang="en-US" sz="3600" u="none" strike="noStrike" cap="none" dirty="0">
              <a:solidFill>
                <a:srgbClr val="FFFF00"/>
              </a:solidFill>
              <a:latin typeface="Arial Regular" charset="0"/>
              <a:ea typeface="Arial Regular" charset="0"/>
              <a:cs typeface="Arial Regular" charset="0"/>
              <a:sym typeface="Cabin"/>
            </a:endParaRPr>
          </a:p>
        </p:txBody>
      </p:sp>
      <p:cxnSp>
        <p:nvCxnSpPr>
          <p:cNvPr id="328" name="Shape 328"/>
          <p:cNvCxnSpPr/>
          <p:nvPr/>
        </p:nvCxnSpPr>
        <p:spPr>
          <a:xfrm>
            <a:off x="3168650" y="6629400"/>
            <a:ext cx="81000" cy="590699"/>
          </a:xfrm>
          <a:prstGeom prst="straightConnector1">
            <a:avLst/>
          </a:prstGeom>
          <a:noFill/>
          <a:ln w="76200" cap="rnd" cmpd="sng">
            <a:solidFill>
              <a:srgbClr val="FFFF00"/>
            </a:solidFill>
            <a:prstDash val="solid"/>
            <a:miter/>
            <a:headEnd type="stealth"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Regular" charset="0"/>
                <a:ea typeface="Arial Regular" charset="0"/>
                <a:cs typeface="Arial Regular" charset="0"/>
                <a:sym typeface="Cabin"/>
              </a:rPr>
              <a:t>Buscando</a:t>
            </a:r>
            <a:r>
              <a:rPr lang="en-US" sz="7600" u="none" strike="noStrike" cap="none" dirty="0">
                <a:solidFill>
                  <a:srgbClr val="FFD966"/>
                </a:solidFill>
                <a:latin typeface="Arial Regular" charset="0"/>
                <a:ea typeface="Arial Regular" charset="0"/>
                <a:cs typeface="Arial Regular" charset="0"/>
                <a:sym typeface="Cabin"/>
              </a:rPr>
              <a:t> y </a:t>
            </a:r>
            <a:r>
              <a:rPr lang="en-US" sz="7600" u="none" strike="noStrike" cap="none" dirty="0" err="1">
                <a:solidFill>
                  <a:srgbClr val="FFD966"/>
                </a:solidFill>
                <a:latin typeface="Arial Regular" charset="0"/>
                <a:ea typeface="Arial Regular" charset="0"/>
                <a:cs typeface="Arial Regular" charset="0"/>
                <a:sym typeface="Cabin"/>
              </a:rPr>
              <a:t>Extrayendo</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FFD966"/>
                </a:solidFill>
                <a:latin typeface="Arial Regular" charset="0"/>
                <a:ea typeface="Arial Regular" charset="0"/>
                <a:cs typeface="Arial Regular" charset="0"/>
                <a:sym typeface="Cabin"/>
              </a:rPr>
              <a:t>Datos</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34" name="Shape 334"/>
          <p:cNvSpPr txBox="1">
            <a:spLocks noGrp="1"/>
          </p:cNvSpPr>
          <p:nvPr>
            <p:ph idx="1"/>
          </p:nvPr>
        </p:nvSpPr>
        <p:spPr>
          <a:xfrm>
            <a:off x="1155700" y="2603501"/>
            <a:ext cx="13932000" cy="1537581"/>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s-MX" sz="3600" u="none" strike="noStrike" cap="none" dirty="0">
                <a:solidFill>
                  <a:schemeClr val="lt1"/>
                </a:solidFill>
                <a:latin typeface="Arial Regular" charset="0"/>
                <a:ea typeface="Arial Regular" charset="0"/>
                <a:cs typeface="Arial Regular" charset="0"/>
                <a:sym typeface="Cabin"/>
              </a:rPr>
              <a:t>Cuando usamos </a:t>
            </a:r>
            <a:r>
              <a:rPr lang="es-MX" sz="3600" u="none" strike="noStrike" cap="none" dirty="0" err="1">
                <a:solidFill>
                  <a:srgbClr val="FF00FF"/>
                </a:solidFill>
                <a:latin typeface="Arial Regular" charset="0"/>
                <a:ea typeface="Arial Regular" charset="0"/>
                <a:cs typeface="Arial Regular" charset="0"/>
                <a:sym typeface="Cabin"/>
              </a:rPr>
              <a:t>re.findall</a:t>
            </a:r>
            <a:r>
              <a:rPr lang="es-MX" sz="3600" u="none" strike="noStrike" cap="none" dirty="0">
                <a:solidFill>
                  <a:srgbClr val="FF00FF"/>
                </a:solidFill>
                <a:latin typeface="Arial Regular" charset="0"/>
                <a:ea typeface="Arial Regular" charset="0"/>
                <a:cs typeface="Arial Regular" charset="0"/>
                <a:sym typeface="Cabin"/>
              </a:rPr>
              <a:t>()</a:t>
            </a:r>
            <a:r>
              <a:rPr lang="es-MX" sz="3600" u="none" strike="noStrike" cap="none" dirty="0">
                <a:solidFill>
                  <a:schemeClr val="lt1"/>
                </a:solidFill>
                <a:latin typeface="Arial Regular" charset="0"/>
                <a:ea typeface="Arial Regular" charset="0"/>
                <a:cs typeface="Arial Regular" charset="0"/>
                <a:sym typeface="Cabin"/>
              </a:rPr>
              <a:t>, la función regresa una lista de cero o más </a:t>
            </a:r>
            <a:r>
              <a:rPr lang="es-MX" sz="3600" u="none" strike="noStrike" cap="none" dirty="0" err="1">
                <a:solidFill>
                  <a:schemeClr val="lt1"/>
                </a:solidFill>
                <a:latin typeface="Arial Regular" charset="0"/>
                <a:ea typeface="Arial Regular" charset="0"/>
                <a:cs typeface="Arial Regular" charset="0"/>
                <a:sym typeface="Cabin"/>
              </a:rPr>
              <a:t>sub-cadenas</a:t>
            </a:r>
            <a:r>
              <a:rPr lang="es-MX" sz="3600" u="none" strike="noStrike" cap="none" dirty="0">
                <a:solidFill>
                  <a:schemeClr val="lt1"/>
                </a:solidFill>
                <a:latin typeface="Arial Regular" charset="0"/>
                <a:ea typeface="Arial Regular" charset="0"/>
                <a:cs typeface="Arial Regular" charset="0"/>
                <a:sym typeface="Cabin"/>
              </a:rPr>
              <a:t> que coinciden con la expresión regular</a:t>
            </a:r>
          </a:p>
        </p:txBody>
      </p:sp>
      <p:sp>
        <p:nvSpPr>
          <p:cNvPr id="335" name="Shape 335"/>
          <p:cNvSpPr txBox="1"/>
          <p:nvPr/>
        </p:nvSpPr>
        <p:spPr>
          <a:xfrm>
            <a:off x="3120200" y="4378428"/>
            <a:ext cx="11680500" cy="3575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x = </a:t>
            </a:r>
            <a:r>
              <a:rPr lang="en-US" sz="3000" dirty="0">
                <a:solidFill>
                  <a:schemeClr val="lt1"/>
                </a:solidFill>
                <a:latin typeface="Courier"/>
                <a:ea typeface="Courier New"/>
                <a:cs typeface="Courier"/>
                <a:sym typeface="Courier New"/>
              </a:rPr>
              <a:t>'Mis </a:t>
            </a:r>
            <a:r>
              <a:rPr lang="en-US" sz="3000" i="0" u="none" strike="noStrike" cap="none" dirty="0">
                <a:solidFill>
                  <a:schemeClr val="lt1"/>
                </a:solidFill>
                <a:latin typeface="Courier"/>
                <a:ea typeface="Courier New"/>
                <a:cs typeface="Courier"/>
                <a:sym typeface="Courier New"/>
              </a:rPr>
              <a:t>2 </a:t>
            </a:r>
            <a:r>
              <a:rPr lang="en-US" sz="3000" i="0" u="none" strike="noStrike" cap="none" dirty="0" err="1">
                <a:solidFill>
                  <a:schemeClr val="lt1"/>
                </a:solidFill>
                <a:latin typeface="Courier"/>
                <a:ea typeface="Courier New"/>
                <a:cs typeface="Courier"/>
                <a:sym typeface="Courier New"/>
              </a:rPr>
              <a:t>números</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chemeClr val="lt1"/>
                </a:solidFill>
                <a:latin typeface="Courier"/>
                <a:ea typeface="Courier New"/>
                <a:cs typeface="Courier"/>
                <a:sym typeface="Courier New"/>
              </a:rPr>
              <a:t>favoritos</a:t>
            </a:r>
            <a:r>
              <a:rPr lang="en-US" sz="3000" i="0" u="none" strike="noStrike" cap="none" dirty="0">
                <a:solidFill>
                  <a:schemeClr val="lt1"/>
                </a:solidFill>
                <a:latin typeface="Courier"/>
                <a:ea typeface="Courier New"/>
                <a:cs typeface="Courier"/>
                <a:sym typeface="Courier New"/>
              </a:rPr>
              <a:t> son 19 </a:t>
            </a:r>
            <a:r>
              <a:rPr lang="en-US" sz="3000" dirty="0">
                <a:solidFill>
                  <a:schemeClr val="lt1"/>
                </a:solidFill>
                <a:latin typeface="Courier"/>
                <a:ea typeface="Courier New"/>
                <a:cs typeface="Courier"/>
                <a:sym typeface="Courier New"/>
              </a:rPr>
              <a:t>y</a:t>
            </a:r>
            <a:r>
              <a:rPr lang="en-US" sz="3000" i="0" u="none" strike="noStrike" cap="none" dirty="0">
                <a:solidFill>
                  <a:schemeClr val="lt1"/>
                </a:solidFill>
                <a:latin typeface="Courier"/>
                <a:ea typeface="Courier New"/>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rgbClr val="FF00FF"/>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[0-9]+</a:t>
            </a:r>
            <a:r>
              <a:rPr lang="en-US" sz="30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New"/>
                <a:cs typeface="Courier"/>
                <a:sym typeface="Courier New"/>
              </a:rPr>
              <a:t>['2', '19', '42']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rgbClr val="FF00FF"/>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[AEIOU]+</a:t>
            </a:r>
            <a:r>
              <a:rPr lang="en-US" sz="30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7F00"/>
                </a:solidFill>
                <a:latin typeface="Courier"/>
                <a:ea typeface="Courier New"/>
                <a:cs typeface="Courier"/>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0" y="905084"/>
            <a:ext cx="16255999" cy="1247721"/>
          </a:xfrm>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n-US" sz="7600" u="none" strike="noStrike" cap="none" dirty="0" err="1">
                <a:solidFill>
                  <a:srgbClr val="FFD966"/>
                </a:solidFill>
                <a:latin typeface="Arial Regular" charset="0"/>
                <a:ea typeface="Arial Regular" charset="0"/>
                <a:cs typeface="Arial Regular" charset="0"/>
                <a:sym typeface="Cabin"/>
              </a:rPr>
              <a:t>Advertencia</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FFD966"/>
                </a:solidFill>
                <a:latin typeface="Arial Regular" charset="0"/>
                <a:ea typeface="Arial Regular" charset="0"/>
                <a:cs typeface="Arial Regular" charset="0"/>
                <a:sym typeface="Cabin"/>
              </a:rPr>
              <a:t>Búsqueda</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FF00FF"/>
                </a:solidFill>
                <a:latin typeface="Arial Regular" charset="0"/>
                <a:ea typeface="Arial Regular" charset="0"/>
                <a:cs typeface="Arial Regular" charset="0"/>
                <a:sym typeface="Cabin"/>
              </a:rPr>
              <a:t>Codiciosa</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41" name="Shape 341"/>
          <p:cNvSpPr txBox="1">
            <a:spLocks noGrp="1"/>
          </p:cNvSpPr>
          <p:nvPr>
            <p:ph idx="1"/>
          </p:nvPr>
        </p:nvSpPr>
        <p:spPr>
          <a:xfrm>
            <a:off x="760839" y="2603500"/>
            <a:ext cx="13932000" cy="1565270"/>
          </a:xfrm>
          <a:prstGeom prst="rect">
            <a:avLst/>
          </a:prstGeom>
          <a:noFill/>
          <a:ln>
            <a:noFill/>
          </a:ln>
        </p:spPr>
        <p:txBody>
          <a:bodyPr lIns="38100" tIns="38100" rIns="38100" bIns="38100" anchor="t" anchorCtr="0">
            <a:noAutofit/>
          </a:bodyPr>
          <a:lstStyle/>
          <a:p>
            <a:pPr marL="378206" marR="0" lvl="0" indent="0" algn="l" rtl="0">
              <a:lnSpc>
                <a:spcPct val="100000"/>
              </a:lnSpc>
              <a:spcBef>
                <a:spcPts val="0"/>
              </a:spcBef>
              <a:spcAft>
                <a:spcPts val="0"/>
              </a:spcAft>
              <a:buClr>
                <a:schemeClr val="lt1"/>
              </a:buClr>
              <a:buSzPct val="100000"/>
              <a:buNone/>
            </a:pPr>
            <a:r>
              <a:rPr lang="es-MX" sz="3600" u="none" strike="noStrike" cap="none" dirty="0">
                <a:solidFill>
                  <a:schemeClr val="lt1"/>
                </a:solidFill>
                <a:latin typeface="Arial Regular" charset="0"/>
                <a:ea typeface="Arial Regular" charset="0"/>
                <a:cs typeface="Arial Regular" charset="0"/>
                <a:sym typeface="Cabin"/>
              </a:rPr>
              <a:t>Los caracteres para </a:t>
            </a:r>
            <a:r>
              <a:rPr lang="es-MX" sz="3600" u="none" strike="noStrike" cap="none" dirty="0">
                <a:solidFill>
                  <a:srgbClr val="FF7F00"/>
                </a:solidFill>
                <a:latin typeface="Arial Regular" charset="0"/>
                <a:ea typeface="Arial Regular" charset="0"/>
                <a:cs typeface="Arial Regular" charset="0"/>
                <a:sym typeface="Cabin"/>
              </a:rPr>
              <a:t>repetir</a:t>
            </a:r>
            <a:r>
              <a:rPr lang="es-MX" sz="3600" u="none" strike="noStrike" cap="none" dirty="0">
                <a:solidFill>
                  <a:schemeClr val="lt1"/>
                </a:solidFill>
                <a:latin typeface="Arial Regular" charset="0"/>
                <a:ea typeface="Arial Regular" charset="0"/>
                <a:cs typeface="Arial Regular" charset="0"/>
                <a:sym typeface="Cabin"/>
              </a:rPr>
              <a:t> (</a:t>
            </a:r>
            <a:r>
              <a:rPr lang="es-MX" sz="3600" u="none" strike="noStrike" cap="none" dirty="0">
                <a:solidFill>
                  <a:srgbClr val="FF7F00"/>
                </a:solidFill>
                <a:latin typeface="Arial Regular" charset="0"/>
                <a:ea typeface="Arial Regular" charset="0"/>
                <a:cs typeface="Arial Regular" charset="0"/>
                <a:sym typeface="Cabin"/>
              </a:rPr>
              <a:t>*</a:t>
            </a:r>
            <a:r>
              <a:rPr lang="es-MX" sz="3600" u="none" strike="noStrike" cap="none" dirty="0">
                <a:solidFill>
                  <a:schemeClr val="lt1"/>
                </a:solidFill>
                <a:latin typeface="Arial Regular" charset="0"/>
                <a:ea typeface="Arial Regular" charset="0"/>
                <a:cs typeface="Arial Regular" charset="0"/>
                <a:sym typeface="Cabin"/>
              </a:rPr>
              <a:t> y </a:t>
            </a:r>
            <a:r>
              <a:rPr lang="es-MX" sz="3600" u="none" strike="noStrike" cap="none" dirty="0">
                <a:solidFill>
                  <a:srgbClr val="FF7F00"/>
                </a:solidFill>
                <a:latin typeface="Arial Regular" charset="0"/>
                <a:ea typeface="Arial Regular" charset="0"/>
                <a:cs typeface="Arial Regular" charset="0"/>
                <a:sym typeface="Cabin"/>
              </a:rPr>
              <a:t>+</a:t>
            </a:r>
            <a:r>
              <a:rPr lang="es-MX" sz="3600" u="none" strike="noStrike" cap="none" dirty="0">
                <a:solidFill>
                  <a:schemeClr val="lt1"/>
                </a:solidFill>
                <a:latin typeface="Arial Regular" charset="0"/>
                <a:ea typeface="Arial Regular" charset="0"/>
                <a:cs typeface="Arial Regular" charset="0"/>
                <a:sym typeface="Cabin"/>
              </a:rPr>
              <a:t>) se </a:t>
            </a:r>
            <a:r>
              <a:rPr lang="es-MX" sz="3600" u="none" strike="noStrike" cap="none" dirty="0">
                <a:solidFill>
                  <a:srgbClr val="FF00FF"/>
                </a:solidFill>
                <a:latin typeface="Arial Regular" charset="0"/>
                <a:ea typeface="Arial Regular" charset="0"/>
                <a:cs typeface="Arial Regular" charset="0"/>
                <a:sym typeface="Cabin"/>
              </a:rPr>
              <a:t>extienden</a:t>
            </a:r>
            <a:r>
              <a:rPr lang="es-MX" sz="3600" u="none" strike="noStrike" cap="none" dirty="0">
                <a:solidFill>
                  <a:schemeClr val="lt1"/>
                </a:solidFill>
                <a:latin typeface="Arial Regular" charset="0"/>
                <a:ea typeface="Arial Regular" charset="0"/>
                <a:cs typeface="Arial Regular" charset="0"/>
                <a:sym typeface="Cabin"/>
              </a:rPr>
              <a:t> en ambas direcciones (de forma codiciosa) para encontrar la cadena más larga posible</a:t>
            </a:r>
          </a:p>
        </p:txBody>
      </p:sp>
      <p:sp>
        <p:nvSpPr>
          <p:cNvPr id="342" name="Shape 342"/>
          <p:cNvSpPr txBox="1"/>
          <p:nvPr/>
        </p:nvSpPr>
        <p:spPr>
          <a:xfrm>
            <a:off x="987425" y="4168770"/>
            <a:ext cx="100330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x = </a:t>
            </a:r>
            <a:r>
              <a:rPr lang="en-US" sz="3000" dirty="0">
                <a:solidFill>
                  <a:schemeClr val="lt1"/>
                </a:solidFill>
                <a:latin typeface="Courier"/>
                <a:ea typeface="Courier New"/>
                <a:cs typeface="Courier"/>
                <a:sym typeface="Courier New"/>
              </a:rPr>
              <a:t>'</a:t>
            </a:r>
            <a:r>
              <a:rPr lang="en-US" sz="3000" dirty="0" err="1">
                <a:solidFill>
                  <a:srgbClr val="FF00FF"/>
                </a:solidFill>
                <a:latin typeface="Courier"/>
                <a:ea typeface="Courier New"/>
                <a:cs typeface="Courier"/>
                <a:sym typeface="Courier New"/>
              </a:rPr>
              <a:t>Desde</a:t>
            </a:r>
            <a:r>
              <a:rPr lang="en-US" sz="3000" i="0" u="none" strike="noStrike" cap="none" dirty="0">
                <a:solidFill>
                  <a:srgbClr val="FF00FF"/>
                </a:solidFill>
                <a:latin typeface="Courier"/>
                <a:ea typeface="Courier New"/>
                <a:cs typeface="Courier"/>
                <a:sym typeface="Courier New"/>
              </a:rPr>
              <a:t>: </a:t>
            </a:r>
            <a:r>
              <a:rPr lang="en-US" sz="3000" i="0" u="none" strike="noStrike" cap="none" dirty="0" err="1">
                <a:solidFill>
                  <a:srgbClr val="FF00FF"/>
                </a:solidFill>
                <a:latin typeface="Courier"/>
                <a:ea typeface="Courier New"/>
                <a:cs typeface="Courier"/>
                <a:sym typeface="Courier New"/>
              </a:rPr>
              <a:t>Usando</a:t>
            </a:r>
            <a:r>
              <a:rPr lang="en-US" sz="3000" i="0" u="none" strike="noStrike" cap="none" dirty="0">
                <a:solidFill>
                  <a:srgbClr val="FF00FF"/>
                </a:solidFill>
                <a:latin typeface="Courier"/>
                <a:ea typeface="Courier New"/>
                <a:cs typeface="Courier"/>
                <a:sym typeface="Courier New"/>
              </a:rPr>
              <a:t> el :</a:t>
            </a:r>
            <a:r>
              <a:rPr lang="en-US" sz="3000" i="0" u="none" strike="noStrike" cap="none" dirty="0">
                <a:solidFill>
                  <a:schemeClr val="lt1"/>
                </a:solidFill>
                <a:latin typeface="Courier"/>
                <a:ea typeface="Courier New"/>
                <a:cs typeface="Courier"/>
                <a:sym typeface="Courier New"/>
              </a:rPr>
              <a:t> </a:t>
            </a:r>
            <a:r>
              <a:rPr lang="en-US" sz="3000" i="0" u="none" strike="noStrike" cap="none" dirty="0" err="1">
                <a:solidFill>
                  <a:schemeClr val="lt1"/>
                </a:solidFill>
                <a:latin typeface="Courier"/>
                <a:ea typeface="Courier New"/>
                <a:cs typeface="Courier"/>
                <a:sym typeface="Courier New"/>
              </a:rPr>
              <a:t>caracter</a:t>
            </a:r>
            <a:r>
              <a:rPr lang="en-US" sz="3000" i="0" u="none" strike="noStrike" cap="none" dirty="0">
                <a:solidFill>
                  <a:schemeClr val="lt1"/>
                </a:solidFill>
                <a:latin typeface="Courier"/>
                <a:ea typeface="Courier New"/>
                <a:cs typeface="Courier"/>
                <a:sym typeface="Courier New"/>
              </a:rPr>
              <a:t>'</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^D.+:</a:t>
            </a:r>
            <a:r>
              <a:rPr lang="en-US" sz="3000" i="0" u="none" strike="noStrike" cap="none" dirty="0">
                <a:solidFill>
                  <a:schemeClr val="lt1"/>
                </a:solidFill>
                <a:latin typeface="Courier"/>
                <a:ea typeface="Courier New"/>
                <a:cs typeface="Courier"/>
                <a:sym typeface="Courier New"/>
              </a:rPr>
              <a:t>', 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lvl="0">
              <a:buClr>
                <a:schemeClr val="lt1"/>
              </a:buClr>
              <a:buSzPct val="25000"/>
            </a:pPr>
            <a:r>
              <a:rPr lang="en-US" sz="3000" dirty="0">
                <a:solidFill>
                  <a:schemeClr val="lt1"/>
                </a:solidFill>
                <a:latin typeface="Courier"/>
                <a:ea typeface="Courier New"/>
                <a:cs typeface="Courier"/>
                <a:sym typeface="Courier New"/>
              </a:rPr>
              <a:t>['</a:t>
            </a:r>
            <a:r>
              <a:rPr lang="en-US" sz="3000" dirty="0" err="1">
                <a:solidFill>
                  <a:srgbClr val="00FF00"/>
                </a:solidFill>
                <a:latin typeface="Courier"/>
                <a:ea typeface="Courier New"/>
                <a:cs typeface="Courier"/>
                <a:sym typeface="Courier New"/>
              </a:rPr>
              <a:t>Desde</a:t>
            </a:r>
            <a:r>
              <a:rPr lang="en-US" sz="3000" i="0" u="none" strike="noStrike" cap="none" dirty="0">
                <a:solidFill>
                  <a:srgbClr val="00FF00"/>
                </a:solidFill>
                <a:latin typeface="Courier"/>
                <a:ea typeface="Courier New"/>
                <a:cs typeface="Courier"/>
                <a:sym typeface="Courier New"/>
              </a:rPr>
              <a:t>: </a:t>
            </a:r>
            <a:r>
              <a:rPr lang="en-US" sz="3000" i="0" u="none" strike="noStrike" cap="none" dirty="0" err="1">
                <a:solidFill>
                  <a:srgbClr val="00FF00"/>
                </a:solidFill>
                <a:latin typeface="Courier"/>
                <a:ea typeface="Courier New"/>
                <a:cs typeface="Courier"/>
                <a:sym typeface="Courier New"/>
              </a:rPr>
              <a:t>Usando</a:t>
            </a:r>
            <a:r>
              <a:rPr lang="en-US" sz="3000" i="0" u="none" strike="noStrike" cap="none" dirty="0">
                <a:solidFill>
                  <a:srgbClr val="00FF00"/>
                </a:solidFill>
                <a:latin typeface="Courier"/>
                <a:ea typeface="Courier New"/>
                <a:cs typeface="Courier"/>
                <a:sym typeface="Courier New"/>
              </a:rPr>
              <a:t> el :</a:t>
            </a:r>
            <a:r>
              <a:rPr lang="en-US" sz="3000" i="0" u="none" strike="noStrike" cap="none" dirty="0">
                <a:solidFill>
                  <a:schemeClr val="lt1"/>
                </a:solidFill>
                <a:latin typeface="Courier"/>
                <a:ea typeface="Courier New"/>
                <a:cs typeface="Courier"/>
                <a:sym typeface="Courier New"/>
              </a:rPr>
              <a:t>']</a:t>
            </a:r>
          </a:p>
        </p:txBody>
      </p:sp>
      <p:sp>
        <p:nvSpPr>
          <p:cNvPr id="343" name="Shape 343"/>
          <p:cNvSpPr txBox="1"/>
          <p:nvPr/>
        </p:nvSpPr>
        <p:spPr>
          <a:xfrm>
            <a:off x="10909300" y="5153020"/>
            <a:ext cx="2588999" cy="102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6000" b="0" i="0" u="none" strike="noStrike" cap="none" dirty="0">
                <a:solidFill>
                  <a:srgbClr val="00FF00"/>
                </a:solidFill>
                <a:latin typeface="Courier"/>
                <a:ea typeface="Courier New"/>
                <a:cs typeface="Courier"/>
                <a:sym typeface="Courier New"/>
              </a:rPr>
              <a:t>^D</a:t>
            </a:r>
            <a:r>
              <a:rPr lang="en-US" sz="6000" b="0" i="0" u="none" strike="noStrike" cap="none" dirty="0">
                <a:solidFill>
                  <a:srgbClr val="FF7F00"/>
                </a:solidFill>
                <a:latin typeface="Courier"/>
                <a:ea typeface="Courier New"/>
                <a:cs typeface="Courier"/>
                <a:sym typeface="Courier New"/>
              </a:rPr>
              <a:t>.+</a:t>
            </a:r>
            <a:r>
              <a:rPr lang="en-US" sz="6000" b="0" i="0" u="none" strike="noStrike" cap="none" dirty="0">
                <a:solidFill>
                  <a:srgbClr val="FFFF00"/>
                </a:solidFill>
                <a:latin typeface="Courier"/>
                <a:ea typeface="Courier New"/>
                <a:cs typeface="Courier"/>
                <a:sym typeface="Courier New"/>
              </a:rPr>
              <a:t>:</a:t>
            </a:r>
          </a:p>
        </p:txBody>
      </p:sp>
      <p:sp>
        <p:nvSpPr>
          <p:cNvPr id="344" name="Shape 344"/>
          <p:cNvSpPr txBox="1"/>
          <p:nvPr/>
        </p:nvSpPr>
        <p:spPr>
          <a:xfrm>
            <a:off x="11033877" y="3711570"/>
            <a:ext cx="5041798"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3600" u="none" strike="noStrike" cap="none" dirty="0">
                <a:solidFill>
                  <a:srgbClr val="FF7F00"/>
                </a:solidFill>
                <a:latin typeface="Arial Regular" charset="0"/>
                <a:ea typeface="Arial Regular" charset="0"/>
                <a:cs typeface="Arial Regular" charset="0"/>
                <a:sym typeface="Cabin"/>
              </a:rPr>
              <a:t>Uno o más caracteres</a:t>
            </a:r>
          </a:p>
        </p:txBody>
      </p:sp>
      <p:cxnSp>
        <p:nvCxnSpPr>
          <p:cNvPr id="345" name="Shape 345"/>
          <p:cNvCxnSpPr/>
          <p:nvPr/>
        </p:nvCxnSpPr>
        <p:spPr>
          <a:xfrm rot="10800000" flipH="1">
            <a:off x="12652975" y="4568819"/>
            <a:ext cx="799499" cy="793800"/>
          </a:xfrm>
          <a:prstGeom prst="straightConnector1">
            <a:avLst/>
          </a:prstGeom>
          <a:noFill/>
          <a:ln w="76200" cap="rnd" cmpd="sng">
            <a:solidFill>
              <a:srgbClr val="FF7F00"/>
            </a:solidFill>
            <a:prstDash val="solid"/>
            <a:miter/>
            <a:headEnd type="stealth" w="med" len="med"/>
            <a:tailEnd type="none" w="med" len="med"/>
          </a:ln>
        </p:spPr>
      </p:cxnSp>
      <p:sp>
        <p:nvSpPr>
          <p:cNvPr id="346" name="Shape 346"/>
          <p:cNvSpPr txBox="1"/>
          <p:nvPr/>
        </p:nvSpPr>
        <p:spPr>
          <a:xfrm>
            <a:off x="7289800" y="7051670"/>
            <a:ext cx="41654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Regular" charset="0"/>
                <a:ea typeface="Arial Regular" charset="0"/>
                <a:cs typeface="Arial Regular" charset="0"/>
                <a:sym typeface="Cabin"/>
              </a:rPr>
              <a:t>El </a:t>
            </a:r>
            <a:r>
              <a:rPr lang="es-MX" sz="3600" dirty="0">
                <a:solidFill>
                  <a:srgbClr val="00FF00"/>
                </a:solidFill>
                <a:latin typeface="Arial Regular" charset="0"/>
                <a:ea typeface="Arial Regular" charset="0"/>
                <a:cs typeface="Arial Regular" charset="0"/>
                <a:sym typeface="Cabin"/>
              </a:rPr>
              <a:t>p</a:t>
            </a:r>
            <a:r>
              <a:rPr lang="es-MX" sz="3600" u="none" strike="noStrike" cap="none" dirty="0">
                <a:solidFill>
                  <a:srgbClr val="00FF00"/>
                </a:solidFill>
                <a:latin typeface="Arial Regular" charset="0"/>
                <a:ea typeface="Arial Regular" charset="0"/>
                <a:cs typeface="Arial Regular" charset="0"/>
                <a:sym typeface="Cabin"/>
              </a:rPr>
              <a:t>rimer carácter es una D</a:t>
            </a:r>
          </a:p>
        </p:txBody>
      </p:sp>
      <p:cxnSp>
        <p:nvCxnSpPr>
          <p:cNvPr id="347" name="Shape 347"/>
          <p:cNvCxnSpPr/>
          <p:nvPr/>
        </p:nvCxnSpPr>
        <p:spPr>
          <a:xfrm flipH="1">
            <a:off x="10757590" y="6183306"/>
            <a:ext cx="514499" cy="935099"/>
          </a:xfrm>
          <a:prstGeom prst="straightConnector1">
            <a:avLst/>
          </a:prstGeom>
          <a:noFill/>
          <a:ln w="76200" cap="rnd" cmpd="sng">
            <a:solidFill>
              <a:srgbClr val="00FF00"/>
            </a:solidFill>
            <a:prstDash val="solid"/>
            <a:miter/>
            <a:headEnd type="stealth" w="med" len="med"/>
            <a:tailEnd type="none" w="med" len="med"/>
          </a:ln>
        </p:spPr>
      </p:cxnSp>
      <p:sp>
        <p:nvSpPr>
          <p:cNvPr id="348" name="Shape 348"/>
          <p:cNvSpPr txBox="1"/>
          <p:nvPr/>
        </p:nvSpPr>
        <p:spPr>
          <a:xfrm>
            <a:off x="11785600" y="7064370"/>
            <a:ext cx="41654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MX" sz="3600" u="none" strike="noStrike" cap="none" dirty="0">
                <a:solidFill>
                  <a:srgbClr val="FFFF00"/>
                </a:solidFill>
                <a:latin typeface="Arial Regular" charset="0"/>
                <a:ea typeface="Arial Regular" charset="0"/>
                <a:cs typeface="Arial Regular" charset="0"/>
                <a:sym typeface="Cabin"/>
              </a:rPr>
              <a:t>El último carácter es un :</a:t>
            </a:r>
            <a:endParaRPr lang="es-MX" sz="3600" b="1" u="none" strike="noStrike" cap="none" dirty="0">
              <a:solidFill>
                <a:srgbClr val="FFFF00"/>
              </a:solidFill>
              <a:latin typeface="Arial Regular" charset="0"/>
              <a:ea typeface="Arial Regular" charset="0"/>
              <a:cs typeface="Arial Regular" charset="0"/>
              <a:sym typeface="Cabin"/>
            </a:endParaRPr>
          </a:p>
        </p:txBody>
      </p:sp>
      <p:cxnSp>
        <p:nvCxnSpPr>
          <p:cNvPr id="349" name="Shape 349"/>
          <p:cNvCxnSpPr/>
          <p:nvPr/>
        </p:nvCxnSpPr>
        <p:spPr>
          <a:xfrm>
            <a:off x="13004875" y="6073845"/>
            <a:ext cx="863400" cy="990599"/>
          </a:xfrm>
          <a:prstGeom prst="straightConnector1">
            <a:avLst/>
          </a:prstGeom>
          <a:noFill/>
          <a:ln w="76200" cap="rnd" cmpd="sng">
            <a:solidFill>
              <a:srgbClr val="FFFF00"/>
            </a:solidFill>
            <a:prstDash val="solid"/>
            <a:miter/>
            <a:headEnd type="stealth" w="med" len="med"/>
            <a:tailEnd type="none" w="med" len="med"/>
          </a:ln>
        </p:spPr>
      </p:cxnSp>
      <p:sp>
        <p:nvSpPr>
          <p:cNvPr id="350" name="Shape 350"/>
          <p:cNvSpPr txBox="1"/>
          <p:nvPr/>
        </p:nvSpPr>
        <p:spPr>
          <a:xfrm>
            <a:off x="1155696" y="7359720"/>
            <a:ext cx="4030200" cy="552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MX" sz="3600" dirty="0">
                <a:solidFill>
                  <a:srgbClr val="FFFF00"/>
                </a:solidFill>
                <a:latin typeface="Arial Regular" charset="0"/>
                <a:ea typeface="Arial Regular" charset="0"/>
                <a:cs typeface="Arial Regular" charset="0"/>
                <a:sym typeface="Cabin"/>
              </a:rPr>
              <a:t>¿Por qué no “</a:t>
            </a:r>
            <a:r>
              <a:rPr lang="es-MX" sz="3600" u="none" strike="noStrike" cap="none" dirty="0">
                <a:solidFill>
                  <a:srgbClr val="FFFF00"/>
                </a:solidFill>
                <a:latin typeface="Arial Regular" charset="0"/>
                <a:ea typeface="Arial Regular" charset="0"/>
                <a:cs typeface="Arial Regular" charset="0"/>
                <a:sym typeface="Cabin"/>
              </a:rPr>
              <a:t>Desde:”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FF"/>
              </a:buClr>
              <a:buSzPct val="25000"/>
            </a:pPr>
            <a:r>
              <a:rPr lang="en-US" sz="7600" dirty="0" err="1">
                <a:solidFill>
                  <a:srgbClr val="FFD966"/>
                </a:solidFill>
                <a:latin typeface="Arial Regular" charset="0"/>
                <a:ea typeface="Arial Regular" charset="0"/>
                <a:cs typeface="Arial Regular" charset="0"/>
                <a:sym typeface="Cabin"/>
              </a:rPr>
              <a:t>Búsqueda</a:t>
            </a:r>
            <a:r>
              <a:rPr lang="en-US" sz="7600" dirty="0">
                <a:solidFill>
                  <a:srgbClr val="FFD966"/>
                </a:solidFill>
                <a:latin typeface="Arial Regular" charset="0"/>
                <a:ea typeface="Arial Regular" charset="0"/>
                <a:cs typeface="Arial Regular" charset="0"/>
                <a:sym typeface="Cabin"/>
              </a:rPr>
              <a:t> </a:t>
            </a:r>
            <a:r>
              <a:rPr lang="en-US" sz="7600" u="none" strike="noStrike" cap="none" dirty="0">
                <a:solidFill>
                  <a:srgbClr val="00FFFF"/>
                </a:solidFill>
                <a:latin typeface="Arial Regular" charset="0"/>
                <a:ea typeface="Arial Regular" charset="0"/>
                <a:cs typeface="Arial Regular" charset="0"/>
                <a:sym typeface="Cabin"/>
              </a:rPr>
              <a:t>No-</a:t>
            </a:r>
            <a:r>
              <a:rPr lang="en-US" sz="7600" u="none" strike="noStrike" cap="none" dirty="0" err="1">
                <a:solidFill>
                  <a:srgbClr val="00FFFF"/>
                </a:solidFill>
                <a:latin typeface="Arial Regular" charset="0"/>
                <a:ea typeface="Arial Regular" charset="0"/>
                <a:cs typeface="Arial Regular" charset="0"/>
                <a:sym typeface="Cabin"/>
              </a:rPr>
              <a:t>Codiciosa</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56" name="Shape 356"/>
          <p:cNvSpPr txBox="1">
            <a:spLocks noGrp="1"/>
          </p:cNvSpPr>
          <p:nvPr>
            <p:ph idx="1"/>
          </p:nvPr>
        </p:nvSpPr>
        <p:spPr>
          <a:xfrm>
            <a:off x="899574" y="2581469"/>
            <a:ext cx="11416725" cy="1526909"/>
          </a:xfrm>
          <a:prstGeom prst="rect">
            <a:avLst/>
          </a:prstGeom>
          <a:noFill/>
          <a:ln>
            <a:noFill/>
          </a:ln>
        </p:spPr>
        <p:txBody>
          <a:bodyPr lIns="38100" tIns="38100" rIns="38100" bIns="38100" anchor="t" anchorCtr="0">
            <a:noAutofit/>
          </a:bodyPr>
          <a:lstStyle/>
          <a:p>
            <a:pPr marL="378206" marR="0" lvl="0" indent="0" algn="l" rtl="0">
              <a:lnSpc>
                <a:spcPct val="100000"/>
              </a:lnSpc>
              <a:spcBef>
                <a:spcPts val="0"/>
              </a:spcBef>
              <a:spcAft>
                <a:spcPts val="0"/>
              </a:spcAft>
              <a:buClr>
                <a:schemeClr val="lt1"/>
              </a:buClr>
              <a:buSzPct val="100000"/>
              <a:buNone/>
            </a:pPr>
            <a:r>
              <a:rPr lang="es-MX" sz="3600" u="none" strike="noStrike" cap="none" dirty="0">
                <a:solidFill>
                  <a:schemeClr val="lt1"/>
                </a:solidFill>
                <a:latin typeface="Arial Regular" charset="0"/>
                <a:ea typeface="Arial Regular" charset="0"/>
                <a:cs typeface="Arial Regular" charset="0"/>
                <a:sym typeface="Cabin"/>
              </a:rPr>
              <a:t>¡No todos los códigos de repetición de las expresiones regulares son codiciosos! Si agregas el carácter </a:t>
            </a:r>
            <a:r>
              <a:rPr lang="es-MX" sz="3600" u="none" strike="noStrike" cap="none" dirty="0">
                <a:solidFill>
                  <a:srgbClr val="00FFFF"/>
                </a:solidFill>
                <a:latin typeface="Arial Regular" charset="0"/>
                <a:ea typeface="Arial Regular" charset="0"/>
                <a:cs typeface="Arial Regular" charset="0"/>
                <a:sym typeface="Cabin"/>
              </a:rPr>
              <a:t>?</a:t>
            </a:r>
            <a:r>
              <a:rPr lang="es-MX" sz="3600" u="none" strike="noStrike" cap="none" dirty="0">
                <a:solidFill>
                  <a:schemeClr val="lt1"/>
                </a:solidFill>
                <a:latin typeface="Arial Regular" charset="0"/>
                <a:ea typeface="Arial Regular" charset="0"/>
                <a:cs typeface="Arial Regular" charset="0"/>
                <a:sym typeface="Cabin"/>
              </a:rPr>
              <a:t>, el + y * se relajan un poco...</a:t>
            </a:r>
          </a:p>
        </p:txBody>
      </p:sp>
      <p:sp>
        <p:nvSpPr>
          <p:cNvPr id="357" name="Shape 357"/>
          <p:cNvSpPr txBox="1"/>
          <p:nvPr/>
        </p:nvSpPr>
        <p:spPr>
          <a:xfrm>
            <a:off x="987425" y="4597400"/>
            <a:ext cx="100330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x = '</a:t>
            </a:r>
            <a:r>
              <a:rPr lang="en-US" sz="3000" i="0" u="none" strike="noStrike" cap="none" dirty="0">
                <a:solidFill>
                  <a:srgbClr val="00FFFF"/>
                </a:solidFill>
                <a:latin typeface="Courier"/>
                <a:ea typeface="Courier New"/>
                <a:cs typeface="Courier"/>
                <a:sym typeface="Courier New"/>
              </a:rPr>
              <a:t>From:</a:t>
            </a:r>
            <a:r>
              <a:rPr lang="en-US" sz="3000" i="0" u="none" strike="noStrike" cap="none" dirty="0">
                <a:solidFill>
                  <a:srgbClr val="FF00FF"/>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Using the : character'</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^F.+?:</a:t>
            </a:r>
            <a:r>
              <a:rPr lang="en-US" sz="3000" i="0" u="none" strike="noStrike" cap="none" dirty="0">
                <a:solidFill>
                  <a:schemeClr val="lt1"/>
                </a:solidFill>
                <a:latin typeface="Courier"/>
                <a:ea typeface="Courier New"/>
                <a:cs typeface="Courier"/>
                <a:sym typeface="Courier New"/>
              </a:rPr>
              <a:t>', 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From:</a:t>
            </a:r>
            <a:r>
              <a:rPr lang="en-US" sz="3000" i="0" u="none" strike="noStrike" cap="none" dirty="0">
                <a:solidFill>
                  <a:schemeClr val="lt1"/>
                </a:solidFill>
                <a:latin typeface="Courier"/>
                <a:ea typeface="Courier New"/>
                <a:cs typeface="Courier"/>
                <a:sym typeface="Courier New"/>
              </a:rPr>
              <a:t>']</a:t>
            </a:r>
          </a:p>
        </p:txBody>
      </p:sp>
      <p:sp>
        <p:nvSpPr>
          <p:cNvPr id="358" name="Shape 358"/>
          <p:cNvSpPr txBox="1"/>
          <p:nvPr/>
        </p:nvSpPr>
        <p:spPr>
          <a:xfrm>
            <a:off x="10833100" y="5281604"/>
            <a:ext cx="2966399" cy="102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6000" b="0" i="0" u="none" strike="noStrike" cap="none">
                <a:solidFill>
                  <a:srgbClr val="00FF00"/>
                </a:solidFill>
                <a:latin typeface="Courier"/>
                <a:ea typeface="Courier New"/>
                <a:cs typeface="Courier"/>
                <a:sym typeface="Courier New"/>
              </a:rPr>
              <a:t>^F</a:t>
            </a:r>
            <a:r>
              <a:rPr lang="en-US" sz="6000" b="0" i="0" u="none" strike="noStrike" cap="none">
                <a:solidFill>
                  <a:srgbClr val="FF7F00"/>
                </a:solidFill>
                <a:latin typeface="Courier"/>
                <a:ea typeface="Courier New"/>
                <a:cs typeface="Courier"/>
                <a:sym typeface="Courier New"/>
              </a:rPr>
              <a:t>.+?</a:t>
            </a:r>
            <a:r>
              <a:rPr lang="en-US" sz="6000" i="0" u="none" strike="noStrike" cap="none">
                <a:solidFill>
                  <a:srgbClr val="FFFF00"/>
                </a:solidFill>
                <a:latin typeface="Courier"/>
                <a:ea typeface="Courier New"/>
                <a:cs typeface="Courier"/>
                <a:sym typeface="Courier New"/>
              </a:rPr>
              <a:t>:</a:t>
            </a:r>
          </a:p>
        </p:txBody>
      </p:sp>
      <p:sp>
        <p:nvSpPr>
          <p:cNvPr id="359" name="Shape 359"/>
          <p:cNvSpPr txBox="1"/>
          <p:nvPr/>
        </p:nvSpPr>
        <p:spPr>
          <a:xfrm>
            <a:off x="12747625" y="3344854"/>
            <a:ext cx="32384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3600" u="none" strike="noStrike" cap="none" dirty="0">
                <a:solidFill>
                  <a:srgbClr val="FF7F00"/>
                </a:solidFill>
                <a:latin typeface="Arial Regular" charset="0"/>
                <a:ea typeface="Arial Regular" charset="0"/>
                <a:cs typeface="Arial Regular" charset="0"/>
                <a:sym typeface="Cabin"/>
              </a:rPr>
              <a:t>Uno o más caracteres pero no codicioso</a:t>
            </a:r>
          </a:p>
        </p:txBody>
      </p:sp>
      <p:cxnSp>
        <p:nvCxnSpPr>
          <p:cNvPr id="360" name="Shape 360"/>
          <p:cNvCxnSpPr>
            <a:stCxn id="358" idx="0"/>
          </p:cNvCxnSpPr>
          <p:nvPr/>
        </p:nvCxnSpPr>
        <p:spPr>
          <a:xfrm rot="10800000" flipH="1">
            <a:off x="12316299" y="4472204"/>
            <a:ext cx="547800" cy="809400"/>
          </a:xfrm>
          <a:prstGeom prst="straightConnector1">
            <a:avLst/>
          </a:prstGeom>
          <a:noFill/>
          <a:ln w="76200" cap="rnd" cmpd="sng">
            <a:solidFill>
              <a:srgbClr val="FF7F00"/>
            </a:solidFill>
            <a:prstDash val="solid"/>
            <a:miter/>
            <a:headEnd type="stealth" w="med" len="med"/>
            <a:tailEnd type="none" w="med" len="med"/>
          </a:ln>
        </p:spPr>
      </p:cxnSp>
      <p:sp>
        <p:nvSpPr>
          <p:cNvPr id="361" name="Shape 361"/>
          <p:cNvSpPr txBox="1"/>
          <p:nvPr/>
        </p:nvSpPr>
        <p:spPr>
          <a:xfrm>
            <a:off x="7289800" y="7180254"/>
            <a:ext cx="41654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Regular" charset="0"/>
                <a:ea typeface="Arial Regular" charset="0"/>
                <a:cs typeface="Arial Regular" charset="0"/>
                <a:sym typeface="Cabin"/>
              </a:rPr>
              <a:t>El primer carácter es una F</a:t>
            </a:r>
          </a:p>
        </p:txBody>
      </p:sp>
      <p:cxnSp>
        <p:nvCxnSpPr>
          <p:cNvPr id="362" name="Shape 362"/>
          <p:cNvCxnSpPr/>
          <p:nvPr/>
        </p:nvCxnSpPr>
        <p:spPr>
          <a:xfrm flipH="1">
            <a:off x="10644036" y="6311890"/>
            <a:ext cx="514499" cy="935099"/>
          </a:xfrm>
          <a:prstGeom prst="straightConnector1">
            <a:avLst/>
          </a:prstGeom>
          <a:noFill/>
          <a:ln w="76200" cap="rnd" cmpd="sng">
            <a:solidFill>
              <a:srgbClr val="00FF00"/>
            </a:solidFill>
            <a:prstDash val="solid"/>
            <a:miter/>
            <a:headEnd type="stealth" w="med" len="med"/>
            <a:tailEnd type="none" w="med" len="med"/>
          </a:ln>
        </p:spPr>
      </p:cxnSp>
      <p:sp>
        <p:nvSpPr>
          <p:cNvPr id="363" name="Shape 363"/>
          <p:cNvSpPr txBox="1"/>
          <p:nvPr/>
        </p:nvSpPr>
        <p:spPr>
          <a:xfrm>
            <a:off x="11785600" y="7192954"/>
            <a:ext cx="41654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MX" sz="3600" u="none" strike="noStrike" cap="none" dirty="0">
                <a:solidFill>
                  <a:srgbClr val="FFFF00"/>
                </a:solidFill>
                <a:latin typeface="Arial Regular" charset="0"/>
                <a:ea typeface="Arial Regular" charset="0"/>
                <a:cs typeface="Arial Regular" charset="0"/>
                <a:sym typeface="Cabin"/>
              </a:rPr>
              <a:t>El último carácter es un :</a:t>
            </a:r>
            <a:endParaRPr lang="es-MX" sz="3600" b="1" u="none" strike="noStrike" cap="none" dirty="0">
              <a:solidFill>
                <a:srgbClr val="FFFF00"/>
              </a:solidFill>
              <a:latin typeface="Arial Regular" charset="0"/>
              <a:ea typeface="Arial Regular" charset="0"/>
              <a:cs typeface="Arial Regular" charset="0"/>
              <a:sym typeface="Cabin"/>
            </a:endParaRPr>
          </a:p>
        </p:txBody>
      </p:sp>
      <p:cxnSp>
        <p:nvCxnSpPr>
          <p:cNvPr id="364" name="Shape 364"/>
          <p:cNvCxnSpPr>
            <a:endCxn id="363" idx="0"/>
          </p:cNvCxnSpPr>
          <p:nvPr/>
        </p:nvCxnSpPr>
        <p:spPr>
          <a:xfrm>
            <a:off x="13483749" y="6217054"/>
            <a:ext cx="384600" cy="975900"/>
          </a:xfrm>
          <a:prstGeom prst="straightConnector1">
            <a:avLst/>
          </a:prstGeom>
          <a:noFill/>
          <a:ln w="76200" cap="rnd" cmpd="sng">
            <a:solidFill>
              <a:srgbClr val="FFFF00"/>
            </a:solidFill>
            <a:prstDash val="solid"/>
            <a:miter/>
            <a:headEnd type="stealth"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Regular" charset="0"/>
                <a:ea typeface="Arial Regular" charset="0"/>
                <a:cs typeface="Arial Regular" charset="0"/>
                <a:sym typeface="Cabin"/>
              </a:rPr>
              <a:t>Ajustando</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FFD966"/>
                </a:solidFill>
                <a:latin typeface="Arial Regular" charset="0"/>
                <a:ea typeface="Arial Regular" charset="0"/>
                <a:cs typeface="Arial Regular" charset="0"/>
                <a:sym typeface="Cabin"/>
              </a:rPr>
              <a:t>Extracción</a:t>
            </a:r>
            <a:r>
              <a:rPr lang="en-US" sz="7600" u="none" strike="noStrike" cap="none" dirty="0">
                <a:solidFill>
                  <a:srgbClr val="FFD966"/>
                </a:solidFill>
                <a:latin typeface="Arial Regular" charset="0"/>
                <a:ea typeface="Arial Regular" charset="0"/>
                <a:cs typeface="Arial Regular" charset="0"/>
                <a:sym typeface="Cabin"/>
              </a:rPr>
              <a:t> de </a:t>
            </a:r>
            <a:r>
              <a:rPr lang="en-US" sz="7600" u="none" strike="noStrike" cap="none" dirty="0" err="1">
                <a:solidFill>
                  <a:srgbClr val="FFD966"/>
                </a:solidFill>
                <a:latin typeface="Arial Regular" charset="0"/>
                <a:ea typeface="Arial Regular" charset="0"/>
                <a:cs typeface="Arial Regular" charset="0"/>
                <a:sym typeface="Cabin"/>
              </a:rPr>
              <a:t>Cadenas</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70" name="Shape 370"/>
          <p:cNvSpPr txBox="1">
            <a:spLocks noGrp="1"/>
          </p:cNvSpPr>
          <p:nvPr>
            <p:ph idx="1"/>
          </p:nvPr>
        </p:nvSpPr>
        <p:spPr>
          <a:xfrm>
            <a:off x="1155700" y="2603501"/>
            <a:ext cx="13932000" cy="4065452"/>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s-MX" sz="3600" u="none" strike="noStrike" cap="none" dirty="0">
                <a:solidFill>
                  <a:schemeClr val="lt1"/>
                </a:solidFill>
                <a:latin typeface="Arial Regular" charset="0"/>
                <a:ea typeface="Arial Regular" charset="0"/>
                <a:cs typeface="Arial Regular" charset="0"/>
                <a:sym typeface="Cabin"/>
              </a:rPr>
              <a:t>Puedes redefinir la coincidencia de </a:t>
            </a:r>
            <a:r>
              <a:rPr lang="es-MX" sz="3600" u="none" strike="noStrike" cap="none" dirty="0" err="1">
                <a:solidFill>
                  <a:srgbClr val="FF00FF"/>
                </a:solidFill>
                <a:latin typeface="Arial Regular" charset="0"/>
                <a:ea typeface="Arial Regular" charset="0"/>
                <a:cs typeface="Arial Regular" charset="0"/>
                <a:sym typeface="Cabin"/>
              </a:rPr>
              <a:t>re.findall</a:t>
            </a:r>
            <a:r>
              <a:rPr lang="es-MX" sz="3600" u="none" strike="noStrike" cap="none" dirty="0">
                <a:solidFill>
                  <a:srgbClr val="FF00FF"/>
                </a:solidFill>
                <a:latin typeface="Arial Regular" charset="0"/>
                <a:ea typeface="Arial Regular" charset="0"/>
                <a:cs typeface="Arial Regular" charset="0"/>
                <a:sym typeface="Cabin"/>
              </a:rPr>
              <a:t>() </a:t>
            </a:r>
            <a:r>
              <a:rPr lang="es-MX" sz="3600" dirty="0">
                <a:solidFill>
                  <a:schemeClr val="lt1"/>
                </a:solidFill>
                <a:latin typeface="Arial Regular" charset="0"/>
                <a:ea typeface="Arial Regular" charset="0"/>
                <a:cs typeface="Arial Regular" charset="0"/>
                <a:sym typeface="Cabin"/>
              </a:rPr>
              <a:t>y determinar de forma separada qué porción de la coincidencia va a ser extraída utilizando paréntesis</a:t>
            </a:r>
            <a:endParaRPr lang="es-MX" sz="3600" u="none" strike="noStrike" cap="none" dirty="0">
              <a:solidFill>
                <a:schemeClr val="lt1"/>
              </a:solidFill>
              <a:latin typeface="Arial Regular" charset="0"/>
              <a:ea typeface="Arial Regular" charset="0"/>
              <a:cs typeface="Arial Regular" charset="0"/>
              <a:sym typeface="Cabin"/>
            </a:endParaRPr>
          </a:p>
        </p:txBody>
      </p:sp>
      <p:sp>
        <p:nvSpPr>
          <p:cNvPr id="371" name="Shape 371"/>
          <p:cNvSpPr txBox="1"/>
          <p:nvPr/>
        </p:nvSpPr>
        <p:spPr>
          <a:xfrm>
            <a:off x="916899" y="4675563"/>
            <a:ext cx="14409602" cy="673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New"/>
                <a:cs typeface="Courier"/>
                <a:sym typeface="Courier New"/>
              </a:rPr>
              <a:t>From </a:t>
            </a:r>
            <a:r>
              <a:rPr lang="en-US" sz="3000" i="0" u="none" strike="noStrike" cap="none" dirty="0" err="1">
                <a:solidFill>
                  <a:srgbClr val="00FF00"/>
                </a:solidFill>
                <a:latin typeface="Courier"/>
                <a:ea typeface="Courier New"/>
                <a:cs typeface="Courier"/>
                <a:sym typeface="Courier New"/>
              </a:rPr>
              <a:t>stephen.marquard@uct.ac.za</a:t>
            </a:r>
            <a:r>
              <a:rPr lang="en-US" sz="3000" i="0" u="none" strike="noStrike" cap="none" dirty="0">
                <a:solidFill>
                  <a:srgbClr val="FF7F00"/>
                </a:solidFill>
                <a:latin typeface="Courier"/>
                <a:ea typeface="Courier New"/>
                <a:cs typeface="Courier"/>
                <a:sym typeface="Courier New"/>
              </a:rPr>
              <a:t> Sat Jan  5 09:14:16 2008</a:t>
            </a:r>
          </a:p>
        </p:txBody>
      </p:sp>
      <p:sp>
        <p:nvSpPr>
          <p:cNvPr id="372" name="Shape 372"/>
          <p:cNvSpPr txBox="1"/>
          <p:nvPr/>
        </p:nvSpPr>
        <p:spPr>
          <a:xfrm>
            <a:off x="1345042" y="5765787"/>
            <a:ext cx="11107074" cy="194578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\S+@\</a:t>
            </a:r>
            <a:r>
              <a:rPr lang="en-US" sz="3000" i="0" u="none" strike="noStrike" cap="none" dirty="0" err="1">
                <a:solidFill>
                  <a:srgbClr val="FFFF00"/>
                </a:solidFill>
                <a:latin typeface="Courier"/>
                <a:ea typeface="Courier New"/>
                <a:cs typeface="Courier"/>
                <a:sym typeface="Courier New"/>
              </a:rPr>
              <a:t>S+</a:t>
            </a:r>
            <a:r>
              <a:rPr lang="en-US" sz="3000" i="0" u="none" strike="noStrike" cap="none" dirty="0" err="1">
                <a:solidFill>
                  <a:schemeClr val="lt1"/>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a:t>
            </a:r>
            <a:r>
              <a:rPr lang="en-US" sz="3000" i="0" u="none" strike="noStrike" cap="none" dirty="0" err="1">
                <a:solidFill>
                  <a:srgbClr val="FFFF00"/>
                </a:solidFill>
                <a:latin typeface="Courier"/>
                <a:ea typeface="Courier New"/>
                <a:cs typeface="Courier"/>
                <a:sym typeface="Courier New"/>
              </a:rPr>
              <a:t>stephen.marquard@uct.ac.za</a:t>
            </a:r>
            <a:r>
              <a:rPr lang="en-US" sz="3000" i="0" u="none" strike="noStrike" cap="none" dirty="0">
                <a:solidFill>
                  <a:srgbClr val="FFFF00"/>
                </a:solidFill>
                <a:latin typeface="Courier"/>
                <a:ea typeface="Courier New"/>
                <a:cs typeface="Courier"/>
                <a:sym typeface="Courier New"/>
              </a:rPr>
              <a:t>’]</a:t>
            </a:r>
          </a:p>
        </p:txBody>
      </p:sp>
      <p:sp>
        <p:nvSpPr>
          <p:cNvPr id="373" name="Shape 373"/>
          <p:cNvSpPr txBox="1"/>
          <p:nvPr/>
        </p:nvSpPr>
        <p:spPr>
          <a:xfrm>
            <a:off x="11945942" y="5429625"/>
            <a:ext cx="3238499" cy="926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400" b="0" i="0" u="none" strike="noStrike" cap="none">
                <a:solidFill>
                  <a:srgbClr val="00FF00"/>
                </a:solidFill>
                <a:latin typeface="Courier"/>
                <a:ea typeface="Courier New"/>
                <a:cs typeface="Courier"/>
                <a:sym typeface="Courier New"/>
              </a:rPr>
              <a:t>\S+</a:t>
            </a:r>
            <a:r>
              <a:rPr lang="en-US" sz="4400">
                <a:solidFill>
                  <a:srgbClr val="FFFF00"/>
                </a:solidFill>
                <a:latin typeface="Courier"/>
                <a:ea typeface="Courier New"/>
                <a:cs typeface="Courier"/>
                <a:sym typeface="Courier New"/>
              </a:rPr>
              <a:t>@</a:t>
            </a:r>
            <a:r>
              <a:rPr lang="en-US" sz="4400" b="0" i="0" u="none" strike="noStrike" cap="none">
                <a:solidFill>
                  <a:srgbClr val="00FF00"/>
                </a:solidFill>
                <a:latin typeface="Courier"/>
                <a:ea typeface="Courier New"/>
                <a:cs typeface="Courier"/>
                <a:sym typeface="Courier New"/>
              </a:rPr>
              <a:t>\S+</a:t>
            </a:r>
          </a:p>
        </p:txBody>
      </p:sp>
      <p:sp>
        <p:nvSpPr>
          <p:cNvPr id="374" name="Shape 374"/>
          <p:cNvSpPr txBox="1"/>
          <p:nvPr/>
        </p:nvSpPr>
        <p:spPr>
          <a:xfrm>
            <a:off x="11557408" y="7236369"/>
            <a:ext cx="4015566"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Regular" charset="0"/>
                <a:ea typeface="Arial Regular" charset="0"/>
                <a:cs typeface="Arial Regular" charset="0"/>
                <a:sym typeface="Cabin"/>
              </a:rPr>
              <a:t>Al </a:t>
            </a:r>
            <a:r>
              <a:rPr lang="en-US" sz="3600" u="none" strike="noStrike" cap="none" dirty="0" err="1">
                <a:solidFill>
                  <a:srgbClr val="00FF00"/>
                </a:solidFill>
                <a:latin typeface="Arial Regular" charset="0"/>
                <a:ea typeface="Arial Regular" charset="0"/>
                <a:cs typeface="Arial Regular" charset="0"/>
                <a:sym typeface="Cabin"/>
              </a:rPr>
              <a:t>menos</a:t>
            </a:r>
            <a:r>
              <a:rPr lang="en-US" sz="3600" u="none" strike="noStrike" cap="none" dirty="0">
                <a:solidFill>
                  <a:srgbClr val="00FF00"/>
                </a:solidFill>
                <a:latin typeface="Arial Regular" charset="0"/>
                <a:ea typeface="Arial Regular" charset="0"/>
                <a:cs typeface="Arial Regular" charset="0"/>
                <a:sym typeface="Cabin"/>
              </a:rPr>
              <a:t> un </a:t>
            </a:r>
            <a:r>
              <a:rPr lang="en-US" sz="3600" u="none" strike="noStrike" cap="none" dirty="0" err="1">
                <a:solidFill>
                  <a:srgbClr val="00FF00"/>
                </a:solidFill>
                <a:latin typeface="Arial Regular" charset="0"/>
                <a:ea typeface="Arial Regular" charset="0"/>
                <a:cs typeface="Arial Regular" charset="0"/>
                <a:sym typeface="Cabin"/>
              </a:rPr>
              <a:t>carácter</a:t>
            </a:r>
            <a:r>
              <a:rPr lang="en-US" sz="3600" u="none" strike="noStrike" cap="none" dirty="0">
                <a:solidFill>
                  <a:srgbClr val="00FF00"/>
                </a:solidFill>
                <a:latin typeface="Arial Regular" charset="0"/>
                <a:ea typeface="Arial Regular" charset="0"/>
                <a:cs typeface="Arial Regular" charset="0"/>
                <a:sym typeface="Cabin"/>
              </a:rPr>
              <a:t> que no es </a:t>
            </a:r>
            <a:r>
              <a:rPr lang="en-US" sz="3600" u="none" strike="noStrike" cap="none" dirty="0" err="1">
                <a:solidFill>
                  <a:srgbClr val="00FF00"/>
                </a:solidFill>
                <a:latin typeface="Arial Regular" charset="0"/>
                <a:ea typeface="Arial Regular" charset="0"/>
                <a:cs typeface="Arial Regular" charset="0"/>
                <a:sym typeface="Cabin"/>
              </a:rPr>
              <a:t>espacio</a:t>
            </a:r>
            <a:r>
              <a:rPr lang="en-US" sz="3600" u="none" strike="noStrike" cap="none" dirty="0">
                <a:solidFill>
                  <a:srgbClr val="00FF00"/>
                </a:solidFill>
                <a:latin typeface="Arial Regular" charset="0"/>
                <a:ea typeface="Arial Regular" charset="0"/>
                <a:cs typeface="Arial Regular" charset="0"/>
                <a:sym typeface="Cabin"/>
              </a:rPr>
              <a:t> </a:t>
            </a:r>
            <a:r>
              <a:rPr lang="en-US" sz="3600" u="none" strike="noStrike" cap="none" dirty="0" err="1">
                <a:solidFill>
                  <a:srgbClr val="00FF00"/>
                </a:solidFill>
                <a:latin typeface="Arial Regular" charset="0"/>
                <a:ea typeface="Arial Regular" charset="0"/>
                <a:cs typeface="Arial Regular" charset="0"/>
                <a:sym typeface="Cabin"/>
              </a:rPr>
              <a:t>en</a:t>
            </a:r>
            <a:r>
              <a:rPr lang="en-US" sz="3600" u="none" strike="noStrike" cap="none" dirty="0">
                <a:solidFill>
                  <a:srgbClr val="00FF00"/>
                </a:solidFill>
                <a:latin typeface="Arial Regular" charset="0"/>
                <a:ea typeface="Arial Regular" charset="0"/>
                <a:cs typeface="Arial Regular" charset="0"/>
                <a:sym typeface="Cabin"/>
              </a:rPr>
              <a:t> </a:t>
            </a:r>
            <a:r>
              <a:rPr lang="en-US" sz="3600" u="none" strike="noStrike" cap="none" dirty="0" err="1">
                <a:solidFill>
                  <a:srgbClr val="00FF00"/>
                </a:solidFill>
                <a:latin typeface="Arial Regular" charset="0"/>
                <a:ea typeface="Arial Regular" charset="0"/>
                <a:cs typeface="Arial Regular" charset="0"/>
                <a:sym typeface="Cabin"/>
              </a:rPr>
              <a:t>blanco</a:t>
            </a:r>
            <a:endParaRPr lang="en-US" sz="3600" u="none" strike="noStrike" cap="none" dirty="0">
              <a:solidFill>
                <a:srgbClr val="00FF00"/>
              </a:solidFill>
              <a:latin typeface="Arial Regular" charset="0"/>
              <a:ea typeface="Arial Regular" charset="0"/>
              <a:cs typeface="Arial Regular" charset="0"/>
              <a:sym typeface="Cabin"/>
            </a:endParaRPr>
          </a:p>
        </p:txBody>
      </p:sp>
      <p:cxnSp>
        <p:nvCxnSpPr>
          <p:cNvPr id="375" name="Shape 375"/>
          <p:cNvCxnSpPr/>
          <p:nvPr/>
        </p:nvCxnSpPr>
        <p:spPr>
          <a:xfrm>
            <a:off x="12733342" y="6432825"/>
            <a:ext cx="177900" cy="689099"/>
          </a:xfrm>
          <a:prstGeom prst="straightConnector1">
            <a:avLst/>
          </a:prstGeom>
          <a:noFill/>
          <a:ln w="76200" cap="rnd" cmpd="sng">
            <a:solidFill>
              <a:srgbClr val="00FF00"/>
            </a:solidFill>
            <a:prstDash val="solid"/>
            <a:miter/>
            <a:headEnd type="stealth" w="med" len="med"/>
            <a:tailEnd type="none" w="med" len="med"/>
          </a:ln>
        </p:spPr>
      </p:cxnSp>
      <p:cxnSp>
        <p:nvCxnSpPr>
          <p:cNvPr id="376" name="Shape 376"/>
          <p:cNvCxnSpPr/>
          <p:nvPr/>
        </p:nvCxnSpPr>
        <p:spPr>
          <a:xfrm flipH="1">
            <a:off x="14117504" y="6370911"/>
            <a:ext cx="182699" cy="834899"/>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Regular" charset="0"/>
                <a:ea typeface="Arial Regular" charset="0"/>
                <a:cs typeface="Arial Regular" charset="0"/>
                <a:sym typeface="Cabin"/>
              </a:rPr>
              <a:t>Ajustando</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FFD966"/>
                </a:solidFill>
                <a:latin typeface="Arial Regular" charset="0"/>
                <a:ea typeface="Arial Regular" charset="0"/>
                <a:cs typeface="Arial Regular" charset="0"/>
                <a:sym typeface="Cabin"/>
              </a:rPr>
              <a:t>Extracción</a:t>
            </a:r>
            <a:r>
              <a:rPr lang="en-US" sz="7600" u="none" strike="noStrike" cap="none" dirty="0">
                <a:solidFill>
                  <a:srgbClr val="FFD966"/>
                </a:solidFill>
                <a:latin typeface="Arial Regular" charset="0"/>
                <a:ea typeface="Arial Regular" charset="0"/>
                <a:cs typeface="Arial Regular" charset="0"/>
                <a:sym typeface="Cabin"/>
              </a:rPr>
              <a:t> de </a:t>
            </a:r>
            <a:r>
              <a:rPr lang="en-US" sz="7600" u="none" strike="noStrike" cap="none" dirty="0" err="1">
                <a:solidFill>
                  <a:srgbClr val="FFD966"/>
                </a:solidFill>
                <a:latin typeface="Arial Regular" charset="0"/>
                <a:ea typeface="Arial Regular" charset="0"/>
                <a:cs typeface="Arial Regular" charset="0"/>
                <a:sym typeface="Cabin"/>
              </a:rPr>
              <a:t>Cadenas</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82" name="Shape 382"/>
          <p:cNvSpPr txBox="1">
            <a:spLocks noGrp="1"/>
          </p:cNvSpPr>
          <p:nvPr>
            <p:ph idx="1"/>
          </p:nvPr>
        </p:nvSpPr>
        <p:spPr>
          <a:xfrm>
            <a:off x="1155700" y="2603501"/>
            <a:ext cx="13932000" cy="1345648"/>
          </a:xfrm>
          <a:prstGeom prst="rect">
            <a:avLst/>
          </a:prstGeom>
          <a:noFill/>
          <a:ln>
            <a:noFill/>
          </a:ln>
        </p:spPr>
        <p:txBody>
          <a:bodyPr lIns="38100" tIns="38100" rIns="38100" bIns="38100" anchor="t" anchorCtr="0">
            <a:noAutofit/>
          </a:bodyPr>
          <a:lstStyle/>
          <a:p>
            <a:pPr lvl="0">
              <a:spcBef>
                <a:spcPts val="0"/>
              </a:spcBef>
              <a:buSzPct val="100000"/>
            </a:pPr>
            <a:r>
              <a:rPr lang="es-MX" sz="3600" u="none" strike="noStrike" cap="none" dirty="0">
                <a:solidFill>
                  <a:schemeClr val="lt1"/>
                </a:solidFill>
                <a:latin typeface="Arial Regular" charset="0"/>
                <a:ea typeface="Arial Regular" charset="0"/>
                <a:cs typeface="Arial Regular" charset="0"/>
                <a:sym typeface="Cabin"/>
              </a:rPr>
              <a:t>Los</a:t>
            </a:r>
            <a:r>
              <a:rPr lang="es-MX" sz="3600" u="none" strike="noStrike" cap="none" dirty="0">
                <a:solidFill>
                  <a:srgbClr val="FF00FF"/>
                </a:solidFill>
                <a:latin typeface="Arial Regular" charset="0"/>
                <a:ea typeface="Arial Regular" charset="0"/>
                <a:cs typeface="Arial Regular" charset="0"/>
                <a:sym typeface="Cabin"/>
              </a:rPr>
              <a:t> Paréntesis</a:t>
            </a:r>
            <a:r>
              <a:rPr lang="es-MX" sz="3600" u="none" strike="noStrike" cap="none" dirty="0">
                <a:solidFill>
                  <a:schemeClr val="lt1"/>
                </a:solidFill>
                <a:latin typeface="Arial Regular" charset="0"/>
                <a:ea typeface="Arial Regular" charset="0"/>
                <a:cs typeface="Arial Regular" charset="0"/>
                <a:sym typeface="Cabin"/>
              </a:rPr>
              <a:t> no son parte de la coincidencia – pero indican dónde </a:t>
            </a:r>
            <a:r>
              <a:rPr lang="es-MX" sz="3600" u="none" strike="noStrike" cap="none" dirty="0">
                <a:solidFill>
                  <a:srgbClr val="FF00FF"/>
                </a:solidFill>
                <a:latin typeface="Arial Regular" charset="0"/>
                <a:ea typeface="Arial Regular" charset="0"/>
                <a:cs typeface="Arial Regular" charset="0"/>
                <a:sym typeface="Cabin"/>
              </a:rPr>
              <a:t>em</a:t>
            </a:r>
            <a:r>
              <a:rPr lang="es-MX" sz="3600" dirty="0">
                <a:solidFill>
                  <a:srgbClr val="FF00FF"/>
                </a:solidFill>
                <a:latin typeface="Arial Regular" charset="0"/>
                <a:ea typeface="Arial Regular" charset="0"/>
                <a:cs typeface="Arial Regular" charset="0"/>
                <a:sym typeface="Cabin"/>
              </a:rPr>
              <a:t>pieza</a:t>
            </a:r>
            <a:r>
              <a:rPr lang="es-MX" sz="3600" u="none" strike="noStrike" cap="none" dirty="0">
                <a:solidFill>
                  <a:schemeClr val="lt1"/>
                </a:solidFill>
                <a:latin typeface="Arial Regular" charset="0"/>
                <a:ea typeface="Arial Regular" charset="0"/>
                <a:cs typeface="Arial Regular" charset="0"/>
                <a:sym typeface="Cabin"/>
              </a:rPr>
              <a:t> y </a:t>
            </a:r>
            <a:r>
              <a:rPr lang="es-MX" sz="3600" dirty="0">
                <a:solidFill>
                  <a:srgbClr val="FF00FF"/>
                </a:solidFill>
                <a:latin typeface="Arial Regular" charset="0"/>
                <a:ea typeface="Arial Regular" charset="0"/>
                <a:cs typeface="Arial Regular" charset="0"/>
                <a:sym typeface="Cabin"/>
              </a:rPr>
              <a:t>termina</a:t>
            </a:r>
            <a:r>
              <a:rPr lang="es-MX" sz="3600" u="none" strike="noStrike" cap="none" dirty="0">
                <a:solidFill>
                  <a:schemeClr val="lt1"/>
                </a:solidFill>
                <a:latin typeface="Arial Regular" charset="0"/>
                <a:ea typeface="Arial Regular" charset="0"/>
                <a:cs typeface="Arial Regular" charset="0"/>
                <a:sym typeface="Cabin"/>
              </a:rPr>
              <a:t> cuál cadena extraer</a:t>
            </a:r>
          </a:p>
        </p:txBody>
      </p:sp>
      <p:sp>
        <p:nvSpPr>
          <p:cNvPr id="383" name="Shape 383"/>
          <p:cNvSpPr txBox="1"/>
          <p:nvPr/>
        </p:nvSpPr>
        <p:spPr>
          <a:xfrm>
            <a:off x="1320800" y="4184650"/>
            <a:ext cx="13666800"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New"/>
                <a:cs typeface="Courier"/>
                <a:sym typeface="Courier New"/>
              </a:rPr>
              <a:t>From </a:t>
            </a:r>
            <a:r>
              <a:rPr lang="en-US" sz="3000" i="0" u="none" strike="noStrike" cap="none" dirty="0" err="1">
                <a:solidFill>
                  <a:srgbClr val="00FF00"/>
                </a:solidFill>
                <a:latin typeface="Courier"/>
                <a:ea typeface="Courier New"/>
                <a:cs typeface="Courier"/>
                <a:sym typeface="Courier New"/>
              </a:rPr>
              <a:t>stephen.marquard@uct.ac.za</a:t>
            </a:r>
            <a:r>
              <a:rPr lang="en-US" sz="3000" i="0" u="none" strike="noStrike" cap="none" dirty="0">
                <a:solidFill>
                  <a:srgbClr val="FF7F00"/>
                </a:solidFill>
                <a:latin typeface="Courier"/>
                <a:ea typeface="Courier New"/>
                <a:cs typeface="Courier"/>
                <a:sym typeface="Courier New"/>
              </a:rPr>
              <a:t> Sat Jan  5 09:14:16 2008</a:t>
            </a:r>
          </a:p>
        </p:txBody>
      </p:sp>
      <p:sp>
        <p:nvSpPr>
          <p:cNvPr id="384" name="Shape 384"/>
          <p:cNvSpPr txBox="1"/>
          <p:nvPr/>
        </p:nvSpPr>
        <p:spPr>
          <a:xfrm>
            <a:off x="10377800" y="5581650"/>
            <a:ext cx="6068700" cy="926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7F00"/>
                </a:solidFill>
                <a:latin typeface="Courier"/>
                <a:ea typeface="Courier New"/>
                <a:cs typeface="Courier"/>
                <a:sym typeface="Courier New"/>
              </a:rPr>
              <a:t>^From</a:t>
            </a:r>
            <a:r>
              <a:rPr lang="en-US" sz="4800" dirty="0">
                <a:solidFill>
                  <a:srgbClr val="FF7F00"/>
                </a:solidFill>
                <a:latin typeface="Courier"/>
                <a:ea typeface="Courier New"/>
                <a:cs typeface="Courier"/>
                <a:sym typeface="Courier New"/>
              </a:rPr>
              <a:t> </a:t>
            </a:r>
            <a:r>
              <a:rPr lang="en-US" sz="4800" i="0" u="none" strike="noStrike" cap="none" dirty="0">
                <a:solidFill>
                  <a:srgbClr val="FF00FF"/>
                </a:solidFill>
                <a:latin typeface="Courier"/>
                <a:ea typeface="Courier New"/>
                <a:cs typeface="Courier"/>
                <a:sym typeface="Courier New"/>
              </a:rPr>
              <a:t>(</a:t>
            </a:r>
            <a:r>
              <a:rPr lang="en-US" sz="4800" i="0" u="none" strike="noStrike" cap="none" dirty="0">
                <a:solidFill>
                  <a:srgbClr val="00FF00"/>
                </a:solidFill>
                <a:latin typeface="Courier"/>
                <a:ea typeface="Courier New"/>
                <a:cs typeface="Courier"/>
                <a:sym typeface="Courier New"/>
              </a:rPr>
              <a:t>\S+</a:t>
            </a:r>
            <a:r>
              <a:rPr lang="en-US" sz="4800" i="0" u="none" strike="noStrike" cap="none" dirty="0">
                <a:solidFill>
                  <a:srgbClr val="FFFF00"/>
                </a:solidFill>
                <a:latin typeface="Courier"/>
                <a:ea typeface="Courier New"/>
                <a:cs typeface="Courier"/>
                <a:sym typeface="Courier New"/>
              </a:rPr>
              <a:t>@</a:t>
            </a:r>
            <a:r>
              <a:rPr lang="en-US" sz="4800" i="0" u="none" strike="noStrike" cap="none" dirty="0">
                <a:solidFill>
                  <a:srgbClr val="00FF00"/>
                </a:solidFill>
                <a:latin typeface="Courier"/>
                <a:ea typeface="Courier New"/>
                <a:cs typeface="Courier"/>
                <a:sym typeface="Courier New"/>
              </a:rPr>
              <a:t>\S+</a:t>
            </a:r>
            <a:r>
              <a:rPr lang="en-US" sz="4800" i="0" u="none" strike="noStrike" cap="none" dirty="0">
                <a:solidFill>
                  <a:srgbClr val="FF00FF"/>
                </a:solidFill>
                <a:latin typeface="Courier"/>
                <a:ea typeface="Courier New"/>
                <a:cs typeface="Courier"/>
                <a:sym typeface="Courier New"/>
              </a:rPr>
              <a:t>)</a:t>
            </a:r>
          </a:p>
        </p:txBody>
      </p:sp>
      <p:cxnSp>
        <p:nvCxnSpPr>
          <p:cNvPr id="385" name="Shape 385"/>
          <p:cNvCxnSpPr/>
          <p:nvPr/>
        </p:nvCxnSpPr>
        <p:spPr>
          <a:xfrm>
            <a:off x="12931237" y="6634150"/>
            <a:ext cx="177900" cy="689099"/>
          </a:xfrm>
          <a:prstGeom prst="straightConnector1">
            <a:avLst/>
          </a:prstGeom>
          <a:noFill/>
          <a:ln w="76200" cap="rnd" cmpd="sng">
            <a:solidFill>
              <a:srgbClr val="FF00FF"/>
            </a:solidFill>
            <a:prstDash val="solid"/>
            <a:miter/>
            <a:headEnd type="stealth" w="med" len="med"/>
            <a:tailEnd type="none" w="med" len="med"/>
          </a:ln>
        </p:spPr>
      </p:cxnSp>
      <p:cxnSp>
        <p:nvCxnSpPr>
          <p:cNvPr id="386" name="Shape 386"/>
          <p:cNvCxnSpPr/>
          <p:nvPr/>
        </p:nvCxnSpPr>
        <p:spPr>
          <a:xfrm flipH="1">
            <a:off x="15337812" y="6561199"/>
            <a:ext cx="182699" cy="834899"/>
          </a:xfrm>
          <a:prstGeom prst="straightConnector1">
            <a:avLst/>
          </a:prstGeom>
          <a:noFill/>
          <a:ln w="76200" cap="rnd" cmpd="sng">
            <a:solidFill>
              <a:srgbClr val="FF00FF"/>
            </a:solidFill>
            <a:prstDash val="solid"/>
            <a:miter/>
            <a:headEnd type="stealth" w="med" len="med"/>
            <a:tailEnd type="none" w="med" len="med"/>
          </a:ln>
        </p:spPr>
      </p:cxnSp>
      <p:sp>
        <p:nvSpPr>
          <p:cNvPr id="387" name="Shape 387"/>
          <p:cNvSpPr txBox="1"/>
          <p:nvPr/>
        </p:nvSpPr>
        <p:spPr>
          <a:xfrm>
            <a:off x="786416" y="5120500"/>
            <a:ext cx="9100209" cy="3027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y = </a:t>
            </a:r>
            <a:r>
              <a:rPr lang="en-US" sz="2800" i="0" u="none" strike="noStrike" cap="none" dirty="0" err="1">
                <a:solidFill>
                  <a:schemeClr val="lt1"/>
                </a:solidFill>
                <a:latin typeface="Courier"/>
                <a:ea typeface="Courier New"/>
                <a:cs typeface="Courier"/>
                <a:sym typeface="Courier New"/>
              </a:rPr>
              <a:t>re.findall</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FFFF00"/>
                </a:solidFill>
                <a:latin typeface="Courier"/>
                <a:ea typeface="Courier New"/>
                <a:cs typeface="Courier"/>
                <a:sym typeface="Courier New"/>
              </a:rPr>
              <a:t>\S+@\</a:t>
            </a:r>
            <a:r>
              <a:rPr lang="en-US" sz="2800" i="0" u="none" strike="noStrike" cap="none" dirty="0" err="1">
                <a:solidFill>
                  <a:srgbClr val="FFFF00"/>
                </a:solidFill>
                <a:latin typeface="Courier"/>
                <a:ea typeface="Courier New"/>
                <a:cs typeface="Courier"/>
                <a:sym typeface="Courier New"/>
              </a:rPr>
              <a:t>S+</a:t>
            </a:r>
            <a:r>
              <a:rPr lang="en-US" sz="2800" i="0" u="none" strike="noStrike" cap="none" dirty="0" err="1">
                <a:solidFill>
                  <a:schemeClr val="lt1"/>
                </a:solidFill>
                <a:latin typeface="Courier"/>
                <a:ea typeface="Courier New"/>
                <a:cs typeface="Courier"/>
                <a:sym typeface="Courier New"/>
              </a:rPr>
              <a:t>',x</a:t>
            </a:r>
            <a:r>
              <a:rPr lang="en-US" sz="28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New"/>
                <a:cs typeface="Courier"/>
                <a:sym typeface="Courier New"/>
              </a:rPr>
              <a:t>['</a:t>
            </a:r>
            <a:r>
              <a:rPr lang="en-US" sz="2800" i="0" u="none" strike="noStrike" cap="none" dirty="0" err="1">
                <a:solidFill>
                  <a:srgbClr val="FFFF00"/>
                </a:solidFill>
                <a:latin typeface="Courier"/>
                <a:ea typeface="Courier New"/>
                <a:cs typeface="Courier"/>
                <a:sym typeface="Courier New"/>
              </a:rPr>
              <a:t>stephen.marquard@uct.ac.za</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chemeClr val="lt1"/>
                </a:solidFill>
                <a:latin typeface="Courier"/>
                <a:ea typeface="Courier New"/>
                <a:cs typeface="Courier"/>
                <a:sym typeface="Courier New"/>
              </a:rPr>
              <a:t>&gt;&gt;&gt; y = </a:t>
            </a:r>
            <a:r>
              <a:rPr lang="en-US" sz="2800" i="0" u="none" strike="noStrike" cap="none" dirty="0" err="1">
                <a:solidFill>
                  <a:schemeClr val="lt1"/>
                </a:solidFill>
                <a:latin typeface="Courier"/>
                <a:ea typeface="Courier New"/>
                <a:cs typeface="Courier"/>
                <a:sym typeface="Courier New"/>
              </a:rPr>
              <a:t>re.findall</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00FF00"/>
                </a:solidFill>
                <a:latin typeface="Courier"/>
                <a:ea typeface="Courier New"/>
                <a:cs typeface="Courier"/>
                <a:sym typeface="Courier New"/>
              </a:rPr>
              <a:t>^From (\S+@\S+)</a:t>
            </a:r>
            <a:r>
              <a:rPr lang="en-US" sz="28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chemeClr val="lt1"/>
                </a:solidFill>
                <a:latin typeface="Courier"/>
                <a:ea typeface="Courier New"/>
                <a:cs typeface="Courier"/>
                <a:sym typeface="Courier New"/>
              </a:rPr>
              <a:t>['</a:t>
            </a:r>
            <a:r>
              <a:rPr lang="en-US" sz="2800" i="0" u="none" strike="noStrike" cap="none" dirty="0" err="1">
                <a:solidFill>
                  <a:srgbClr val="00FF00"/>
                </a:solidFill>
                <a:latin typeface="Courier"/>
                <a:ea typeface="Courier New"/>
                <a:cs typeface="Courier"/>
                <a:sym typeface="Courier New"/>
              </a:rPr>
              <a:t>stephen.marquard@uct.ac.za</a:t>
            </a:r>
            <a:r>
              <a:rPr lang="en-US" sz="2800" i="0" u="none" strike="noStrike" cap="none" dirty="0">
                <a:solidFill>
                  <a:schemeClr val="lt1"/>
                </a:solidFill>
                <a:latin typeface="Courier"/>
                <a:ea typeface="Courier New"/>
                <a:cs typeface="Courier"/>
                <a:sym typeface="Courier New"/>
              </a:rPr>
              <a:t>']</a:t>
            </a:r>
          </a:p>
        </p:txBody>
      </p:sp>
      <p:sp>
        <p:nvSpPr>
          <p:cNvPr id="9" name="Shape 374">
            <a:extLst>
              <a:ext uri="{FF2B5EF4-FFF2-40B4-BE49-F238E27FC236}">
                <a16:creationId xmlns:a16="http://schemas.microsoft.com/office/drawing/2014/main" id="{CA2125B5-A115-4E72-BAEA-CBACBC6E69A7}"/>
              </a:ext>
            </a:extLst>
          </p:cNvPr>
          <p:cNvSpPr txBox="1"/>
          <p:nvPr/>
        </p:nvSpPr>
        <p:spPr>
          <a:xfrm>
            <a:off x="12020871" y="7377994"/>
            <a:ext cx="4015566"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Regular" charset="0"/>
                <a:ea typeface="Arial Regular" charset="0"/>
                <a:cs typeface="Arial Regular" charset="0"/>
                <a:sym typeface="Cabin"/>
              </a:rPr>
              <a:t>Al </a:t>
            </a:r>
            <a:r>
              <a:rPr lang="en-US" sz="3600" u="none" strike="noStrike" cap="none" dirty="0" err="1">
                <a:solidFill>
                  <a:srgbClr val="00FF00"/>
                </a:solidFill>
                <a:latin typeface="Arial Regular" charset="0"/>
                <a:ea typeface="Arial Regular" charset="0"/>
                <a:cs typeface="Arial Regular" charset="0"/>
                <a:sym typeface="Cabin"/>
              </a:rPr>
              <a:t>menos</a:t>
            </a:r>
            <a:r>
              <a:rPr lang="en-US" sz="3600" u="none" strike="noStrike" cap="none" dirty="0">
                <a:solidFill>
                  <a:srgbClr val="00FF00"/>
                </a:solidFill>
                <a:latin typeface="Arial Regular" charset="0"/>
                <a:ea typeface="Arial Regular" charset="0"/>
                <a:cs typeface="Arial Regular" charset="0"/>
                <a:sym typeface="Cabin"/>
              </a:rPr>
              <a:t> un </a:t>
            </a:r>
            <a:r>
              <a:rPr lang="en-US" sz="3600" u="none" strike="noStrike" cap="none" dirty="0" err="1">
                <a:solidFill>
                  <a:srgbClr val="00FF00"/>
                </a:solidFill>
                <a:latin typeface="Arial Regular" charset="0"/>
                <a:ea typeface="Arial Regular" charset="0"/>
                <a:cs typeface="Arial Regular" charset="0"/>
                <a:sym typeface="Cabin"/>
              </a:rPr>
              <a:t>carácter</a:t>
            </a:r>
            <a:r>
              <a:rPr lang="en-US" sz="3600" u="none" strike="noStrike" cap="none" dirty="0">
                <a:solidFill>
                  <a:srgbClr val="00FF00"/>
                </a:solidFill>
                <a:latin typeface="Arial Regular" charset="0"/>
                <a:ea typeface="Arial Regular" charset="0"/>
                <a:cs typeface="Arial Regular" charset="0"/>
                <a:sym typeface="Cabin"/>
              </a:rPr>
              <a:t> que no es </a:t>
            </a:r>
            <a:r>
              <a:rPr lang="en-US" sz="3600" u="none" strike="noStrike" cap="none" dirty="0" err="1">
                <a:solidFill>
                  <a:srgbClr val="00FF00"/>
                </a:solidFill>
                <a:latin typeface="Arial Regular" charset="0"/>
                <a:ea typeface="Arial Regular" charset="0"/>
                <a:cs typeface="Arial Regular" charset="0"/>
                <a:sym typeface="Cabin"/>
              </a:rPr>
              <a:t>espacio</a:t>
            </a:r>
            <a:r>
              <a:rPr lang="en-US" sz="3600" u="none" strike="noStrike" cap="none" dirty="0">
                <a:solidFill>
                  <a:srgbClr val="00FF00"/>
                </a:solidFill>
                <a:latin typeface="Arial Regular" charset="0"/>
                <a:ea typeface="Arial Regular" charset="0"/>
                <a:cs typeface="Arial Regular" charset="0"/>
                <a:sym typeface="Cabin"/>
              </a:rPr>
              <a:t> </a:t>
            </a:r>
            <a:r>
              <a:rPr lang="en-US" sz="3600" u="none" strike="noStrike" cap="none" dirty="0" err="1">
                <a:solidFill>
                  <a:srgbClr val="00FF00"/>
                </a:solidFill>
                <a:latin typeface="Arial Regular" charset="0"/>
                <a:ea typeface="Arial Regular" charset="0"/>
                <a:cs typeface="Arial Regular" charset="0"/>
                <a:sym typeface="Cabin"/>
              </a:rPr>
              <a:t>en</a:t>
            </a:r>
            <a:r>
              <a:rPr lang="en-US" sz="3600" u="none" strike="noStrike" cap="none" dirty="0">
                <a:solidFill>
                  <a:srgbClr val="00FF00"/>
                </a:solidFill>
                <a:latin typeface="Arial Regular" charset="0"/>
                <a:ea typeface="Arial Regular" charset="0"/>
                <a:cs typeface="Arial Regular" charset="0"/>
                <a:sym typeface="Cabin"/>
              </a:rPr>
              <a:t> </a:t>
            </a:r>
            <a:r>
              <a:rPr lang="en-US" sz="3600" u="none" strike="noStrike" cap="none" dirty="0" err="1">
                <a:solidFill>
                  <a:srgbClr val="00FF00"/>
                </a:solidFill>
                <a:latin typeface="Arial Regular" charset="0"/>
                <a:ea typeface="Arial Regular" charset="0"/>
                <a:cs typeface="Arial Regular" charset="0"/>
                <a:sym typeface="Cabin"/>
              </a:rPr>
              <a:t>blanco</a:t>
            </a:r>
            <a:endParaRPr lang="en-US" sz="3600" u="none" strike="noStrike" cap="none" dirty="0">
              <a:solidFill>
                <a:srgbClr val="00FF00"/>
              </a:solidFill>
              <a:latin typeface="Arial Regular" charset="0"/>
              <a:ea typeface="Arial Regular" charset="0"/>
              <a:cs typeface="Arial Regular" charset="0"/>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7800" u="none" strike="noStrike" cap="none" dirty="0">
                <a:solidFill>
                  <a:srgbClr val="FFD966"/>
                </a:solidFill>
                <a:latin typeface="Arial Regular" charset="0"/>
                <a:ea typeface="Arial Regular" charset="0"/>
                <a:cs typeface="Arial Regular" charset="0"/>
                <a:sym typeface="Cabin"/>
              </a:rPr>
              <a:t>Expresiones Regulares</a:t>
            </a:r>
          </a:p>
        </p:txBody>
      </p:sp>
      <p:sp>
        <p:nvSpPr>
          <p:cNvPr id="214" name="Shape 214"/>
          <p:cNvSpPr txBox="1"/>
          <p:nvPr/>
        </p:nvSpPr>
        <p:spPr>
          <a:xfrm>
            <a:off x="2417650" y="7304649"/>
            <a:ext cx="114081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Regular" charset="0"/>
                <a:ea typeface="Arial Regular" charset="0"/>
                <a:cs typeface="Arial Regular" charset="0"/>
                <a:sym typeface="Cabin"/>
                <a:hlinkClick r:id="rId3"/>
              </a:rPr>
              <a:t>https://es.wikipedia.org/wiki/Expresi%C3%B3n_regular</a:t>
            </a:r>
            <a:endParaRPr lang="en-US" sz="3000" u="sng" strike="noStrike" cap="none" dirty="0">
              <a:solidFill>
                <a:srgbClr val="FFFF00"/>
              </a:solidFill>
              <a:latin typeface="Arial Regular" charset="0"/>
              <a:ea typeface="Arial Regular" charset="0"/>
              <a:cs typeface="Arial Regular" charset="0"/>
              <a:sym typeface="Cabin"/>
              <a:hlinkClick r:id="rId4"/>
            </a:endParaRPr>
          </a:p>
        </p:txBody>
      </p:sp>
      <p:sp>
        <p:nvSpPr>
          <p:cNvPr id="215" name="Shape 215"/>
          <p:cNvSpPr txBox="1"/>
          <p:nvPr/>
        </p:nvSpPr>
        <p:spPr>
          <a:xfrm>
            <a:off x="2806700" y="2946400"/>
            <a:ext cx="10642499" cy="4281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u="none" strike="noStrike" cap="none" dirty="0">
                <a:solidFill>
                  <a:schemeClr val="lt1"/>
                </a:solidFill>
                <a:latin typeface="Arial Regular" charset="0"/>
                <a:ea typeface="Arial Regular" charset="0"/>
                <a:cs typeface="Arial Regular" charset="0"/>
                <a:sym typeface="Cabin"/>
              </a:rPr>
              <a:t>En la computación, una expresión regular, también conocida como “</a:t>
            </a:r>
            <a:r>
              <a:rPr lang="es-MX" sz="3600" u="none" strike="noStrike" cap="none" dirty="0" err="1">
                <a:solidFill>
                  <a:schemeClr val="lt1"/>
                </a:solidFill>
                <a:latin typeface="Arial Regular" charset="0"/>
                <a:ea typeface="Arial Regular" charset="0"/>
                <a:cs typeface="Arial Regular" charset="0"/>
                <a:sym typeface="Cabin"/>
              </a:rPr>
              <a:t>regex</a:t>
            </a:r>
            <a:r>
              <a:rPr lang="es-MX" sz="3600" u="none" strike="noStrike" cap="none" dirty="0">
                <a:solidFill>
                  <a:schemeClr val="lt1"/>
                </a:solidFill>
                <a:latin typeface="Arial Regular" charset="0"/>
                <a:ea typeface="Arial Regular" charset="0"/>
                <a:cs typeface="Arial Regular" charset="0"/>
                <a:sym typeface="Cabin"/>
              </a:rPr>
              <a:t>” o </a:t>
            </a:r>
            <a:r>
              <a:rPr lang="es-MX" sz="3600" dirty="0">
                <a:solidFill>
                  <a:schemeClr val="lt1"/>
                </a:solidFill>
                <a:latin typeface="Arial Regular" charset="0"/>
                <a:ea typeface="Arial Regular" charset="0"/>
                <a:cs typeface="Arial Regular" charset="0"/>
                <a:sym typeface="Cabin"/>
              </a:rPr>
              <a:t>“</a:t>
            </a:r>
            <a:r>
              <a:rPr lang="es-MX" sz="3600" u="none" strike="noStrike" cap="none" dirty="0" err="1">
                <a:solidFill>
                  <a:schemeClr val="lt1"/>
                </a:solidFill>
                <a:latin typeface="Arial Regular" charset="0"/>
                <a:ea typeface="Arial Regular" charset="0"/>
                <a:cs typeface="Arial Regular" charset="0"/>
                <a:sym typeface="Cabin"/>
              </a:rPr>
              <a:t>regexp</a:t>
            </a:r>
            <a:r>
              <a:rPr lang="es-MX" sz="3600" dirty="0">
                <a:solidFill>
                  <a:schemeClr val="lt1"/>
                </a:solidFill>
                <a:latin typeface="Arial Regular" charset="0"/>
                <a:ea typeface="Arial Regular" charset="0"/>
                <a:cs typeface="Arial Regular" charset="0"/>
                <a:sym typeface="Cabin"/>
              </a:rPr>
              <a:t>”</a:t>
            </a:r>
            <a:r>
              <a:rPr lang="es-MX" sz="3600" u="none" strike="noStrike" cap="none" dirty="0">
                <a:solidFill>
                  <a:schemeClr val="lt1"/>
                </a:solidFill>
                <a:latin typeface="Arial Regular" charset="0"/>
                <a:ea typeface="Arial Regular" charset="0"/>
                <a:cs typeface="Arial Regular" charset="0"/>
                <a:sym typeface="Cabin"/>
              </a:rPr>
              <a:t>, provee una forma concisa y flexible para encontrar cadenas de texto tales como caracteres específicos, palabras, o patrones de caracteres. Una expresión regular está escrita en un lenguaje formal que puede ser interpretado por un procesador de expresiones regulares.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3718"/>
            <a:ext cx="16256000" cy="1706182"/>
          </a:xfrm>
        </p:spPr>
        <p:txBody>
          <a:bodyPr/>
          <a:lstStyle/>
          <a:p>
            <a:r>
              <a:rPr lang="es-MX" dirty="0"/>
              <a:t>Ejemplos de análisis de cadenas…</a:t>
            </a:r>
            <a:endParaRPr lang="en-US" dirty="0"/>
          </a:p>
        </p:txBody>
      </p:sp>
    </p:spTree>
    <p:extLst>
      <p:ext uri="{BB962C8B-B14F-4D97-AF65-F5344CB8AC3E}">
        <p14:creationId xmlns:p14="http://schemas.microsoft.com/office/powerpoint/2010/main" val="149967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p:nvPr/>
        </p:nvSpPr>
        <p:spPr>
          <a:xfrm>
            <a:off x="787475" y="3154351"/>
            <a:ext cx="15182700" cy="478370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00FF00"/>
                </a:solidFill>
                <a:latin typeface="Courier"/>
                <a:ea typeface="Courier New"/>
                <a:cs typeface="Courier"/>
                <a:sym typeface="Courier New"/>
              </a:rPr>
              <a:t>data</a:t>
            </a:r>
            <a:r>
              <a:rPr lang="en-US" sz="2800" i="0" u="none" strike="noStrike" cap="none" dirty="0">
                <a:solidFill>
                  <a:schemeClr val="lt1"/>
                </a:solidFill>
                <a:latin typeface="Courier"/>
                <a:ea typeface="Courier New"/>
                <a:cs typeface="Courier"/>
                <a:sym typeface="Courier New"/>
              </a:rPr>
              <a:t> = </a:t>
            </a:r>
            <a:r>
              <a:rPr lang="en-US" sz="2800" i="0" u="none" strike="noStrike" cap="none" dirty="0">
                <a:solidFill>
                  <a:srgbClr val="FF7F00"/>
                </a:solidFill>
                <a:latin typeface="Courier"/>
                <a:ea typeface="Courier New"/>
                <a:cs typeface="Courier"/>
                <a:sym typeface="Courier New"/>
              </a:rPr>
              <a:t>'From </a:t>
            </a:r>
            <a:r>
              <a:rPr lang="en-US" sz="2800" i="0" u="none" strike="noStrike" cap="none" dirty="0" err="1">
                <a:solidFill>
                  <a:srgbClr val="FF7F00"/>
                </a:solidFill>
                <a:latin typeface="Courier"/>
                <a:ea typeface="Courier New"/>
                <a:cs typeface="Courier"/>
                <a:sym typeface="Courier New"/>
              </a:rPr>
              <a:t>stephen.marquard@uct.ac.za</a:t>
            </a:r>
            <a:r>
              <a:rPr lang="en-US" sz="2800" i="0" u="none" strike="noStrike" cap="none" dirty="0">
                <a:solidFill>
                  <a:srgbClr val="FF7F00"/>
                </a:solidFill>
                <a:latin typeface="Courier"/>
                <a:ea typeface="Courier New"/>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err="1">
                <a:solidFill>
                  <a:srgbClr val="00FF00"/>
                </a:solidFill>
                <a:latin typeface="Courier"/>
                <a:ea typeface="Courier New"/>
                <a:cs typeface="Courier"/>
                <a:sym typeface="Courier New"/>
              </a:rPr>
              <a:t>atpos</a:t>
            </a:r>
            <a:r>
              <a:rPr lang="en-US" sz="2800" i="0" u="none" strike="noStrike" cap="none" dirty="0">
                <a:solidFill>
                  <a:schemeClr val="lt1"/>
                </a:solidFill>
                <a:latin typeface="Courier"/>
                <a:ea typeface="Courier New"/>
                <a:cs typeface="Courier"/>
                <a:sym typeface="Courier New"/>
              </a:rPr>
              <a:t> = </a:t>
            </a:r>
            <a:r>
              <a:rPr lang="en-US" sz="2800" i="0" u="none" strike="noStrike" cap="none" dirty="0" err="1">
                <a:solidFill>
                  <a:srgbClr val="00FF00"/>
                </a:solidFill>
                <a:latin typeface="Courier"/>
                <a:ea typeface="Courier New"/>
                <a:cs typeface="Courier"/>
                <a:sym typeface="Courier New"/>
              </a:rPr>
              <a:t>data</a:t>
            </a:r>
            <a:r>
              <a:rPr lang="en-US" sz="2800" i="0" u="none" strike="noStrike" cap="none" dirty="0" err="1">
                <a:solidFill>
                  <a:srgbClr val="FF00FF"/>
                </a:solidFill>
                <a:latin typeface="Courier"/>
                <a:ea typeface="Courier New"/>
                <a:cs typeface="Courier"/>
                <a:sym typeface="Courier New"/>
              </a:rPr>
              <a:t>.find</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FF7F00"/>
                </a:solidFill>
                <a:latin typeface="Courier"/>
                <a:ea typeface="Courier New"/>
                <a:cs typeface="Courier"/>
                <a:sym typeface="Courier New"/>
              </a:rPr>
              <a:t>'@</a:t>
            </a:r>
            <a:r>
              <a:rPr lang="en-US" sz="28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FF00"/>
                </a:solidFill>
                <a:latin typeface="Courier"/>
                <a:ea typeface="Courier New"/>
                <a:cs typeface="Courier"/>
                <a:sym typeface="Courier New"/>
              </a:rPr>
              <a:t>print(</a:t>
            </a:r>
            <a:r>
              <a:rPr lang="en-US" sz="2800" i="0" u="none" strike="noStrike" cap="none" dirty="0" err="1">
                <a:solidFill>
                  <a:srgbClr val="00FF00"/>
                </a:solidFill>
                <a:latin typeface="Courier"/>
                <a:ea typeface="Courier New"/>
                <a:cs typeface="Courier"/>
                <a:sym typeface="Courier New"/>
              </a:rPr>
              <a:t>atpos</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21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err="1">
                <a:solidFill>
                  <a:srgbClr val="00FF00"/>
                </a:solidFill>
                <a:latin typeface="Courier"/>
                <a:ea typeface="Courier New"/>
                <a:cs typeface="Courier"/>
                <a:sym typeface="Courier New"/>
              </a:rPr>
              <a:t>sppos</a:t>
            </a:r>
            <a:r>
              <a:rPr lang="en-US" sz="2800" i="0" u="none" strike="noStrike" cap="none" dirty="0">
                <a:solidFill>
                  <a:schemeClr val="lt1"/>
                </a:solidFill>
                <a:latin typeface="Courier"/>
                <a:ea typeface="Courier New"/>
                <a:cs typeface="Courier"/>
                <a:sym typeface="Courier New"/>
              </a:rPr>
              <a:t> = </a:t>
            </a:r>
            <a:r>
              <a:rPr lang="en-US" sz="2800" i="0" u="none" strike="noStrike" cap="none" dirty="0" err="1">
                <a:solidFill>
                  <a:srgbClr val="00FF00"/>
                </a:solidFill>
                <a:latin typeface="Courier"/>
                <a:ea typeface="Courier New"/>
                <a:cs typeface="Courier"/>
                <a:sym typeface="Courier New"/>
              </a:rPr>
              <a:t>data</a:t>
            </a:r>
            <a:r>
              <a:rPr lang="en-US" sz="2800" i="0" u="none" strike="noStrike" cap="none" dirty="0" err="1">
                <a:solidFill>
                  <a:srgbClr val="FF00FF"/>
                </a:solidFill>
                <a:latin typeface="Courier"/>
                <a:ea typeface="Courier New"/>
                <a:cs typeface="Courier"/>
                <a:sym typeface="Courier New"/>
              </a:rPr>
              <a:t>.find</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FF7F00"/>
                </a:solidFill>
                <a:latin typeface="Courier"/>
                <a:ea typeface="Courier New"/>
                <a:cs typeface="Courier"/>
                <a:sym typeface="Courier New"/>
              </a:rPr>
              <a:t>' '</a:t>
            </a:r>
            <a:r>
              <a:rPr lang="en-US" sz="2800" i="0" u="none" strike="noStrike" cap="none" dirty="0">
                <a:solidFill>
                  <a:schemeClr val="lt1"/>
                </a:solidFill>
                <a:latin typeface="Courier"/>
                <a:ea typeface="Courier New"/>
                <a:cs typeface="Courier"/>
                <a:sym typeface="Courier New"/>
              </a:rPr>
              <a:t>,</a:t>
            </a:r>
            <a:r>
              <a:rPr lang="en-US" sz="2800" i="0" u="none" strike="noStrike" cap="none" dirty="0" err="1">
                <a:solidFill>
                  <a:srgbClr val="00FF00"/>
                </a:solidFill>
                <a:latin typeface="Courier"/>
                <a:ea typeface="Courier New"/>
                <a:cs typeface="Courier"/>
                <a:sym typeface="Courier New"/>
              </a:rPr>
              <a:t>atpos</a:t>
            </a:r>
            <a:r>
              <a:rPr lang="en-US" sz="28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FF00"/>
                </a:solidFill>
                <a:latin typeface="Courier"/>
                <a:ea typeface="Courier New"/>
                <a:cs typeface="Courier"/>
                <a:sym typeface="Courier New"/>
              </a:rPr>
              <a:t>print(</a:t>
            </a:r>
            <a:r>
              <a:rPr lang="en-US" sz="2800" i="0" u="none" strike="noStrike" cap="none" dirty="0" err="1">
                <a:solidFill>
                  <a:srgbClr val="00FF00"/>
                </a:solidFill>
                <a:latin typeface="Courier"/>
                <a:ea typeface="Courier New"/>
                <a:cs typeface="Courier"/>
                <a:sym typeface="Courier New"/>
              </a:rPr>
              <a:t>sppos</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31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00FF00"/>
                </a:solidFill>
                <a:latin typeface="Courier"/>
                <a:ea typeface="Courier New"/>
                <a:cs typeface="Courier"/>
                <a:sym typeface="Courier New"/>
              </a:rPr>
              <a:t>host</a:t>
            </a:r>
            <a:r>
              <a:rPr lang="en-US" sz="2800" i="0" u="none" strike="noStrike" cap="none" dirty="0">
                <a:solidFill>
                  <a:schemeClr val="lt1"/>
                </a:solidFill>
                <a:latin typeface="Courier"/>
                <a:ea typeface="Courier New"/>
                <a:cs typeface="Courier"/>
                <a:sym typeface="Courier New"/>
              </a:rPr>
              <a:t> = </a:t>
            </a:r>
            <a:r>
              <a:rPr lang="en-US" sz="2800" i="0" u="none" strike="noStrike" cap="none" dirty="0">
                <a:solidFill>
                  <a:srgbClr val="00FF00"/>
                </a:solidFill>
                <a:latin typeface="Courier"/>
                <a:ea typeface="Courier New"/>
                <a:cs typeface="Courier"/>
                <a:sym typeface="Courier New"/>
              </a:rPr>
              <a:t>data</a:t>
            </a:r>
            <a:r>
              <a:rPr lang="en-US" sz="2800" i="0" u="none" strike="noStrike" cap="none" dirty="0">
                <a:solidFill>
                  <a:srgbClr val="00FFFF"/>
                </a:solidFill>
                <a:latin typeface="Courier"/>
                <a:ea typeface="Courier New"/>
                <a:cs typeface="Courier"/>
                <a:sym typeface="Courier New"/>
              </a:rPr>
              <a:t>[</a:t>
            </a:r>
            <a:r>
              <a:rPr lang="en-US" sz="2800" i="0" u="none" strike="noStrike" cap="none" dirty="0">
                <a:solidFill>
                  <a:srgbClr val="00FF00"/>
                </a:solidFill>
                <a:latin typeface="Courier"/>
                <a:ea typeface="Courier New"/>
                <a:cs typeface="Courier"/>
                <a:sym typeface="Courier New"/>
              </a:rPr>
              <a:t>atpos</a:t>
            </a:r>
            <a:r>
              <a:rPr lang="en-US" sz="2800" i="0" u="none" strike="noStrike" cap="none" dirty="0">
                <a:solidFill>
                  <a:srgbClr val="00FFFF"/>
                </a:solidFill>
                <a:latin typeface="Courier"/>
                <a:ea typeface="Courier New"/>
                <a:cs typeface="Courier"/>
                <a:sym typeface="Courier New"/>
              </a:rPr>
              <a:t>+</a:t>
            </a:r>
            <a:r>
              <a:rPr lang="en-US" sz="2800" i="0" u="none" strike="noStrike" cap="none" dirty="0">
                <a:solidFill>
                  <a:srgbClr val="FF7F00"/>
                </a:solidFill>
                <a:latin typeface="Courier"/>
                <a:ea typeface="Courier New"/>
                <a:cs typeface="Courier"/>
                <a:sym typeface="Courier New"/>
              </a:rPr>
              <a:t>1</a:t>
            </a:r>
            <a:r>
              <a:rPr lang="en-US" sz="2800" i="0" u="none" strike="noStrike" cap="none" dirty="0">
                <a:solidFill>
                  <a:srgbClr val="00FFFF"/>
                </a:solidFill>
                <a:latin typeface="Courier"/>
                <a:ea typeface="Courier New"/>
                <a:cs typeface="Courier"/>
                <a:sym typeface="Courier New"/>
              </a:rPr>
              <a:t> : </a:t>
            </a:r>
            <a:r>
              <a:rPr lang="en-US" sz="2800" i="0" u="none" strike="noStrike" cap="none" dirty="0" err="1">
                <a:solidFill>
                  <a:srgbClr val="00FF00"/>
                </a:solidFill>
                <a:latin typeface="Courier"/>
                <a:ea typeface="Courier New"/>
                <a:cs typeface="Courier"/>
                <a:sym typeface="Courier New"/>
              </a:rPr>
              <a:t>sppos</a:t>
            </a:r>
            <a:r>
              <a:rPr lang="en-US" sz="2800" i="0" u="none" strike="noStrike" cap="none" dirty="0">
                <a:solidFill>
                  <a:srgbClr val="00FFFF"/>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FF00"/>
                </a:solidFill>
                <a:latin typeface="Courier"/>
                <a:ea typeface="Courier New"/>
                <a:cs typeface="Courier"/>
                <a:sym typeface="Courier New"/>
              </a:rPr>
              <a:t>print(</a:t>
            </a:r>
            <a:r>
              <a:rPr lang="en-US" sz="2800" i="0" u="none" strike="noStrike" cap="none" dirty="0">
                <a:solidFill>
                  <a:srgbClr val="00FF00"/>
                </a:solidFill>
                <a:latin typeface="Courier"/>
                <a:ea typeface="Courier New"/>
                <a:cs typeface="Courier"/>
                <a:sym typeface="Courier New"/>
              </a:rPr>
              <a:t>host</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err="1">
                <a:solidFill>
                  <a:schemeClr val="lt1"/>
                </a:solidFill>
                <a:latin typeface="Courier"/>
                <a:ea typeface="Courier New"/>
                <a:cs typeface="Courier"/>
                <a:sym typeface="Courier New"/>
              </a:rPr>
              <a:t>uct.ac.za</a:t>
            </a:r>
            <a:endParaRPr lang="en-US" sz="2800" i="0" u="none" strike="noStrike" cap="none" dirty="0">
              <a:solidFill>
                <a:schemeClr val="lt1"/>
              </a:solidFill>
              <a:latin typeface="Courier"/>
              <a:ea typeface="Courier New"/>
              <a:cs typeface="Courier"/>
              <a:sym typeface="Courier New"/>
            </a:endParaRPr>
          </a:p>
        </p:txBody>
      </p:sp>
      <p:sp>
        <p:nvSpPr>
          <p:cNvPr id="393" name="Shape 393"/>
          <p:cNvSpPr txBox="1"/>
          <p:nvPr/>
        </p:nvSpPr>
        <p:spPr>
          <a:xfrm>
            <a:off x="330200" y="1835150"/>
            <a:ext cx="15582900" cy="673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600" i="0" u="none" strike="noStrike" cap="none" dirty="0">
                <a:solidFill>
                  <a:schemeClr val="lt1"/>
                </a:solidFill>
                <a:latin typeface="Courier"/>
                <a:ea typeface="Courier New"/>
                <a:cs typeface="Courier"/>
                <a:sym typeface="Courier New"/>
              </a:rPr>
              <a:t>From </a:t>
            </a:r>
            <a:r>
              <a:rPr lang="en-US" sz="3600" i="0" u="none" strike="noStrike" cap="none" dirty="0" err="1">
                <a:solidFill>
                  <a:schemeClr val="lt1"/>
                </a:solidFill>
                <a:latin typeface="Courier"/>
                <a:ea typeface="Courier New"/>
                <a:cs typeface="Courier"/>
                <a:sym typeface="Courier New"/>
              </a:rPr>
              <a:t>stephen.marquard</a:t>
            </a:r>
            <a:r>
              <a:rPr lang="en-US" sz="3600" i="0" u="none" strike="noStrike" cap="none" dirty="0" err="1">
                <a:solidFill>
                  <a:srgbClr val="FFFF00"/>
                </a:solidFill>
                <a:latin typeface="Courier"/>
                <a:ea typeface="Courier New"/>
                <a:cs typeface="Courier"/>
                <a:sym typeface="Courier New"/>
              </a:rPr>
              <a:t>@</a:t>
            </a:r>
            <a:r>
              <a:rPr lang="en-US" sz="3600" i="0" u="none" strike="noStrike" cap="none" dirty="0" err="1">
                <a:solidFill>
                  <a:schemeClr val="lt1"/>
                </a:solidFill>
                <a:latin typeface="Courier"/>
                <a:ea typeface="Courier New"/>
                <a:cs typeface="Courier"/>
                <a:sym typeface="Courier New"/>
              </a:rPr>
              <a:t>uct.ac.za</a:t>
            </a:r>
            <a:r>
              <a:rPr lang="en-US" sz="3600" i="0" u="none" strike="noStrike" cap="none" dirty="0">
                <a:solidFill>
                  <a:schemeClr val="lt1"/>
                </a:solidFill>
                <a:latin typeface="Courier"/>
                <a:ea typeface="Courier New"/>
                <a:cs typeface="Courier"/>
                <a:sym typeface="Courier New"/>
              </a:rPr>
              <a:t> Sat Jan  5 09:14:16 2008</a:t>
            </a:r>
          </a:p>
        </p:txBody>
      </p:sp>
      <p:sp>
        <p:nvSpPr>
          <p:cNvPr id="394" name="Shape 394"/>
          <p:cNvSpPr txBox="1"/>
          <p:nvPr/>
        </p:nvSpPr>
        <p:spPr>
          <a:xfrm>
            <a:off x="5950931" y="825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Regular" charset="0"/>
                <a:ea typeface="Arial Regular" charset="0"/>
                <a:cs typeface="Arial Regular" charset="0"/>
                <a:sym typeface="Cabin"/>
              </a:rPr>
              <a:t>21</a:t>
            </a:r>
          </a:p>
        </p:txBody>
      </p:sp>
      <p:sp>
        <p:nvSpPr>
          <p:cNvPr id="395" name="Shape 395"/>
          <p:cNvSpPr txBox="1"/>
          <p:nvPr/>
        </p:nvSpPr>
        <p:spPr>
          <a:xfrm>
            <a:off x="8724900" y="825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Regular" charset="0"/>
                <a:ea typeface="Arial Regular" charset="0"/>
                <a:cs typeface="Arial Regular" charset="0"/>
                <a:sym typeface="Cabin"/>
              </a:rPr>
              <a:t>31</a:t>
            </a:r>
          </a:p>
        </p:txBody>
      </p:sp>
      <p:cxnSp>
        <p:nvCxnSpPr>
          <p:cNvPr id="396" name="Shape 396"/>
          <p:cNvCxnSpPr/>
          <p:nvPr/>
        </p:nvCxnSpPr>
        <p:spPr>
          <a:xfrm rot="10800000">
            <a:off x="6236681" y="1481137"/>
            <a:ext cx="19049" cy="373061"/>
          </a:xfrm>
          <a:prstGeom prst="straightConnector1">
            <a:avLst/>
          </a:prstGeom>
          <a:noFill/>
          <a:ln w="50800" cap="rnd" cmpd="sng">
            <a:solidFill>
              <a:srgbClr val="00FF00"/>
            </a:solidFill>
            <a:prstDash val="solid"/>
            <a:miter/>
            <a:headEnd type="stealth" w="med" len="med"/>
            <a:tailEnd type="none" w="med" len="med"/>
          </a:ln>
        </p:spPr>
      </p:cxnSp>
      <p:cxnSp>
        <p:nvCxnSpPr>
          <p:cNvPr id="397" name="Shape 397"/>
          <p:cNvCxnSpPr/>
          <p:nvPr/>
        </p:nvCxnSpPr>
        <p:spPr>
          <a:xfrm rot="10800000">
            <a:off x="9004299" y="1485899"/>
            <a:ext cx="17461" cy="373061"/>
          </a:xfrm>
          <a:prstGeom prst="straightConnector1">
            <a:avLst/>
          </a:prstGeom>
          <a:noFill/>
          <a:ln w="50800" cap="rnd" cmpd="sng">
            <a:solidFill>
              <a:srgbClr val="00FF00"/>
            </a:solidFill>
            <a:prstDash val="solid"/>
            <a:miter/>
            <a:headEnd type="stealth" w="med" len="med"/>
            <a:tailEnd type="none" w="med" len="med"/>
          </a:ln>
        </p:spPr>
      </p:cxnSp>
      <p:cxnSp>
        <p:nvCxnSpPr>
          <p:cNvPr id="398" name="Shape 398"/>
          <p:cNvCxnSpPr/>
          <p:nvPr/>
        </p:nvCxnSpPr>
        <p:spPr>
          <a:xfrm>
            <a:off x="6351587" y="2446336"/>
            <a:ext cx="2541587" cy="19049"/>
          </a:xfrm>
          <a:prstGeom prst="straightConnector1">
            <a:avLst/>
          </a:prstGeom>
          <a:noFill/>
          <a:ln w="76200" cap="rnd" cmpd="sng">
            <a:solidFill>
              <a:srgbClr val="FF00FF"/>
            </a:solidFill>
            <a:prstDash val="solid"/>
            <a:miter/>
            <a:headEnd type="none" w="med" len="med"/>
            <a:tailEnd type="none" w="med" len="med"/>
          </a:ln>
        </p:spPr>
      </p:cxnSp>
      <p:sp>
        <p:nvSpPr>
          <p:cNvPr id="399" name="Shape 399"/>
          <p:cNvSpPr txBox="1"/>
          <p:nvPr/>
        </p:nvSpPr>
        <p:spPr>
          <a:xfrm>
            <a:off x="10902069" y="4779647"/>
            <a:ext cx="4457700" cy="1892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4100" u="none" strike="noStrike" cap="none" dirty="0">
                <a:solidFill>
                  <a:srgbClr val="00FF00"/>
                </a:solidFill>
                <a:latin typeface="Arial Regular" charset="0"/>
                <a:ea typeface="Arial Regular" charset="0"/>
                <a:cs typeface="Arial Regular" charset="0"/>
                <a:sym typeface="Cabin"/>
              </a:rPr>
              <a:t>Extrayendo un nombre de un equipo – usando  </a:t>
            </a:r>
            <a:r>
              <a:rPr lang="es-MX" sz="4100" u="none" strike="noStrike" cap="none" dirty="0" err="1">
                <a:solidFill>
                  <a:srgbClr val="00FF00"/>
                </a:solidFill>
                <a:latin typeface="Arial Regular" charset="0"/>
                <a:ea typeface="Arial Regular" charset="0"/>
                <a:cs typeface="Arial Regular" charset="0"/>
                <a:sym typeface="Cabin"/>
              </a:rPr>
              <a:t>find</a:t>
            </a:r>
            <a:r>
              <a:rPr lang="es-MX" sz="4100" u="none" strike="noStrike" cap="none" dirty="0">
                <a:solidFill>
                  <a:srgbClr val="00FF00"/>
                </a:solidFill>
                <a:latin typeface="Arial Regular" charset="0"/>
                <a:ea typeface="Arial Regular" charset="0"/>
                <a:cs typeface="Arial Regular" charset="0"/>
                <a:sym typeface="Cabin"/>
              </a:rPr>
              <a:t> y rebanado de cadenas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7600" u="none" strike="noStrike" cap="none" dirty="0">
                <a:solidFill>
                  <a:srgbClr val="FFD966"/>
                </a:solidFill>
                <a:latin typeface="Arial Regular" charset="0"/>
                <a:ea typeface="Arial Regular" charset="0"/>
                <a:cs typeface="Arial Regular" charset="0"/>
                <a:sym typeface="Cabin"/>
              </a:rPr>
              <a:t>El Patrón de Doble División</a:t>
            </a:r>
          </a:p>
        </p:txBody>
      </p:sp>
      <p:sp>
        <p:nvSpPr>
          <p:cNvPr id="405" name="Shape 405"/>
          <p:cNvSpPr txBox="1">
            <a:spLocks noGrp="1"/>
          </p:cNvSpPr>
          <p:nvPr>
            <p:ph idx="1"/>
          </p:nvPr>
        </p:nvSpPr>
        <p:spPr>
          <a:xfrm>
            <a:off x="1155700" y="2603501"/>
            <a:ext cx="13932000" cy="1677020"/>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s-MX" sz="3600" u="none" strike="noStrike" cap="none" dirty="0">
                <a:solidFill>
                  <a:schemeClr val="lt1"/>
                </a:solidFill>
                <a:latin typeface="Arial Regular" charset="0"/>
                <a:ea typeface="Arial Regular" charset="0"/>
                <a:cs typeface="Arial Regular" charset="0"/>
                <a:sym typeface="Cabin"/>
              </a:rPr>
              <a:t>A veces dividimos una línea en una forma, después tomamos una de las piezas de esa línea y la dividimos de nuevo</a:t>
            </a:r>
          </a:p>
        </p:txBody>
      </p:sp>
      <p:sp>
        <p:nvSpPr>
          <p:cNvPr id="406" name="Shape 406"/>
          <p:cNvSpPr txBox="1"/>
          <p:nvPr/>
        </p:nvSpPr>
        <p:spPr>
          <a:xfrm>
            <a:off x="7321275" y="6326775"/>
            <a:ext cx="6981300" cy="48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2600" i="0" u="none" strike="noStrike" cap="none">
                <a:solidFill>
                  <a:srgbClr val="FFFF00"/>
                </a:solidFill>
                <a:latin typeface="Courier"/>
                <a:ea typeface="Courier New"/>
                <a:cs typeface="Courier"/>
                <a:sym typeface="Courier New"/>
              </a:rPr>
              <a:t>['stephen.marquard', 'uct.ac.za']</a:t>
            </a:r>
          </a:p>
        </p:txBody>
      </p:sp>
      <p:sp>
        <p:nvSpPr>
          <p:cNvPr id="407" name="Shape 407"/>
          <p:cNvSpPr txBox="1"/>
          <p:nvPr/>
        </p:nvSpPr>
        <p:spPr>
          <a:xfrm>
            <a:off x="1155700" y="45265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New"/>
                <a:cs typeface="Courier"/>
                <a:sym typeface="Courier New"/>
              </a:rPr>
              <a:t>From </a:t>
            </a:r>
            <a:r>
              <a:rPr lang="en-US" sz="3000" i="0" u="none" strike="noStrike" cap="none" dirty="0" err="1">
                <a:solidFill>
                  <a:srgbClr val="FF7F00"/>
                </a:solidFill>
                <a:latin typeface="Courier"/>
                <a:ea typeface="Courier New"/>
                <a:cs typeface="Courier"/>
                <a:sym typeface="Courier New"/>
              </a:rPr>
              <a:t>stephen.marquard@</a:t>
            </a:r>
            <a:r>
              <a:rPr lang="en-US" sz="3000" i="0" u="none" strike="noStrike" cap="none" dirty="0" err="1">
                <a:solidFill>
                  <a:srgbClr val="FFFF00"/>
                </a:solidFill>
                <a:latin typeface="Courier"/>
                <a:ea typeface="Courier New"/>
                <a:cs typeface="Courier"/>
                <a:sym typeface="Courier New"/>
              </a:rPr>
              <a:t>uct.ac.za</a:t>
            </a:r>
            <a:r>
              <a:rPr lang="en-US" sz="3000" i="0" u="none" strike="noStrike" cap="none" dirty="0">
                <a:solidFill>
                  <a:srgbClr val="FF7F00"/>
                </a:solidFill>
                <a:latin typeface="Courier"/>
                <a:ea typeface="Courier New"/>
                <a:cs typeface="Courier"/>
                <a:sym typeface="Courier New"/>
              </a:rPr>
              <a:t> Sat Jan  5 09:14:16 2008</a:t>
            </a:r>
          </a:p>
        </p:txBody>
      </p:sp>
      <p:sp>
        <p:nvSpPr>
          <p:cNvPr id="408" name="Shape 408"/>
          <p:cNvSpPr txBox="1"/>
          <p:nvPr/>
        </p:nvSpPr>
        <p:spPr>
          <a:xfrm>
            <a:off x="1155700" y="5594000"/>
            <a:ext cx="6179100" cy="215908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palabras = </a:t>
            </a:r>
            <a:r>
              <a:rPr lang="en-US" sz="2600" i="0" u="none" strike="noStrike" cap="none" dirty="0" err="1">
                <a:solidFill>
                  <a:srgbClr val="FF7F00"/>
                </a:solidFill>
                <a:latin typeface="Courier"/>
                <a:ea typeface="Courier New"/>
                <a:cs typeface="Courier"/>
                <a:sym typeface="Courier New"/>
              </a:rPr>
              <a:t>linea</a:t>
            </a:r>
            <a:r>
              <a:rPr lang="en-US" sz="2600" i="0" u="none" strike="noStrike" cap="none" dirty="0" err="1">
                <a:solidFill>
                  <a:schemeClr val="lt1"/>
                </a:solidFill>
                <a:latin typeface="Courier"/>
                <a:ea typeface="Courier New"/>
                <a:cs typeface="Courier"/>
                <a:sym typeface="Courier New"/>
              </a:rPr>
              <a:t>.split</a:t>
            </a:r>
            <a:r>
              <a:rPr lang="en-US" sz="2600" i="0" u="none" strike="noStrike" cap="none" dirty="0">
                <a:solidFill>
                  <a:schemeClr val="lt1"/>
                </a:solidFill>
                <a:latin typeface="Courier"/>
                <a:ea typeface="Courier New"/>
                <a:cs typeface="Courier"/>
                <a:sym typeface="Courier New"/>
              </a:rPr>
              <a:t>()</a:t>
            </a:r>
          </a:p>
          <a:p>
            <a:pPr lvl="0">
              <a:buClr>
                <a:srgbClr val="FF00FF"/>
              </a:buClr>
              <a:buSzPct val="25000"/>
            </a:pPr>
            <a:r>
              <a:rPr lang="en-US" sz="2600" i="0" u="none" strike="noStrike" cap="none" dirty="0">
                <a:solidFill>
                  <a:srgbClr val="FF00FF"/>
                </a:solidFill>
                <a:latin typeface="Courier"/>
                <a:ea typeface="Courier New"/>
                <a:cs typeface="Courier"/>
                <a:sym typeface="Courier New"/>
              </a:rPr>
              <a:t>email</a:t>
            </a:r>
            <a:r>
              <a:rPr lang="en-US" sz="2600" i="0" u="none" strike="noStrike" cap="none" dirty="0">
                <a:solidFill>
                  <a:schemeClr val="lt1"/>
                </a:solidFill>
                <a:latin typeface="Courier"/>
                <a:ea typeface="Courier New"/>
                <a:cs typeface="Courier"/>
                <a:sym typeface="Courier New"/>
              </a:rPr>
              <a:t> = </a:t>
            </a:r>
            <a:r>
              <a:rPr lang="en-US" sz="2600" dirty="0">
                <a:solidFill>
                  <a:schemeClr val="lt1"/>
                </a:solidFill>
                <a:latin typeface="Courier"/>
                <a:ea typeface="Courier New"/>
                <a:cs typeface="Courier"/>
                <a:sym typeface="Courier New"/>
              </a:rPr>
              <a:t>palabras[</a:t>
            </a:r>
            <a:r>
              <a:rPr lang="en-US" sz="2600" i="0" u="none" strike="noStrike" cap="none" dirty="0">
                <a:solidFill>
                  <a:schemeClr val="lt1"/>
                </a:solidFill>
                <a:latin typeface="Courier"/>
                <a:ea typeface="Courier New"/>
                <a:cs typeface="Courier"/>
                <a:sym typeface="Courier New"/>
              </a:rPr>
              <a:t>1]</a:t>
            </a:r>
          </a:p>
          <a:p>
            <a:pPr marL="0" marR="0" lvl="0" indent="0" algn="l" rtl="0">
              <a:lnSpc>
                <a:spcPct val="100000"/>
              </a:lnSpc>
              <a:spcBef>
                <a:spcPts val="0"/>
              </a:spcBef>
              <a:spcAft>
                <a:spcPts val="0"/>
              </a:spcAft>
              <a:buClr>
                <a:srgbClr val="FF00FF"/>
              </a:buClr>
              <a:buSzPct val="25000"/>
              <a:buFont typeface="Cabin"/>
              <a:buNone/>
            </a:pPr>
            <a:r>
              <a:rPr lang="en-US" sz="2600" dirty="0" err="1">
                <a:solidFill>
                  <a:srgbClr val="FFFF00"/>
                </a:solidFill>
                <a:latin typeface="Courier"/>
                <a:ea typeface="Courier New"/>
                <a:cs typeface="Courier"/>
                <a:sym typeface="Courier New"/>
              </a:rPr>
              <a:t>piezas</a:t>
            </a:r>
            <a:r>
              <a:rPr lang="en-US" sz="2600" dirty="0">
                <a:solidFill>
                  <a:schemeClr val="lt1"/>
                </a:solidFill>
                <a:latin typeface="Courier"/>
                <a:ea typeface="Courier New"/>
                <a:cs typeface="Courier"/>
                <a:sym typeface="Courier New"/>
              </a:rPr>
              <a:t> = </a:t>
            </a:r>
            <a:r>
              <a:rPr lang="en-US" sz="2600" dirty="0" err="1">
                <a:solidFill>
                  <a:schemeClr val="lt1"/>
                </a:solidFill>
                <a:latin typeface="Courier"/>
                <a:ea typeface="Courier New"/>
                <a:cs typeface="Courier"/>
                <a:sym typeface="Courier New"/>
              </a:rPr>
              <a:t>email.split</a:t>
            </a:r>
            <a:r>
              <a:rPr lang="en-US" sz="2600"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600" dirty="0">
                <a:solidFill>
                  <a:schemeClr val="lt1"/>
                </a:solidFill>
                <a:latin typeface="Courier"/>
                <a:ea typeface="Courier New"/>
                <a:cs typeface="Courier"/>
                <a:sym typeface="Courier New"/>
              </a:rPr>
              <a:t>print(</a:t>
            </a:r>
            <a:r>
              <a:rPr lang="en-US" sz="2600" dirty="0" err="1">
                <a:solidFill>
                  <a:srgbClr val="00FF00"/>
                </a:solidFill>
                <a:latin typeface="Courier"/>
                <a:ea typeface="Courier New"/>
                <a:cs typeface="Courier"/>
                <a:sym typeface="Courier New"/>
              </a:rPr>
              <a:t>piezas</a:t>
            </a:r>
            <a:r>
              <a:rPr lang="en-US" sz="2600" dirty="0">
                <a:solidFill>
                  <a:srgbClr val="00FF00"/>
                </a:solidFill>
                <a:latin typeface="Courier"/>
                <a:ea typeface="Courier New"/>
                <a:cs typeface="Courier"/>
                <a:sym typeface="Courier New"/>
              </a:rPr>
              <a:t>[1]</a:t>
            </a:r>
            <a:r>
              <a:rPr lang="en-US" sz="2600" dirty="0">
                <a:solidFill>
                  <a:schemeClr val="bg1"/>
                </a:solidFill>
                <a:latin typeface="Courier"/>
                <a:ea typeface="Courier New"/>
                <a:cs typeface="Courier"/>
                <a:sym typeface="Courier New"/>
              </a:rPr>
              <a:t>)</a:t>
            </a:r>
          </a:p>
        </p:txBody>
      </p:sp>
      <p:sp>
        <p:nvSpPr>
          <p:cNvPr id="409" name="Shape 409"/>
          <p:cNvSpPr txBox="1"/>
          <p:nvPr/>
        </p:nvSpPr>
        <p:spPr>
          <a:xfrm>
            <a:off x="7336425" y="5683325"/>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n-US" sz="2600" i="0" u="none" strike="noStrike" cap="none">
                <a:solidFill>
                  <a:srgbClr val="FF00FF"/>
                </a:solidFill>
                <a:latin typeface="Courier"/>
                <a:ea typeface="Courier New"/>
                <a:cs typeface="Courier"/>
                <a:sym typeface="Courier New"/>
              </a:rPr>
              <a:t>stephen.marquard@uct.ac.za</a:t>
            </a:r>
          </a:p>
        </p:txBody>
      </p:sp>
      <p:sp>
        <p:nvSpPr>
          <p:cNvPr id="410" name="Shape 410"/>
          <p:cNvSpPr txBox="1"/>
          <p:nvPr/>
        </p:nvSpPr>
        <p:spPr>
          <a:xfrm>
            <a:off x="7301045" y="6843100"/>
            <a:ext cx="2729099" cy="5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Arial"/>
              <a:buNone/>
            </a:pPr>
            <a:r>
              <a:rPr lang="en-US" sz="2400" b="1" i="0" u="none" strike="noStrike" cap="none">
                <a:solidFill>
                  <a:srgbClr val="00FF00"/>
                </a:solidFill>
                <a:latin typeface="Courier New"/>
                <a:ea typeface="Courier New"/>
                <a:cs typeface="Courier New"/>
                <a:sym typeface="Courier New"/>
              </a:rPr>
              <a:t>'</a:t>
            </a:r>
            <a:r>
              <a:rPr lang="en-US" sz="2600" i="0" u="none" strike="noStrike" cap="none">
                <a:solidFill>
                  <a:srgbClr val="00FF00"/>
                </a:solidFill>
                <a:latin typeface="Courier"/>
                <a:ea typeface="Courier New"/>
                <a:cs typeface="Courier"/>
                <a:sym typeface="Courier New"/>
              </a:rPr>
              <a:t>uct.ac.za'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Shape 416"/>
          <p:cNvSpPr txBox="1"/>
          <p:nvPr/>
        </p:nvSpPr>
        <p:spPr>
          <a:xfrm>
            <a:off x="7035800" y="5822950"/>
            <a:ext cx="4386262"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4800" i="0" u="none" strike="noStrike" cap="none">
                <a:solidFill>
                  <a:srgbClr val="FFFF00"/>
                </a:solidFill>
                <a:latin typeface="Courier"/>
                <a:ea typeface="Courier New"/>
                <a:cs typeface="Courier"/>
                <a:sym typeface="Courier New"/>
              </a:rPr>
              <a:t>'</a:t>
            </a:r>
            <a:r>
              <a:rPr lang="en-US" sz="4800" i="0" u="none" strike="noStrike" cap="none">
                <a:solidFill>
                  <a:srgbClr val="00FF00"/>
                </a:solidFill>
                <a:latin typeface="Courier"/>
                <a:ea typeface="Courier New"/>
                <a:cs typeface="Courier"/>
                <a:sym typeface="Courier New"/>
              </a:rPr>
              <a:t>@</a:t>
            </a:r>
            <a:r>
              <a:rPr lang="en-US" sz="4800" i="0" u="none" strike="noStrike" cap="none">
                <a:solidFill>
                  <a:srgbClr val="FFFF00"/>
                </a:solidFill>
                <a:latin typeface="Courier"/>
                <a:ea typeface="Courier New"/>
                <a:cs typeface="Courier"/>
                <a:sym typeface="Courier New"/>
              </a:rPr>
              <a:t>([^ ]*)'</a:t>
            </a:r>
          </a:p>
        </p:txBody>
      </p:sp>
      <p:sp>
        <p:nvSpPr>
          <p:cNvPr id="417" name="Shape 417"/>
          <p:cNvSpPr txBox="1"/>
          <p:nvPr/>
        </p:nvSpPr>
        <p:spPr>
          <a:xfrm>
            <a:off x="1835303" y="7591382"/>
            <a:ext cx="11547164"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Regular" charset="0"/>
                <a:ea typeface="Arial Regular" charset="0"/>
                <a:cs typeface="Arial Regular" charset="0"/>
                <a:sym typeface="Cabin"/>
              </a:rPr>
              <a:t>Busca a través de la cadena hasta encontrar una arroba</a:t>
            </a:r>
          </a:p>
        </p:txBody>
      </p:sp>
      <p:cxnSp>
        <p:nvCxnSpPr>
          <p:cNvPr id="418" name="Shape 418"/>
          <p:cNvCxnSpPr/>
          <p:nvPr/>
        </p:nvCxnSpPr>
        <p:spPr>
          <a:xfrm flipH="1">
            <a:off x="7078661" y="6591300"/>
            <a:ext cx="530224" cy="996950"/>
          </a:xfrm>
          <a:prstGeom prst="straightConnector1">
            <a:avLst/>
          </a:prstGeom>
          <a:noFill/>
          <a:ln w="76200" cap="rnd" cmpd="sng">
            <a:solidFill>
              <a:srgbClr val="00FF00"/>
            </a:solidFill>
            <a:prstDash val="solid"/>
            <a:miter/>
            <a:headEnd type="stealth" w="med" len="med"/>
            <a:tailEnd type="none" w="med" len="med"/>
          </a:ln>
        </p:spPr>
      </p:cxnSp>
      <p:sp>
        <p:nvSpPr>
          <p:cNvPr id="419"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420" name="Shape 420"/>
          <p:cNvSpPr txBox="1"/>
          <p:nvPr/>
        </p:nvSpPr>
        <p:spPr>
          <a:xfrm>
            <a:off x="707596" y="3527296"/>
            <a:ext cx="14919049" cy="2596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 = 'From </a:t>
            </a:r>
            <a:r>
              <a:rPr lang="en-US" sz="3000" i="0" u="none" strike="noStrike" cap="none" dirty="0" err="1">
                <a:solidFill>
                  <a:schemeClr val="lt1"/>
                </a:solidFill>
                <a:latin typeface="Courier"/>
                <a:ea typeface="Courier New"/>
                <a:cs typeface="Courier"/>
                <a:sym typeface="Courier New"/>
              </a:rPr>
              <a:t>stephen.marquard@uct.ac.za</a:t>
            </a:r>
            <a:r>
              <a:rPr lang="en-US" sz="3000" i="0" u="none" strike="noStrike" cap="none" dirty="0">
                <a:solidFill>
                  <a:schemeClr val="lt1"/>
                </a:solidFill>
                <a:latin typeface="Courier"/>
                <a:ea typeface="Courier New"/>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9" name="Shape 42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7600" u="none" strike="noStrike" cap="none" dirty="0">
                <a:solidFill>
                  <a:srgbClr val="FFD966"/>
                </a:solidFill>
                <a:latin typeface="Arial Regular" charset="0"/>
                <a:ea typeface="Arial Regular" charset="0"/>
                <a:cs typeface="Arial Regular" charset="0"/>
                <a:sym typeface="Cabin"/>
              </a:rPr>
              <a:t>La Versión </a:t>
            </a:r>
            <a:r>
              <a:rPr lang="es-MX" sz="7600" u="none" strike="noStrike" cap="none" dirty="0" err="1">
                <a:solidFill>
                  <a:srgbClr val="FFD966"/>
                </a:solidFill>
                <a:latin typeface="Arial Regular" charset="0"/>
                <a:ea typeface="Arial Regular" charset="0"/>
                <a:cs typeface="Arial Regular" charset="0"/>
                <a:sym typeface="Cabin"/>
              </a:rPr>
              <a:t>Regex</a:t>
            </a:r>
            <a:endParaRPr lang="es-MX" sz="7600" u="none" strike="noStrike" cap="none" dirty="0">
              <a:solidFill>
                <a:srgbClr val="FFD966"/>
              </a:solidFill>
              <a:latin typeface="Arial Regular" charset="0"/>
              <a:ea typeface="Arial Regular" charset="0"/>
              <a:cs typeface="Arial Regular"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7600" u="none" strike="noStrike" cap="none" dirty="0">
                <a:solidFill>
                  <a:srgbClr val="FFD966"/>
                </a:solidFill>
                <a:latin typeface="Arial Regular" charset="0"/>
                <a:ea typeface="Arial Regular" charset="0"/>
                <a:cs typeface="Arial Regular" charset="0"/>
                <a:sym typeface="Cabin"/>
              </a:rPr>
              <a:t>La Versión </a:t>
            </a:r>
            <a:r>
              <a:rPr lang="es-MX" sz="7600" u="none" strike="noStrike" cap="none" dirty="0" err="1">
                <a:solidFill>
                  <a:srgbClr val="FFD966"/>
                </a:solidFill>
                <a:latin typeface="Arial Regular" charset="0"/>
                <a:ea typeface="Arial Regular" charset="0"/>
                <a:cs typeface="Arial Regular" charset="0"/>
                <a:sym typeface="Cabin"/>
              </a:rPr>
              <a:t>Regex</a:t>
            </a:r>
            <a:endParaRPr lang="es-MX" sz="7600" u="none" strike="noStrike" cap="none" dirty="0">
              <a:solidFill>
                <a:srgbClr val="FFD966"/>
              </a:solidFill>
              <a:latin typeface="Arial Regular" charset="0"/>
              <a:ea typeface="Arial Regular" charset="0"/>
              <a:cs typeface="Arial Regular" charset="0"/>
              <a:sym typeface="Cabin"/>
            </a:endParaRPr>
          </a:p>
        </p:txBody>
      </p:sp>
      <p:sp>
        <p:nvSpPr>
          <p:cNvPr id="426" name="Shape 426"/>
          <p:cNvSpPr txBox="1"/>
          <p:nvPr/>
        </p:nvSpPr>
        <p:spPr>
          <a:xfrm>
            <a:off x="7035800" y="5822950"/>
            <a:ext cx="4386262"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a:t>
            </a:r>
            <a:r>
              <a:rPr lang="en-US" sz="5700" i="0" u="none" strike="noStrike" cap="none">
                <a:solidFill>
                  <a:srgbClr val="FF00FF"/>
                </a:solidFill>
                <a:latin typeface="Courier"/>
                <a:ea typeface="Courier New"/>
                <a:cs typeface="Courier"/>
                <a:sym typeface="Courier New"/>
              </a:rPr>
              <a:t>[^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a:t>
            </a:r>
          </a:p>
        </p:txBody>
      </p:sp>
      <p:sp>
        <p:nvSpPr>
          <p:cNvPr id="427" name="Shape 427"/>
          <p:cNvSpPr txBox="1"/>
          <p:nvPr/>
        </p:nvSpPr>
        <p:spPr>
          <a:xfrm>
            <a:off x="4343749" y="7917950"/>
            <a:ext cx="6125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3600" u="none" strike="noStrike" cap="none" dirty="0">
                <a:solidFill>
                  <a:srgbClr val="FF00FF"/>
                </a:solidFill>
                <a:latin typeface="Arial Regular" charset="0"/>
                <a:ea typeface="Arial Regular" charset="0"/>
                <a:cs typeface="Arial Regular" charset="0"/>
                <a:sym typeface="Cabin"/>
              </a:rPr>
              <a:t>Encuentra un carácter que no sea espacio en blanco</a:t>
            </a:r>
          </a:p>
        </p:txBody>
      </p:sp>
      <p:cxnSp>
        <p:nvCxnSpPr>
          <p:cNvPr id="428" name="Shape 428"/>
          <p:cNvCxnSpPr/>
          <p:nvPr/>
        </p:nvCxnSpPr>
        <p:spPr>
          <a:xfrm>
            <a:off x="8707436" y="6708775"/>
            <a:ext cx="576300" cy="1001700"/>
          </a:xfrm>
          <a:prstGeom prst="straightConnector1">
            <a:avLst/>
          </a:prstGeom>
          <a:noFill/>
          <a:ln w="76200" cap="rnd" cmpd="sng">
            <a:solidFill>
              <a:srgbClr val="FF00FF"/>
            </a:solidFill>
            <a:prstDash val="solid"/>
            <a:miter/>
            <a:headEnd type="stealth" w="med" len="med"/>
            <a:tailEnd type="none" w="med" len="med"/>
          </a:ln>
        </p:spPr>
      </p:cxnSp>
      <p:cxnSp>
        <p:nvCxnSpPr>
          <p:cNvPr id="429" name="Shape 429"/>
          <p:cNvCxnSpPr/>
          <p:nvPr/>
        </p:nvCxnSpPr>
        <p:spPr>
          <a:xfrm>
            <a:off x="10431461" y="6672261"/>
            <a:ext cx="747105" cy="949500"/>
          </a:xfrm>
          <a:prstGeom prst="straightConnector1">
            <a:avLst/>
          </a:prstGeom>
          <a:noFill/>
          <a:ln w="76200" cap="rnd" cmpd="sng">
            <a:solidFill>
              <a:srgbClr val="00FF00"/>
            </a:solidFill>
            <a:prstDash val="solid"/>
            <a:miter/>
            <a:headEnd type="stealth" w="med" len="med"/>
            <a:tailEnd type="none" w="med" len="med"/>
          </a:ln>
        </p:spPr>
      </p:cxnSp>
      <p:cxnSp>
        <p:nvCxnSpPr>
          <p:cNvPr id="430" name="Shape 430"/>
          <p:cNvCxnSpPr/>
          <p:nvPr/>
        </p:nvCxnSpPr>
        <p:spPr>
          <a:xfrm flipH="1">
            <a:off x="9342511" y="6702425"/>
            <a:ext cx="447600" cy="976199"/>
          </a:xfrm>
          <a:prstGeom prst="straightConnector1">
            <a:avLst/>
          </a:prstGeom>
          <a:noFill/>
          <a:ln w="76200" cap="rnd" cmpd="sng">
            <a:solidFill>
              <a:srgbClr val="FF00FF"/>
            </a:solidFill>
            <a:prstDash val="solid"/>
            <a:miter/>
            <a:headEnd type="stealth" w="med" len="med"/>
            <a:tailEnd type="none" w="med" len="med"/>
          </a:ln>
        </p:spPr>
      </p:cxnSp>
      <p:sp>
        <p:nvSpPr>
          <p:cNvPr id="431" name="Shape 431"/>
          <p:cNvSpPr txBox="1"/>
          <p:nvPr/>
        </p:nvSpPr>
        <p:spPr>
          <a:xfrm>
            <a:off x="10431461" y="7856615"/>
            <a:ext cx="4923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Regular" charset="0"/>
                <a:ea typeface="Arial Regular" charset="0"/>
                <a:cs typeface="Arial Regular" charset="0"/>
                <a:sym typeface="Cabin"/>
              </a:rPr>
              <a:t>Encuentra muchos de ellos</a:t>
            </a:r>
          </a:p>
        </p:txBody>
      </p:sp>
      <p:sp>
        <p:nvSpPr>
          <p:cNvPr id="12" name="Shape 420"/>
          <p:cNvSpPr txBox="1"/>
          <p:nvPr/>
        </p:nvSpPr>
        <p:spPr>
          <a:xfrm>
            <a:off x="707596" y="3529457"/>
            <a:ext cx="14919049" cy="2596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 = 'From </a:t>
            </a:r>
            <a:r>
              <a:rPr lang="en-US" sz="3000" i="0" u="none" strike="noStrike" cap="none" dirty="0" err="1">
                <a:solidFill>
                  <a:schemeClr val="lt1"/>
                </a:solidFill>
                <a:latin typeface="Courier"/>
                <a:ea typeface="Courier New"/>
                <a:cs typeface="Courier"/>
                <a:sym typeface="Courier New"/>
              </a:rPr>
              <a:t>stephen.marquard@uct.ac.za</a:t>
            </a:r>
            <a:r>
              <a:rPr lang="en-US" sz="3000" i="0" u="none" strike="noStrike" cap="none" dirty="0">
                <a:solidFill>
                  <a:schemeClr val="lt1"/>
                </a:solidFill>
                <a:latin typeface="Courier"/>
                <a:ea typeface="Courier New"/>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1"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7600" u="none" strike="noStrike" cap="none" dirty="0">
                <a:solidFill>
                  <a:srgbClr val="FFD966"/>
                </a:solidFill>
                <a:latin typeface="Arial Regular" charset="0"/>
                <a:ea typeface="Arial Regular" charset="0"/>
                <a:cs typeface="Arial Regular" charset="0"/>
                <a:sym typeface="Cabin"/>
              </a:rPr>
              <a:t>La Versión </a:t>
            </a:r>
            <a:r>
              <a:rPr lang="es-MX" sz="7600" u="none" strike="noStrike" cap="none" dirty="0" err="1">
                <a:solidFill>
                  <a:srgbClr val="FFD966"/>
                </a:solidFill>
                <a:latin typeface="Arial Regular" charset="0"/>
                <a:ea typeface="Arial Regular" charset="0"/>
                <a:cs typeface="Arial Regular" charset="0"/>
                <a:sym typeface="Cabin"/>
              </a:rPr>
              <a:t>Regex</a:t>
            </a:r>
            <a:endParaRPr lang="es-MX" sz="7600" u="none" strike="noStrike" cap="none" dirty="0">
              <a:solidFill>
                <a:srgbClr val="FFD966"/>
              </a:solidFill>
              <a:latin typeface="Arial Regular" charset="0"/>
              <a:ea typeface="Arial Regular" charset="0"/>
              <a:cs typeface="Arial Regular" charset="0"/>
              <a:sym typeface="Cabin"/>
            </a:endParaRPr>
          </a:p>
        </p:txBody>
      </p:sp>
      <p:sp>
        <p:nvSpPr>
          <p:cNvPr id="439" name="Shape 439"/>
          <p:cNvSpPr txBox="1"/>
          <p:nvPr/>
        </p:nvSpPr>
        <p:spPr>
          <a:xfrm>
            <a:off x="7035800" y="5822950"/>
            <a:ext cx="4386262"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a:t>
            </a:r>
          </a:p>
        </p:txBody>
      </p:sp>
      <p:sp>
        <p:nvSpPr>
          <p:cNvPr id="440" name="Shape 440"/>
          <p:cNvSpPr txBox="1"/>
          <p:nvPr/>
        </p:nvSpPr>
        <p:spPr>
          <a:xfrm>
            <a:off x="8099648" y="7864379"/>
            <a:ext cx="7634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Regular" charset="0"/>
                <a:ea typeface="Arial Regular" charset="0"/>
                <a:cs typeface="Arial Regular" charset="0"/>
                <a:sym typeface="Cabin"/>
              </a:rPr>
              <a:t>Extrae</a:t>
            </a:r>
            <a:r>
              <a:rPr lang="es-MX" sz="3600" u="none" strike="noStrike" cap="none" dirty="0">
                <a:solidFill>
                  <a:srgbClr val="FF00FF"/>
                </a:solidFill>
                <a:latin typeface="Arial Regular" charset="0"/>
                <a:ea typeface="Arial Regular" charset="0"/>
                <a:cs typeface="Arial Regular" charset="0"/>
                <a:sym typeface="Cabin"/>
              </a:rPr>
              <a:t> los caracteres que no sean espacios en blanco</a:t>
            </a:r>
          </a:p>
        </p:txBody>
      </p:sp>
      <p:cxnSp>
        <p:nvCxnSpPr>
          <p:cNvPr id="441" name="Shape 441"/>
          <p:cNvCxnSpPr/>
          <p:nvPr/>
        </p:nvCxnSpPr>
        <p:spPr>
          <a:xfrm>
            <a:off x="8340725" y="6692900"/>
            <a:ext cx="793749" cy="915986"/>
          </a:xfrm>
          <a:prstGeom prst="straightConnector1">
            <a:avLst/>
          </a:prstGeom>
          <a:noFill/>
          <a:ln w="76200" cap="rnd" cmpd="sng">
            <a:solidFill>
              <a:srgbClr val="00FF00"/>
            </a:solidFill>
            <a:prstDash val="solid"/>
            <a:miter/>
            <a:headEnd type="stealth" w="med" len="med"/>
            <a:tailEnd type="none" w="med" len="med"/>
          </a:ln>
        </p:spPr>
      </p:cxnSp>
      <p:cxnSp>
        <p:nvCxnSpPr>
          <p:cNvPr id="442" name="Shape 442"/>
          <p:cNvCxnSpPr/>
          <p:nvPr/>
        </p:nvCxnSpPr>
        <p:spPr>
          <a:xfrm flipH="1">
            <a:off x="9621836" y="6734175"/>
            <a:ext cx="895349" cy="914400"/>
          </a:xfrm>
          <a:prstGeom prst="straightConnector1">
            <a:avLst/>
          </a:prstGeom>
          <a:noFill/>
          <a:ln w="76200" cap="rnd" cmpd="sng">
            <a:solidFill>
              <a:srgbClr val="00FF00"/>
            </a:solidFill>
            <a:prstDash val="solid"/>
            <a:miter/>
            <a:headEnd type="stealth" w="med" len="med"/>
            <a:tailEnd type="none" w="med" len="med"/>
          </a:ln>
        </p:spPr>
      </p:cxnSp>
      <p:sp>
        <p:nvSpPr>
          <p:cNvPr id="11"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13" name="Shape 420"/>
          <p:cNvSpPr txBox="1"/>
          <p:nvPr/>
        </p:nvSpPr>
        <p:spPr>
          <a:xfrm>
            <a:off x="707596" y="3529457"/>
            <a:ext cx="14919049" cy="2596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 = 'From </a:t>
            </a:r>
            <a:r>
              <a:rPr lang="en-US" sz="3000" i="0" u="none" strike="noStrike" cap="none" dirty="0" err="1">
                <a:solidFill>
                  <a:schemeClr val="lt1"/>
                </a:solidFill>
                <a:latin typeface="Courier"/>
                <a:ea typeface="Courier New"/>
                <a:cs typeface="Courier"/>
                <a:sym typeface="Courier New"/>
              </a:rPr>
              <a:t>stephen.marquard@uct.ac.za</a:t>
            </a:r>
            <a:r>
              <a:rPr lang="en-US" sz="3000" i="0" u="none" strike="noStrike" cap="none" dirty="0">
                <a:solidFill>
                  <a:schemeClr val="lt1"/>
                </a:solidFill>
                <a:latin typeface="Courier"/>
                <a:ea typeface="Courier New"/>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0" name="Shape 450"/>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00FF"/>
                </a:solidFill>
                <a:latin typeface="Courier"/>
                <a:ea typeface="Courier New"/>
                <a:cs typeface="Courier"/>
                <a:sym typeface="Courier New"/>
              </a:rPr>
              <a:t>From </a:t>
            </a:r>
            <a:r>
              <a:rPr lang="en-US" sz="5700" i="0" u="none" strike="noStrike" cap="none">
                <a:solidFill>
                  <a:srgbClr val="FFFF00"/>
                </a:solidFill>
                <a:latin typeface="Courier"/>
                <a:ea typeface="Courier New"/>
                <a:cs typeface="Courier"/>
                <a:sym typeface="Courier New"/>
              </a:rPr>
              <a:t>.*@([^ ]*)'</a:t>
            </a:r>
          </a:p>
        </p:txBody>
      </p:sp>
      <p:sp>
        <p:nvSpPr>
          <p:cNvPr id="451" name="Shape 451"/>
          <p:cNvSpPr txBox="1"/>
          <p:nvPr/>
        </p:nvSpPr>
        <p:spPr>
          <a:xfrm>
            <a:off x="1775792" y="7719599"/>
            <a:ext cx="1373666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Regular" charset="0"/>
                <a:ea typeface="Arial Regular" charset="0"/>
                <a:cs typeface="Arial Regular" charset="0"/>
                <a:sym typeface="Cabin"/>
              </a:rPr>
              <a:t>Comenzando por el inicio de la línea, </a:t>
            </a:r>
            <a:r>
              <a:rPr lang="es-MX" sz="3600" dirty="0">
                <a:solidFill>
                  <a:srgbClr val="FF00FF"/>
                </a:solidFill>
                <a:latin typeface="Arial Regular" charset="0"/>
                <a:ea typeface="Arial Regular" charset="0"/>
                <a:cs typeface="Arial Regular" charset="0"/>
                <a:sym typeface="Cabin"/>
              </a:rPr>
              <a:t>busca la cadena</a:t>
            </a:r>
            <a:r>
              <a:rPr lang="es-MX" sz="3600" u="none" strike="noStrike" cap="none" dirty="0">
                <a:solidFill>
                  <a:srgbClr val="FF00FF"/>
                </a:solidFill>
                <a:latin typeface="Arial Regular" charset="0"/>
                <a:ea typeface="Arial Regular" charset="0"/>
                <a:cs typeface="Arial Regular" charset="0"/>
                <a:sym typeface="Cabin"/>
              </a:rPr>
              <a:t> '</a:t>
            </a:r>
            <a:r>
              <a:rPr lang="es-MX" sz="3600" u="none" strike="noStrike" cap="none" dirty="0" err="1">
                <a:solidFill>
                  <a:srgbClr val="FF00FF"/>
                </a:solidFill>
                <a:latin typeface="Arial Regular" charset="0"/>
                <a:ea typeface="Arial Regular" charset="0"/>
                <a:cs typeface="Arial Regular" charset="0"/>
                <a:sym typeface="Cabin"/>
              </a:rPr>
              <a:t>From</a:t>
            </a:r>
            <a:r>
              <a:rPr lang="es-MX" sz="3600" u="none" strike="noStrike" cap="none" dirty="0">
                <a:solidFill>
                  <a:srgbClr val="FF00FF"/>
                </a:solidFill>
                <a:latin typeface="Arial Regular" charset="0"/>
                <a:ea typeface="Arial Regular" charset="0"/>
                <a:cs typeface="Arial Regular" charset="0"/>
                <a:sym typeface="Cabin"/>
              </a:rPr>
              <a:t> ' </a:t>
            </a:r>
          </a:p>
        </p:txBody>
      </p:sp>
      <p:cxnSp>
        <p:nvCxnSpPr>
          <p:cNvPr id="452" name="Shape 452"/>
          <p:cNvCxnSpPr/>
          <p:nvPr/>
        </p:nvCxnSpPr>
        <p:spPr>
          <a:xfrm flipH="1">
            <a:off x="7035800" y="6591300"/>
            <a:ext cx="674686" cy="1128299"/>
          </a:xfrm>
          <a:prstGeom prst="straightConnector1">
            <a:avLst/>
          </a:prstGeom>
          <a:noFill/>
          <a:ln w="76200" cap="rnd" cmpd="sng">
            <a:solidFill>
              <a:srgbClr val="00FF00"/>
            </a:solidFill>
            <a:prstDash val="solid"/>
            <a:miter/>
            <a:headEnd type="stealth" w="med" len="med"/>
            <a:tailEnd type="none" w="med" len="med"/>
          </a:ln>
        </p:spPr>
      </p:cxnSp>
      <p:cxnSp>
        <p:nvCxnSpPr>
          <p:cNvPr id="453" name="Shape 453"/>
          <p:cNvCxnSpPr/>
          <p:nvPr/>
        </p:nvCxnSpPr>
        <p:spPr>
          <a:xfrm>
            <a:off x="9052292" y="6656988"/>
            <a:ext cx="1206588" cy="1062611"/>
          </a:xfrm>
          <a:prstGeom prst="straightConnector1">
            <a:avLst/>
          </a:prstGeom>
          <a:noFill/>
          <a:ln w="76200" cap="rnd" cmpd="sng">
            <a:solidFill>
              <a:srgbClr val="FF00FF"/>
            </a:solidFill>
            <a:prstDash val="solid"/>
            <a:miter/>
            <a:headEnd type="stealth" w="med" len="med"/>
            <a:tailEnd type="none" w="med" len="med"/>
          </a:ln>
        </p:spPr>
      </p:cxnSp>
      <p:sp>
        <p:nvSpPr>
          <p:cNvPr id="10"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11" name="Shape 466"/>
          <p:cNvSpPr txBox="1"/>
          <p:nvPr/>
        </p:nvSpPr>
        <p:spPr>
          <a:xfrm>
            <a:off x="707596" y="3432292"/>
            <a:ext cx="14983146"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 = 'From </a:t>
            </a:r>
            <a:r>
              <a:rPr lang="en-US" sz="3000" i="0" u="none" strike="noStrike" cap="none" dirty="0" err="1">
                <a:solidFill>
                  <a:schemeClr val="lt1"/>
                </a:solidFill>
                <a:latin typeface="Courier"/>
                <a:ea typeface="Courier New"/>
                <a:cs typeface="Courier"/>
                <a:sym typeface="Courier New"/>
              </a:rPr>
              <a:t>stephen.marquard@uct.ac.za</a:t>
            </a:r>
            <a:r>
              <a:rPr lang="en-US" sz="3000" i="0" u="none" strike="noStrike" cap="none" dirty="0">
                <a:solidFill>
                  <a:schemeClr val="lt1"/>
                </a:solidFill>
                <a:latin typeface="Courier"/>
                <a:ea typeface="Courier New"/>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2" name="Shape 460">
            <a:extLst>
              <a:ext uri="{FF2B5EF4-FFF2-40B4-BE49-F238E27FC236}">
                <a16:creationId xmlns:a16="http://schemas.microsoft.com/office/drawing/2014/main" id="{CFE5B336-07F6-4C69-8F7C-CC6AF33B6CCC}"/>
              </a:ext>
            </a:extLst>
          </p:cNvPr>
          <p:cNvSpPr txBox="1">
            <a:spLocks/>
          </p:cNvSpPr>
          <p:nvPr/>
        </p:nvSpPr>
        <p:spPr>
          <a:xfrm>
            <a:off x="786842" y="794550"/>
            <a:ext cx="14824653" cy="1706182"/>
          </a:xfrm>
          <a:prstGeom prst="rect">
            <a:avLst/>
          </a:prstGeom>
          <a:noFill/>
          <a:ln>
            <a:noFill/>
          </a:ln>
        </p:spPr>
        <p:txBody>
          <a:bodyPr lIns="38100" tIns="38100" rIns="38100" bIns="38100" anchor="ctr" anchorCtr="0">
            <a:noAutofit/>
          </a:bodyPr>
          <a:lstStyle>
            <a:lvl1pPr lvl="0" algn="ctr" defTabSz="812764" rtl="0" eaLnBrk="1" latinLnBrk="0" hangingPunct="1">
              <a:spcBef>
                <a:spcPts val="0"/>
              </a:spcBef>
              <a:spcAft>
                <a:spcPts val="0"/>
              </a:spcAft>
              <a:buNone/>
              <a:defRPr sz="7800" kern="1200">
                <a:solidFill>
                  <a:schemeClr val="tx1"/>
                </a:solidFill>
                <a:latin typeface="+mj-lt"/>
                <a:ea typeface="+mj-ea"/>
                <a:cs typeface="+mj-cs"/>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pPr>
              <a:buClr>
                <a:srgbClr val="00FF00"/>
              </a:buClr>
              <a:buSzPct val="25000"/>
            </a:pPr>
            <a:r>
              <a:rPr lang="es-MX" sz="7600">
                <a:solidFill>
                  <a:srgbClr val="FFD966"/>
                </a:solidFill>
                <a:latin typeface="Arial Regular" charset="0"/>
                <a:ea typeface="Arial Regular" charset="0"/>
                <a:cs typeface="Arial Regular" charset="0"/>
                <a:sym typeface="Cabin"/>
              </a:rPr>
              <a:t>Versión Regex Incluso Más Cool</a:t>
            </a:r>
            <a:endParaRPr lang="es-MX" sz="7600" dirty="0">
              <a:solidFill>
                <a:srgbClr val="FFD966"/>
              </a:solidFill>
              <a:latin typeface="Arial Regular" charset="0"/>
              <a:ea typeface="Arial Regular" charset="0"/>
              <a:cs typeface="Arial Regular" charset="0"/>
              <a:sym typeface="Cabi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xfrm>
            <a:off x="786842" y="794550"/>
            <a:ext cx="14824653" cy="1706182"/>
          </a:xfrm>
          <a:prstGeom prst="rect">
            <a:avLst/>
          </a:prstGeom>
          <a:noFill/>
          <a:ln>
            <a:noFill/>
          </a:ln>
        </p:spPr>
        <p:txBody>
          <a:bodyPr lIns="38100" tIns="38100" rIns="38100" bIns="38100" anchor="ctr" anchorCtr="0">
            <a:noAutofit/>
          </a:bodyPr>
          <a:lstStyle/>
          <a:p>
            <a:pPr lvl="0">
              <a:buClr>
                <a:srgbClr val="00FF00"/>
              </a:buClr>
              <a:buSzPct val="25000"/>
            </a:pPr>
            <a:r>
              <a:rPr lang="es-MX" sz="7600" dirty="0">
                <a:solidFill>
                  <a:srgbClr val="FFD966"/>
                </a:solidFill>
                <a:latin typeface="Arial Regular" charset="0"/>
                <a:ea typeface="Arial Regular" charset="0"/>
                <a:cs typeface="Arial Regular" charset="0"/>
                <a:sym typeface="Cabin"/>
              </a:rPr>
              <a:t>Versión </a:t>
            </a:r>
            <a:r>
              <a:rPr lang="es-MX" sz="7600" dirty="0" err="1">
                <a:solidFill>
                  <a:srgbClr val="FFD966"/>
                </a:solidFill>
                <a:latin typeface="Arial Regular" charset="0"/>
                <a:ea typeface="Arial Regular" charset="0"/>
                <a:cs typeface="Arial Regular" charset="0"/>
                <a:sym typeface="Cabin"/>
              </a:rPr>
              <a:t>Regex</a:t>
            </a:r>
            <a:r>
              <a:rPr lang="es-MX" sz="7600" dirty="0">
                <a:solidFill>
                  <a:srgbClr val="FFD966"/>
                </a:solidFill>
                <a:latin typeface="Arial Regular" charset="0"/>
                <a:ea typeface="Arial Regular" charset="0"/>
                <a:cs typeface="Arial Regular" charset="0"/>
                <a:sym typeface="Cabin"/>
              </a:rPr>
              <a:t> Incluso Más </a:t>
            </a:r>
            <a:r>
              <a:rPr lang="es-MX" sz="7600" dirty="0" err="1">
                <a:solidFill>
                  <a:srgbClr val="FFD966"/>
                </a:solidFill>
                <a:latin typeface="Arial Regular" charset="0"/>
                <a:ea typeface="Arial Regular" charset="0"/>
                <a:cs typeface="Arial Regular" charset="0"/>
                <a:sym typeface="Cabin"/>
              </a:rPr>
              <a:t>Cool</a:t>
            </a:r>
            <a:endParaRPr lang="es-MX" sz="7600" u="none" strike="noStrike" cap="none" dirty="0">
              <a:solidFill>
                <a:srgbClr val="FFD966"/>
              </a:solidFill>
              <a:latin typeface="Arial Regular" charset="0"/>
              <a:ea typeface="Arial Regular" charset="0"/>
              <a:cs typeface="Arial Regular" charset="0"/>
              <a:sym typeface="Cabin"/>
            </a:endParaRPr>
          </a:p>
        </p:txBody>
      </p:sp>
      <p:sp>
        <p:nvSpPr>
          <p:cNvPr id="461" name="Shape 461"/>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'^From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00FF"/>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 ]*)'</a:t>
            </a:r>
          </a:p>
        </p:txBody>
      </p:sp>
      <p:sp>
        <p:nvSpPr>
          <p:cNvPr id="462" name="Shape 462"/>
          <p:cNvSpPr txBox="1"/>
          <p:nvPr/>
        </p:nvSpPr>
        <p:spPr>
          <a:xfrm>
            <a:off x="3494762" y="8038300"/>
            <a:ext cx="1301261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Regular" charset="0"/>
                <a:ea typeface="Arial Regular" charset="0"/>
                <a:cs typeface="Arial Regular" charset="0"/>
                <a:sym typeface="Cabin"/>
              </a:rPr>
              <a:t>Saltar un grupo de caracteres, </a:t>
            </a:r>
            <a:r>
              <a:rPr lang="es-MX" sz="3600" dirty="0">
                <a:solidFill>
                  <a:srgbClr val="FF00FF"/>
                </a:solidFill>
                <a:latin typeface="Arial Regular" charset="0"/>
                <a:ea typeface="Arial Regular" charset="0"/>
                <a:cs typeface="Arial Regular" charset="0"/>
                <a:sym typeface="Cabin"/>
              </a:rPr>
              <a:t>buscando un signo de arroba</a:t>
            </a:r>
            <a:endParaRPr lang="es-MX" sz="3600" u="none" strike="noStrike" cap="none" dirty="0">
              <a:solidFill>
                <a:srgbClr val="FF00FF"/>
              </a:solidFill>
              <a:latin typeface="Arial Regular" charset="0"/>
              <a:ea typeface="Arial Regular" charset="0"/>
              <a:cs typeface="Arial Regular" charset="0"/>
              <a:sym typeface="Cabin"/>
            </a:endParaRPr>
          </a:p>
        </p:txBody>
      </p:sp>
      <p:cxnSp>
        <p:nvCxnSpPr>
          <p:cNvPr id="463" name="Shape 463"/>
          <p:cNvCxnSpPr>
            <a:cxnSpLocks/>
          </p:cNvCxnSpPr>
          <p:nvPr/>
        </p:nvCxnSpPr>
        <p:spPr>
          <a:xfrm flipH="1">
            <a:off x="9075600" y="6629400"/>
            <a:ext cx="1365386" cy="1408900"/>
          </a:xfrm>
          <a:prstGeom prst="straightConnector1">
            <a:avLst/>
          </a:prstGeom>
          <a:noFill/>
          <a:ln w="76200" cap="rnd" cmpd="sng">
            <a:solidFill>
              <a:srgbClr val="00FF00"/>
            </a:solidFill>
            <a:prstDash val="solid"/>
            <a:miter/>
            <a:headEnd type="stealth" w="med" len="med"/>
            <a:tailEnd type="none" w="med" len="med"/>
          </a:ln>
        </p:spPr>
      </p:cxnSp>
      <p:cxnSp>
        <p:nvCxnSpPr>
          <p:cNvPr id="464" name="Shape 464"/>
          <p:cNvCxnSpPr/>
          <p:nvPr/>
        </p:nvCxnSpPr>
        <p:spPr>
          <a:xfrm>
            <a:off x="11352211" y="6651625"/>
            <a:ext cx="415719" cy="1322386"/>
          </a:xfrm>
          <a:prstGeom prst="straightConnector1">
            <a:avLst/>
          </a:prstGeom>
          <a:noFill/>
          <a:ln w="76200" cap="rnd" cmpd="sng">
            <a:solidFill>
              <a:srgbClr val="FF00FF"/>
            </a:solidFill>
            <a:prstDash val="solid"/>
            <a:miter/>
            <a:headEnd type="stealth" w="med" len="med"/>
            <a:tailEnd type="none" w="med" len="med"/>
          </a:ln>
        </p:spPr>
      </p:cxnSp>
      <p:sp>
        <p:nvSpPr>
          <p:cNvPr id="466" name="Shape 466"/>
          <p:cNvSpPr txBox="1"/>
          <p:nvPr/>
        </p:nvSpPr>
        <p:spPr>
          <a:xfrm>
            <a:off x="707596" y="3432292"/>
            <a:ext cx="14983146"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 = 'From </a:t>
            </a:r>
            <a:r>
              <a:rPr lang="en-US" sz="3000" i="0" u="none" strike="noStrike" cap="none" dirty="0" err="1">
                <a:solidFill>
                  <a:schemeClr val="lt1"/>
                </a:solidFill>
                <a:latin typeface="Courier"/>
                <a:ea typeface="Courier New"/>
                <a:cs typeface="Courier"/>
                <a:sym typeface="Courier New"/>
              </a:rPr>
              <a:t>stephen.marquard@uct.ac.za</a:t>
            </a:r>
            <a:r>
              <a:rPr lang="en-US" sz="3000" i="0" u="none" strike="noStrike" cap="none" dirty="0">
                <a:solidFill>
                  <a:schemeClr val="lt1"/>
                </a:solidFill>
                <a:latin typeface="Courier"/>
                <a:ea typeface="Courier New"/>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0"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2" name="Shape 472"/>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b="1" i="0" u="none" strike="noStrike" cap="none">
                <a:solidFill>
                  <a:srgbClr val="FFFF00"/>
                </a:solidFill>
                <a:latin typeface="Courier New"/>
                <a:ea typeface="Courier New"/>
                <a:cs typeface="Courier New"/>
                <a:sym typeface="Courier New"/>
              </a:rPr>
              <a:t>'^From .*@</a:t>
            </a:r>
            <a:r>
              <a:rPr lang="en-US" sz="5700" b="1" i="0" u="none" strike="noStrike" cap="none">
                <a:solidFill>
                  <a:srgbClr val="00FF00"/>
                </a:solidFill>
                <a:latin typeface="Courier New"/>
                <a:ea typeface="Courier New"/>
                <a:cs typeface="Courier New"/>
                <a:sym typeface="Courier New"/>
              </a:rPr>
              <a:t>(</a:t>
            </a:r>
            <a:r>
              <a:rPr lang="en-US" sz="5700" b="1" i="0" u="none" strike="noStrike" cap="none">
                <a:solidFill>
                  <a:srgbClr val="FFFF00"/>
                </a:solidFill>
                <a:latin typeface="Courier New"/>
                <a:ea typeface="Courier New"/>
                <a:cs typeface="Courier New"/>
                <a:sym typeface="Courier New"/>
              </a:rPr>
              <a:t>[^ ]*)'</a:t>
            </a:r>
          </a:p>
        </p:txBody>
      </p:sp>
      <p:sp>
        <p:nvSpPr>
          <p:cNvPr id="473" name="Shape 473"/>
          <p:cNvSpPr txBox="1"/>
          <p:nvPr/>
        </p:nvSpPr>
        <p:spPr>
          <a:xfrm>
            <a:off x="7401025" y="8062475"/>
            <a:ext cx="7896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Regular" charset="0"/>
                <a:ea typeface="Arial Regular" charset="0"/>
                <a:cs typeface="Arial Regular" charset="0"/>
                <a:sym typeface="Cabin"/>
              </a:rPr>
              <a:t>Comienza a extraer</a:t>
            </a:r>
          </a:p>
        </p:txBody>
      </p:sp>
      <p:cxnSp>
        <p:nvCxnSpPr>
          <p:cNvPr id="474" name="Shape 474"/>
          <p:cNvCxnSpPr/>
          <p:nvPr/>
        </p:nvCxnSpPr>
        <p:spPr>
          <a:xfrm flipH="1">
            <a:off x="11367986" y="6705600"/>
            <a:ext cx="330300" cy="1344599"/>
          </a:xfrm>
          <a:prstGeom prst="straightConnector1">
            <a:avLst/>
          </a:prstGeom>
          <a:noFill/>
          <a:ln w="76200" cap="rnd" cmpd="sng">
            <a:solidFill>
              <a:srgbClr val="00FF00"/>
            </a:solidFill>
            <a:prstDash val="solid"/>
            <a:miter/>
            <a:headEnd type="stealth" w="med" len="med"/>
            <a:tailEnd type="none" w="med" len="med"/>
          </a:ln>
        </p:spPr>
      </p:cxnSp>
      <p:sp>
        <p:nvSpPr>
          <p:cNvPr id="8"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11" name="Shape 466"/>
          <p:cNvSpPr txBox="1"/>
          <p:nvPr/>
        </p:nvSpPr>
        <p:spPr>
          <a:xfrm>
            <a:off x="707596" y="3432292"/>
            <a:ext cx="14983146"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err="1">
                <a:solidFill>
                  <a:schemeClr val="lt1"/>
                </a:solidFill>
                <a:latin typeface="Courier New"/>
                <a:ea typeface="Courier New"/>
                <a:cs typeface="Courier New"/>
                <a:sym typeface="Courier New"/>
              </a:rPr>
              <a:t>lin</a:t>
            </a:r>
            <a:r>
              <a:rPr lang="en-US" sz="3000" b="1" i="0" u="none" strike="noStrike" cap="none" dirty="0">
                <a:solidFill>
                  <a:schemeClr val="lt1"/>
                </a:solidFill>
                <a:latin typeface="Courier New"/>
                <a:ea typeface="Courier New"/>
                <a:cs typeface="Courier New"/>
                <a:sym typeface="Courier New"/>
              </a:rPr>
              <a:t> = 'From </a:t>
            </a:r>
            <a:r>
              <a:rPr lang="en-US" sz="3000" b="1" i="0" u="none" strike="noStrike" cap="none" dirty="0" err="1">
                <a:solidFill>
                  <a:schemeClr val="lt1"/>
                </a:solidFill>
                <a:latin typeface="Courier New"/>
                <a:ea typeface="Courier New"/>
                <a:cs typeface="Courier New"/>
                <a:sym typeface="Courier New"/>
              </a:rPr>
              <a:t>stephen.marquard@uct.ac.za</a:t>
            </a:r>
            <a:r>
              <a:rPr lang="en-US" sz="3000" b="1" i="0" u="none" strike="noStrike" cap="none" dirty="0">
                <a:solidFill>
                  <a:schemeClr val="lt1"/>
                </a:solidFill>
                <a:latin typeface="Courier New"/>
                <a:ea typeface="Courier New"/>
                <a:cs typeface="Courier New"/>
                <a:sym typeface="Courier New"/>
              </a:rPr>
              <a:t>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y = </a:t>
            </a:r>
            <a:r>
              <a:rPr lang="en-US" sz="3000" b="1" i="0" u="none" strike="noStrike" cap="none" dirty="0" err="1">
                <a:solidFill>
                  <a:schemeClr val="lt1"/>
                </a:solidFill>
                <a:latin typeface="Courier New"/>
                <a:ea typeface="Courier New"/>
                <a:cs typeface="Courier New"/>
                <a:sym typeface="Courier New"/>
              </a:rPr>
              <a:t>re.findall</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a:t>
            </a:r>
            <a:r>
              <a:rPr lang="en-US" sz="3000" b="1" dirty="0">
                <a:solidFill>
                  <a:srgbClr val="FFFF00"/>
                </a:solidFill>
                <a:latin typeface="Courier New"/>
                <a:ea typeface="Courier New"/>
                <a:cs typeface="Courier New"/>
                <a:sym typeface="Courier New"/>
              </a:rPr>
              <a:t>^From .*@([^ ]*)</a:t>
            </a:r>
            <a:r>
              <a:rPr lang="en-US" sz="3000" b="1" i="0" u="none" strike="noStrike" cap="none" dirty="0">
                <a:solidFill>
                  <a:srgbClr val="FFFF00"/>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lin</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uct.ac.za</a:t>
            </a:r>
            <a:r>
              <a:rPr lang="en-US" sz="3000" b="1" i="0" u="none" strike="noStrike" cap="none" dirty="0">
                <a:solidFill>
                  <a:schemeClr val="lt1"/>
                </a:solidFill>
                <a:latin typeface="Courier New"/>
                <a:ea typeface="Courier New"/>
                <a:cs typeface="Courier New"/>
                <a:sym typeface="Courier New"/>
              </a:rPr>
              <a:t>']</a:t>
            </a:r>
          </a:p>
        </p:txBody>
      </p:sp>
      <p:sp>
        <p:nvSpPr>
          <p:cNvPr id="10" name="Shape 460">
            <a:extLst>
              <a:ext uri="{FF2B5EF4-FFF2-40B4-BE49-F238E27FC236}">
                <a16:creationId xmlns:a16="http://schemas.microsoft.com/office/drawing/2014/main" id="{10FEDD20-A360-4638-8382-475856AACADD}"/>
              </a:ext>
            </a:extLst>
          </p:cNvPr>
          <p:cNvSpPr txBox="1">
            <a:spLocks noGrp="1"/>
          </p:cNvSpPr>
          <p:nvPr>
            <p:ph type="title"/>
          </p:nvPr>
        </p:nvSpPr>
        <p:spPr>
          <a:xfrm>
            <a:off x="786842" y="794550"/>
            <a:ext cx="14824653" cy="1706182"/>
          </a:xfrm>
          <a:prstGeom prst="rect">
            <a:avLst/>
          </a:prstGeom>
          <a:noFill/>
          <a:ln>
            <a:noFill/>
          </a:ln>
        </p:spPr>
        <p:txBody>
          <a:bodyPr lIns="38100" tIns="38100" rIns="38100" bIns="38100" anchor="ctr" anchorCtr="0">
            <a:noAutofit/>
          </a:bodyPr>
          <a:lstStyle/>
          <a:p>
            <a:pPr lvl="0">
              <a:buClr>
                <a:srgbClr val="00FF00"/>
              </a:buClr>
              <a:buSzPct val="25000"/>
            </a:pPr>
            <a:r>
              <a:rPr lang="es-MX" sz="7600" dirty="0">
                <a:solidFill>
                  <a:srgbClr val="FFD966"/>
                </a:solidFill>
                <a:latin typeface="Arial Regular" charset="0"/>
                <a:ea typeface="Arial Regular" charset="0"/>
                <a:cs typeface="Arial Regular" charset="0"/>
                <a:sym typeface="Cabin"/>
              </a:rPr>
              <a:t>Versión </a:t>
            </a:r>
            <a:r>
              <a:rPr lang="es-MX" sz="7600" dirty="0" err="1">
                <a:solidFill>
                  <a:srgbClr val="FFD966"/>
                </a:solidFill>
                <a:latin typeface="Arial Regular" charset="0"/>
                <a:ea typeface="Arial Regular" charset="0"/>
                <a:cs typeface="Arial Regular" charset="0"/>
                <a:sym typeface="Cabin"/>
              </a:rPr>
              <a:t>Regex</a:t>
            </a:r>
            <a:r>
              <a:rPr lang="es-MX" sz="7600" dirty="0">
                <a:solidFill>
                  <a:srgbClr val="FFD966"/>
                </a:solidFill>
                <a:latin typeface="Arial Regular" charset="0"/>
                <a:ea typeface="Arial Regular" charset="0"/>
                <a:cs typeface="Arial Regular" charset="0"/>
                <a:sym typeface="Cabin"/>
              </a:rPr>
              <a:t> Incluso Más </a:t>
            </a:r>
            <a:r>
              <a:rPr lang="es-MX" sz="7600" dirty="0" err="1">
                <a:solidFill>
                  <a:srgbClr val="FFD966"/>
                </a:solidFill>
                <a:latin typeface="Arial Regular" charset="0"/>
                <a:ea typeface="Arial Regular" charset="0"/>
                <a:cs typeface="Arial Regular" charset="0"/>
                <a:sym typeface="Cabin"/>
              </a:rPr>
              <a:t>Cool</a:t>
            </a:r>
            <a:endParaRPr lang="es-MX" sz="7600" u="none" strike="noStrike" cap="none" dirty="0">
              <a:solidFill>
                <a:srgbClr val="FFD966"/>
              </a:solidFill>
              <a:latin typeface="Arial Regular" charset="0"/>
              <a:ea typeface="Arial Regular" charset="0"/>
              <a:cs typeface="Arial Regular" charset="0"/>
              <a:sym typeface="Cabi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Shape 482"/>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dirty="0">
                <a:solidFill>
                  <a:srgbClr val="FFFF00"/>
                </a:solidFill>
                <a:latin typeface="Courier"/>
                <a:ea typeface="Courier New"/>
                <a:cs typeface="Courier"/>
                <a:sym typeface="Courier New"/>
              </a:rPr>
              <a:t>'^From .*@(</a:t>
            </a:r>
            <a:r>
              <a:rPr lang="en-US" sz="5700" i="0" u="none" strike="noStrike" cap="none" dirty="0">
                <a:solidFill>
                  <a:srgbClr val="FF00FF"/>
                </a:solidFill>
                <a:latin typeface="Courier"/>
                <a:ea typeface="Courier New"/>
                <a:cs typeface="Courier"/>
                <a:sym typeface="Courier New"/>
              </a:rPr>
              <a:t>[^ ]</a:t>
            </a:r>
            <a:r>
              <a:rPr lang="en-US" sz="5700" i="0" u="none" strike="noStrike" cap="none" dirty="0">
                <a:solidFill>
                  <a:srgbClr val="00FF00"/>
                </a:solidFill>
                <a:latin typeface="Courier"/>
                <a:ea typeface="Courier New"/>
                <a:cs typeface="Courier"/>
                <a:sym typeface="Courier New"/>
              </a:rPr>
              <a:t>+</a:t>
            </a:r>
            <a:r>
              <a:rPr lang="en-US" sz="5700" i="0" u="none" strike="noStrike" cap="none" dirty="0">
                <a:solidFill>
                  <a:srgbClr val="FFFF00"/>
                </a:solidFill>
                <a:latin typeface="Courier"/>
                <a:ea typeface="Courier New"/>
                <a:cs typeface="Courier"/>
                <a:sym typeface="Courier New"/>
              </a:rPr>
              <a:t>)'</a:t>
            </a:r>
          </a:p>
        </p:txBody>
      </p:sp>
      <p:sp>
        <p:nvSpPr>
          <p:cNvPr id="483" name="Shape 483"/>
          <p:cNvSpPr txBox="1"/>
          <p:nvPr/>
        </p:nvSpPr>
        <p:spPr>
          <a:xfrm>
            <a:off x="5864930" y="8015489"/>
            <a:ext cx="5601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3600" u="none" strike="noStrike" cap="none" dirty="0">
                <a:solidFill>
                  <a:srgbClr val="FF00FF"/>
                </a:solidFill>
                <a:latin typeface="Arial Regular" charset="0"/>
                <a:ea typeface="Arial Regular" charset="0"/>
                <a:cs typeface="Arial Regular" charset="0"/>
                <a:sym typeface="Cabin"/>
              </a:rPr>
              <a:t>Encuentra un carácter que no sea espacio en blanco</a:t>
            </a:r>
          </a:p>
        </p:txBody>
      </p:sp>
      <p:cxnSp>
        <p:nvCxnSpPr>
          <p:cNvPr id="484" name="Shape 484"/>
          <p:cNvCxnSpPr/>
          <p:nvPr/>
        </p:nvCxnSpPr>
        <p:spPr>
          <a:xfrm flipH="1">
            <a:off x="11175999" y="6651625"/>
            <a:ext cx="868362" cy="1122361"/>
          </a:xfrm>
          <a:prstGeom prst="straightConnector1">
            <a:avLst/>
          </a:prstGeom>
          <a:noFill/>
          <a:ln w="76200" cap="rnd" cmpd="sng">
            <a:solidFill>
              <a:srgbClr val="FF00FF"/>
            </a:solidFill>
            <a:prstDash val="solid"/>
            <a:miter/>
            <a:headEnd type="stealth" w="med" len="med"/>
            <a:tailEnd type="none" w="med" len="med"/>
          </a:ln>
        </p:spPr>
      </p:cxnSp>
      <p:cxnSp>
        <p:nvCxnSpPr>
          <p:cNvPr id="485" name="Shape 485"/>
          <p:cNvCxnSpPr/>
          <p:nvPr/>
        </p:nvCxnSpPr>
        <p:spPr>
          <a:xfrm flipH="1">
            <a:off x="13849287" y="6632575"/>
            <a:ext cx="20699" cy="1155599"/>
          </a:xfrm>
          <a:prstGeom prst="straightConnector1">
            <a:avLst/>
          </a:prstGeom>
          <a:noFill/>
          <a:ln w="76200" cap="rnd" cmpd="sng">
            <a:solidFill>
              <a:srgbClr val="00FF00"/>
            </a:solidFill>
            <a:prstDash val="solid"/>
            <a:miter/>
            <a:headEnd type="stealth" w="med" len="med"/>
            <a:tailEnd type="none" w="med" len="med"/>
          </a:ln>
        </p:spPr>
      </p:cxnSp>
      <p:cxnSp>
        <p:nvCxnSpPr>
          <p:cNvPr id="486" name="Shape 486"/>
          <p:cNvCxnSpPr/>
          <p:nvPr/>
        </p:nvCxnSpPr>
        <p:spPr>
          <a:xfrm flipH="1">
            <a:off x="11234736" y="6651625"/>
            <a:ext cx="1989136" cy="1090612"/>
          </a:xfrm>
          <a:prstGeom prst="straightConnector1">
            <a:avLst/>
          </a:prstGeom>
          <a:noFill/>
          <a:ln w="76200" cap="rnd" cmpd="sng">
            <a:solidFill>
              <a:srgbClr val="FF00FF"/>
            </a:solidFill>
            <a:prstDash val="solid"/>
            <a:miter/>
            <a:headEnd type="stealth" w="med" len="med"/>
            <a:tailEnd type="none" w="med" len="med"/>
          </a:ln>
        </p:spPr>
      </p:cxnSp>
      <p:sp>
        <p:nvSpPr>
          <p:cNvPr id="487" name="Shape 487"/>
          <p:cNvSpPr txBox="1"/>
          <p:nvPr/>
        </p:nvSpPr>
        <p:spPr>
          <a:xfrm>
            <a:off x="11697723" y="8015488"/>
            <a:ext cx="43821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Regular" charset="0"/>
                <a:ea typeface="Arial Regular" charset="0"/>
                <a:cs typeface="Arial Regular" charset="0"/>
                <a:sym typeface="Cabin"/>
              </a:rPr>
              <a:t>Encuentra muchos de ellos</a:t>
            </a:r>
          </a:p>
        </p:txBody>
      </p:sp>
      <p:sp>
        <p:nvSpPr>
          <p:cNvPr id="11" name="Shape 466"/>
          <p:cNvSpPr txBox="1"/>
          <p:nvPr/>
        </p:nvSpPr>
        <p:spPr>
          <a:xfrm>
            <a:off x="707596" y="3432292"/>
            <a:ext cx="14983146"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 = 'From </a:t>
            </a:r>
            <a:r>
              <a:rPr lang="en-US" sz="3000" i="0" u="none" strike="noStrike" cap="none" dirty="0" err="1">
                <a:solidFill>
                  <a:schemeClr val="lt1"/>
                </a:solidFill>
                <a:latin typeface="Courier"/>
                <a:ea typeface="Courier New"/>
                <a:cs typeface="Courier"/>
                <a:sym typeface="Courier New"/>
              </a:rPr>
              <a:t>stephen.marquard@uct.ac.za</a:t>
            </a:r>
            <a:r>
              <a:rPr lang="en-US" sz="3000" i="0" u="none" strike="noStrike" cap="none" dirty="0">
                <a:solidFill>
                  <a:schemeClr val="lt1"/>
                </a:solidFill>
                <a:latin typeface="Courier"/>
                <a:ea typeface="Courier New"/>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3"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b="1" i="0" u="none" strike="noStrike" cap="none">
                <a:solidFill>
                  <a:srgbClr val="FF7F00"/>
                </a:solidFill>
                <a:latin typeface="Courier New"/>
                <a:ea typeface="Courier New"/>
                <a:cs typeface="Courier New"/>
                <a:sym typeface="Courier New"/>
              </a:rPr>
              <a:t>From stephen.marquard@</a:t>
            </a:r>
            <a:r>
              <a:rPr lang="en-US" sz="3000" b="1" i="0" u="none" strike="noStrike" cap="none">
                <a:solidFill>
                  <a:srgbClr val="00FF00"/>
                </a:solidFill>
                <a:latin typeface="Courier New"/>
                <a:ea typeface="Courier New"/>
                <a:cs typeface="Courier New"/>
                <a:sym typeface="Courier New"/>
              </a:rPr>
              <a:t>uct.ac.za</a:t>
            </a:r>
            <a:r>
              <a:rPr lang="en-US" sz="3000" b="1" i="0" u="none" strike="noStrike" cap="none">
                <a:solidFill>
                  <a:srgbClr val="FF7F00"/>
                </a:solidFill>
                <a:latin typeface="Courier New"/>
                <a:ea typeface="Courier New"/>
                <a:cs typeface="Courier New"/>
                <a:sym typeface="Courier New"/>
              </a:rPr>
              <a:t> Sat Jan  5 09:14:16 2008</a:t>
            </a:r>
          </a:p>
        </p:txBody>
      </p:sp>
      <p:sp>
        <p:nvSpPr>
          <p:cNvPr id="14" name="Shape 460">
            <a:extLst>
              <a:ext uri="{FF2B5EF4-FFF2-40B4-BE49-F238E27FC236}">
                <a16:creationId xmlns:a16="http://schemas.microsoft.com/office/drawing/2014/main" id="{654A4443-6525-4472-ADDD-9C468BA19875}"/>
              </a:ext>
            </a:extLst>
          </p:cNvPr>
          <p:cNvSpPr txBox="1">
            <a:spLocks noGrp="1"/>
          </p:cNvSpPr>
          <p:nvPr>
            <p:ph type="title"/>
          </p:nvPr>
        </p:nvSpPr>
        <p:spPr>
          <a:xfrm>
            <a:off x="786842" y="794550"/>
            <a:ext cx="14824653" cy="1706182"/>
          </a:xfrm>
          <a:prstGeom prst="rect">
            <a:avLst/>
          </a:prstGeom>
          <a:noFill/>
          <a:ln>
            <a:noFill/>
          </a:ln>
        </p:spPr>
        <p:txBody>
          <a:bodyPr lIns="38100" tIns="38100" rIns="38100" bIns="38100" anchor="ctr" anchorCtr="0">
            <a:noAutofit/>
          </a:bodyPr>
          <a:lstStyle/>
          <a:p>
            <a:pPr lvl="0">
              <a:buClr>
                <a:srgbClr val="00FF00"/>
              </a:buClr>
              <a:buSzPct val="25000"/>
            </a:pPr>
            <a:r>
              <a:rPr lang="es-MX" sz="7600" dirty="0">
                <a:solidFill>
                  <a:srgbClr val="FFD966"/>
                </a:solidFill>
                <a:latin typeface="Arial Regular" charset="0"/>
                <a:ea typeface="Arial Regular" charset="0"/>
                <a:cs typeface="Arial Regular" charset="0"/>
                <a:sym typeface="Cabin"/>
              </a:rPr>
              <a:t>Versión </a:t>
            </a:r>
            <a:r>
              <a:rPr lang="es-MX" sz="7600" dirty="0" err="1">
                <a:solidFill>
                  <a:srgbClr val="FFD966"/>
                </a:solidFill>
                <a:latin typeface="Arial Regular" charset="0"/>
                <a:ea typeface="Arial Regular" charset="0"/>
                <a:cs typeface="Arial Regular" charset="0"/>
                <a:sym typeface="Cabin"/>
              </a:rPr>
              <a:t>Regex</a:t>
            </a:r>
            <a:r>
              <a:rPr lang="es-MX" sz="7600" dirty="0">
                <a:solidFill>
                  <a:srgbClr val="FFD966"/>
                </a:solidFill>
                <a:latin typeface="Arial Regular" charset="0"/>
                <a:ea typeface="Arial Regular" charset="0"/>
                <a:cs typeface="Arial Regular" charset="0"/>
                <a:sym typeface="Cabin"/>
              </a:rPr>
              <a:t> Incluso Más </a:t>
            </a:r>
            <a:r>
              <a:rPr lang="es-MX" sz="7600" dirty="0" err="1">
                <a:solidFill>
                  <a:srgbClr val="FFD966"/>
                </a:solidFill>
                <a:latin typeface="Arial Regular" charset="0"/>
                <a:ea typeface="Arial Regular" charset="0"/>
                <a:cs typeface="Arial Regular" charset="0"/>
                <a:sym typeface="Cabin"/>
              </a:rPr>
              <a:t>Cool</a:t>
            </a:r>
            <a:endParaRPr lang="es-MX" sz="7600" u="none" strike="noStrike" cap="none" dirty="0">
              <a:solidFill>
                <a:srgbClr val="FFD966"/>
              </a:solidFill>
              <a:latin typeface="Arial Regular" charset="0"/>
              <a:ea typeface="Arial Regular" charset="0"/>
              <a:cs typeface="Arial Regular"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u="none" strike="noStrike" cap="none" dirty="0" err="1">
                <a:solidFill>
                  <a:srgbClr val="FFD966"/>
                </a:solidFill>
                <a:latin typeface="Arial Regular" charset="0"/>
                <a:ea typeface="Arial Regular" charset="0"/>
                <a:cs typeface="Arial Regular" charset="0"/>
                <a:sym typeface="Cabin"/>
              </a:rPr>
              <a:t>Expresiones</a:t>
            </a:r>
            <a:r>
              <a:rPr lang="en-US" sz="7800" u="none" strike="noStrike" cap="none" dirty="0">
                <a:solidFill>
                  <a:srgbClr val="FFD966"/>
                </a:solidFill>
                <a:latin typeface="Arial Regular" charset="0"/>
                <a:ea typeface="Arial Regular" charset="0"/>
                <a:cs typeface="Arial Regular" charset="0"/>
                <a:sym typeface="Cabin"/>
              </a:rPr>
              <a:t> </a:t>
            </a:r>
            <a:r>
              <a:rPr lang="en-US" sz="7800" u="none" strike="noStrike" cap="none" dirty="0" err="1">
                <a:solidFill>
                  <a:srgbClr val="FFD966"/>
                </a:solidFill>
                <a:latin typeface="Arial Regular" charset="0"/>
                <a:ea typeface="Arial Regular" charset="0"/>
                <a:cs typeface="Arial Regular" charset="0"/>
                <a:sym typeface="Cabin"/>
              </a:rPr>
              <a:t>Regulares</a:t>
            </a:r>
            <a:endParaRPr lang="en-US" sz="7800" u="none" strike="noStrike" cap="none" dirty="0">
              <a:solidFill>
                <a:srgbClr val="FFD966"/>
              </a:solidFill>
              <a:latin typeface="Arial Regular" charset="0"/>
              <a:ea typeface="Arial Regular" charset="0"/>
              <a:cs typeface="Arial Regular" charset="0"/>
              <a:sym typeface="Cabin"/>
            </a:endParaRPr>
          </a:p>
        </p:txBody>
      </p:sp>
      <p:sp>
        <p:nvSpPr>
          <p:cNvPr id="221" name="Shape 221"/>
          <p:cNvSpPr txBox="1"/>
          <p:nvPr/>
        </p:nvSpPr>
        <p:spPr>
          <a:xfrm>
            <a:off x="2641600" y="2844800"/>
            <a:ext cx="10642599"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800" u="none" strike="noStrike" cap="none" dirty="0">
                <a:solidFill>
                  <a:schemeClr val="lt1"/>
                </a:solidFill>
                <a:latin typeface="Arial Regular" charset="0"/>
                <a:ea typeface="Arial Regular" charset="0"/>
                <a:cs typeface="Arial Regular" charset="0"/>
                <a:sym typeface="Cabin"/>
              </a:rPr>
              <a:t>Expresiones “comodines” realmente inteligentes para encontrar y analizar cadenas</a:t>
            </a:r>
          </a:p>
        </p:txBody>
      </p:sp>
      <p:sp>
        <p:nvSpPr>
          <p:cNvPr id="222" name="Shape 222"/>
          <p:cNvSpPr txBox="1"/>
          <p:nvPr/>
        </p:nvSpPr>
        <p:spPr>
          <a:xfrm>
            <a:off x="2540075" y="8115300"/>
            <a:ext cx="114081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Regular" charset="0"/>
                <a:ea typeface="Arial Regular" charset="0"/>
                <a:cs typeface="Arial Regular" charset="0"/>
                <a:sym typeface="Cabin"/>
                <a:hlinkClick r:id="rId3"/>
              </a:rPr>
              <a:t>http://en.wikipedia.org/wiki/Regular_expression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5" name="Shape 495"/>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dirty="0">
                <a:solidFill>
                  <a:srgbClr val="FFFF00"/>
                </a:solidFill>
                <a:latin typeface="Courier"/>
                <a:ea typeface="Courier New"/>
                <a:cs typeface="Courier"/>
                <a:sym typeface="Courier New"/>
              </a:rPr>
              <a:t>'^From </a:t>
            </a:r>
            <a:r>
              <a:rPr lang="en-US" sz="5700" i="0" u="none" strike="noStrike" cap="none">
                <a:solidFill>
                  <a:srgbClr val="FFFF00"/>
                </a:solidFill>
                <a:latin typeface="Courier"/>
                <a:ea typeface="Courier New"/>
                <a:cs typeface="Courier"/>
                <a:sym typeface="Courier New"/>
              </a:rPr>
              <a:t>.*@([^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a:t>
            </a:r>
            <a:endParaRPr lang="en-US" sz="5700" i="0" u="none" strike="noStrike" cap="none" dirty="0">
              <a:solidFill>
                <a:srgbClr val="FFFF00"/>
              </a:solidFill>
              <a:latin typeface="Courier"/>
              <a:ea typeface="Courier New"/>
              <a:cs typeface="Courier"/>
              <a:sym typeface="Courier New"/>
            </a:endParaRPr>
          </a:p>
        </p:txBody>
      </p:sp>
      <p:sp>
        <p:nvSpPr>
          <p:cNvPr id="496" name="Shape 496"/>
          <p:cNvSpPr txBox="1"/>
          <p:nvPr/>
        </p:nvSpPr>
        <p:spPr>
          <a:xfrm>
            <a:off x="11744325" y="8026400"/>
            <a:ext cx="43942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3600" u="none" strike="noStrike" cap="none" dirty="0">
                <a:solidFill>
                  <a:srgbClr val="00FF00"/>
                </a:solidFill>
                <a:latin typeface="Arial Regular" charset="0"/>
                <a:ea typeface="Arial Regular" charset="0"/>
                <a:cs typeface="Arial Regular" charset="0"/>
                <a:sym typeface="Cabin"/>
              </a:rPr>
              <a:t>Detenerse de extraer</a:t>
            </a:r>
          </a:p>
        </p:txBody>
      </p:sp>
      <p:cxnSp>
        <p:nvCxnSpPr>
          <p:cNvPr id="497" name="Shape 497"/>
          <p:cNvCxnSpPr/>
          <p:nvPr/>
        </p:nvCxnSpPr>
        <p:spPr>
          <a:xfrm flipH="1">
            <a:off x="13755687" y="6731000"/>
            <a:ext cx="330200" cy="1344612"/>
          </a:xfrm>
          <a:prstGeom prst="straightConnector1">
            <a:avLst/>
          </a:prstGeom>
          <a:noFill/>
          <a:ln w="76200" cap="rnd" cmpd="sng">
            <a:solidFill>
              <a:srgbClr val="00FF00"/>
            </a:solidFill>
            <a:prstDash val="solid"/>
            <a:miter/>
            <a:headEnd type="stealth" w="med" len="med"/>
            <a:tailEnd type="none" w="med" len="med"/>
          </a:ln>
        </p:spPr>
      </p:cxnSp>
      <p:sp>
        <p:nvSpPr>
          <p:cNvPr id="8" name="Shape 466"/>
          <p:cNvSpPr txBox="1"/>
          <p:nvPr/>
        </p:nvSpPr>
        <p:spPr>
          <a:xfrm>
            <a:off x="707596" y="3432292"/>
            <a:ext cx="14983146"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 = 'From </a:t>
            </a:r>
            <a:r>
              <a:rPr lang="en-US" sz="3000" i="0" u="none" strike="noStrike" cap="none" dirty="0" err="1">
                <a:solidFill>
                  <a:schemeClr val="lt1"/>
                </a:solidFill>
                <a:latin typeface="Courier"/>
                <a:ea typeface="Courier New"/>
                <a:cs typeface="Courier"/>
                <a:sym typeface="Courier New"/>
              </a:rPr>
              <a:t>stephen.marquard@uct.ac.za</a:t>
            </a:r>
            <a:r>
              <a:rPr lang="en-US" sz="3000" i="0" u="none" strike="noStrike" cap="none" dirty="0">
                <a:solidFill>
                  <a:schemeClr val="lt1"/>
                </a:solidFill>
                <a:latin typeface="Courier"/>
                <a:ea typeface="Courier New"/>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lin</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0"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New"/>
                <a:cs typeface="Courier"/>
                <a:sym typeface="Courier New"/>
              </a:rPr>
              <a:t>From stephen.marquard@</a:t>
            </a:r>
            <a:r>
              <a:rPr lang="en-US" sz="3000" i="0" u="none" strike="noStrike" cap="none" dirty="0">
                <a:solidFill>
                  <a:srgbClr val="00FF00"/>
                </a:solidFill>
                <a:latin typeface="Courier"/>
                <a:ea typeface="Courier New"/>
                <a:cs typeface="Courier"/>
                <a:sym typeface="Courier New"/>
              </a:rPr>
              <a:t>uct.ac.za</a:t>
            </a:r>
            <a:r>
              <a:rPr lang="en-US" sz="3000" i="0" u="none" strike="noStrike" cap="none" dirty="0">
                <a:solidFill>
                  <a:srgbClr val="FF7F00"/>
                </a:solidFill>
                <a:latin typeface="Courier"/>
                <a:ea typeface="Courier New"/>
                <a:cs typeface="Courier"/>
                <a:sym typeface="Courier New"/>
              </a:rPr>
              <a:t> Sat Jan  5 09:14:16 2008</a:t>
            </a:r>
          </a:p>
        </p:txBody>
      </p:sp>
      <p:sp>
        <p:nvSpPr>
          <p:cNvPr id="11" name="Shape 460">
            <a:extLst>
              <a:ext uri="{FF2B5EF4-FFF2-40B4-BE49-F238E27FC236}">
                <a16:creationId xmlns:a16="http://schemas.microsoft.com/office/drawing/2014/main" id="{D0360475-73EF-4DB4-B77A-1BD57FC8D9B4}"/>
              </a:ext>
            </a:extLst>
          </p:cNvPr>
          <p:cNvSpPr txBox="1">
            <a:spLocks noGrp="1"/>
          </p:cNvSpPr>
          <p:nvPr>
            <p:ph type="title"/>
          </p:nvPr>
        </p:nvSpPr>
        <p:spPr>
          <a:xfrm>
            <a:off x="786842" y="794550"/>
            <a:ext cx="14824653" cy="1706182"/>
          </a:xfrm>
          <a:prstGeom prst="rect">
            <a:avLst/>
          </a:prstGeom>
          <a:noFill/>
          <a:ln>
            <a:noFill/>
          </a:ln>
        </p:spPr>
        <p:txBody>
          <a:bodyPr lIns="38100" tIns="38100" rIns="38100" bIns="38100" anchor="ctr" anchorCtr="0">
            <a:noAutofit/>
          </a:bodyPr>
          <a:lstStyle/>
          <a:p>
            <a:pPr lvl="0">
              <a:buClr>
                <a:srgbClr val="00FF00"/>
              </a:buClr>
              <a:buSzPct val="25000"/>
            </a:pPr>
            <a:r>
              <a:rPr lang="es-MX" sz="7600" dirty="0">
                <a:solidFill>
                  <a:srgbClr val="FFD966"/>
                </a:solidFill>
                <a:latin typeface="Arial Regular" charset="0"/>
                <a:ea typeface="Arial Regular" charset="0"/>
                <a:cs typeface="Arial Regular" charset="0"/>
                <a:sym typeface="Cabin"/>
              </a:rPr>
              <a:t>Versión </a:t>
            </a:r>
            <a:r>
              <a:rPr lang="es-MX" sz="7600" dirty="0" err="1">
                <a:solidFill>
                  <a:srgbClr val="FFD966"/>
                </a:solidFill>
                <a:latin typeface="Arial Regular" charset="0"/>
                <a:ea typeface="Arial Regular" charset="0"/>
                <a:cs typeface="Arial Regular" charset="0"/>
                <a:sym typeface="Cabin"/>
              </a:rPr>
              <a:t>Regex</a:t>
            </a:r>
            <a:r>
              <a:rPr lang="es-MX" sz="7600" dirty="0">
                <a:solidFill>
                  <a:srgbClr val="FFD966"/>
                </a:solidFill>
                <a:latin typeface="Arial Regular" charset="0"/>
                <a:ea typeface="Arial Regular" charset="0"/>
                <a:cs typeface="Arial Regular" charset="0"/>
                <a:sym typeface="Cabin"/>
              </a:rPr>
              <a:t> Incluso Más </a:t>
            </a:r>
            <a:r>
              <a:rPr lang="es-MX" sz="7600" dirty="0" err="1">
                <a:solidFill>
                  <a:srgbClr val="FFD966"/>
                </a:solidFill>
                <a:latin typeface="Arial Regular" charset="0"/>
                <a:ea typeface="Arial Regular" charset="0"/>
                <a:cs typeface="Arial Regular" charset="0"/>
                <a:sym typeface="Cabin"/>
              </a:rPr>
              <a:t>Cool</a:t>
            </a:r>
            <a:endParaRPr lang="es-MX" sz="7600" u="none" strike="noStrike" cap="none" dirty="0">
              <a:solidFill>
                <a:srgbClr val="FFD966"/>
              </a:solidFill>
              <a:latin typeface="Arial Regular" charset="0"/>
              <a:ea typeface="Arial Regular" charset="0"/>
              <a:cs typeface="Arial Regular"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xfrm>
            <a:off x="2577835" y="520319"/>
            <a:ext cx="10850933"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7600" u="none" strike="noStrike" cap="none" dirty="0">
                <a:solidFill>
                  <a:srgbClr val="FFD966"/>
                </a:solidFill>
                <a:latin typeface="Arial Regular" charset="0"/>
                <a:ea typeface="Arial Regular" charset="0"/>
                <a:cs typeface="Arial Regular" charset="0"/>
                <a:sym typeface="Cabin"/>
              </a:rPr>
              <a:t>Confianza de Spam</a:t>
            </a:r>
          </a:p>
        </p:txBody>
      </p:sp>
      <p:sp>
        <p:nvSpPr>
          <p:cNvPr id="505" name="Shape 505"/>
          <p:cNvSpPr txBox="1"/>
          <p:nvPr/>
        </p:nvSpPr>
        <p:spPr>
          <a:xfrm>
            <a:off x="656281" y="2245831"/>
            <a:ext cx="14587107" cy="492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import re</a:t>
            </a:r>
          </a:p>
          <a:p>
            <a:pPr marL="0" marR="0" lvl="0" indent="0" algn="l" rtl="0">
              <a:lnSpc>
                <a:spcPct val="100000"/>
              </a:lnSpc>
              <a:spcBef>
                <a:spcPts val="0"/>
              </a:spcBef>
              <a:spcAft>
                <a:spcPts val="0"/>
              </a:spcAft>
              <a:buClr>
                <a:schemeClr val="lt1"/>
              </a:buClr>
              <a:buSzPct val="25000"/>
              <a:buFont typeface="Courier New"/>
              <a:buNone/>
            </a:pPr>
            <a:r>
              <a:rPr lang="en-US" sz="3000" dirty="0" err="1">
                <a:solidFill>
                  <a:schemeClr val="lt1"/>
                </a:solidFill>
                <a:latin typeface="Courier"/>
                <a:ea typeface="Courier New"/>
                <a:cs typeface="Courier"/>
                <a:sym typeface="Courier New"/>
              </a:rPr>
              <a:t>manejador</a:t>
            </a:r>
            <a:r>
              <a:rPr lang="en-US" sz="3000" u="none" strike="noStrike" cap="none" dirty="0">
                <a:solidFill>
                  <a:schemeClr val="lt1"/>
                </a:solidFill>
                <a:latin typeface="Courier"/>
                <a:ea typeface="Courier New"/>
                <a:cs typeface="Courier"/>
                <a:sym typeface="Courier New"/>
              </a:rPr>
              <a:t> = open('mbox-short.txt')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err="1">
                <a:solidFill>
                  <a:schemeClr val="lt1"/>
                </a:solidFill>
                <a:latin typeface="Courier"/>
                <a:ea typeface="Courier New"/>
                <a:cs typeface="Courier"/>
                <a:sym typeface="Courier New"/>
              </a:rPr>
              <a:t>numlist</a:t>
            </a:r>
            <a:r>
              <a:rPr lang="en-US" sz="3000" u="none" strike="noStrike" cap="none" dirty="0">
                <a:solidFill>
                  <a:schemeClr val="lt1"/>
                </a:solidFill>
                <a:latin typeface="Courier"/>
                <a:ea typeface="Courier New"/>
                <a:cs typeface="Courier"/>
                <a:sym typeface="Courier New"/>
              </a:rPr>
              <a:t> = list()</a:t>
            </a:r>
          </a:p>
          <a:p>
            <a:pPr lvl="0">
              <a:buClr>
                <a:schemeClr val="lt1"/>
              </a:buClr>
              <a:buSzPct val="25000"/>
            </a:pPr>
            <a:r>
              <a:rPr lang="en-US" sz="3000" u="none" strike="noStrike" cap="none" dirty="0">
                <a:solidFill>
                  <a:schemeClr val="lt1"/>
                </a:solidFill>
                <a:latin typeface="Courier"/>
                <a:ea typeface="Courier New"/>
                <a:cs typeface="Courier"/>
                <a:sym typeface="Courier New"/>
              </a:rPr>
              <a:t>for </a:t>
            </a:r>
            <a:r>
              <a:rPr lang="en-US" sz="3000" u="none" strike="noStrike" cap="none" dirty="0" err="1">
                <a:solidFill>
                  <a:schemeClr val="lt1"/>
                </a:solidFill>
                <a:latin typeface="Courier"/>
                <a:ea typeface="Courier New"/>
                <a:cs typeface="Courier"/>
                <a:sym typeface="Courier New"/>
              </a:rPr>
              <a:t>linea</a:t>
            </a:r>
            <a:r>
              <a:rPr lang="en-US" sz="3000" u="none" strike="noStrike" cap="none" dirty="0">
                <a:solidFill>
                  <a:schemeClr val="lt1"/>
                </a:solidFill>
                <a:latin typeface="Courier"/>
                <a:ea typeface="Courier New"/>
                <a:cs typeface="Courier"/>
                <a:sym typeface="Courier New"/>
              </a:rPr>
              <a:t> in </a:t>
            </a:r>
            <a:r>
              <a:rPr lang="en-US" sz="3000" dirty="0" err="1">
                <a:solidFill>
                  <a:schemeClr val="lt1"/>
                </a:solidFill>
                <a:latin typeface="Courier"/>
                <a:ea typeface="Courier New"/>
                <a:cs typeface="Courier"/>
                <a:sym typeface="Courier New"/>
              </a:rPr>
              <a:t>manejador</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    </a:t>
            </a:r>
            <a:r>
              <a:rPr lang="en-US" sz="3000" u="none" strike="noStrike" cap="none" dirty="0" err="1">
                <a:solidFill>
                  <a:schemeClr val="lt1"/>
                </a:solidFill>
                <a:latin typeface="Courier"/>
                <a:ea typeface="Courier New"/>
                <a:cs typeface="Courier"/>
                <a:sym typeface="Courier New"/>
              </a:rPr>
              <a:t>linea</a:t>
            </a:r>
            <a:r>
              <a:rPr lang="en-US" sz="3000" u="none" strike="noStrike" cap="none" dirty="0">
                <a:solidFill>
                  <a:schemeClr val="lt1"/>
                </a:solidFill>
                <a:latin typeface="Courier"/>
                <a:ea typeface="Courier New"/>
                <a:cs typeface="Courier"/>
                <a:sym typeface="Courier New"/>
              </a:rPr>
              <a:t> = </a:t>
            </a:r>
            <a:r>
              <a:rPr lang="en-US" sz="3000" u="none" strike="noStrike" cap="none" dirty="0" err="1">
                <a:solidFill>
                  <a:schemeClr val="lt1"/>
                </a:solidFill>
                <a:latin typeface="Courier"/>
                <a:ea typeface="Courier New"/>
                <a:cs typeface="Courier"/>
                <a:sym typeface="Courier New"/>
              </a:rPr>
              <a:t>linea.rstrip</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    </a:t>
            </a:r>
            <a:r>
              <a:rPr lang="en-US" sz="3000" u="none" strike="noStrike" cap="none" dirty="0" err="1">
                <a:solidFill>
                  <a:srgbClr val="00FF00"/>
                </a:solidFill>
                <a:latin typeface="Courier"/>
                <a:ea typeface="Courier New"/>
                <a:cs typeface="Courier"/>
                <a:sym typeface="Courier New"/>
              </a:rPr>
              <a:t>cosa</a:t>
            </a:r>
            <a:r>
              <a:rPr lang="en-US" sz="3000" u="none" strike="noStrike" cap="none" dirty="0">
                <a:solidFill>
                  <a:schemeClr val="lt1"/>
                </a:solidFill>
                <a:latin typeface="Courier"/>
                <a:ea typeface="Courier New"/>
                <a:cs typeface="Courier"/>
                <a:sym typeface="Courier New"/>
              </a:rPr>
              <a:t> = </a:t>
            </a:r>
            <a:r>
              <a:rPr lang="en-US" sz="3000" u="none" strike="noStrike" cap="none" dirty="0" err="1">
                <a:solidFill>
                  <a:srgbClr val="FF00FF"/>
                </a:solidFill>
                <a:latin typeface="Courier"/>
                <a:ea typeface="Courier New"/>
                <a:cs typeface="Courier"/>
                <a:sym typeface="Courier New"/>
              </a:rPr>
              <a:t>re.findall</a:t>
            </a:r>
            <a:r>
              <a:rPr lang="en-US" sz="3000" u="none" strike="noStrike" cap="none" dirty="0">
                <a:solidFill>
                  <a:schemeClr val="lt1"/>
                </a:solidFill>
                <a:latin typeface="Courier"/>
                <a:ea typeface="Courier New"/>
                <a:cs typeface="Courier"/>
                <a:sym typeface="Courier New"/>
              </a:rPr>
              <a:t>('</a:t>
            </a:r>
            <a:r>
              <a:rPr lang="en-US" sz="3000" u="none" strike="noStrike" cap="none" dirty="0">
                <a:solidFill>
                  <a:srgbClr val="FFFF00"/>
                </a:solidFill>
                <a:latin typeface="Courier"/>
                <a:ea typeface="Courier New"/>
                <a:cs typeface="Courier"/>
                <a:sym typeface="Courier New"/>
              </a:rPr>
              <a:t>^X-DSPAM-Confidence: </a:t>
            </a:r>
            <a:r>
              <a:rPr lang="en-US" sz="3000" u="none" strike="noStrike" cap="none" dirty="0">
                <a:solidFill>
                  <a:srgbClr val="FF00FF"/>
                </a:solidFill>
                <a:latin typeface="Courier"/>
                <a:ea typeface="Courier New"/>
                <a:cs typeface="Courier"/>
                <a:sym typeface="Courier New"/>
              </a:rPr>
              <a:t>(</a:t>
            </a:r>
            <a:r>
              <a:rPr lang="en-US" sz="3000" u="none" strike="noStrike" cap="none" dirty="0">
                <a:solidFill>
                  <a:srgbClr val="FF7F00"/>
                </a:solidFill>
                <a:latin typeface="Courier"/>
                <a:ea typeface="Courier New"/>
                <a:cs typeface="Courier"/>
                <a:sym typeface="Courier New"/>
              </a:rPr>
              <a:t>[0-9.]+</a:t>
            </a:r>
            <a:r>
              <a:rPr lang="en-US" sz="3000" u="none" strike="noStrike" cap="none" dirty="0">
                <a:solidFill>
                  <a:srgbClr val="FF00FF"/>
                </a:solidFill>
                <a:latin typeface="Courier"/>
                <a:ea typeface="Courier New"/>
                <a:cs typeface="Courier"/>
                <a:sym typeface="Courier New"/>
              </a:rPr>
              <a:t>)</a:t>
            </a:r>
            <a:r>
              <a:rPr lang="en-US" sz="3000" u="none" strike="noStrike" cap="none" dirty="0">
                <a:solidFill>
                  <a:schemeClr val="lt1"/>
                </a:solidFill>
                <a:latin typeface="Courier"/>
                <a:ea typeface="Courier New"/>
                <a:cs typeface="Courier"/>
                <a:sym typeface="Courier New"/>
              </a:rPr>
              <a:t>', </a:t>
            </a:r>
            <a:r>
              <a:rPr lang="en-US" sz="3000" u="none" strike="noStrike" cap="none" dirty="0" err="1">
                <a:solidFill>
                  <a:schemeClr val="lt1"/>
                </a:solidFill>
                <a:latin typeface="Courier"/>
                <a:ea typeface="Courier New"/>
                <a:cs typeface="Courier"/>
                <a:sym typeface="Courier New"/>
              </a:rPr>
              <a:t>linea</a:t>
            </a:r>
            <a:r>
              <a:rPr lang="en-US" sz="3000" u="none" strike="noStrike" cap="none" dirty="0">
                <a:solidFill>
                  <a:schemeClr val="lt1"/>
                </a:solidFill>
                <a:latin typeface="Courier"/>
                <a:ea typeface="Courier New"/>
                <a:cs typeface="Courier"/>
                <a:sym typeface="Courier New"/>
              </a:rPr>
              <a:t>)</a:t>
            </a:r>
          </a:p>
          <a:p>
            <a:pPr lvl="0">
              <a:buClr>
                <a:schemeClr val="lt1"/>
              </a:buClr>
              <a:buSzPct val="25000"/>
            </a:pPr>
            <a:r>
              <a:rPr lang="en-US" sz="3000" u="none" strike="noStrike" cap="none" dirty="0">
                <a:solidFill>
                  <a:schemeClr val="lt1"/>
                </a:solidFill>
                <a:latin typeface="Courier"/>
                <a:ea typeface="Courier New"/>
                <a:cs typeface="Courier"/>
                <a:sym typeface="Courier New"/>
              </a:rPr>
              <a:t>    if </a:t>
            </a:r>
            <a:r>
              <a:rPr lang="en-US" sz="3000" u="none" strike="noStrike" cap="none" dirty="0" err="1">
                <a:solidFill>
                  <a:schemeClr val="lt1"/>
                </a:solidFill>
                <a:latin typeface="Courier"/>
                <a:ea typeface="Courier New"/>
                <a:cs typeface="Courier"/>
                <a:sym typeface="Courier New"/>
              </a:rPr>
              <a:t>len</a:t>
            </a:r>
            <a:r>
              <a:rPr lang="en-US" sz="3000" u="none" strike="noStrike" cap="none" dirty="0">
                <a:solidFill>
                  <a:schemeClr val="lt1"/>
                </a:solidFill>
                <a:latin typeface="Courier"/>
                <a:ea typeface="Courier New"/>
                <a:cs typeface="Courier"/>
                <a:sym typeface="Courier New"/>
              </a:rPr>
              <a:t>(</a:t>
            </a:r>
            <a:r>
              <a:rPr lang="en-US" sz="3000" dirty="0" err="1">
                <a:solidFill>
                  <a:srgbClr val="00FF00"/>
                </a:solidFill>
                <a:latin typeface="Courier"/>
                <a:ea typeface="Courier New"/>
                <a:cs typeface="Courier"/>
                <a:sym typeface="Courier New"/>
              </a:rPr>
              <a:t>cosa</a:t>
            </a:r>
            <a:r>
              <a:rPr lang="en-US" sz="3000" u="none" strike="noStrike" cap="none" dirty="0">
                <a:solidFill>
                  <a:schemeClr val="lt1"/>
                </a:solidFill>
                <a:latin typeface="Courier"/>
                <a:ea typeface="Courier New"/>
                <a:cs typeface="Courier"/>
                <a:sym typeface="Courier New"/>
              </a:rPr>
              <a:t>) != 1 :  continue</a:t>
            </a:r>
          </a:p>
          <a:p>
            <a:pPr lvl="0">
              <a:buClr>
                <a:schemeClr val="lt1"/>
              </a:buClr>
              <a:buSzPct val="25000"/>
            </a:pPr>
            <a:r>
              <a:rPr lang="en-US" sz="3000" u="none" strike="noStrike" cap="none" dirty="0">
                <a:solidFill>
                  <a:schemeClr val="lt1"/>
                </a:solidFill>
                <a:latin typeface="Courier"/>
                <a:ea typeface="Courier New"/>
                <a:cs typeface="Courier"/>
                <a:sym typeface="Courier New"/>
              </a:rPr>
              <a:t>    num = float(</a:t>
            </a:r>
            <a:r>
              <a:rPr lang="en-US" sz="3000" dirty="0" err="1">
                <a:solidFill>
                  <a:srgbClr val="00FF00"/>
                </a:solidFill>
                <a:latin typeface="Courier"/>
                <a:ea typeface="Courier New"/>
                <a:cs typeface="Courier"/>
                <a:sym typeface="Courier New"/>
              </a:rPr>
              <a:t>cosa</a:t>
            </a:r>
            <a:r>
              <a:rPr lang="en-US" sz="3000" u="none" strike="noStrike" cap="none" dirty="0">
                <a:solidFill>
                  <a:srgbClr val="00FFFF"/>
                </a:solidFill>
                <a:latin typeface="Courier"/>
                <a:ea typeface="Courier New"/>
                <a:cs typeface="Courier"/>
                <a:sym typeface="Courier New"/>
              </a:rPr>
              <a:t>[0]</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    </a:t>
            </a:r>
            <a:r>
              <a:rPr lang="en-US" sz="3000" u="none" strike="noStrike" cap="none" dirty="0" err="1">
                <a:solidFill>
                  <a:schemeClr val="lt1"/>
                </a:solidFill>
                <a:latin typeface="Courier"/>
                <a:ea typeface="Courier New"/>
                <a:cs typeface="Courier"/>
                <a:sym typeface="Courier New"/>
              </a:rPr>
              <a:t>numlist.append</a:t>
            </a:r>
            <a:r>
              <a:rPr lang="en-US" sz="3000" u="none" strike="noStrike" cap="none" dirty="0">
                <a:solidFill>
                  <a:schemeClr val="lt1"/>
                </a:solidFill>
                <a:latin typeface="Courier"/>
                <a:ea typeface="Courier New"/>
                <a:cs typeface="Courier"/>
                <a:sym typeface="Courier New"/>
              </a:rPr>
              <a:t>(</a:t>
            </a:r>
            <a:r>
              <a:rPr lang="en-US" sz="3000" u="none" strike="noStrike" cap="none" dirty="0" err="1">
                <a:solidFill>
                  <a:schemeClr val="lt1"/>
                </a:solidFill>
                <a:latin typeface="Courier"/>
                <a:ea typeface="Courier New"/>
                <a:cs typeface="Courier"/>
                <a:sym typeface="Courier New"/>
              </a:rPr>
              <a:t>num</a:t>
            </a:r>
            <a:r>
              <a:rPr lang="en-US" sz="3000" u="none" strike="noStrike" cap="none" dirty="0">
                <a:solidFill>
                  <a:schemeClr val="lt1"/>
                </a:solidFill>
                <a:latin typeface="Courier"/>
                <a:ea typeface="Courier New"/>
                <a:cs typeface="Courier"/>
                <a:sym typeface="Courier New"/>
              </a:rPr>
              <a:t>)</a:t>
            </a:r>
          </a:p>
          <a:p>
            <a:pPr lvl="0">
              <a:buClr>
                <a:schemeClr val="lt1"/>
              </a:buClr>
              <a:buSzPct val="25000"/>
            </a:pPr>
            <a:r>
              <a:rPr lang="en-US" sz="3000" u="none" strike="noStrike" cap="none" dirty="0">
                <a:solidFill>
                  <a:schemeClr val="lt1"/>
                </a:solidFill>
                <a:latin typeface="Courier"/>
                <a:ea typeface="Courier New"/>
                <a:cs typeface="Courier"/>
                <a:sym typeface="Courier New"/>
              </a:rPr>
              <a:t>print</a:t>
            </a:r>
            <a:r>
              <a:rPr lang="en-US" sz="3000" dirty="0">
                <a:solidFill>
                  <a:schemeClr val="lt1"/>
                </a:solidFill>
                <a:latin typeface="Courier"/>
                <a:ea typeface="Courier New"/>
                <a:cs typeface="Courier"/>
                <a:sym typeface="Courier New"/>
              </a:rPr>
              <a:t>('</a:t>
            </a:r>
            <a:r>
              <a:rPr lang="en-US" sz="3000" dirty="0" err="1">
                <a:solidFill>
                  <a:schemeClr val="lt1"/>
                </a:solidFill>
                <a:latin typeface="Courier"/>
                <a:ea typeface="Courier New"/>
                <a:cs typeface="Courier"/>
                <a:sym typeface="Courier New"/>
              </a:rPr>
              <a:t>Máximo</a:t>
            </a:r>
            <a:r>
              <a:rPr lang="en-US" sz="3000" u="none" strike="noStrike" cap="none" dirty="0">
                <a:solidFill>
                  <a:schemeClr val="lt1"/>
                </a:solidFill>
                <a:latin typeface="Courier"/>
                <a:ea typeface="Courier New"/>
                <a:cs typeface="Courier"/>
                <a:sym typeface="Courier New"/>
              </a:rPr>
              <a:t>:', max(</a:t>
            </a:r>
            <a:r>
              <a:rPr lang="en-US" sz="3000" u="none" strike="noStrike" cap="none" dirty="0" err="1">
                <a:solidFill>
                  <a:schemeClr val="lt1"/>
                </a:solidFill>
                <a:latin typeface="Courier"/>
                <a:ea typeface="Courier New"/>
                <a:cs typeface="Courier"/>
                <a:sym typeface="Courier New"/>
              </a:rPr>
              <a:t>numlist</a:t>
            </a:r>
            <a:r>
              <a:rPr lang="en-US" sz="3000" u="none" strike="noStrike" cap="none" dirty="0">
                <a:solidFill>
                  <a:schemeClr val="lt1"/>
                </a:solidFill>
                <a:latin typeface="Courier"/>
                <a:ea typeface="Courier New"/>
                <a:cs typeface="Courier"/>
                <a:sym typeface="Courier New"/>
              </a:rPr>
              <a:t>))</a:t>
            </a:r>
          </a:p>
        </p:txBody>
      </p:sp>
      <p:sp>
        <p:nvSpPr>
          <p:cNvPr id="506" name="Shape 506"/>
          <p:cNvSpPr txBox="1"/>
          <p:nvPr/>
        </p:nvSpPr>
        <p:spPr>
          <a:xfrm>
            <a:off x="11000028" y="6449888"/>
            <a:ext cx="4717199" cy="1200299"/>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900" dirty="0">
                <a:solidFill>
                  <a:srgbClr val="FFFF00"/>
                </a:solidFill>
                <a:latin typeface="Arial Regular" charset="0"/>
                <a:ea typeface="Arial Regular" charset="0"/>
                <a:cs typeface="Arial Regular" charset="0"/>
                <a:sym typeface="Cabin"/>
              </a:rPr>
              <a:t> </a:t>
            </a:r>
            <a:r>
              <a:rPr lang="en-US" sz="3900" u="none" strike="noStrike" cap="none" dirty="0">
                <a:solidFill>
                  <a:srgbClr val="FFFF00"/>
                </a:solidFill>
                <a:latin typeface="Arial Regular" charset="0"/>
                <a:ea typeface="Arial Regular" charset="0"/>
                <a:cs typeface="Arial Regular" charset="0"/>
                <a:sym typeface="Cabin"/>
              </a:rPr>
              <a:t>python </a:t>
            </a:r>
            <a:r>
              <a:rPr lang="en-US" sz="3900" u="none" strike="noStrike" cap="none" dirty="0" err="1">
                <a:solidFill>
                  <a:srgbClr val="FFFF00"/>
                </a:solidFill>
                <a:latin typeface="Arial Regular" charset="0"/>
                <a:ea typeface="Arial Regular" charset="0"/>
                <a:cs typeface="Arial Regular" charset="0"/>
                <a:sym typeface="Cabin"/>
              </a:rPr>
              <a:t>ds.py</a:t>
            </a:r>
            <a:r>
              <a:rPr lang="en-US" sz="3900" u="none" strike="noStrike" cap="none" dirty="0">
                <a:solidFill>
                  <a:srgbClr val="FFFF00"/>
                </a:solidFill>
                <a:latin typeface="Arial Regular" charset="0"/>
                <a:ea typeface="Arial Regular" charset="0"/>
                <a:cs typeface="Arial Regular"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900" dirty="0">
                <a:solidFill>
                  <a:schemeClr val="lt1"/>
                </a:solidFill>
                <a:latin typeface="Arial Regular" charset="0"/>
                <a:ea typeface="Arial Regular" charset="0"/>
                <a:cs typeface="Arial Regular" charset="0"/>
                <a:sym typeface="Cabin"/>
              </a:rPr>
              <a:t> </a:t>
            </a:r>
            <a:r>
              <a:rPr lang="en-US" sz="3900" u="none" strike="noStrike" cap="none" dirty="0" err="1">
                <a:solidFill>
                  <a:schemeClr val="lt1"/>
                </a:solidFill>
                <a:latin typeface="Arial Regular" charset="0"/>
                <a:ea typeface="Arial Regular" charset="0"/>
                <a:cs typeface="Arial Regular" charset="0"/>
                <a:sym typeface="Cabin"/>
              </a:rPr>
              <a:t>Máximo</a:t>
            </a:r>
            <a:r>
              <a:rPr lang="en-US" sz="3900" u="none" strike="noStrike" cap="none" dirty="0">
                <a:solidFill>
                  <a:schemeClr val="lt1"/>
                </a:solidFill>
                <a:latin typeface="Arial Regular" charset="0"/>
                <a:ea typeface="Arial Regular" charset="0"/>
                <a:cs typeface="Arial Regular" charset="0"/>
                <a:sym typeface="Cabin"/>
              </a:rPr>
              <a:t>: 0.9907</a:t>
            </a:r>
          </a:p>
        </p:txBody>
      </p:sp>
      <p:sp>
        <p:nvSpPr>
          <p:cNvPr id="507" name="Shape 507"/>
          <p:cNvSpPr txBox="1"/>
          <p:nvPr/>
        </p:nvSpPr>
        <p:spPr>
          <a:xfrm>
            <a:off x="652449" y="7449711"/>
            <a:ext cx="10618799" cy="890700"/>
          </a:xfrm>
          <a:prstGeom prst="rect">
            <a:avLst/>
          </a:prstGeom>
          <a:noFill/>
          <a:ln>
            <a:noFill/>
          </a:ln>
        </p:spPr>
        <p:txBody>
          <a:bodyPr lIns="91425" tIns="91425" rIns="91425" bIns="91425" anchor="t" anchorCtr="0">
            <a:noAutofit/>
          </a:bodyPr>
          <a:lstStyle/>
          <a:p>
            <a:pPr lvl="0">
              <a:spcBef>
                <a:spcPts val="0"/>
              </a:spcBef>
              <a:buNone/>
            </a:pPr>
            <a:r>
              <a:rPr lang="en-US" sz="4000" dirty="0">
                <a:solidFill>
                  <a:schemeClr val="lt1"/>
                </a:solidFill>
                <a:latin typeface="Courier"/>
                <a:ea typeface="Courier New"/>
                <a:cs typeface="Courier"/>
                <a:sym typeface="Courier New"/>
              </a:rPr>
              <a:t>X-DSPAM-Confidence: 0.8475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txBox="1">
            <a:spLocks noGrp="1"/>
          </p:cNvSpPr>
          <p:nvPr>
            <p:ph type="title"/>
          </p:nvPr>
        </p:nvSpPr>
        <p:spPr>
          <a:xfrm>
            <a:off x="1155700" y="646308"/>
            <a:ext cx="13932000" cy="1520052"/>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MX" sz="7800" u="none" strike="noStrike" cap="none" dirty="0">
                <a:solidFill>
                  <a:srgbClr val="FFD966"/>
                </a:solidFill>
                <a:latin typeface="Arial Regular" charset="0"/>
                <a:ea typeface="Arial Regular" charset="0"/>
                <a:cs typeface="Arial Regular" charset="0"/>
                <a:sym typeface="Cabin"/>
              </a:rPr>
              <a:t>Carácter de Escape</a:t>
            </a:r>
          </a:p>
        </p:txBody>
      </p:sp>
      <p:sp>
        <p:nvSpPr>
          <p:cNvPr id="513" name="Shape 513"/>
          <p:cNvSpPr txBox="1">
            <a:spLocks noGrp="1"/>
          </p:cNvSpPr>
          <p:nvPr>
            <p:ph idx="1"/>
          </p:nvPr>
        </p:nvSpPr>
        <p:spPr>
          <a:prstGeom prst="rect">
            <a:avLst/>
          </a:prstGeom>
          <a:noFill/>
          <a:ln>
            <a:noFill/>
          </a:ln>
        </p:spPr>
        <p:txBody>
          <a:bodyPr lIns="50800" tIns="50800" rIns="50800" bIns="50800" anchor="t" anchorCtr="0">
            <a:noAutofit/>
          </a:bodyPr>
          <a:lstStyle/>
          <a:p>
            <a:pPr marL="501523" marR="0" lvl="0" indent="0" algn="l" rtl="0">
              <a:lnSpc>
                <a:spcPct val="100000"/>
              </a:lnSpc>
              <a:spcBef>
                <a:spcPts val="0"/>
              </a:spcBef>
              <a:spcAft>
                <a:spcPts val="0"/>
              </a:spcAft>
              <a:buClr>
                <a:schemeClr val="lt1"/>
              </a:buClr>
              <a:buSzPct val="100000"/>
              <a:buNone/>
            </a:pPr>
            <a:r>
              <a:rPr lang="es-MX" sz="3600" u="none" strike="noStrike" cap="none" dirty="0">
                <a:solidFill>
                  <a:schemeClr val="lt1"/>
                </a:solidFill>
                <a:latin typeface="Arial Regular" charset="0"/>
                <a:ea typeface="Arial Regular" charset="0"/>
                <a:cs typeface="Arial Regular" charset="0"/>
                <a:sym typeface="Cabin"/>
              </a:rPr>
              <a:t>Si quieres que un carácter en una expresión regular se comporte </a:t>
            </a:r>
            <a:r>
              <a:rPr lang="es-MX" sz="3600" u="none" strike="noStrike" cap="none" dirty="0">
                <a:solidFill>
                  <a:srgbClr val="FFFF00"/>
                </a:solidFill>
                <a:latin typeface="Arial Regular" charset="0"/>
                <a:ea typeface="Arial Regular" charset="0"/>
                <a:cs typeface="Arial Regular" charset="0"/>
                <a:sym typeface="Cabin"/>
              </a:rPr>
              <a:t>normalmente</a:t>
            </a:r>
            <a:r>
              <a:rPr lang="es-MX" sz="3600" u="none" strike="noStrike" cap="none" dirty="0">
                <a:solidFill>
                  <a:schemeClr val="lt1"/>
                </a:solidFill>
                <a:latin typeface="Arial Regular" charset="0"/>
                <a:ea typeface="Arial Regular" charset="0"/>
                <a:cs typeface="Arial Regular" charset="0"/>
                <a:sym typeface="Cabin"/>
              </a:rPr>
              <a:t> (la mayoría del tiempo) debes agregar un prefijo con </a:t>
            </a:r>
            <a:r>
              <a:rPr lang="es-MX" sz="3600" u="none" strike="noStrike" cap="none" dirty="0">
                <a:solidFill>
                  <a:srgbClr val="FFFF00"/>
                </a:solidFill>
                <a:latin typeface="Arial Regular" charset="0"/>
                <a:ea typeface="Arial Regular" charset="0"/>
                <a:cs typeface="Arial Regular" charset="0"/>
                <a:sym typeface="Cabin"/>
              </a:rPr>
              <a:t>'\'</a:t>
            </a:r>
          </a:p>
        </p:txBody>
      </p:sp>
      <p:sp>
        <p:nvSpPr>
          <p:cNvPr id="514" name="Shape 514"/>
          <p:cNvSpPr txBox="1"/>
          <p:nvPr/>
        </p:nvSpPr>
        <p:spPr>
          <a:xfrm>
            <a:off x="675335" y="4285139"/>
            <a:ext cx="11822258" cy="24052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lvl="0">
              <a:buClr>
                <a:schemeClr val="lt1"/>
              </a:buClr>
              <a:buSzPct val="25000"/>
            </a:pPr>
            <a:r>
              <a:rPr lang="en-US" sz="3000" i="0" u="none" strike="noStrike" cap="none" dirty="0">
                <a:solidFill>
                  <a:schemeClr val="lt1"/>
                </a:solidFill>
                <a:latin typeface="Courier"/>
                <a:ea typeface="Courier New"/>
                <a:cs typeface="Courier"/>
                <a:sym typeface="Courier New"/>
              </a:rPr>
              <a:t>&gt;&gt;&gt; x = </a:t>
            </a:r>
            <a:r>
              <a:rPr lang="en-US" sz="3000" dirty="0">
                <a:solidFill>
                  <a:schemeClr val="lt1"/>
                </a:solidFill>
                <a:latin typeface="Courier"/>
                <a:ea typeface="Courier New"/>
                <a:cs typeface="Courier"/>
                <a:sym typeface="Courier New"/>
              </a:rPr>
              <a:t>'</a:t>
            </a:r>
            <a:r>
              <a:rPr lang="en-US" sz="3000" dirty="0" err="1">
                <a:solidFill>
                  <a:schemeClr val="lt1"/>
                </a:solidFill>
                <a:latin typeface="Courier"/>
                <a:ea typeface="Courier New"/>
                <a:cs typeface="Courier"/>
                <a:sym typeface="Courier New"/>
              </a:rPr>
              <a:t>Acabamos</a:t>
            </a:r>
            <a:r>
              <a:rPr lang="en-US" sz="3000" dirty="0">
                <a:solidFill>
                  <a:schemeClr val="lt1"/>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de </a:t>
            </a:r>
            <a:r>
              <a:rPr lang="en-US" sz="3000" i="0" u="none" strike="noStrike" cap="none" dirty="0" err="1">
                <a:solidFill>
                  <a:schemeClr val="lt1"/>
                </a:solidFill>
                <a:latin typeface="Courier"/>
                <a:ea typeface="Courier New"/>
                <a:cs typeface="Courier"/>
                <a:sym typeface="Courier New"/>
              </a:rPr>
              <a:t>recibir</a:t>
            </a:r>
            <a:r>
              <a:rPr lang="en-US" sz="3000" i="0" u="none" strike="noStrike" cap="none" dirty="0">
                <a:solidFill>
                  <a:schemeClr val="lt1"/>
                </a:solidFill>
                <a:latin typeface="Courier"/>
                <a:ea typeface="Courier New"/>
                <a:cs typeface="Courier"/>
                <a:sym typeface="Courier New"/>
              </a:rPr>
              <a:t> </a:t>
            </a:r>
            <a:r>
              <a:rPr lang="en-US" sz="3000" i="0" u="none" strike="noStrike" cap="none" dirty="0">
                <a:solidFill>
                  <a:srgbClr val="FF00FF"/>
                </a:solidFill>
                <a:latin typeface="Courier"/>
                <a:ea typeface="Courier New"/>
                <a:cs typeface="Courier"/>
                <a:sym typeface="Courier New"/>
              </a:rPr>
              <a:t>$10.00</a:t>
            </a:r>
            <a:r>
              <a:rPr lang="en-US" sz="3000" i="0" u="none" strike="noStrike" cap="none" dirty="0">
                <a:solidFill>
                  <a:schemeClr val="lt1"/>
                </a:solidFill>
                <a:latin typeface="Courier"/>
                <a:ea typeface="Courier New"/>
                <a:cs typeface="Courier"/>
                <a:sym typeface="Courier New"/>
              </a:rPr>
              <a:t> para galletas.'</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\$[0-9.]+</a:t>
            </a:r>
            <a:r>
              <a:rPr lang="en-US" sz="30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00FF"/>
                </a:solidFill>
                <a:latin typeface="Courier"/>
                <a:ea typeface="Courier New"/>
                <a:cs typeface="Courier"/>
                <a:sym typeface="Courier New"/>
              </a:rPr>
              <a:t>$10.00</a:t>
            </a:r>
            <a:r>
              <a:rPr lang="en-US" sz="3000" i="0" u="none" strike="noStrike" cap="none" dirty="0">
                <a:solidFill>
                  <a:schemeClr val="lt1"/>
                </a:solidFill>
                <a:latin typeface="Courier"/>
                <a:ea typeface="Courier New"/>
                <a:cs typeface="Courier"/>
                <a:sym typeface="Courier New"/>
              </a:rPr>
              <a:t>']</a:t>
            </a:r>
          </a:p>
        </p:txBody>
      </p:sp>
      <p:sp>
        <p:nvSpPr>
          <p:cNvPr id="515" name="Shape 515"/>
          <p:cNvSpPr txBox="1"/>
          <p:nvPr/>
        </p:nvSpPr>
        <p:spPr>
          <a:xfrm>
            <a:off x="11115376" y="6283188"/>
            <a:ext cx="3370173" cy="81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4900" i="0" u="none" strike="noStrike" cap="none" dirty="0">
                <a:solidFill>
                  <a:srgbClr val="FFFF00"/>
                </a:solidFill>
                <a:latin typeface="Courier"/>
                <a:ea typeface="Courier New"/>
                <a:cs typeface="Courier"/>
                <a:sym typeface="Courier New"/>
              </a:rPr>
              <a:t>\$</a:t>
            </a:r>
            <a:r>
              <a:rPr lang="en-US" sz="4900" i="0" u="none" strike="noStrike" cap="none" dirty="0">
                <a:solidFill>
                  <a:srgbClr val="00FF00"/>
                </a:solidFill>
                <a:latin typeface="Courier"/>
                <a:ea typeface="Courier New"/>
                <a:cs typeface="Courier"/>
                <a:sym typeface="Courier New"/>
              </a:rPr>
              <a:t>[0-9.]</a:t>
            </a:r>
            <a:r>
              <a:rPr lang="en-US" sz="4900" i="0" u="none" strike="noStrike" cap="none" dirty="0">
                <a:solidFill>
                  <a:srgbClr val="FF7F00"/>
                </a:solidFill>
                <a:latin typeface="Courier"/>
                <a:ea typeface="Courier New"/>
                <a:cs typeface="Courier"/>
                <a:sym typeface="Courier New"/>
              </a:rPr>
              <a:t>+</a:t>
            </a:r>
          </a:p>
        </p:txBody>
      </p:sp>
      <p:sp>
        <p:nvSpPr>
          <p:cNvPr id="516" name="Shape 516"/>
          <p:cNvSpPr txBox="1"/>
          <p:nvPr/>
        </p:nvSpPr>
        <p:spPr>
          <a:xfrm>
            <a:off x="12055272" y="7718288"/>
            <a:ext cx="3834085"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u="none" strike="noStrike" cap="none" dirty="0">
                <a:solidFill>
                  <a:srgbClr val="00FF00"/>
                </a:solidFill>
                <a:latin typeface="Arial Regular" charset="0"/>
                <a:ea typeface="Arial Regular" charset="0"/>
                <a:cs typeface="Arial Regular" charset="0"/>
                <a:sym typeface="Cabin"/>
              </a:rPr>
              <a:t>Un </a:t>
            </a:r>
            <a:r>
              <a:rPr lang="en-US" sz="3800" u="none" strike="noStrike" cap="none" dirty="0" err="1">
                <a:solidFill>
                  <a:srgbClr val="00FF00"/>
                </a:solidFill>
                <a:latin typeface="Arial Regular" charset="0"/>
                <a:ea typeface="Arial Regular" charset="0"/>
                <a:cs typeface="Arial Regular" charset="0"/>
                <a:sym typeface="Cabin"/>
              </a:rPr>
              <a:t>dígito</a:t>
            </a:r>
            <a:r>
              <a:rPr lang="en-US" sz="3800" u="none" strike="noStrike" cap="none" dirty="0">
                <a:solidFill>
                  <a:srgbClr val="00FF00"/>
                </a:solidFill>
                <a:latin typeface="Arial Regular" charset="0"/>
                <a:ea typeface="Arial Regular" charset="0"/>
                <a:cs typeface="Arial Regular" charset="0"/>
                <a:sym typeface="Cabin"/>
              </a:rPr>
              <a:t> o punto</a:t>
            </a:r>
          </a:p>
        </p:txBody>
      </p:sp>
      <p:sp>
        <p:nvSpPr>
          <p:cNvPr id="517" name="Shape 517"/>
          <p:cNvSpPr txBox="1"/>
          <p:nvPr/>
        </p:nvSpPr>
        <p:spPr>
          <a:xfrm>
            <a:off x="6839211" y="7654788"/>
            <a:ext cx="495084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800" u="none" strike="noStrike" cap="none" dirty="0">
                <a:solidFill>
                  <a:srgbClr val="FFFF00"/>
                </a:solidFill>
                <a:latin typeface="Arial Regular" charset="0"/>
                <a:ea typeface="Arial Regular" charset="0"/>
                <a:cs typeface="Arial Regular" charset="0"/>
                <a:sym typeface="Cabin"/>
              </a:rPr>
              <a:t>Un </a:t>
            </a:r>
            <a:r>
              <a:rPr lang="en-US" sz="3800" u="none" strike="noStrike" cap="none" dirty="0" err="1">
                <a:solidFill>
                  <a:srgbClr val="FFFF00"/>
                </a:solidFill>
                <a:latin typeface="Arial Regular" charset="0"/>
                <a:ea typeface="Arial Regular" charset="0"/>
                <a:cs typeface="Arial Regular" charset="0"/>
                <a:sym typeface="Cabin"/>
              </a:rPr>
              <a:t>signo</a:t>
            </a:r>
            <a:r>
              <a:rPr lang="en-US" sz="3800" u="none" strike="noStrike" cap="none" dirty="0">
                <a:solidFill>
                  <a:srgbClr val="FFFF00"/>
                </a:solidFill>
                <a:latin typeface="Arial Regular" charset="0"/>
                <a:ea typeface="Arial Regular" charset="0"/>
                <a:cs typeface="Arial Regular" charset="0"/>
                <a:sym typeface="Cabin"/>
              </a:rPr>
              <a:t> de pesos real</a:t>
            </a:r>
          </a:p>
        </p:txBody>
      </p:sp>
      <p:cxnSp>
        <p:nvCxnSpPr>
          <p:cNvPr id="518" name="Shape 518"/>
          <p:cNvCxnSpPr/>
          <p:nvPr/>
        </p:nvCxnSpPr>
        <p:spPr>
          <a:xfrm flipH="1">
            <a:off x="11188837" y="7162663"/>
            <a:ext cx="312599" cy="498599"/>
          </a:xfrm>
          <a:prstGeom prst="straightConnector1">
            <a:avLst/>
          </a:prstGeom>
          <a:noFill/>
          <a:ln w="76200" cap="rnd" cmpd="sng">
            <a:solidFill>
              <a:srgbClr val="FFFF00"/>
            </a:solidFill>
            <a:prstDash val="solid"/>
            <a:miter/>
            <a:headEnd type="stealth" w="med" len="med"/>
            <a:tailEnd type="none" w="med" len="med"/>
          </a:ln>
        </p:spPr>
      </p:cxnSp>
      <p:cxnSp>
        <p:nvCxnSpPr>
          <p:cNvPr id="519" name="Shape 519"/>
          <p:cNvCxnSpPr/>
          <p:nvPr/>
        </p:nvCxnSpPr>
        <p:spPr>
          <a:xfrm>
            <a:off x="12503325" y="7061088"/>
            <a:ext cx="312599" cy="606299"/>
          </a:xfrm>
          <a:prstGeom prst="straightConnector1">
            <a:avLst/>
          </a:prstGeom>
          <a:noFill/>
          <a:ln w="76200" cap="rnd" cmpd="sng">
            <a:solidFill>
              <a:srgbClr val="00FF00"/>
            </a:solidFill>
            <a:prstDash val="solid"/>
            <a:miter/>
            <a:headEnd type="stealth" w="med" len="med"/>
            <a:tailEnd type="none" w="med" len="med"/>
          </a:ln>
        </p:spPr>
      </p:cxnSp>
      <p:cxnSp>
        <p:nvCxnSpPr>
          <p:cNvPr id="520" name="Shape 520"/>
          <p:cNvCxnSpPr/>
          <p:nvPr/>
        </p:nvCxnSpPr>
        <p:spPr>
          <a:xfrm flipH="1">
            <a:off x="13474698" y="7068788"/>
            <a:ext cx="85500" cy="649499"/>
          </a:xfrm>
          <a:prstGeom prst="straightConnector1">
            <a:avLst/>
          </a:prstGeom>
          <a:noFill/>
          <a:ln w="76200" cap="rnd" cmpd="sng">
            <a:solidFill>
              <a:srgbClr val="00FF00"/>
            </a:solidFill>
            <a:prstDash val="solid"/>
            <a:miter/>
            <a:headEnd type="stealth" w="med" len="med"/>
            <a:tailEnd type="none" w="med" len="med"/>
          </a:ln>
        </p:spPr>
      </p:cxnSp>
      <p:sp>
        <p:nvSpPr>
          <p:cNvPr id="521" name="Shape 521"/>
          <p:cNvSpPr txBox="1"/>
          <p:nvPr/>
        </p:nvSpPr>
        <p:spPr>
          <a:xfrm>
            <a:off x="12869655" y="4276588"/>
            <a:ext cx="283875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800" u="none" strike="noStrike" cap="none" dirty="0">
                <a:solidFill>
                  <a:srgbClr val="FF7F00"/>
                </a:solidFill>
                <a:latin typeface="Arial Regular" charset="0"/>
                <a:ea typeface="Arial Regular" charset="0"/>
                <a:cs typeface="Arial Regular" charset="0"/>
                <a:sym typeface="Cabin"/>
              </a:rPr>
              <a:t>Al </a:t>
            </a:r>
            <a:r>
              <a:rPr lang="en-US" sz="3800" u="none" strike="noStrike" cap="none" dirty="0" err="1">
                <a:solidFill>
                  <a:srgbClr val="FF7F00"/>
                </a:solidFill>
                <a:latin typeface="Arial Regular" charset="0"/>
                <a:ea typeface="Arial Regular" charset="0"/>
                <a:cs typeface="Arial Regular" charset="0"/>
                <a:sym typeface="Cabin"/>
              </a:rPr>
              <a:t>menos</a:t>
            </a:r>
            <a:r>
              <a:rPr lang="en-US" sz="3800" u="none" strike="noStrike" cap="none" dirty="0">
                <a:solidFill>
                  <a:srgbClr val="FF7F00"/>
                </a:solidFill>
                <a:latin typeface="Arial Regular" charset="0"/>
                <a:ea typeface="Arial Regular" charset="0"/>
                <a:cs typeface="Arial Regular" charset="0"/>
                <a:sym typeface="Cabin"/>
              </a:rPr>
              <a:t> uno o </a:t>
            </a:r>
            <a:r>
              <a:rPr lang="en-US" sz="3800" u="none" strike="noStrike" cap="none" dirty="0" err="1">
                <a:solidFill>
                  <a:srgbClr val="FF7F00"/>
                </a:solidFill>
                <a:latin typeface="Arial Regular" charset="0"/>
                <a:ea typeface="Arial Regular" charset="0"/>
                <a:cs typeface="Arial Regular" charset="0"/>
                <a:sym typeface="Cabin"/>
              </a:rPr>
              <a:t>más</a:t>
            </a:r>
            <a:endParaRPr lang="en-US" sz="3800" u="none" strike="noStrike" cap="none" dirty="0">
              <a:solidFill>
                <a:srgbClr val="FF7F00"/>
              </a:solidFill>
              <a:latin typeface="Arial Regular" charset="0"/>
              <a:ea typeface="Arial Regular" charset="0"/>
              <a:cs typeface="Arial Regular" charset="0"/>
              <a:sym typeface="Cabin"/>
            </a:endParaRPr>
          </a:p>
        </p:txBody>
      </p:sp>
      <p:cxnSp>
        <p:nvCxnSpPr>
          <p:cNvPr id="522" name="Shape 522"/>
          <p:cNvCxnSpPr/>
          <p:nvPr/>
        </p:nvCxnSpPr>
        <p:spPr>
          <a:xfrm flipH="1" flipV="1">
            <a:off x="14266859" y="5495787"/>
            <a:ext cx="5732" cy="787401"/>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7800" u="none" strike="noStrike" cap="none" dirty="0">
                <a:solidFill>
                  <a:srgbClr val="FFD966"/>
                </a:solidFill>
                <a:latin typeface="Arial Regular" charset="0"/>
                <a:ea typeface="Arial Regular" charset="0"/>
                <a:cs typeface="Arial Regular" charset="0"/>
                <a:sym typeface="Cabin"/>
              </a:rPr>
              <a:t>Resumen</a:t>
            </a:r>
          </a:p>
        </p:txBody>
      </p:sp>
      <p:sp>
        <p:nvSpPr>
          <p:cNvPr id="528" name="Shape 528"/>
          <p:cNvSpPr txBox="1">
            <a:spLocks noGrp="1"/>
          </p:cNvSpPr>
          <p:nvPr>
            <p:ph idx="1"/>
          </p:nvPr>
        </p:nvSpPr>
        <p:spPr>
          <a:xfrm>
            <a:off x="1155700" y="2603500"/>
            <a:ext cx="13932000" cy="4352053"/>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s-MX" sz="3600" u="none" strike="noStrike" cap="none" dirty="0">
                <a:solidFill>
                  <a:schemeClr val="lt1"/>
                </a:solidFill>
                <a:latin typeface="Arial Regular" charset="0"/>
                <a:ea typeface="Arial Regular" charset="0"/>
                <a:cs typeface="Arial Regular" charset="0"/>
                <a:sym typeface="Cabin"/>
              </a:rPr>
              <a:t>Las </a:t>
            </a:r>
            <a:r>
              <a:rPr lang="es-MX" sz="3600" dirty="0">
                <a:solidFill>
                  <a:schemeClr val="lt1"/>
                </a:solidFill>
                <a:latin typeface="Arial Regular" charset="0"/>
                <a:ea typeface="Arial Regular" charset="0"/>
                <a:cs typeface="Arial Regular" charset="0"/>
                <a:sym typeface="Cabin"/>
              </a:rPr>
              <a:t>expresiones regulares son un lenguaje críptico pero poderoso para buscar cadenas y extraer elementos de ellas</a:t>
            </a:r>
          </a:p>
          <a:p>
            <a:pPr marL="1104900" marR="0" lvl="0" indent="-603377" algn="l" rtl="0">
              <a:lnSpc>
                <a:spcPct val="100000"/>
              </a:lnSpc>
              <a:spcBef>
                <a:spcPts val="0"/>
              </a:spcBef>
              <a:spcAft>
                <a:spcPts val="0"/>
              </a:spcAft>
              <a:buClr>
                <a:schemeClr val="lt1"/>
              </a:buClr>
              <a:buSzPct val="100000"/>
              <a:buFont typeface="Cabin"/>
              <a:buChar char="•"/>
            </a:pPr>
            <a:r>
              <a:rPr lang="es-MX" sz="3600" u="none" strike="noStrike" cap="none" dirty="0">
                <a:solidFill>
                  <a:schemeClr val="lt1"/>
                </a:solidFill>
                <a:latin typeface="Arial Regular" charset="0"/>
                <a:ea typeface="Arial Regular" charset="0"/>
                <a:cs typeface="Arial Regular" charset="0"/>
                <a:sym typeface="Cabin"/>
              </a:rPr>
              <a:t>Las expresiones regulares tienen ca</a:t>
            </a:r>
            <a:r>
              <a:rPr lang="es-MX" sz="3600" dirty="0">
                <a:solidFill>
                  <a:schemeClr val="lt1"/>
                </a:solidFill>
                <a:latin typeface="Arial Regular" charset="0"/>
                <a:ea typeface="Arial Regular" charset="0"/>
                <a:cs typeface="Arial Regular" charset="0"/>
                <a:sym typeface="Cabin"/>
              </a:rPr>
              <a:t>racteres especiales que indican la intención de búsqueda</a:t>
            </a:r>
            <a:endParaRPr lang="es-MX" sz="3600" u="none" strike="noStrike" cap="none" dirty="0">
              <a:solidFill>
                <a:schemeClr val="lt1"/>
              </a:solidFill>
              <a:latin typeface="Arial Regular" charset="0"/>
              <a:ea typeface="Arial Regular" charset="0"/>
              <a:cs typeface="Arial Regula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err="1">
                <a:solidFill>
                  <a:srgbClr val="FFFF00"/>
                </a:solidFill>
              </a:rPr>
              <a:t>Agradecimientos</a:t>
            </a:r>
            <a:r>
              <a:rPr lang="en-US" sz="3600" dirty="0">
                <a:solidFill>
                  <a:srgbClr val="FFFF00"/>
                </a:solidFill>
              </a:rPr>
              <a:t> / </a:t>
            </a:r>
            <a:r>
              <a:rPr lang="en-US" sz="3600" dirty="0" err="1">
                <a:solidFill>
                  <a:srgbClr val="FFFF00"/>
                </a:solidFill>
              </a:rPr>
              <a:t>Contribuciones</a:t>
            </a:r>
            <a:endParaRPr lang="en-US" sz="3600" dirty="0">
              <a:solidFill>
                <a:srgbClr val="FFFF00"/>
              </a:solidFill>
            </a:endParaRPr>
          </a:p>
        </p:txBody>
      </p:sp>
      <p:sp>
        <p:nvSpPr>
          <p:cNvPr id="543" name="Shape 543"/>
          <p:cNvSpPr txBox="1"/>
          <p:nvPr/>
        </p:nvSpPr>
        <p:spPr>
          <a:xfrm>
            <a:off x="1155700" y="2208255"/>
            <a:ext cx="7905173" cy="5690588"/>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srgbClr val="FFFFFF"/>
                </a:solidFill>
                <a:effectLst/>
                <a:uLnTx/>
                <a:uFillTx/>
                <a:latin typeface="Arial"/>
                <a:cs typeface="Arial"/>
                <a:sym typeface="Arial"/>
              </a:rPr>
              <a:t>Las diapositivas están bajo el Copyright 2010-  Charles R. </a:t>
            </a:r>
            <a:r>
              <a:rPr kumimoji="0" lang="es-MX" sz="1800"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800" b="0" i="0" u="none" strike="noStrike" kern="0" cap="none" spc="0" normalizeH="0" baseline="0" noProof="0" dirty="0">
                <a:ln>
                  <a:noFill/>
                </a:ln>
                <a:solidFill>
                  <a:srgbClr val="FFFFFF"/>
                </a:solidFill>
                <a:effectLst/>
                <a:uLnTx/>
                <a:uFillTx/>
                <a:latin typeface="Arial"/>
                <a:cs typeface="Arial"/>
                <a:sym typeface="Arial"/>
              </a:rPr>
              <a:t> (</a:t>
            </a:r>
            <a:r>
              <a:rPr kumimoji="0" lang="es-MX" sz="1800" b="0" i="0" u="sng" strike="noStrike" kern="0" cap="none" spc="0" normalizeH="0" baseline="0" noProof="0" dirty="0">
                <a:ln>
                  <a:noFill/>
                </a:ln>
                <a:solidFill>
                  <a:srgbClr val="FFFF00"/>
                </a:solidFill>
                <a:effectLst/>
                <a:uLnTx/>
                <a:uFillTx/>
                <a:latin typeface="Arial"/>
                <a:cs typeface="Arial"/>
                <a:sym typeface="Arial"/>
                <a:hlinkClick r:id="rId3"/>
              </a:rPr>
              <a:t>www.dr-chuck.com</a:t>
            </a:r>
            <a:r>
              <a:rPr kumimoji="0" lang="es-MX" sz="1800" b="0" i="0" u="none" strike="noStrike" kern="0" cap="none" spc="0" normalizeH="0" baseline="0" noProof="0" dirty="0">
                <a:ln>
                  <a:noFill/>
                </a:ln>
                <a:solidFill>
                  <a:srgbClr val="FFFFFF"/>
                </a:solidFill>
                <a:effectLst/>
                <a:uLnTx/>
                <a:uFillTx/>
                <a:latin typeface="Arial"/>
                <a:cs typeface="Arial"/>
                <a:sym typeface="Arial"/>
              </a:rPr>
              <a:t>) de la Escuela de Informática  de la Universidad de Michigan y </a:t>
            </a:r>
            <a:r>
              <a:rPr kumimoji="0" lang="es-MX" sz="1800" b="0" i="0" u="sng" strike="noStrike" kern="0" cap="none" spc="0" normalizeH="0" baseline="0" noProof="0" dirty="0">
                <a:ln>
                  <a:noFill/>
                </a:ln>
                <a:solidFill>
                  <a:srgbClr val="FFFF00"/>
                </a:solidFill>
                <a:effectLst/>
                <a:uLnTx/>
                <a:uFillTx/>
                <a:latin typeface="Arial"/>
                <a:cs typeface="Arial"/>
                <a:sym typeface="Arial"/>
                <a:hlinkClick r:id="rId4"/>
              </a:rPr>
              <a:t>open.umich.edu</a:t>
            </a:r>
            <a:r>
              <a:rPr kumimoji="0" lang="es-MX" sz="1800" b="0" i="0" u="none" strike="noStrike" kern="0" cap="none" spc="0" normalizeH="0" baseline="0" noProof="0" dirty="0">
                <a:ln>
                  <a:noFill/>
                </a:ln>
                <a:solidFill>
                  <a:srgbClr val="FFFFFF"/>
                </a:solidFill>
                <a:effectLst/>
                <a:uLnTx/>
                <a:uFillTx/>
                <a:latin typeface="Arial"/>
                <a:cs typeface="Arial"/>
                <a:sym typeface="Arial"/>
              </a:rPr>
              <a:t>, y están disponibles públicamente bajo una Licencia Creative Commons </a:t>
            </a:r>
            <a:r>
              <a:rPr kumimoji="0" lang="es-MX" sz="1800" b="0" i="0" u="none" strike="noStrike" kern="0" cap="none" spc="0" normalizeH="0" baseline="0" noProof="0" dirty="0" err="1">
                <a:ln>
                  <a:noFill/>
                </a:ln>
                <a:solidFill>
                  <a:srgbClr val="FFFFFF"/>
                </a:solidFill>
                <a:effectLst/>
                <a:uLnTx/>
                <a:uFillTx/>
                <a:latin typeface="Arial"/>
                <a:cs typeface="Arial"/>
                <a:sym typeface="Arial"/>
              </a:rPr>
              <a:t>Attribution</a:t>
            </a:r>
            <a:r>
              <a:rPr kumimoji="0" lang="es-MX" sz="1800" b="0" i="0" u="none" strike="noStrike" kern="0" cap="none" spc="0" normalizeH="0" baseline="0" noProof="0" dirty="0">
                <a:ln>
                  <a:noFill/>
                </a:ln>
                <a:solidFill>
                  <a:srgbClr val="FFFFFF"/>
                </a:solidFill>
                <a:effectLst/>
                <a:uLnTx/>
                <a:uFillTx/>
                <a:latin typeface="Arial"/>
                <a:cs typeface="Arial"/>
                <a:sym typeface="Aria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srgbClr val="FFFFFF"/>
                </a:solidFill>
                <a:effectLst/>
                <a:uLnTx/>
                <a:uFillTx/>
                <a:latin typeface="Arial"/>
                <a:cs typeface="Arial"/>
                <a:sym typeface="Arial"/>
              </a:rPr>
              <a:t>Desarrollo inicial: Charles </a:t>
            </a:r>
            <a:r>
              <a:rPr kumimoji="0" lang="es-MX" sz="1800" b="0" i="0" u="none" strike="noStrike" kern="0" cap="none" spc="0" normalizeH="0" baseline="0" noProof="0" dirty="0" err="1">
                <a:ln>
                  <a:noFill/>
                </a:ln>
                <a:solidFill>
                  <a:srgbClr val="FFFFFF"/>
                </a:solidFill>
                <a:effectLst/>
                <a:uLnTx/>
                <a:uFillTx/>
                <a:latin typeface="Arial"/>
                <a:cs typeface="Arial"/>
                <a:sym typeface="Arial"/>
              </a:rPr>
              <a:t>Severance</a:t>
            </a:r>
            <a:r>
              <a:rPr kumimoji="0" lang="es-MX" sz="1800" b="0" i="0" u="none" strike="noStrike" kern="0" cap="none" spc="0" normalizeH="0" baseline="0" noProof="0" dirty="0">
                <a:ln>
                  <a:noFill/>
                </a:ln>
                <a:solidFill>
                  <a:srgbClr val="FFFFFF"/>
                </a:solidFill>
                <a:effectLst/>
                <a:uLnTx/>
                <a:uFillTx/>
                <a:latin typeface="Arial"/>
                <a:cs typeface="Arial"/>
                <a:sym typeface="Arial"/>
              </a:rPr>
              <a:t>, Escuela de Informática de la Universidad de Michigan.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FFFFFF"/>
                </a:solidFill>
                <a:effectLst/>
                <a:uLnTx/>
                <a:uFillTx/>
                <a:latin typeface="Arial"/>
                <a:cs typeface="Arial"/>
                <a:sym typeface="Arial"/>
              </a:rPr>
              <a:t>Traducción</a:t>
            </a:r>
            <a:r>
              <a:rPr kumimoji="0" lang="en-US" sz="1800" b="0" i="0" u="none" strike="noStrike" kern="0" cap="none" spc="0" normalizeH="0" baseline="0" noProof="0" dirty="0">
                <a:ln>
                  <a:noFill/>
                </a:ln>
                <a:solidFill>
                  <a:srgbClr val="FFFFFF"/>
                </a:solidFill>
                <a:effectLst/>
                <a:uLnTx/>
                <a:uFillTx/>
                <a:latin typeface="Arial"/>
                <a:cs typeface="Arial"/>
                <a:sym typeface="Arial"/>
              </a:rPr>
              <a:t> al </a:t>
            </a:r>
            <a:r>
              <a:rPr kumimoji="0" lang="en-US" sz="1800" b="0" i="0" u="none" strike="noStrike" kern="0" cap="none" spc="0" normalizeH="0" baseline="0" noProof="0" dirty="0" err="1">
                <a:ln>
                  <a:noFill/>
                </a:ln>
                <a:solidFill>
                  <a:srgbClr val="FFFFFF"/>
                </a:solidFill>
                <a:effectLst/>
                <a:uLnTx/>
                <a:uFillTx/>
                <a:latin typeface="Arial"/>
                <a:cs typeface="Arial"/>
                <a:sym typeface="Arial"/>
              </a:rPr>
              <a:t>Español</a:t>
            </a:r>
            <a:r>
              <a:rPr kumimoji="0" lang="en-US" sz="1800" b="0" i="0" u="none" strike="noStrike" kern="0" cap="none" spc="0" normalizeH="0" baseline="0" noProof="0" dirty="0">
                <a:ln>
                  <a:noFill/>
                </a:ln>
                <a:solidFill>
                  <a:srgbClr val="FFFFFF"/>
                </a:solidFill>
                <a:effectLst/>
                <a:uLnTx/>
                <a:uFillTx/>
                <a:latin typeface="Arial"/>
                <a:cs typeface="Arial"/>
                <a:sym typeface="Arial"/>
              </a:rPr>
              <a:t> por Juan Carlos Pérez Castellanos - 2020-06-01</a:t>
            </a: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dirty="0">
              <a:ln>
                <a:noFill/>
              </a:ln>
              <a:solidFill>
                <a:srgbClr val="FFFFFF"/>
              </a:solidFill>
              <a:effectLst/>
              <a:uLnTx/>
              <a:uFillTx/>
              <a:latin typeface="Arial"/>
              <a:cs typeface="Arial"/>
              <a:sym typeface="Aria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704400" y="2208255"/>
            <a:ext cx="6797699" cy="5690588"/>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cs typeface="Arial"/>
                <a:sym typeface="Aria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Shape 228"/>
          <p:cNvSpPr txBox="1"/>
          <p:nvPr/>
        </p:nvSpPr>
        <p:spPr>
          <a:xfrm>
            <a:off x="2857500" y="7645400"/>
            <a:ext cx="104138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800" dirty="0">
                <a:solidFill>
                  <a:srgbClr val="FFD966"/>
                </a:solidFill>
                <a:latin typeface="Arial Regular" charset="0"/>
                <a:ea typeface="Arial Regular" charset="0"/>
                <a:cs typeface="Arial Regular" charset="0"/>
                <a:sym typeface="Cabin"/>
              </a:rPr>
              <a:t>El </a:t>
            </a:r>
            <a:r>
              <a:rPr lang="en-US" sz="3800" dirty="0" err="1">
                <a:solidFill>
                  <a:srgbClr val="FFD966"/>
                </a:solidFill>
                <a:latin typeface="Arial Regular" charset="0"/>
                <a:ea typeface="Arial Regular" charset="0"/>
                <a:cs typeface="Arial Regular" charset="0"/>
                <a:sym typeface="Cabin"/>
              </a:rPr>
              <a:t>muy</a:t>
            </a:r>
            <a:r>
              <a:rPr lang="en-US" sz="3800" dirty="0">
                <a:solidFill>
                  <a:srgbClr val="FFD966"/>
                </a:solidFill>
                <a:latin typeface="Arial Regular" charset="0"/>
                <a:ea typeface="Arial Regular" charset="0"/>
                <a:cs typeface="Arial Regular" charset="0"/>
                <a:sym typeface="Cabin"/>
              </a:rPr>
              <a:t> </a:t>
            </a:r>
            <a:r>
              <a:rPr lang="en-US" sz="3800" dirty="0" err="1">
                <a:solidFill>
                  <a:srgbClr val="FFD966"/>
                </a:solidFill>
                <a:latin typeface="Arial Regular" charset="0"/>
                <a:ea typeface="Arial Regular" charset="0"/>
                <a:cs typeface="Arial Regular" charset="0"/>
                <a:sym typeface="Cabin"/>
              </a:rPr>
              <a:t>inteligente</a:t>
            </a:r>
            <a:r>
              <a:rPr lang="en-US" sz="3800" u="none" strike="noStrike" cap="none" dirty="0">
                <a:solidFill>
                  <a:srgbClr val="FFD966"/>
                </a:solidFill>
                <a:latin typeface="Arial Regular" charset="0"/>
                <a:ea typeface="Arial Regular" charset="0"/>
                <a:cs typeface="Arial Regular" charset="0"/>
                <a:sym typeface="Cabin"/>
              </a:rPr>
              <a:t> “</a:t>
            </a:r>
            <a:r>
              <a:rPr lang="en-US" sz="3800" u="none" strike="noStrike" cap="none" dirty="0" err="1">
                <a:solidFill>
                  <a:srgbClr val="FFD966"/>
                </a:solidFill>
                <a:latin typeface="Arial Regular" charset="0"/>
                <a:ea typeface="Arial Regular" charset="0"/>
                <a:cs typeface="Arial Regular" charset="0"/>
                <a:sym typeface="Cabin"/>
              </a:rPr>
              <a:t>Búscar</a:t>
            </a:r>
            <a:r>
              <a:rPr lang="en-US" sz="3800" u="none" strike="noStrike" cap="none" dirty="0">
                <a:solidFill>
                  <a:srgbClr val="FFD966"/>
                </a:solidFill>
                <a:latin typeface="Arial Regular" charset="0"/>
                <a:ea typeface="Arial Regular" charset="0"/>
                <a:cs typeface="Arial Regular" charset="0"/>
                <a:sym typeface="Cabin"/>
              </a:rPr>
              <a:t>” o “</a:t>
            </a:r>
            <a:r>
              <a:rPr lang="en-US" sz="3800" u="none" strike="noStrike" cap="none" dirty="0" err="1">
                <a:solidFill>
                  <a:srgbClr val="FFD966"/>
                </a:solidFill>
                <a:latin typeface="Arial Regular" charset="0"/>
                <a:ea typeface="Arial Regular" charset="0"/>
                <a:cs typeface="Arial Regular" charset="0"/>
                <a:sym typeface="Cabin"/>
              </a:rPr>
              <a:t>Encontrar</a:t>
            </a:r>
            <a:r>
              <a:rPr lang="en-US" sz="3800" u="none" strike="noStrike" cap="none" dirty="0">
                <a:solidFill>
                  <a:srgbClr val="FFD966"/>
                </a:solidFill>
                <a:latin typeface="Arial Regular" charset="0"/>
                <a:ea typeface="Arial Regular" charset="0"/>
                <a:cs typeface="Arial Regular" charset="0"/>
                <a:sym typeface="Cabin"/>
              </a:rPr>
              <a:t>” </a:t>
            </a:r>
            <a:r>
              <a:rPr lang="en-US" sz="3200" u="none" strike="noStrike" cap="none" dirty="0">
                <a:solidFill>
                  <a:srgbClr val="FFD966"/>
                </a:solidFill>
                <a:latin typeface="Arial Regular" charset="0"/>
                <a:ea typeface="Arial Regular" charset="0"/>
                <a:cs typeface="Arial Regular" charset="0"/>
                <a:sym typeface="Cabin"/>
              </a:rPr>
              <a:t>(“Search” o “Find” </a:t>
            </a:r>
            <a:r>
              <a:rPr lang="en-US" sz="3200" u="none" strike="noStrike" cap="none" dirty="0" err="1">
                <a:solidFill>
                  <a:srgbClr val="FFD966"/>
                </a:solidFill>
                <a:latin typeface="Arial Regular" charset="0"/>
                <a:ea typeface="Arial Regular" charset="0"/>
                <a:cs typeface="Arial Regular" charset="0"/>
                <a:sym typeface="Cabin"/>
              </a:rPr>
              <a:t>en</a:t>
            </a:r>
            <a:r>
              <a:rPr lang="en-US" sz="3200" u="none" strike="noStrike" cap="none" dirty="0">
                <a:solidFill>
                  <a:srgbClr val="FFD966"/>
                </a:solidFill>
                <a:latin typeface="Arial Regular" charset="0"/>
                <a:ea typeface="Arial Regular" charset="0"/>
                <a:cs typeface="Arial Regular" charset="0"/>
                <a:sym typeface="Cabin"/>
              </a:rPr>
              <a:t> </a:t>
            </a:r>
            <a:r>
              <a:rPr lang="en-US" sz="3200" u="none" strike="noStrike" cap="none" dirty="0" err="1">
                <a:solidFill>
                  <a:srgbClr val="FFD966"/>
                </a:solidFill>
                <a:latin typeface="Arial Regular" charset="0"/>
                <a:ea typeface="Arial Regular" charset="0"/>
                <a:cs typeface="Arial Regular" charset="0"/>
                <a:sym typeface="Cabin"/>
              </a:rPr>
              <a:t>inglés</a:t>
            </a:r>
            <a:r>
              <a:rPr lang="en-US" sz="3200" dirty="0">
                <a:solidFill>
                  <a:srgbClr val="FFD966"/>
                </a:solidFill>
                <a:latin typeface="Arial Regular" charset="0"/>
                <a:ea typeface="Arial Regular" charset="0"/>
                <a:cs typeface="Arial Regular" charset="0"/>
                <a:sym typeface="Cabin"/>
              </a:rPr>
              <a:t>)</a:t>
            </a:r>
            <a:endParaRPr lang="en-US" sz="3800" u="none" strike="noStrike" cap="none" dirty="0">
              <a:solidFill>
                <a:srgbClr val="FFD966"/>
              </a:solidFill>
              <a:latin typeface="Arial Regular" charset="0"/>
              <a:ea typeface="Arial Regular" charset="0"/>
              <a:cs typeface="Arial Regular" charset="0"/>
              <a:sym typeface="Cabin"/>
            </a:endParaRPr>
          </a:p>
        </p:txBody>
      </p:sp>
      <p:sp>
        <p:nvSpPr>
          <p:cNvPr id="229" name="Shape 229"/>
          <p:cNvSpPr/>
          <p:nvPr/>
        </p:nvSpPr>
        <p:spPr>
          <a:xfrm rot="10800000" flipH="1">
            <a:off x="1706054" y="1493412"/>
            <a:ext cx="1269899" cy="660300"/>
          </a:xfrm>
          <a:prstGeom prst="rightArrow">
            <a:avLst>
              <a:gd name="adj1" fmla="val 42844"/>
              <a:gd name="adj2" fmla="val 43131"/>
            </a:avLst>
          </a:prstGeom>
          <a:solidFill>
            <a:srgbClr val="00FF00"/>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4" name="Picture 3">
            <a:extLst>
              <a:ext uri="{FF2B5EF4-FFF2-40B4-BE49-F238E27FC236}">
                <a16:creationId xmlns:a16="http://schemas.microsoft.com/office/drawing/2014/main" id="{03F919E7-7419-414D-A5BB-8BC4C489082D}"/>
              </a:ext>
            </a:extLst>
          </p:cNvPr>
          <p:cNvPicPr>
            <a:picLocks noChangeAspect="1"/>
          </p:cNvPicPr>
          <p:nvPr/>
        </p:nvPicPr>
        <p:blipFill>
          <a:blip r:embed="rId3"/>
          <a:stretch>
            <a:fillRect/>
          </a:stretch>
        </p:blipFill>
        <p:spPr>
          <a:xfrm>
            <a:off x="3044774" y="680385"/>
            <a:ext cx="10039350" cy="65055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err="1">
                <a:solidFill>
                  <a:srgbClr val="FFD966"/>
                </a:solidFill>
                <a:latin typeface="Arial Regular" charset="0"/>
                <a:ea typeface="Arial Regular" charset="0"/>
                <a:cs typeface="Arial Regular" charset="0"/>
                <a:sym typeface="Cabin"/>
              </a:rPr>
              <a:t>Entendiendo</a:t>
            </a:r>
            <a:r>
              <a:rPr lang="en-US" sz="6600" u="none" strike="noStrike" cap="none" dirty="0">
                <a:solidFill>
                  <a:srgbClr val="FFD966"/>
                </a:solidFill>
                <a:latin typeface="Arial Regular" charset="0"/>
                <a:ea typeface="Arial Regular" charset="0"/>
                <a:cs typeface="Arial Regular" charset="0"/>
                <a:sym typeface="Cabin"/>
              </a:rPr>
              <a:t> </a:t>
            </a:r>
            <a:r>
              <a:rPr lang="en-US" sz="6600" u="none" strike="noStrike" cap="none" dirty="0" err="1">
                <a:solidFill>
                  <a:srgbClr val="FFD966"/>
                </a:solidFill>
                <a:latin typeface="Arial Regular" charset="0"/>
                <a:ea typeface="Arial Regular" charset="0"/>
                <a:cs typeface="Arial Regular" charset="0"/>
                <a:sym typeface="Cabin"/>
              </a:rPr>
              <a:t>Expresiones</a:t>
            </a:r>
            <a:r>
              <a:rPr lang="en-US" sz="6600" u="none" strike="noStrike" cap="none" dirty="0">
                <a:solidFill>
                  <a:srgbClr val="FFD966"/>
                </a:solidFill>
                <a:latin typeface="Arial Regular" charset="0"/>
                <a:ea typeface="Arial Regular" charset="0"/>
                <a:cs typeface="Arial Regular" charset="0"/>
                <a:sym typeface="Cabin"/>
              </a:rPr>
              <a:t> </a:t>
            </a:r>
            <a:r>
              <a:rPr lang="en-US" sz="6600" u="none" strike="noStrike" cap="none" dirty="0" err="1">
                <a:solidFill>
                  <a:srgbClr val="FFD966"/>
                </a:solidFill>
                <a:latin typeface="Arial Regular" charset="0"/>
                <a:ea typeface="Arial Regular" charset="0"/>
                <a:cs typeface="Arial Regular" charset="0"/>
                <a:sym typeface="Cabin"/>
              </a:rPr>
              <a:t>Regulares</a:t>
            </a:r>
            <a:endParaRPr lang="en-US" sz="6600" u="none" strike="noStrike" cap="none" dirty="0">
              <a:solidFill>
                <a:srgbClr val="FFD966"/>
              </a:solidFill>
              <a:latin typeface="Arial Regular" charset="0"/>
              <a:ea typeface="Arial Regular" charset="0"/>
              <a:cs typeface="Arial Regular" charset="0"/>
              <a:sym typeface="Cabin"/>
            </a:endParaRPr>
          </a:p>
        </p:txBody>
      </p:sp>
      <p:sp>
        <p:nvSpPr>
          <p:cNvPr id="235" name="Shape 235"/>
          <p:cNvSpPr txBox="1">
            <a:spLocks noGrp="1"/>
          </p:cNvSpPr>
          <p:nvPr>
            <p:ph idx="1"/>
          </p:nvPr>
        </p:nvSpPr>
        <p:spPr>
          <a:xfrm>
            <a:off x="1155700" y="2603500"/>
            <a:ext cx="13932000" cy="5283767"/>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s-MX" sz="3600" u="none" strike="noStrike" cap="none" dirty="0">
                <a:solidFill>
                  <a:schemeClr val="lt1"/>
                </a:solidFill>
                <a:latin typeface="Arial Regular" charset="0"/>
                <a:ea typeface="Arial Regular" charset="0"/>
                <a:cs typeface="Arial Regular" charset="0"/>
                <a:sym typeface="Cabin"/>
              </a:rPr>
              <a:t>Muy poderoso y un poco críptico</a:t>
            </a:r>
          </a:p>
          <a:p>
            <a:pPr marL="1104900" marR="0" lvl="0" indent="-603377" algn="l" rtl="0">
              <a:lnSpc>
                <a:spcPct val="100000"/>
              </a:lnSpc>
              <a:spcBef>
                <a:spcPts val="2300"/>
              </a:spcBef>
              <a:spcAft>
                <a:spcPts val="0"/>
              </a:spcAft>
              <a:buClr>
                <a:schemeClr val="lt1"/>
              </a:buClr>
              <a:buSzPct val="100000"/>
              <a:buFont typeface="Cabin"/>
              <a:buChar char="•"/>
            </a:pPr>
            <a:r>
              <a:rPr lang="es-MX" sz="3600" u="none" strike="noStrike" cap="none" dirty="0">
                <a:solidFill>
                  <a:schemeClr val="lt1"/>
                </a:solidFill>
                <a:latin typeface="Arial Regular" charset="0"/>
                <a:ea typeface="Arial Regular" charset="0"/>
                <a:cs typeface="Arial Regular" charset="0"/>
                <a:sym typeface="Cabin"/>
              </a:rPr>
              <a:t>Divertido una vez que los entiendes</a:t>
            </a:r>
          </a:p>
          <a:p>
            <a:pPr marL="1104900" marR="0" lvl="0" indent="-603377" algn="l" rtl="0">
              <a:lnSpc>
                <a:spcPct val="100000"/>
              </a:lnSpc>
              <a:spcBef>
                <a:spcPts val="2300"/>
              </a:spcBef>
              <a:spcAft>
                <a:spcPts val="0"/>
              </a:spcAft>
              <a:buClr>
                <a:schemeClr val="lt1"/>
              </a:buClr>
              <a:buSzPct val="100000"/>
              <a:buFont typeface="Cabin"/>
              <a:buChar char="•"/>
            </a:pPr>
            <a:r>
              <a:rPr lang="es-MX" sz="3600" u="none" strike="noStrike" cap="none" dirty="0">
                <a:solidFill>
                  <a:schemeClr val="lt1"/>
                </a:solidFill>
                <a:latin typeface="Arial Regular" charset="0"/>
                <a:ea typeface="Arial Regular" charset="0"/>
                <a:cs typeface="Arial Regular" charset="0"/>
                <a:sym typeface="Cabin"/>
              </a:rPr>
              <a:t>Las expresiones regulares son un lenguaje en sí mismas</a:t>
            </a:r>
          </a:p>
          <a:p>
            <a:pPr marL="1104900" marR="0" lvl="0" indent="-603377" algn="l" rtl="0">
              <a:lnSpc>
                <a:spcPct val="100000"/>
              </a:lnSpc>
              <a:spcBef>
                <a:spcPts val="2300"/>
              </a:spcBef>
              <a:spcAft>
                <a:spcPts val="0"/>
              </a:spcAft>
              <a:buClr>
                <a:schemeClr val="lt1"/>
              </a:buClr>
              <a:buSzPct val="100000"/>
              <a:buFont typeface="Cabin"/>
              <a:buChar char="•"/>
            </a:pPr>
            <a:r>
              <a:rPr lang="es-MX" sz="3600" u="none" strike="noStrike" cap="none" dirty="0">
                <a:solidFill>
                  <a:schemeClr val="lt1"/>
                </a:solidFill>
                <a:latin typeface="Arial Regular" charset="0"/>
                <a:ea typeface="Arial Regular" charset="0"/>
                <a:cs typeface="Arial Regular" charset="0"/>
                <a:sym typeface="Cabin"/>
              </a:rPr>
              <a:t>Un lenguaje de </a:t>
            </a:r>
            <a:r>
              <a:rPr lang="es-MX" sz="3600" dirty="0">
                <a:solidFill>
                  <a:schemeClr val="lt1"/>
                </a:solidFill>
                <a:latin typeface="Arial Regular" charset="0"/>
                <a:ea typeface="Arial Regular" charset="0"/>
                <a:cs typeface="Arial Regular" charset="0"/>
                <a:sym typeface="Cabin"/>
              </a:rPr>
              <a:t>“caracteres marcados”</a:t>
            </a:r>
            <a:r>
              <a:rPr lang="es-MX" sz="3600" u="none" strike="noStrike" cap="none" dirty="0">
                <a:solidFill>
                  <a:schemeClr val="lt1"/>
                </a:solidFill>
                <a:latin typeface="Arial Regular" charset="0"/>
                <a:ea typeface="Arial Regular" charset="0"/>
                <a:cs typeface="Arial Regular" charset="0"/>
                <a:sym typeface="Cabin"/>
              </a:rPr>
              <a:t> – programando con caracteres</a:t>
            </a:r>
          </a:p>
          <a:p>
            <a:pPr marL="1104900" marR="0" lvl="0" indent="-603377" algn="l" rtl="0">
              <a:lnSpc>
                <a:spcPct val="100000"/>
              </a:lnSpc>
              <a:spcBef>
                <a:spcPts val="2300"/>
              </a:spcBef>
              <a:spcAft>
                <a:spcPts val="0"/>
              </a:spcAft>
              <a:buClr>
                <a:schemeClr val="lt1"/>
              </a:buClr>
              <a:buSzPct val="100000"/>
              <a:buFont typeface="Cabin"/>
              <a:buChar char="•"/>
            </a:pPr>
            <a:r>
              <a:rPr lang="es-MX" sz="3600" dirty="0">
                <a:solidFill>
                  <a:schemeClr val="lt1"/>
                </a:solidFill>
                <a:latin typeface="Arial Regular" charset="0"/>
                <a:ea typeface="Arial Regular" charset="0"/>
                <a:cs typeface="Arial Regular" charset="0"/>
                <a:sym typeface="Cabin"/>
              </a:rPr>
              <a:t>Es un tipo de lenguaje de la “vieja escuela”</a:t>
            </a:r>
            <a:r>
              <a:rPr lang="es-MX" sz="3600" u="none" strike="noStrike" cap="none" dirty="0">
                <a:solidFill>
                  <a:schemeClr val="lt1"/>
                </a:solidFill>
                <a:latin typeface="Arial Regular" charset="0"/>
                <a:ea typeface="Arial Regular" charset="0"/>
                <a:cs typeface="Arial Regular" charset="0"/>
                <a:sym typeface="Cabin"/>
              </a:rPr>
              <a:t> - compacto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Shape 240"/>
          <p:cNvPicPr preferRelativeResize="0"/>
          <p:nvPr/>
        </p:nvPicPr>
        <p:blipFill rotWithShape="1">
          <a:blip r:embed="rId3">
            <a:alphaModFix/>
          </a:blip>
          <a:srcRect/>
          <a:stretch/>
        </p:blipFill>
        <p:spPr>
          <a:xfrm>
            <a:off x="1685925" y="829037"/>
            <a:ext cx="7343776" cy="7343413"/>
          </a:xfrm>
          <a:prstGeom prst="rect">
            <a:avLst/>
          </a:prstGeom>
          <a:noFill/>
          <a:ln>
            <a:noFill/>
          </a:ln>
        </p:spPr>
      </p:pic>
      <p:sp>
        <p:nvSpPr>
          <p:cNvPr id="241" name="Shape 241"/>
          <p:cNvSpPr txBox="1"/>
          <p:nvPr/>
        </p:nvSpPr>
        <p:spPr>
          <a:xfrm>
            <a:off x="10427225" y="6931025"/>
            <a:ext cx="51527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800" u="sng" strike="noStrike" cap="none">
                <a:solidFill>
                  <a:srgbClr val="FFD966"/>
                </a:solidFill>
                <a:latin typeface="Arial Regular" charset="0"/>
                <a:ea typeface="Arial Regular" charset="0"/>
                <a:cs typeface="Arial Regular" charset="0"/>
                <a:sym typeface="Cabin"/>
                <a:hlinkClick r:id="rId4"/>
              </a:rPr>
              <a:t>http://</a:t>
            </a:r>
            <a:r>
              <a:rPr lang="en-US" sz="3800" u="sng" strike="noStrike" cap="none" dirty="0">
                <a:solidFill>
                  <a:srgbClr val="FFD966"/>
                </a:solidFill>
                <a:latin typeface="Arial Regular" charset="0"/>
                <a:ea typeface="Arial Regular" charset="0"/>
                <a:cs typeface="Arial Regular" charset="0"/>
                <a:sym typeface="Cabin"/>
                <a:hlinkClick r:id="rId4"/>
              </a:rPr>
              <a:t>xkcd.com/208/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870820" y="833718"/>
            <a:ext cx="14514360" cy="1706182"/>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6600" u="none" strike="noStrike" cap="none" dirty="0" err="1">
                <a:solidFill>
                  <a:srgbClr val="FFD966"/>
                </a:solidFill>
                <a:latin typeface="Arial Regular" charset="0"/>
                <a:ea typeface="Arial Regular" charset="0"/>
                <a:cs typeface="Arial Regular" charset="0"/>
                <a:sym typeface="Cabin"/>
              </a:rPr>
              <a:t>Guia</a:t>
            </a:r>
            <a:r>
              <a:rPr lang="en-US" sz="6600" u="none" strike="noStrike" cap="none" dirty="0">
                <a:solidFill>
                  <a:srgbClr val="FFD966"/>
                </a:solidFill>
                <a:latin typeface="Arial Regular" charset="0"/>
                <a:ea typeface="Arial Regular" charset="0"/>
                <a:cs typeface="Arial Regular" charset="0"/>
                <a:sym typeface="Cabin"/>
              </a:rPr>
              <a:t> </a:t>
            </a:r>
            <a:r>
              <a:rPr lang="en-US" sz="6600" u="none" strike="noStrike" cap="none" dirty="0" err="1">
                <a:solidFill>
                  <a:srgbClr val="FFD966"/>
                </a:solidFill>
                <a:latin typeface="Arial Regular" charset="0"/>
                <a:ea typeface="Arial Regular" charset="0"/>
                <a:cs typeface="Arial Regular" charset="0"/>
                <a:sym typeface="Cabin"/>
              </a:rPr>
              <a:t>rápida</a:t>
            </a:r>
            <a:r>
              <a:rPr lang="en-US" sz="6600" u="none" strike="noStrike" cap="none" dirty="0">
                <a:solidFill>
                  <a:srgbClr val="FFD966"/>
                </a:solidFill>
                <a:latin typeface="Arial Regular" charset="0"/>
                <a:ea typeface="Arial Regular" charset="0"/>
                <a:cs typeface="Arial Regular" charset="0"/>
                <a:sym typeface="Cabin"/>
              </a:rPr>
              <a:t> de </a:t>
            </a:r>
            <a:r>
              <a:rPr lang="en-US" sz="6600" u="none" strike="noStrike" cap="none" dirty="0" err="1">
                <a:solidFill>
                  <a:srgbClr val="FFD966"/>
                </a:solidFill>
                <a:latin typeface="Arial Regular" charset="0"/>
                <a:ea typeface="Arial Regular" charset="0"/>
                <a:cs typeface="Arial Regular" charset="0"/>
                <a:sym typeface="Cabin"/>
              </a:rPr>
              <a:t>Expresiones</a:t>
            </a:r>
            <a:r>
              <a:rPr lang="en-US" sz="6600" u="none" strike="noStrike" cap="none" dirty="0">
                <a:solidFill>
                  <a:srgbClr val="FFD966"/>
                </a:solidFill>
                <a:latin typeface="Arial Regular" charset="0"/>
                <a:ea typeface="Arial Regular" charset="0"/>
                <a:cs typeface="Arial Regular" charset="0"/>
                <a:sym typeface="Cabin"/>
              </a:rPr>
              <a:t> </a:t>
            </a:r>
            <a:r>
              <a:rPr lang="en-US" sz="6600" u="none" strike="noStrike" cap="none" dirty="0" err="1">
                <a:solidFill>
                  <a:srgbClr val="FFD966"/>
                </a:solidFill>
                <a:latin typeface="Arial Regular" charset="0"/>
                <a:ea typeface="Arial Regular" charset="0"/>
                <a:cs typeface="Arial Regular" charset="0"/>
                <a:sym typeface="Cabin"/>
              </a:rPr>
              <a:t>Regulares</a:t>
            </a:r>
            <a:endParaRPr lang="en-US" sz="6600" u="none" strike="noStrike" cap="none" dirty="0">
              <a:solidFill>
                <a:srgbClr val="FFD966"/>
              </a:solidFill>
              <a:latin typeface="Arial Regular" charset="0"/>
              <a:ea typeface="Arial Regular" charset="0"/>
              <a:cs typeface="Arial Regular" charset="0"/>
              <a:sym typeface="Cabin"/>
            </a:endParaRPr>
          </a:p>
        </p:txBody>
      </p:sp>
      <p:sp>
        <p:nvSpPr>
          <p:cNvPr id="247" name="Shape 247"/>
          <p:cNvSpPr txBox="1"/>
          <p:nvPr/>
        </p:nvSpPr>
        <p:spPr>
          <a:xfrm>
            <a:off x="1962062" y="2524490"/>
            <a:ext cx="12331875" cy="519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Arial"/>
              <a:buNone/>
            </a:pPr>
            <a:r>
              <a:rPr lang="es-MX" sz="2400" i="0" u="none" strike="noStrike" cap="none" dirty="0">
                <a:solidFill>
                  <a:srgbClr val="00FF00"/>
                </a:solidFill>
                <a:latin typeface="Courier"/>
                <a:ea typeface="Courier New"/>
                <a:cs typeface="Courier"/>
                <a:sym typeface="Courier New"/>
              </a:rPr>
              <a:t>^ </a:t>
            </a:r>
            <a:r>
              <a:rPr lang="es-MX" sz="2400" i="0" u="none" strike="noStrike" cap="none" dirty="0">
                <a:solidFill>
                  <a:schemeClr val="lt1"/>
                </a:solidFill>
                <a:latin typeface="Courier"/>
                <a:ea typeface="Courier New"/>
                <a:cs typeface="Courier"/>
                <a:sym typeface="Courier New"/>
              </a:rPr>
              <a:t>       Encuentra el </a:t>
            </a:r>
            <a:r>
              <a:rPr lang="es-MX" sz="2400" i="0" u="none" strike="noStrike" cap="none" dirty="0">
                <a:solidFill>
                  <a:srgbClr val="FF00FF"/>
                </a:solidFill>
                <a:latin typeface="Courier"/>
                <a:ea typeface="Courier New"/>
                <a:cs typeface="Courier"/>
                <a:sym typeface="Courier New"/>
              </a:rPr>
              <a:t>in</a:t>
            </a:r>
            <a:r>
              <a:rPr lang="es-MX" sz="2400" dirty="0">
                <a:solidFill>
                  <a:srgbClr val="FF00FF"/>
                </a:solidFill>
                <a:latin typeface="Courier"/>
                <a:ea typeface="Courier New"/>
                <a:cs typeface="Courier"/>
                <a:sym typeface="Courier New"/>
              </a:rPr>
              <a:t>icio</a:t>
            </a:r>
            <a:r>
              <a:rPr lang="es-MX" sz="2400" i="0" u="none" strike="noStrike" cap="none" dirty="0">
                <a:solidFill>
                  <a:schemeClr val="lt1"/>
                </a:solidFill>
                <a:latin typeface="Courier"/>
                <a:ea typeface="Courier New"/>
                <a:cs typeface="Courier"/>
                <a:sym typeface="Courier New"/>
              </a:rPr>
              <a:t> de la línea</a:t>
            </a:r>
          </a:p>
          <a:p>
            <a:pPr marL="0" marR="0" lvl="0" indent="0" algn="l" rtl="0">
              <a:lnSpc>
                <a:spcPct val="100000"/>
              </a:lnSpc>
              <a:spcBef>
                <a:spcPts val="0"/>
              </a:spcBef>
              <a:spcAft>
                <a:spcPts val="0"/>
              </a:spcAft>
              <a:buClr>
                <a:srgbClr val="00FF00"/>
              </a:buClr>
              <a:buSzPct val="25000"/>
              <a:buFont typeface="Arial"/>
              <a:buNone/>
            </a:pPr>
            <a:r>
              <a:rPr lang="es-MX" sz="2400" i="0" u="none" strike="noStrike" cap="none" dirty="0">
                <a:solidFill>
                  <a:srgbClr val="00FF00"/>
                </a:solidFill>
                <a:latin typeface="Courier"/>
                <a:ea typeface="Courier New"/>
                <a:cs typeface="Courier"/>
                <a:sym typeface="Courier New"/>
              </a:rPr>
              <a:t>$  </a:t>
            </a:r>
            <a:r>
              <a:rPr lang="es-MX" sz="2400" i="0" u="none" strike="noStrike" cap="none" dirty="0">
                <a:solidFill>
                  <a:schemeClr val="lt1"/>
                </a:solidFill>
                <a:latin typeface="Courier"/>
                <a:ea typeface="Courier New"/>
                <a:cs typeface="Courier"/>
                <a:sym typeface="Courier New"/>
              </a:rPr>
              <a:t>      Encuentra el </a:t>
            </a:r>
            <a:r>
              <a:rPr lang="es-MX" sz="2400" dirty="0">
                <a:solidFill>
                  <a:srgbClr val="FF00FF"/>
                </a:solidFill>
                <a:latin typeface="Courier"/>
                <a:ea typeface="Courier New"/>
                <a:cs typeface="Courier"/>
                <a:sym typeface="Courier New"/>
              </a:rPr>
              <a:t>final</a:t>
            </a:r>
            <a:r>
              <a:rPr lang="es-MX" sz="2400" i="0" u="none" strike="noStrike" cap="none" dirty="0">
                <a:solidFill>
                  <a:schemeClr val="lt1"/>
                </a:solidFill>
                <a:latin typeface="Courier"/>
                <a:ea typeface="Courier New"/>
                <a:cs typeface="Courier"/>
                <a:sym typeface="Courier New"/>
              </a:rPr>
              <a:t> de la línea</a:t>
            </a:r>
          </a:p>
          <a:p>
            <a:pPr lvl="0">
              <a:buClr>
                <a:srgbClr val="00FF00"/>
              </a:buClr>
              <a:buSzPct val="25000"/>
            </a:pPr>
            <a:r>
              <a:rPr lang="es-MX" sz="2400" i="0" u="none" strike="noStrike" cap="none" dirty="0">
                <a:solidFill>
                  <a:srgbClr val="00FF00"/>
                </a:solidFill>
                <a:latin typeface="Courier"/>
                <a:ea typeface="Courier New"/>
                <a:cs typeface="Courier"/>
                <a:sym typeface="Courier New"/>
              </a:rPr>
              <a:t>.</a:t>
            </a:r>
            <a:r>
              <a:rPr lang="es-MX" sz="2400" i="0" u="none" strike="noStrike" cap="none" dirty="0">
                <a:solidFill>
                  <a:schemeClr val="lt1"/>
                </a:solidFill>
                <a:latin typeface="Courier"/>
                <a:ea typeface="Courier New"/>
                <a:cs typeface="Courier"/>
                <a:sym typeface="Courier New"/>
              </a:rPr>
              <a:t>        Encuentra </a:t>
            </a:r>
            <a:r>
              <a:rPr lang="es-MX" sz="2400" dirty="0">
                <a:solidFill>
                  <a:srgbClr val="FF00FF"/>
                </a:solidFill>
                <a:latin typeface="Courier"/>
                <a:ea typeface="Courier New"/>
                <a:cs typeface="Courier"/>
                <a:sym typeface="Courier New"/>
              </a:rPr>
              <a:t>cualquier</a:t>
            </a:r>
            <a:r>
              <a:rPr lang="es-MX" sz="2400" dirty="0">
                <a:solidFill>
                  <a:schemeClr val="lt1"/>
                </a:solidFill>
                <a:latin typeface="Courier"/>
                <a:ea typeface="Courier New"/>
                <a:cs typeface="Courier"/>
                <a:sym typeface="Courier New"/>
              </a:rPr>
              <a:t> carácter</a:t>
            </a:r>
            <a:endParaRPr lang="es-MX"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s-MX" sz="2400" i="0" u="none" strike="noStrike" cap="none" dirty="0">
                <a:solidFill>
                  <a:srgbClr val="00FF00"/>
                </a:solidFill>
                <a:latin typeface="Courier"/>
                <a:ea typeface="Courier New"/>
                <a:cs typeface="Courier"/>
                <a:sym typeface="Courier New"/>
              </a:rPr>
              <a:t>\s</a:t>
            </a:r>
            <a:r>
              <a:rPr lang="es-MX" sz="2400" i="0" u="none" strike="noStrike" cap="none" dirty="0">
                <a:solidFill>
                  <a:schemeClr val="lt1"/>
                </a:solidFill>
                <a:latin typeface="Courier"/>
                <a:ea typeface="Courier New"/>
                <a:cs typeface="Courier"/>
                <a:sym typeface="Courier New"/>
              </a:rPr>
              <a:t>       Encuentra </a:t>
            </a:r>
            <a:r>
              <a:rPr lang="es-MX" sz="2400" dirty="0">
                <a:solidFill>
                  <a:srgbClr val="FF00FF"/>
                </a:solidFill>
                <a:latin typeface="Courier"/>
                <a:ea typeface="Courier New"/>
                <a:cs typeface="Courier"/>
                <a:sym typeface="Courier New"/>
              </a:rPr>
              <a:t>espacio en blanco</a:t>
            </a:r>
            <a:endParaRPr lang="es-MX" sz="2400" i="0" u="none" strike="noStrike" cap="none" dirty="0">
              <a:solidFill>
                <a:srgbClr val="FF00FF"/>
              </a:solidFill>
              <a:latin typeface="Courier"/>
              <a:ea typeface="Courier New"/>
              <a:cs typeface="Courier"/>
              <a:sym typeface="Courier New"/>
            </a:endParaRPr>
          </a:p>
          <a:p>
            <a:pPr lvl="0">
              <a:buClr>
                <a:srgbClr val="00FF00"/>
              </a:buClr>
              <a:buSzPct val="25000"/>
            </a:pPr>
            <a:r>
              <a:rPr lang="es-MX" sz="2400" i="0" u="none" strike="noStrike" cap="none" dirty="0">
                <a:solidFill>
                  <a:srgbClr val="00FF00"/>
                </a:solidFill>
                <a:latin typeface="Courier"/>
                <a:ea typeface="Courier New"/>
                <a:cs typeface="Courier"/>
                <a:sym typeface="Courier New"/>
              </a:rPr>
              <a:t>\S </a:t>
            </a:r>
            <a:r>
              <a:rPr lang="es-MX" sz="2400" i="0" u="none" strike="noStrike" cap="none" dirty="0">
                <a:solidFill>
                  <a:schemeClr val="lt1"/>
                </a:solidFill>
                <a:latin typeface="Courier"/>
                <a:ea typeface="Courier New"/>
                <a:cs typeface="Courier"/>
                <a:sym typeface="Courier New"/>
              </a:rPr>
              <a:t>      Encuentra cualquier</a:t>
            </a:r>
            <a:r>
              <a:rPr lang="es-MX" sz="2400" dirty="0">
                <a:solidFill>
                  <a:schemeClr val="lt1"/>
                </a:solidFill>
                <a:latin typeface="Courier"/>
                <a:ea typeface="Courier New"/>
                <a:cs typeface="Courier"/>
                <a:sym typeface="Courier New"/>
              </a:rPr>
              <a:t> carácter que no sea </a:t>
            </a:r>
            <a:r>
              <a:rPr lang="es-MX" sz="2400" dirty="0">
                <a:solidFill>
                  <a:srgbClr val="FF00FF"/>
                </a:solidFill>
                <a:latin typeface="Courier"/>
                <a:ea typeface="Courier New"/>
                <a:cs typeface="Courier"/>
                <a:sym typeface="Courier New"/>
              </a:rPr>
              <a:t>espacio en blanco</a:t>
            </a:r>
            <a:endParaRPr lang="es-MX"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s-MX" sz="2400" i="0" u="none" strike="noStrike" cap="none" dirty="0">
                <a:solidFill>
                  <a:srgbClr val="00FF00"/>
                </a:solidFill>
                <a:latin typeface="Courier"/>
                <a:ea typeface="Courier New"/>
                <a:cs typeface="Courier"/>
                <a:sym typeface="Courier New"/>
              </a:rPr>
              <a:t>*</a:t>
            </a:r>
            <a:r>
              <a:rPr lang="es-MX" sz="2400" i="0" u="none" strike="noStrike" cap="none" dirty="0">
                <a:solidFill>
                  <a:schemeClr val="lt1"/>
                </a:solidFill>
                <a:latin typeface="Courier"/>
                <a:ea typeface="Courier New"/>
                <a:cs typeface="Courier"/>
                <a:sym typeface="Courier New"/>
              </a:rPr>
              <a:t>        </a:t>
            </a:r>
            <a:r>
              <a:rPr lang="es-MX" sz="2400" i="0" u="none" strike="noStrike" cap="none" dirty="0">
                <a:solidFill>
                  <a:srgbClr val="FF00FF"/>
                </a:solidFill>
                <a:latin typeface="Courier"/>
                <a:ea typeface="Courier New"/>
                <a:cs typeface="Courier"/>
                <a:sym typeface="Courier New"/>
              </a:rPr>
              <a:t>Repite</a:t>
            </a:r>
            <a:r>
              <a:rPr lang="es-MX" sz="2400" i="0" u="none" strike="noStrike" cap="none" dirty="0">
                <a:solidFill>
                  <a:schemeClr val="lt1"/>
                </a:solidFill>
                <a:latin typeface="Courier"/>
                <a:ea typeface="Courier New"/>
                <a:cs typeface="Courier"/>
                <a:sym typeface="Courier New"/>
              </a:rPr>
              <a:t> un carácter cero o más veces</a:t>
            </a:r>
          </a:p>
          <a:p>
            <a:pPr marL="0" marR="0" lvl="0" indent="0" algn="l" rtl="0">
              <a:lnSpc>
                <a:spcPct val="100000"/>
              </a:lnSpc>
              <a:spcBef>
                <a:spcPts val="0"/>
              </a:spcBef>
              <a:spcAft>
                <a:spcPts val="0"/>
              </a:spcAft>
              <a:buClr>
                <a:srgbClr val="00FF00"/>
              </a:buClr>
              <a:buSzPct val="25000"/>
              <a:buFont typeface="Arial"/>
              <a:buNone/>
            </a:pPr>
            <a:r>
              <a:rPr lang="es-MX" sz="2400" i="0" u="none" strike="noStrike" cap="none" dirty="0">
                <a:solidFill>
                  <a:srgbClr val="00FF00"/>
                </a:solidFill>
                <a:latin typeface="Courier"/>
                <a:ea typeface="Courier New"/>
                <a:cs typeface="Courier"/>
                <a:sym typeface="Courier New"/>
              </a:rPr>
              <a:t>*?   </a:t>
            </a:r>
            <a:r>
              <a:rPr lang="es-MX" sz="2400" i="0" u="none" strike="noStrike" cap="none" dirty="0">
                <a:solidFill>
                  <a:schemeClr val="lt1"/>
                </a:solidFill>
                <a:latin typeface="Courier"/>
                <a:ea typeface="Courier New"/>
                <a:cs typeface="Courier"/>
                <a:sym typeface="Courier New"/>
              </a:rPr>
              <a:t>    </a:t>
            </a:r>
            <a:r>
              <a:rPr lang="es-MX" sz="2400" i="0" u="none" strike="noStrike" cap="none" dirty="0">
                <a:solidFill>
                  <a:srgbClr val="FF00FF"/>
                </a:solidFill>
                <a:latin typeface="Courier"/>
                <a:ea typeface="Courier New"/>
                <a:cs typeface="Courier"/>
                <a:sym typeface="Courier New"/>
              </a:rPr>
              <a:t>Repite</a:t>
            </a:r>
            <a:r>
              <a:rPr lang="es-MX" sz="2400" i="0" u="none" strike="noStrike" cap="none" dirty="0">
                <a:solidFill>
                  <a:schemeClr val="lt1"/>
                </a:solidFill>
                <a:latin typeface="Courier"/>
                <a:ea typeface="Courier New"/>
                <a:cs typeface="Courier"/>
                <a:sym typeface="Courier New"/>
              </a:rPr>
              <a:t> </a:t>
            </a:r>
            <a:r>
              <a:rPr lang="es-MX" sz="2400" dirty="0">
                <a:solidFill>
                  <a:schemeClr val="lt1"/>
                </a:solidFill>
                <a:latin typeface="Courier"/>
                <a:ea typeface="Courier New"/>
                <a:cs typeface="Courier"/>
                <a:sym typeface="Courier New"/>
              </a:rPr>
              <a:t>un carácter cero o más veces (no-codicioso)</a:t>
            </a:r>
            <a:endParaRPr lang="es-MX"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s-MX" sz="2400" i="0" u="none" strike="noStrike" cap="none" dirty="0">
                <a:solidFill>
                  <a:srgbClr val="00FF00"/>
                </a:solidFill>
                <a:latin typeface="Courier"/>
                <a:ea typeface="Courier New"/>
                <a:cs typeface="Courier"/>
                <a:sym typeface="Courier New"/>
              </a:rPr>
              <a:t>+</a:t>
            </a:r>
            <a:r>
              <a:rPr lang="es-MX" sz="2400" i="0" u="none" strike="noStrike" cap="none" dirty="0">
                <a:solidFill>
                  <a:schemeClr val="lt1"/>
                </a:solidFill>
                <a:latin typeface="Courier"/>
                <a:ea typeface="Courier New"/>
                <a:cs typeface="Courier"/>
                <a:sym typeface="Courier New"/>
              </a:rPr>
              <a:t>        </a:t>
            </a:r>
            <a:r>
              <a:rPr lang="es-MX" sz="2400" i="0" u="none" strike="noStrike" cap="none" dirty="0">
                <a:solidFill>
                  <a:srgbClr val="FF00FF"/>
                </a:solidFill>
                <a:latin typeface="Courier"/>
                <a:ea typeface="Courier New"/>
                <a:cs typeface="Courier"/>
                <a:sym typeface="Courier New"/>
              </a:rPr>
              <a:t>Repite</a:t>
            </a:r>
            <a:r>
              <a:rPr lang="es-MX" sz="2400" i="0" u="none" strike="noStrike" cap="none" dirty="0">
                <a:solidFill>
                  <a:schemeClr val="lt1"/>
                </a:solidFill>
                <a:latin typeface="Courier"/>
                <a:ea typeface="Courier New"/>
                <a:cs typeface="Courier"/>
                <a:sym typeface="Courier New"/>
              </a:rPr>
              <a:t> </a:t>
            </a:r>
            <a:r>
              <a:rPr lang="es-MX" sz="2400" dirty="0">
                <a:solidFill>
                  <a:schemeClr val="lt1"/>
                </a:solidFill>
                <a:latin typeface="Courier"/>
                <a:ea typeface="Courier New"/>
                <a:cs typeface="Courier"/>
                <a:sym typeface="Courier New"/>
              </a:rPr>
              <a:t>un carácter una o más veces</a:t>
            </a:r>
            <a:endParaRPr lang="es-MX"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s-MX" sz="2400" i="0" u="none" strike="noStrike" cap="none" dirty="0">
                <a:solidFill>
                  <a:srgbClr val="00FF00"/>
                </a:solidFill>
                <a:latin typeface="Courier"/>
                <a:ea typeface="Courier New"/>
                <a:cs typeface="Courier"/>
                <a:sym typeface="Courier New"/>
              </a:rPr>
              <a:t>+? </a:t>
            </a:r>
            <a:r>
              <a:rPr lang="es-MX" sz="2400" i="0" u="none" strike="noStrike" cap="none" dirty="0">
                <a:solidFill>
                  <a:schemeClr val="lt1"/>
                </a:solidFill>
                <a:latin typeface="Courier"/>
                <a:ea typeface="Courier New"/>
                <a:cs typeface="Courier"/>
                <a:sym typeface="Courier New"/>
              </a:rPr>
              <a:t>      </a:t>
            </a:r>
            <a:r>
              <a:rPr lang="es-MX" sz="2400" i="0" u="none" strike="noStrike" cap="none" dirty="0">
                <a:solidFill>
                  <a:srgbClr val="FF00FF"/>
                </a:solidFill>
                <a:latin typeface="Courier"/>
                <a:ea typeface="Courier New"/>
                <a:cs typeface="Courier"/>
                <a:sym typeface="Courier New"/>
              </a:rPr>
              <a:t>Repite</a:t>
            </a:r>
            <a:r>
              <a:rPr lang="es-MX" sz="2400" i="0" u="none" strike="noStrike" cap="none" dirty="0">
                <a:solidFill>
                  <a:schemeClr val="lt1"/>
                </a:solidFill>
                <a:latin typeface="Courier"/>
                <a:ea typeface="Courier New"/>
                <a:cs typeface="Courier"/>
                <a:sym typeface="Courier New"/>
              </a:rPr>
              <a:t> </a:t>
            </a:r>
            <a:r>
              <a:rPr lang="es-MX" sz="2400" dirty="0">
                <a:solidFill>
                  <a:schemeClr val="lt1"/>
                </a:solidFill>
                <a:latin typeface="Courier"/>
                <a:ea typeface="Courier New"/>
                <a:cs typeface="Courier"/>
                <a:sym typeface="Courier New"/>
              </a:rPr>
              <a:t>un carácter una o más veces (no-codicioso)</a:t>
            </a:r>
            <a:endParaRPr lang="es-MX"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s-MX" sz="2400" i="0" u="none" strike="noStrike" cap="none" dirty="0">
                <a:solidFill>
                  <a:srgbClr val="00FF00"/>
                </a:solidFill>
                <a:latin typeface="Courier"/>
                <a:ea typeface="Courier New"/>
                <a:cs typeface="Courier"/>
                <a:sym typeface="Courier New"/>
              </a:rPr>
              <a:t>[</a:t>
            </a:r>
            <a:r>
              <a:rPr lang="es-MX" sz="2400" i="0" u="none" strike="noStrike" cap="none" dirty="0" err="1">
                <a:solidFill>
                  <a:srgbClr val="00FF00"/>
                </a:solidFill>
                <a:latin typeface="Courier"/>
                <a:ea typeface="Courier New"/>
                <a:cs typeface="Courier"/>
                <a:sym typeface="Courier New"/>
              </a:rPr>
              <a:t>aeiou</a:t>
            </a:r>
            <a:r>
              <a:rPr lang="es-MX" sz="2400" i="0" u="none" strike="noStrike" cap="none" dirty="0">
                <a:solidFill>
                  <a:srgbClr val="00FF00"/>
                </a:solidFill>
                <a:latin typeface="Courier"/>
                <a:ea typeface="Courier New"/>
                <a:cs typeface="Courier"/>
                <a:sym typeface="Courier New"/>
              </a:rPr>
              <a:t>]</a:t>
            </a:r>
            <a:r>
              <a:rPr lang="es-MX" sz="2400" i="0" u="none" strike="noStrike" cap="none" dirty="0">
                <a:solidFill>
                  <a:schemeClr val="lt1"/>
                </a:solidFill>
                <a:latin typeface="Courier"/>
                <a:ea typeface="Courier New"/>
                <a:cs typeface="Courier"/>
                <a:sym typeface="Courier New"/>
              </a:rPr>
              <a:t>  Encuentra un solo carácter en un </a:t>
            </a:r>
            <a:r>
              <a:rPr lang="es-MX" sz="2400" i="0" u="none" strike="noStrike" cap="none" dirty="0">
                <a:solidFill>
                  <a:srgbClr val="FF00FF"/>
                </a:solidFill>
                <a:latin typeface="Courier"/>
                <a:ea typeface="Courier New"/>
                <a:cs typeface="Courier"/>
                <a:sym typeface="Courier New"/>
              </a:rPr>
              <a:t>conjunto</a:t>
            </a:r>
          </a:p>
          <a:p>
            <a:pPr marL="0" marR="0" lvl="0" indent="0" algn="l" rtl="0">
              <a:lnSpc>
                <a:spcPct val="100000"/>
              </a:lnSpc>
              <a:spcBef>
                <a:spcPts val="0"/>
              </a:spcBef>
              <a:spcAft>
                <a:spcPts val="0"/>
              </a:spcAft>
              <a:buClr>
                <a:srgbClr val="00FF00"/>
              </a:buClr>
              <a:buSzPct val="25000"/>
              <a:buFont typeface="Arial"/>
              <a:buNone/>
            </a:pPr>
            <a:r>
              <a:rPr lang="es-MX" sz="2400" i="0" u="none" strike="noStrike" cap="none" dirty="0">
                <a:solidFill>
                  <a:srgbClr val="00FF00"/>
                </a:solidFill>
                <a:latin typeface="Courier"/>
                <a:ea typeface="Courier New"/>
                <a:cs typeface="Courier"/>
                <a:sym typeface="Courier New"/>
              </a:rPr>
              <a:t>[^XYZ]</a:t>
            </a:r>
            <a:r>
              <a:rPr lang="es-MX" sz="2400" i="0" u="none" strike="noStrike" cap="none" dirty="0">
                <a:solidFill>
                  <a:schemeClr val="lt1"/>
                </a:solidFill>
                <a:latin typeface="Courier"/>
                <a:ea typeface="Courier New"/>
                <a:cs typeface="Courier"/>
                <a:sym typeface="Courier New"/>
              </a:rPr>
              <a:t>   Encuentra un solo carácter que </a:t>
            </a:r>
            <a:r>
              <a:rPr lang="es-MX" sz="2400" i="0" u="none" strike="noStrike" cap="none" dirty="0">
                <a:solidFill>
                  <a:srgbClr val="FF00FF"/>
                </a:solidFill>
                <a:latin typeface="Courier"/>
                <a:ea typeface="Courier New"/>
                <a:cs typeface="Courier"/>
                <a:sym typeface="Courier New"/>
              </a:rPr>
              <a:t>no </a:t>
            </a:r>
            <a:r>
              <a:rPr lang="es-MX" sz="2400" dirty="0">
                <a:solidFill>
                  <a:schemeClr val="lt1"/>
                </a:solidFill>
                <a:latin typeface="Courier"/>
                <a:ea typeface="Courier New"/>
                <a:cs typeface="Courier"/>
                <a:sym typeface="Courier New"/>
              </a:rPr>
              <a:t>se encuentre un</a:t>
            </a:r>
            <a:r>
              <a:rPr lang="es-MX" sz="2400" i="0" u="none" strike="noStrike" cap="none" dirty="0">
                <a:solidFill>
                  <a:schemeClr val="lt1"/>
                </a:solidFill>
                <a:latin typeface="Courier"/>
                <a:ea typeface="Courier New"/>
                <a:cs typeface="Courier"/>
                <a:sym typeface="Courier New"/>
              </a:rPr>
              <a:t> </a:t>
            </a:r>
            <a:r>
              <a:rPr lang="es-MX" sz="2400" dirty="0">
                <a:solidFill>
                  <a:srgbClr val="FF00FF"/>
                </a:solidFill>
                <a:latin typeface="Courier"/>
                <a:ea typeface="Courier New"/>
                <a:cs typeface="Courier"/>
                <a:sym typeface="Courier New"/>
              </a:rPr>
              <a:t>conjunto</a:t>
            </a:r>
            <a:endParaRPr lang="es-MX" sz="2400" i="0" u="none" strike="noStrike" cap="none" dirty="0">
              <a:solidFill>
                <a:srgbClr val="FF00FF"/>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s-MX" sz="2400" i="0" u="none" strike="noStrike" cap="none" dirty="0">
                <a:solidFill>
                  <a:srgbClr val="00FF00"/>
                </a:solidFill>
                <a:latin typeface="Courier"/>
                <a:ea typeface="Courier New"/>
                <a:cs typeface="Courier"/>
                <a:sym typeface="Courier New"/>
              </a:rPr>
              <a:t>[a-z0-9]</a:t>
            </a:r>
            <a:r>
              <a:rPr lang="es-MX" sz="2400" i="0" u="none" strike="noStrike" cap="none" dirty="0">
                <a:solidFill>
                  <a:schemeClr val="lt1"/>
                </a:solidFill>
                <a:latin typeface="Courier"/>
                <a:ea typeface="Courier New"/>
                <a:cs typeface="Courier"/>
                <a:sym typeface="Courier New"/>
              </a:rPr>
              <a:t> El conjunto de caracteres puede incluir un </a:t>
            </a:r>
            <a:r>
              <a:rPr lang="es-MX" sz="2400" i="0" u="none" strike="noStrike" cap="none" dirty="0">
                <a:solidFill>
                  <a:srgbClr val="FF00FF"/>
                </a:solidFill>
                <a:latin typeface="Courier"/>
                <a:ea typeface="Courier New"/>
                <a:cs typeface="Courier"/>
                <a:sym typeface="Courier New"/>
              </a:rPr>
              <a:t>rango</a:t>
            </a:r>
          </a:p>
          <a:p>
            <a:pPr marL="0" marR="0" lvl="0" indent="0" algn="l" rtl="0">
              <a:lnSpc>
                <a:spcPct val="100000"/>
              </a:lnSpc>
              <a:spcBef>
                <a:spcPts val="0"/>
              </a:spcBef>
              <a:spcAft>
                <a:spcPts val="0"/>
              </a:spcAft>
              <a:buClr>
                <a:srgbClr val="00FF00"/>
              </a:buClr>
              <a:buSzPct val="25000"/>
              <a:buFont typeface="Arial"/>
              <a:buNone/>
            </a:pPr>
            <a:r>
              <a:rPr lang="es-MX" sz="2400" i="0" u="none" strike="noStrike" cap="none" dirty="0">
                <a:solidFill>
                  <a:srgbClr val="00FF00"/>
                </a:solidFill>
                <a:latin typeface="Courier"/>
                <a:ea typeface="Courier New"/>
                <a:cs typeface="Courier"/>
                <a:sym typeface="Courier New"/>
              </a:rPr>
              <a:t>( </a:t>
            </a:r>
            <a:r>
              <a:rPr lang="es-MX" sz="2400" i="0" u="none" strike="noStrike" cap="none" dirty="0">
                <a:solidFill>
                  <a:schemeClr val="lt1"/>
                </a:solidFill>
                <a:latin typeface="Courier"/>
                <a:ea typeface="Courier New"/>
                <a:cs typeface="Courier"/>
                <a:sym typeface="Courier New"/>
              </a:rPr>
              <a:t>       Indica cuando una </a:t>
            </a:r>
            <a:r>
              <a:rPr lang="es-MX" sz="2400" i="0" u="none" strike="noStrike" cap="none" dirty="0">
                <a:solidFill>
                  <a:srgbClr val="FF00FF"/>
                </a:solidFill>
                <a:latin typeface="Courier"/>
                <a:ea typeface="Courier New"/>
                <a:cs typeface="Courier"/>
                <a:sym typeface="Courier New"/>
              </a:rPr>
              <a:t>extracción</a:t>
            </a:r>
            <a:r>
              <a:rPr lang="es-MX" sz="2400" i="0" u="none" strike="noStrike" cap="none" dirty="0">
                <a:solidFill>
                  <a:schemeClr val="lt1"/>
                </a:solidFill>
                <a:latin typeface="Courier"/>
                <a:ea typeface="Courier New"/>
                <a:cs typeface="Courier"/>
                <a:sym typeface="Courier New"/>
              </a:rPr>
              <a:t> de una cadena comienza</a:t>
            </a:r>
          </a:p>
          <a:p>
            <a:pPr marL="0" marR="0" lvl="0" indent="0" algn="l" rtl="0">
              <a:lnSpc>
                <a:spcPct val="100000"/>
              </a:lnSpc>
              <a:spcBef>
                <a:spcPts val="0"/>
              </a:spcBef>
              <a:spcAft>
                <a:spcPts val="0"/>
              </a:spcAft>
              <a:buClr>
                <a:srgbClr val="00FF00"/>
              </a:buClr>
              <a:buSzPct val="25000"/>
              <a:buFont typeface="Arial"/>
              <a:buNone/>
            </a:pPr>
            <a:r>
              <a:rPr lang="es-MX" sz="2400" i="0" u="none" strike="noStrike" cap="none" dirty="0">
                <a:solidFill>
                  <a:srgbClr val="00FF00"/>
                </a:solidFill>
                <a:latin typeface="Courier"/>
                <a:ea typeface="Courier New"/>
                <a:cs typeface="Courier"/>
                <a:sym typeface="Courier New"/>
              </a:rPr>
              <a:t>)  </a:t>
            </a:r>
            <a:r>
              <a:rPr lang="es-MX" sz="2400" i="0" u="none" strike="noStrike" cap="none" dirty="0">
                <a:solidFill>
                  <a:schemeClr val="lt1"/>
                </a:solidFill>
                <a:latin typeface="Courier"/>
                <a:ea typeface="Courier New"/>
                <a:cs typeface="Courier"/>
                <a:sym typeface="Courier New"/>
              </a:rPr>
              <a:t>      Indica cuando una </a:t>
            </a:r>
            <a:r>
              <a:rPr lang="es-MX" sz="2400" i="0" u="none" strike="noStrike" cap="none" dirty="0">
                <a:solidFill>
                  <a:srgbClr val="FF00FF"/>
                </a:solidFill>
                <a:latin typeface="Courier"/>
                <a:ea typeface="Courier New"/>
                <a:cs typeface="Courier"/>
                <a:sym typeface="Courier New"/>
              </a:rPr>
              <a:t>extracción</a:t>
            </a:r>
            <a:r>
              <a:rPr lang="es-MX" sz="2400" i="0" u="none" strike="noStrike" cap="none" dirty="0">
                <a:solidFill>
                  <a:schemeClr val="lt1"/>
                </a:solidFill>
                <a:latin typeface="Courier"/>
                <a:ea typeface="Courier New"/>
                <a:cs typeface="Courier"/>
                <a:sym typeface="Courier New"/>
              </a:rPr>
              <a:t> termina</a:t>
            </a:r>
          </a:p>
        </p:txBody>
      </p:sp>
      <p:sp>
        <p:nvSpPr>
          <p:cNvPr id="2" name="TextBox 1"/>
          <p:cNvSpPr txBox="1"/>
          <p:nvPr/>
        </p:nvSpPr>
        <p:spPr>
          <a:xfrm>
            <a:off x="2984500" y="8407400"/>
            <a:ext cx="9033242" cy="461665"/>
          </a:xfrm>
          <a:prstGeom prst="rect">
            <a:avLst/>
          </a:prstGeom>
          <a:noFill/>
        </p:spPr>
        <p:txBody>
          <a:bodyPr wrap="none" rtlCol="0">
            <a:spAutoFit/>
          </a:bodyPr>
          <a:lstStyle/>
          <a:p>
            <a:r>
              <a:rPr lang="en-US" sz="2400" dirty="0">
                <a:hlinkClick r:id="rId3"/>
              </a:rPr>
              <a:t>https://es.py4e.com/lectures3/Pythonlearn-11-Regex-Handout.txt</a:t>
            </a:r>
            <a:endParaRPr lang="en-US" sz="2400" dirty="0">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Regular" charset="0"/>
                <a:ea typeface="Arial Regular" charset="0"/>
                <a:cs typeface="Arial Regular" charset="0"/>
                <a:sym typeface="Cabin"/>
              </a:rPr>
              <a:t>El </a:t>
            </a:r>
            <a:r>
              <a:rPr lang="en-US" sz="7200" u="none" strike="noStrike" cap="none" dirty="0" err="1">
                <a:solidFill>
                  <a:srgbClr val="FFD966"/>
                </a:solidFill>
                <a:latin typeface="Arial Regular" charset="0"/>
                <a:ea typeface="Arial Regular" charset="0"/>
                <a:cs typeface="Arial Regular" charset="0"/>
                <a:sym typeface="Cabin"/>
              </a:rPr>
              <a:t>Módulo</a:t>
            </a:r>
            <a:r>
              <a:rPr lang="en-US" sz="7200" u="none" strike="noStrike" cap="none" dirty="0">
                <a:solidFill>
                  <a:srgbClr val="FFD966"/>
                </a:solidFill>
                <a:latin typeface="Arial Regular" charset="0"/>
                <a:ea typeface="Arial Regular" charset="0"/>
                <a:cs typeface="Arial Regular" charset="0"/>
                <a:sym typeface="Cabin"/>
              </a:rPr>
              <a:t> de </a:t>
            </a:r>
            <a:r>
              <a:rPr lang="en-US" sz="7200" u="none" strike="noStrike" cap="none" dirty="0" err="1">
                <a:solidFill>
                  <a:srgbClr val="FFD966"/>
                </a:solidFill>
                <a:latin typeface="Arial Regular" charset="0"/>
                <a:ea typeface="Arial Regular" charset="0"/>
                <a:cs typeface="Arial Regular" charset="0"/>
                <a:sym typeface="Cabin"/>
              </a:rPr>
              <a:t>Expresiones</a:t>
            </a:r>
            <a:r>
              <a:rPr lang="en-US" sz="7200" u="none" strike="noStrike" cap="none" dirty="0">
                <a:solidFill>
                  <a:srgbClr val="FFD966"/>
                </a:solidFill>
                <a:latin typeface="Arial Regular" charset="0"/>
                <a:ea typeface="Arial Regular" charset="0"/>
                <a:cs typeface="Arial Regular" charset="0"/>
                <a:sym typeface="Cabin"/>
              </a:rPr>
              <a:t> </a:t>
            </a:r>
            <a:r>
              <a:rPr lang="en-US" sz="7200" u="none" strike="noStrike" cap="none" dirty="0" err="1">
                <a:solidFill>
                  <a:srgbClr val="FFD966"/>
                </a:solidFill>
                <a:latin typeface="Arial Regular" charset="0"/>
                <a:ea typeface="Arial Regular" charset="0"/>
                <a:cs typeface="Arial Regular" charset="0"/>
                <a:sym typeface="Cabin"/>
              </a:rPr>
              <a:t>Regulares</a:t>
            </a:r>
            <a:endParaRPr lang="en-US" sz="7200" u="none" strike="noStrike" cap="none" dirty="0">
              <a:solidFill>
                <a:srgbClr val="FFD966"/>
              </a:solidFill>
              <a:latin typeface="Arial Regular" charset="0"/>
              <a:ea typeface="Arial Regular" charset="0"/>
              <a:cs typeface="Arial Regular" charset="0"/>
              <a:sym typeface="Cabin"/>
            </a:endParaRPr>
          </a:p>
        </p:txBody>
      </p:sp>
      <p:sp>
        <p:nvSpPr>
          <p:cNvPr id="253" name="Shape 253"/>
          <p:cNvSpPr txBox="1">
            <a:spLocks noGrp="1"/>
          </p:cNvSpPr>
          <p:nvPr>
            <p:ph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MX" sz="3600" u="none" strike="noStrike" cap="none" dirty="0">
                <a:solidFill>
                  <a:schemeClr val="lt1"/>
                </a:solidFill>
                <a:latin typeface="Arial Regular" charset="0"/>
                <a:ea typeface="Arial Regular" charset="0"/>
                <a:cs typeface="Arial Regular" charset="0"/>
                <a:sym typeface="Cabin"/>
              </a:rPr>
              <a:t>Antes de que puedas usar expresiones regulares en tu programa, debes importar la librería utilizando “</a:t>
            </a:r>
            <a:r>
              <a:rPr lang="es-MX" sz="3600" u="none" strike="noStrike" cap="none" dirty="0" err="1">
                <a:solidFill>
                  <a:srgbClr val="00FF00"/>
                </a:solidFill>
                <a:latin typeface="Arial Regular" charset="0"/>
                <a:ea typeface="Arial Regular" charset="0"/>
                <a:cs typeface="Arial Regular" charset="0"/>
                <a:sym typeface="Cabin"/>
              </a:rPr>
              <a:t>import</a:t>
            </a:r>
            <a:r>
              <a:rPr lang="es-MX" sz="3600" u="none" strike="noStrike" cap="none" dirty="0">
                <a:solidFill>
                  <a:srgbClr val="00FF00"/>
                </a:solidFill>
                <a:latin typeface="Arial Regular" charset="0"/>
                <a:ea typeface="Arial Regular" charset="0"/>
                <a:cs typeface="Arial Regular" charset="0"/>
                <a:sym typeface="Cabin"/>
              </a:rPr>
              <a:t> re</a:t>
            </a:r>
            <a:r>
              <a:rPr lang="es-MX" sz="3600" u="none" strike="noStrike" cap="none" dirty="0">
                <a:solidFill>
                  <a:schemeClr val="lt1"/>
                </a:solidFill>
                <a:latin typeface="Arial Regular" charset="0"/>
                <a:ea typeface="Arial Regular" charset="0"/>
                <a:cs typeface="Arial Regular" charset="0"/>
                <a:sym typeface="Cabin"/>
              </a:rPr>
              <a:t>”</a:t>
            </a:r>
          </a:p>
          <a:p>
            <a:pPr marL="749300" marR="0" lvl="0" indent="-371094" algn="l" rtl="0">
              <a:lnSpc>
                <a:spcPct val="100000"/>
              </a:lnSpc>
              <a:spcBef>
                <a:spcPts val="3500"/>
              </a:spcBef>
              <a:spcAft>
                <a:spcPts val="0"/>
              </a:spcAft>
              <a:buClr>
                <a:schemeClr val="lt1"/>
              </a:buClr>
              <a:buSzPct val="100000"/>
              <a:buFont typeface="Cabin"/>
              <a:buChar char="•"/>
            </a:pPr>
            <a:r>
              <a:rPr lang="es-MX" sz="3600" u="none" strike="noStrike" cap="none" dirty="0">
                <a:solidFill>
                  <a:schemeClr val="lt1"/>
                </a:solidFill>
                <a:latin typeface="Arial Regular" charset="0"/>
                <a:ea typeface="Arial Regular" charset="0"/>
                <a:cs typeface="Arial Regular" charset="0"/>
                <a:sym typeface="Cabin"/>
              </a:rPr>
              <a:t>Puedes usar </a:t>
            </a:r>
            <a:r>
              <a:rPr lang="es-MX" sz="3600" u="none" strike="noStrike" cap="none" dirty="0" err="1">
                <a:solidFill>
                  <a:srgbClr val="00FF00"/>
                </a:solidFill>
                <a:latin typeface="Arial Regular" charset="0"/>
                <a:ea typeface="Arial Regular" charset="0"/>
                <a:cs typeface="Arial Regular" charset="0"/>
                <a:sym typeface="Cabin"/>
              </a:rPr>
              <a:t>re.search</a:t>
            </a:r>
            <a:r>
              <a:rPr lang="es-MX" sz="3600" u="none" strike="noStrike" cap="none" dirty="0">
                <a:solidFill>
                  <a:srgbClr val="00FF00"/>
                </a:solidFill>
                <a:latin typeface="Arial Regular" charset="0"/>
                <a:ea typeface="Arial Regular" charset="0"/>
                <a:cs typeface="Arial Regular" charset="0"/>
                <a:sym typeface="Cabin"/>
              </a:rPr>
              <a:t>()</a:t>
            </a:r>
            <a:r>
              <a:rPr lang="es-MX" sz="3600" u="none" strike="noStrike" cap="none" dirty="0">
                <a:solidFill>
                  <a:schemeClr val="lt1"/>
                </a:solidFill>
                <a:latin typeface="Arial Regular" charset="0"/>
                <a:ea typeface="Arial Regular" charset="0"/>
                <a:cs typeface="Arial Regular" charset="0"/>
                <a:sym typeface="Cabin"/>
              </a:rPr>
              <a:t> </a:t>
            </a:r>
            <a:r>
              <a:rPr lang="es-MX" sz="3600" dirty="0">
                <a:solidFill>
                  <a:schemeClr val="lt1"/>
                </a:solidFill>
                <a:latin typeface="Arial Regular" charset="0"/>
                <a:ea typeface="Arial Regular" charset="0"/>
                <a:cs typeface="Arial Regular" charset="0"/>
                <a:sym typeface="Cabin"/>
              </a:rPr>
              <a:t>para ver si una cadena coincide con una expresión regular, similar a usar el método </a:t>
            </a:r>
            <a:r>
              <a:rPr lang="es-MX" sz="3600" u="none" strike="noStrike" cap="none" dirty="0" err="1">
                <a:solidFill>
                  <a:srgbClr val="FF00FF"/>
                </a:solidFill>
                <a:latin typeface="Arial Regular" charset="0"/>
                <a:ea typeface="Arial Regular" charset="0"/>
                <a:cs typeface="Arial Regular" charset="0"/>
                <a:sym typeface="Cabin"/>
              </a:rPr>
              <a:t>find</a:t>
            </a:r>
            <a:r>
              <a:rPr lang="es-MX" sz="3600" u="none" strike="noStrike" cap="none" dirty="0">
                <a:solidFill>
                  <a:srgbClr val="FF00FF"/>
                </a:solidFill>
                <a:latin typeface="Arial Regular" charset="0"/>
                <a:ea typeface="Arial Regular" charset="0"/>
                <a:cs typeface="Arial Regular" charset="0"/>
                <a:sym typeface="Cabin"/>
              </a:rPr>
              <a:t>() </a:t>
            </a:r>
            <a:r>
              <a:rPr lang="es-MX" sz="3600" dirty="0">
                <a:solidFill>
                  <a:schemeClr val="lt1"/>
                </a:solidFill>
                <a:latin typeface="Arial Regular" charset="0"/>
                <a:ea typeface="Arial Regular" charset="0"/>
                <a:cs typeface="Arial Regular" charset="0"/>
                <a:sym typeface="Cabin"/>
              </a:rPr>
              <a:t>de una cadena</a:t>
            </a:r>
            <a:endParaRPr lang="es-MX" sz="3600" u="none" strike="noStrike" cap="none" dirty="0">
              <a:solidFill>
                <a:schemeClr val="lt1"/>
              </a:solidFill>
              <a:latin typeface="Arial Regular" charset="0"/>
              <a:ea typeface="Arial Regular" charset="0"/>
              <a:cs typeface="Arial Regular"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MX" sz="3600" u="none" strike="noStrike" cap="none" dirty="0">
                <a:solidFill>
                  <a:schemeClr val="lt1"/>
                </a:solidFill>
                <a:latin typeface="Arial Regular" charset="0"/>
                <a:ea typeface="Arial Regular" charset="0"/>
                <a:cs typeface="Arial Regular" charset="0"/>
                <a:sym typeface="Cabin"/>
              </a:rPr>
              <a:t>Puedes usar </a:t>
            </a:r>
            <a:r>
              <a:rPr lang="es-MX" sz="3600" u="none" strike="noStrike" cap="none" dirty="0" err="1">
                <a:solidFill>
                  <a:srgbClr val="00FF00"/>
                </a:solidFill>
                <a:latin typeface="Arial Regular" charset="0"/>
                <a:ea typeface="Arial Regular" charset="0"/>
                <a:cs typeface="Arial Regular" charset="0"/>
                <a:sym typeface="Cabin"/>
              </a:rPr>
              <a:t>re.findall</a:t>
            </a:r>
            <a:r>
              <a:rPr lang="es-MX" sz="3600" u="none" strike="noStrike" cap="none" dirty="0">
                <a:solidFill>
                  <a:srgbClr val="00FF00"/>
                </a:solidFill>
                <a:latin typeface="Arial Regular" charset="0"/>
                <a:ea typeface="Arial Regular" charset="0"/>
                <a:cs typeface="Arial Regular" charset="0"/>
                <a:sym typeface="Cabin"/>
              </a:rPr>
              <a:t>()</a:t>
            </a:r>
            <a:r>
              <a:rPr lang="es-MX" sz="3600" u="none" strike="noStrike" cap="none" dirty="0">
                <a:solidFill>
                  <a:schemeClr val="lt1"/>
                </a:solidFill>
                <a:latin typeface="Arial Regular" charset="0"/>
                <a:ea typeface="Arial Regular" charset="0"/>
                <a:cs typeface="Arial Regular" charset="0"/>
                <a:sym typeface="Cabin"/>
              </a:rPr>
              <a:t> para extraer porciones de una cadena que coincidan con tu expresión regular, similar a la combinación de </a:t>
            </a:r>
            <a:r>
              <a:rPr lang="es-MX" sz="3600" u="none" strike="noStrike" cap="none" dirty="0" err="1">
                <a:solidFill>
                  <a:srgbClr val="FF00FF"/>
                </a:solidFill>
                <a:latin typeface="Arial Regular" charset="0"/>
                <a:ea typeface="Arial Regular" charset="0"/>
                <a:cs typeface="Arial Regular" charset="0"/>
                <a:sym typeface="Cabin"/>
              </a:rPr>
              <a:t>find</a:t>
            </a:r>
            <a:r>
              <a:rPr lang="es-MX" sz="3600" u="none" strike="noStrike" cap="none" dirty="0">
                <a:solidFill>
                  <a:srgbClr val="FF00FF"/>
                </a:solidFill>
                <a:latin typeface="Arial Regular" charset="0"/>
                <a:ea typeface="Arial Regular" charset="0"/>
                <a:cs typeface="Arial Regular" charset="0"/>
                <a:sym typeface="Cabin"/>
              </a:rPr>
              <a:t>()</a:t>
            </a:r>
            <a:r>
              <a:rPr lang="es-MX" sz="3600" u="none" strike="noStrike" cap="none" dirty="0">
                <a:solidFill>
                  <a:schemeClr val="lt1"/>
                </a:solidFill>
                <a:latin typeface="Arial Regular" charset="0"/>
                <a:ea typeface="Arial Regular" charset="0"/>
                <a:cs typeface="Arial Regular" charset="0"/>
                <a:sym typeface="Cabin"/>
              </a:rPr>
              <a:t> y rebanado de cadenas:  </a:t>
            </a:r>
            <a:r>
              <a:rPr lang="es-MX" sz="3600" u="none" strike="noStrike" cap="none" dirty="0" err="1">
                <a:solidFill>
                  <a:srgbClr val="FF00FF"/>
                </a:solidFill>
                <a:latin typeface="Arial Regular" charset="0"/>
                <a:ea typeface="Arial Regular" charset="0"/>
                <a:cs typeface="Arial Regular" charset="0"/>
                <a:sym typeface="Cabin"/>
              </a:rPr>
              <a:t>var</a:t>
            </a:r>
            <a:r>
              <a:rPr lang="es-MX" sz="3600" u="none" strike="noStrike" cap="none" dirty="0">
                <a:solidFill>
                  <a:srgbClr val="FF00FF"/>
                </a:solidFill>
                <a:latin typeface="Arial Regular" charset="0"/>
                <a:ea typeface="Arial Regular" charset="0"/>
                <a:cs typeface="Arial Regular" charset="0"/>
                <a:sym typeface="Cabin"/>
              </a:rPr>
              <a:t>[5:10]</a:t>
            </a:r>
            <a:r>
              <a:rPr lang="es-MX" sz="3600" u="none" strike="noStrike" cap="none" dirty="0">
                <a:solidFill>
                  <a:srgbClr val="FFFF00"/>
                </a:solidFill>
                <a:latin typeface="Arial Regular" charset="0"/>
                <a:ea typeface="Arial Regular" charset="0"/>
                <a:cs typeface="Arial Regular" charset="0"/>
                <a:sym typeface="Cabin"/>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err="1">
                <a:solidFill>
                  <a:srgbClr val="FFD966"/>
                </a:solidFill>
                <a:latin typeface="Arial Regular" charset="0"/>
                <a:ea typeface="Arial Regular" charset="0"/>
                <a:cs typeface="Arial Regular" charset="0"/>
                <a:sym typeface="Cabin"/>
              </a:rPr>
              <a:t>Usando</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00FF00"/>
                </a:solidFill>
                <a:latin typeface="Arial Regular" charset="0"/>
                <a:ea typeface="Arial Regular" charset="0"/>
                <a:cs typeface="Arial Regular" charset="0"/>
                <a:sym typeface="Cabin"/>
              </a:rPr>
              <a:t>re.search</a:t>
            </a:r>
            <a:r>
              <a:rPr lang="en-US" sz="7600" u="none" strike="noStrike" cap="none" dirty="0">
                <a:solidFill>
                  <a:srgbClr val="00FF00"/>
                </a:solidFill>
                <a:latin typeface="Arial Regular" charset="0"/>
                <a:ea typeface="Arial Regular" charset="0"/>
                <a:cs typeface="Arial Regular" charset="0"/>
                <a:sym typeface="Cabin"/>
              </a:rPr>
              <a:t>()</a:t>
            </a:r>
            <a:r>
              <a:rPr lang="en-US" sz="7600" u="none" strike="noStrike" cap="none" dirty="0">
                <a:solidFill>
                  <a:srgbClr val="FFD966"/>
                </a:solidFill>
                <a:latin typeface="Arial Regular" charset="0"/>
                <a:ea typeface="Arial Regular" charset="0"/>
                <a:cs typeface="Arial Regular" charset="0"/>
                <a:sym typeface="Cabin"/>
              </a:rPr>
              <a:t> Como </a:t>
            </a:r>
            <a:r>
              <a:rPr lang="en-US" sz="7600" u="none" strike="noStrike" cap="none" dirty="0">
                <a:solidFill>
                  <a:srgbClr val="FF00FF"/>
                </a:solidFill>
                <a:latin typeface="Arial Regular" charset="0"/>
                <a:ea typeface="Arial Regular" charset="0"/>
                <a:cs typeface="Arial Regular" charset="0"/>
                <a:sym typeface="Cabin"/>
              </a:rPr>
              <a:t>find()</a:t>
            </a:r>
          </a:p>
        </p:txBody>
      </p:sp>
      <p:sp>
        <p:nvSpPr>
          <p:cNvPr id="259" name="Shape 259"/>
          <p:cNvSpPr txBox="1"/>
          <p:nvPr/>
        </p:nvSpPr>
        <p:spPr>
          <a:xfrm>
            <a:off x="8371600" y="3410950"/>
            <a:ext cx="7579499" cy="3852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a:solidFill>
                  <a:srgbClr val="00FF00"/>
                </a:solidFill>
                <a:latin typeface="Courier"/>
                <a:ea typeface="Courier New"/>
                <a:cs typeface="Courier"/>
                <a:sym typeface="Courier New"/>
              </a:rPr>
              <a:t>import re</a:t>
            </a:r>
          </a:p>
          <a:p>
            <a:pPr marL="0" marR="0" lvl="0" indent="0" algn="ctr" rtl="0">
              <a:lnSpc>
                <a:spcPct val="100000"/>
              </a:lnSpc>
              <a:spcBef>
                <a:spcPts val="0"/>
              </a:spcBef>
              <a:spcAft>
                <a:spcPts val="0"/>
              </a:spcAft>
              <a:buNone/>
            </a:pPr>
            <a:endParaRPr sz="24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a:solidFill>
                  <a:schemeClr val="lt1"/>
                </a:solidFill>
                <a:latin typeface="Courier"/>
                <a:ea typeface="Courier New"/>
                <a:cs typeface="Courier"/>
                <a:sym typeface="Courier New"/>
              </a:rPr>
              <a:t>manejador</a:t>
            </a:r>
            <a:r>
              <a:rPr lang="en-US" sz="2400" i="0" u="none" strike="noStrike" cap="none" dirty="0">
                <a:solidFill>
                  <a:schemeClr val="lt1"/>
                </a:solidFill>
                <a:latin typeface="Courier"/>
                <a:ea typeface="Courier New"/>
                <a:cs typeface="Courier"/>
                <a:sym typeface="Courier New"/>
              </a:rPr>
              <a:t> = open('mbox-short.txt')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n-US" sz="2400" i="0" u="none" strike="noStrike" cap="none" dirty="0" err="1">
                <a:solidFill>
                  <a:schemeClr val="lt1"/>
                </a:solidFill>
                <a:latin typeface="Courier"/>
                <a:ea typeface="Courier New"/>
                <a:cs typeface="Courier"/>
                <a:sym typeface="Courier New"/>
              </a:rPr>
              <a:t>linea</a:t>
            </a:r>
            <a:r>
              <a:rPr lang="en-US" sz="2400" i="0" u="none" strike="noStrike" cap="none" dirty="0">
                <a:solidFill>
                  <a:schemeClr val="lt1"/>
                </a:solidFill>
                <a:latin typeface="Courier"/>
                <a:ea typeface="Courier New"/>
                <a:cs typeface="Courier"/>
                <a:sym typeface="Courier New"/>
              </a:rPr>
              <a:t> in </a:t>
            </a:r>
            <a:r>
              <a:rPr lang="en-US" sz="2400" i="0" u="none" strike="noStrike" cap="none" dirty="0" err="1">
                <a:solidFill>
                  <a:schemeClr val="lt1"/>
                </a:solidFill>
                <a:latin typeface="Courier"/>
                <a:ea typeface="Courier New"/>
                <a:cs typeface="Courier"/>
                <a:sym typeface="Courier New"/>
              </a:rPr>
              <a:t>manejador</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a:t>
            </a:r>
            <a:r>
              <a:rPr lang="en-US" sz="2400" i="0" u="none" strike="noStrike" cap="none" dirty="0" err="1">
                <a:solidFill>
                  <a:schemeClr val="lt1"/>
                </a:solidFill>
                <a:latin typeface="Courier"/>
                <a:ea typeface="Courier New"/>
                <a:cs typeface="Courier"/>
                <a:sym typeface="Courier New"/>
              </a:rPr>
              <a:t>linea</a:t>
            </a:r>
            <a:r>
              <a:rPr lang="en-US" sz="2400" i="0" u="none" strike="noStrike" cap="none" dirty="0">
                <a:solidFill>
                  <a:schemeClr val="lt1"/>
                </a:solidFill>
                <a:latin typeface="Courier"/>
                <a:ea typeface="Courier New"/>
                <a:cs typeface="Courier"/>
                <a:sym typeface="Courier New"/>
              </a:rPr>
              <a:t> = </a:t>
            </a:r>
            <a:r>
              <a:rPr lang="en-US" sz="2400" i="0" u="none" strike="noStrike" cap="none" dirty="0" err="1">
                <a:solidFill>
                  <a:schemeClr val="lt1"/>
                </a:solidFill>
                <a:latin typeface="Courier"/>
                <a:ea typeface="Courier New"/>
                <a:cs typeface="Courier"/>
                <a:sym typeface="Courier New"/>
              </a:rPr>
              <a:t>linea.rstrip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n-US" sz="2400" i="0" u="none" strike="noStrike" cap="none" dirty="0" err="1">
                <a:solidFill>
                  <a:srgbClr val="00FF00"/>
                </a:solidFill>
                <a:latin typeface="Courier"/>
                <a:ea typeface="Courier New"/>
                <a:cs typeface="Courier"/>
                <a:sym typeface="Courier New"/>
              </a:rPr>
              <a:t>re.search</a:t>
            </a:r>
            <a:r>
              <a:rPr lang="en-US" sz="2400" i="0" u="none" strike="noStrike" cap="none" dirty="0">
                <a:solidFill>
                  <a:srgbClr val="00FF00"/>
                </a:solidFill>
                <a:latin typeface="Courier"/>
                <a:ea typeface="Courier New"/>
                <a:cs typeface="Courier"/>
                <a:sym typeface="Courier New"/>
              </a:rPr>
              <a:t>('From:', </a:t>
            </a:r>
            <a:r>
              <a:rPr lang="en-US" sz="2400" i="0" u="none" strike="noStrike" cap="none" dirty="0" err="1">
                <a:solidFill>
                  <a:srgbClr val="00FF00"/>
                </a:solidFill>
                <a:latin typeface="Courier"/>
                <a:ea typeface="Courier New"/>
                <a:cs typeface="Courier"/>
                <a:sym typeface="Courier New"/>
              </a:rPr>
              <a:t>linea</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n-US" sz="2400" i="0" u="none" strike="noStrike" cap="none" dirty="0" err="1">
                <a:solidFill>
                  <a:schemeClr val="lt1"/>
                </a:solidFill>
                <a:latin typeface="Courier"/>
                <a:ea typeface="Courier New"/>
                <a:cs typeface="Courier"/>
                <a:sym typeface="Courier New"/>
              </a:rPr>
              <a:t>linea</a:t>
            </a:r>
            <a:r>
              <a:rPr lang="en-US" sz="2400" i="0" u="none" strike="noStrike" cap="none" dirty="0">
                <a:solidFill>
                  <a:schemeClr val="lt1"/>
                </a:solidFill>
                <a:latin typeface="Courier"/>
                <a:ea typeface="Courier New"/>
                <a:cs typeface="Courier"/>
                <a:sym typeface="Courier New"/>
              </a:rPr>
              <a:t>)</a:t>
            </a:r>
          </a:p>
        </p:txBody>
      </p:sp>
      <p:sp>
        <p:nvSpPr>
          <p:cNvPr id="260" name="Shape 260"/>
          <p:cNvSpPr txBox="1"/>
          <p:nvPr/>
        </p:nvSpPr>
        <p:spPr>
          <a:xfrm>
            <a:off x="985838" y="3652600"/>
            <a:ext cx="6997186" cy="32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a:solidFill>
                  <a:schemeClr val="lt1"/>
                </a:solidFill>
                <a:latin typeface="Courier"/>
                <a:ea typeface="Courier New"/>
                <a:cs typeface="Courier"/>
                <a:sym typeface="Courier New"/>
              </a:rPr>
              <a:t>manejador</a:t>
            </a:r>
            <a:r>
              <a:rPr lang="en-US" sz="2400" i="0" u="none" strike="noStrike" cap="none" dirty="0">
                <a:solidFill>
                  <a:schemeClr val="lt1"/>
                </a:solidFill>
                <a:latin typeface="Courier"/>
                <a:ea typeface="Courier New"/>
                <a:cs typeface="Courier"/>
                <a:sym typeface="Courier New"/>
              </a:rPr>
              <a:t> = open('mbox-short.txt')</a:t>
            </a:r>
          </a:p>
          <a:p>
            <a:pPr lvl="0">
              <a:buClr>
                <a:schemeClr val="lt1"/>
              </a:buClr>
              <a:buSzPct val="25000"/>
            </a:pPr>
            <a:r>
              <a:rPr lang="en-US" sz="2400" i="0" u="none" strike="noStrike" cap="none" dirty="0">
                <a:solidFill>
                  <a:schemeClr val="lt1"/>
                </a:solidFill>
                <a:latin typeface="Courier"/>
                <a:ea typeface="Courier New"/>
                <a:cs typeface="Courier"/>
                <a:sym typeface="Courier New"/>
              </a:rPr>
              <a:t>for </a:t>
            </a:r>
            <a:r>
              <a:rPr lang="en-US" sz="2400" i="0" u="none" strike="noStrike" cap="none" dirty="0" err="1">
                <a:solidFill>
                  <a:schemeClr val="lt1"/>
                </a:solidFill>
                <a:latin typeface="Courier"/>
                <a:ea typeface="Courier New"/>
                <a:cs typeface="Courier"/>
                <a:sym typeface="Courier New"/>
              </a:rPr>
              <a:t>linea</a:t>
            </a:r>
            <a:r>
              <a:rPr lang="en-US" sz="2400" i="0" u="none" strike="noStrike" cap="none" dirty="0">
                <a:solidFill>
                  <a:schemeClr val="lt1"/>
                </a:solidFill>
                <a:latin typeface="Courier"/>
                <a:ea typeface="Courier New"/>
                <a:cs typeface="Courier"/>
                <a:sym typeface="Courier New"/>
              </a:rPr>
              <a:t> in </a:t>
            </a:r>
            <a:r>
              <a:rPr lang="en-US" sz="2400" dirty="0" err="1">
                <a:solidFill>
                  <a:schemeClr val="lt1"/>
                </a:solidFill>
                <a:latin typeface="Courier"/>
                <a:ea typeface="Courier New"/>
                <a:cs typeface="Courier"/>
                <a:sym typeface="Courier New"/>
              </a:rPr>
              <a:t>manejador</a:t>
            </a:r>
            <a:r>
              <a:rPr lang="en-US" sz="2400" dirty="0">
                <a:solidFill>
                  <a:schemeClr val="lt1"/>
                </a:solidFill>
                <a:latin typeface="Courier"/>
                <a:ea typeface="Courier New"/>
                <a:cs typeface="Courier"/>
                <a:sym typeface="Courier New"/>
              </a:rPr>
              <a:t>:</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a:t>
            </a:r>
            <a:r>
              <a:rPr lang="en-US" sz="2400" i="0" u="none" strike="noStrike" cap="none" dirty="0" err="1">
                <a:solidFill>
                  <a:schemeClr val="lt1"/>
                </a:solidFill>
                <a:latin typeface="Courier"/>
                <a:ea typeface="Courier New"/>
                <a:cs typeface="Courier"/>
                <a:sym typeface="Courier New"/>
              </a:rPr>
              <a:t>linea</a:t>
            </a:r>
            <a:r>
              <a:rPr lang="en-US" sz="2400" i="0" u="none" strike="noStrike" cap="none" dirty="0">
                <a:solidFill>
                  <a:schemeClr val="lt1"/>
                </a:solidFill>
                <a:latin typeface="Courier"/>
                <a:ea typeface="Courier New"/>
                <a:cs typeface="Courier"/>
                <a:sym typeface="Courier New"/>
              </a:rPr>
              <a:t> = </a:t>
            </a:r>
            <a:r>
              <a:rPr lang="en-US" sz="2400" i="0" u="none" strike="noStrike" cap="none" dirty="0" err="1">
                <a:solidFill>
                  <a:schemeClr val="lt1"/>
                </a:solidFill>
                <a:latin typeface="Courier"/>
                <a:ea typeface="Courier New"/>
                <a:cs typeface="Courier"/>
                <a:sym typeface="Courier New"/>
              </a:rPr>
              <a:t>linea.rstrip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n-US" sz="2400" i="0" u="none" strike="noStrike" cap="none" dirty="0" err="1">
                <a:solidFill>
                  <a:srgbClr val="FF00FF"/>
                </a:solidFill>
                <a:latin typeface="Courier"/>
                <a:ea typeface="Courier New"/>
                <a:cs typeface="Courier"/>
                <a:sym typeface="Courier New"/>
              </a:rPr>
              <a:t>linea.find</a:t>
            </a:r>
            <a:r>
              <a:rPr lang="en-US" sz="2400" i="0" u="none" strike="noStrike" cap="none" dirty="0">
                <a:solidFill>
                  <a:srgbClr val="FF00FF"/>
                </a:solidFill>
                <a:latin typeface="Courier"/>
                <a:ea typeface="Courier New"/>
                <a:cs typeface="Courier"/>
                <a:sym typeface="Courier New"/>
              </a:rPr>
              <a:t>('From:')</a:t>
            </a:r>
            <a:r>
              <a:rPr lang="en-US" sz="2400" i="0" u="none" strike="noStrike" cap="none" dirty="0">
                <a:solidFill>
                  <a:schemeClr val="lt1"/>
                </a:solidFill>
                <a:latin typeface="Courier"/>
                <a:ea typeface="Courier New"/>
                <a:cs typeface="Courier"/>
                <a:sym typeface="Courier New"/>
              </a:rPr>
              <a:t> &gt;= 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n-US" sz="2400" i="0" u="none" strike="noStrike" cap="none" dirty="0" err="1">
                <a:solidFill>
                  <a:schemeClr val="lt1"/>
                </a:solidFill>
                <a:latin typeface="Courier"/>
                <a:ea typeface="Courier New"/>
                <a:cs typeface="Courier"/>
                <a:sym typeface="Courier New"/>
              </a:rPr>
              <a:t>linea</a:t>
            </a:r>
            <a:r>
              <a:rPr lang="en-US" sz="2400" i="0" u="none" strike="noStrike" cap="none" dirty="0">
                <a:solidFill>
                  <a:schemeClr val="lt1"/>
                </a:solidFill>
                <a:latin typeface="Courier"/>
                <a:ea typeface="Courier New"/>
                <a:cs typeface="Courier"/>
                <a:sym typeface="Courier New"/>
              </a:rPr>
              <a:t>)</a:t>
            </a:r>
          </a:p>
        </p:txBody>
      </p:sp>
    </p:spTree>
  </p:cSld>
  <p:clrMapOvr>
    <a:masterClrMapping/>
  </p:clrMapOvr>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1895</TotalTime>
  <Words>2462</Words>
  <Application>Microsoft Office PowerPoint</Application>
  <PresentationFormat>Custom</PresentationFormat>
  <Paragraphs>302</Paragraphs>
  <Slides>34</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 Regular</vt:lpstr>
      <vt:lpstr>Cabin</vt:lpstr>
      <vt:lpstr>Courier</vt:lpstr>
      <vt:lpstr>Courier New</vt:lpstr>
      <vt:lpstr>Gill Sans SemiBold</vt:lpstr>
      <vt:lpstr>Lucida Grande</vt:lpstr>
      <vt:lpstr>071215_powerpoint_template_b</vt:lpstr>
      <vt:lpstr>Expresiones Regulares</vt:lpstr>
      <vt:lpstr>Expresiones Regulares</vt:lpstr>
      <vt:lpstr>Expresiones Regulares</vt:lpstr>
      <vt:lpstr>PowerPoint Presentation</vt:lpstr>
      <vt:lpstr>Entendiendo Expresiones Regulares</vt:lpstr>
      <vt:lpstr>PowerPoint Presentation</vt:lpstr>
      <vt:lpstr>Guia rápida de Expresiones Regulares</vt:lpstr>
      <vt:lpstr>El Módulo de Expresiones Regulares</vt:lpstr>
      <vt:lpstr>Usando re.search() Como find()</vt:lpstr>
      <vt:lpstr>Usando re.search() Como startswith()</vt:lpstr>
      <vt:lpstr>Caracteres comodín</vt:lpstr>
      <vt:lpstr>Ajustando Tu Coincidencia</vt:lpstr>
      <vt:lpstr>Ajustando Tu Coincidencia</vt:lpstr>
      <vt:lpstr>Buscando y Extrayendo Datos</vt:lpstr>
      <vt:lpstr>Buscando y Extrayendo Datos</vt:lpstr>
      <vt:lpstr>Advertencia: Búsqueda Codiciosa</vt:lpstr>
      <vt:lpstr>Búsqueda No-Codiciosa</vt:lpstr>
      <vt:lpstr>Ajustando Extracción de Cadenas</vt:lpstr>
      <vt:lpstr>Ajustando Extracción de Cadenas</vt:lpstr>
      <vt:lpstr>Ejemplos de análisis de cadenas…</vt:lpstr>
      <vt:lpstr>PowerPoint Presentation</vt:lpstr>
      <vt:lpstr>El Patrón de Doble División</vt:lpstr>
      <vt:lpstr>La Versión Regex</vt:lpstr>
      <vt:lpstr>La Versión Regex</vt:lpstr>
      <vt:lpstr>La Versión Regex</vt:lpstr>
      <vt:lpstr>PowerPoint Presentation</vt:lpstr>
      <vt:lpstr>Versión Regex Incluso Más Cool</vt:lpstr>
      <vt:lpstr>Versión Regex Incluso Más Cool</vt:lpstr>
      <vt:lpstr>Versión Regex Incluso Más Cool</vt:lpstr>
      <vt:lpstr>Versión Regex Incluso Más Cool</vt:lpstr>
      <vt:lpstr>Confianza de Spam</vt:lpstr>
      <vt:lpstr>Carácter de Escape</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dc:title>
  <cp:lastModifiedBy>Juan Carlos Pérez Castellanos</cp:lastModifiedBy>
  <cp:revision>69</cp:revision>
  <dcterms:modified xsi:type="dcterms:W3CDTF">2020-06-01T23:50:50Z</dcterms:modified>
</cp:coreProperties>
</file>