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9"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89" r:id="rId22"/>
    <p:sldId id="277" r:id="rId23"/>
    <p:sldId id="279" r:id="rId24"/>
    <p:sldId id="280" r:id="rId25"/>
    <p:sldId id="281" r:id="rId26"/>
    <p:sldId id="282" r:id="rId27"/>
    <p:sldId id="283" r:id="rId28"/>
    <p:sldId id="284" r:id="rId29"/>
    <p:sldId id="288" r:id="rId30"/>
    <p:sldId id="286" r:id="rId3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00FF"/>
    <a:srgbClr val="FF7F00"/>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94518"/>
  </p:normalViewPr>
  <p:slideViewPr>
    <p:cSldViewPr snapToGrid="0" snapToObjects="1">
      <p:cViewPr varScale="1">
        <p:scale>
          <a:sx n="49" d="100"/>
          <a:sy n="49" d="100"/>
        </p:scale>
        <p:origin x="870" y="4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9510618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a:solidFill>
                  <a:schemeClr val="dk2"/>
                </a:solidFill>
              </a:rPr>
              <a:t>Note from Chuck.  If you are using these materials, you can remove the UM logo and replace it with your own, but please retain the CC-BY logo on the first page as well as retain the entire last page.</a:t>
            </a: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140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870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98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00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6" name="Shape 3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64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Shape 37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58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0766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788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42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1" name="Shape 4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48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1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01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Shape 4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2" name="Shape 4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504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Shape 4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9" name="Shape 4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633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86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137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50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971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Shape 4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19187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67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866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353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0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52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72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1936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4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8966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5404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4535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a:prstGeom prst="rect">
            <a:avLst/>
          </a:prstGeo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a:prstGeom prst="rect">
            <a:avLst/>
          </a:prstGeo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30138446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a:prstGeom prst="rect">
            <a:avLst/>
          </a:prstGeo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a:prstGeom prst="rect">
            <a:avLst/>
          </a:prstGeo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3115435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01045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145356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233642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872149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50095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1900" cy="5702299"/>
          </a:xfrm>
          <a:prstGeom prst="rect">
            <a:avLst/>
          </a:prstGeom>
          <a:noFill/>
          <a:ln>
            <a:noFill/>
          </a:ln>
        </p:spPr>
        <p:txBody>
          <a:bodyPr lIns="91425" tIns="91425" rIns="91425" bIns="91425" anchor="t" anchorCtr="0"/>
          <a:lstStyle>
            <a:lvl1pPr marL="647700" lvl="0" indent="-165861" algn="l" rtl="0">
              <a:spcBef>
                <a:spcPts val="3500"/>
              </a:spcBef>
              <a:spcAft>
                <a:spcPts val="0"/>
              </a:spcAft>
              <a:buClr>
                <a:schemeClr val="lt1"/>
              </a:buClr>
              <a:buFont typeface="Cabin"/>
              <a:buChar char="•"/>
              <a:defRPr sz="3200"/>
            </a:lvl1pPr>
            <a:lvl2pPr marL="939800" lvl="1" indent="-165861" algn="l" rtl="0">
              <a:spcBef>
                <a:spcPts val="3500"/>
              </a:spcBef>
              <a:spcAft>
                <a:spcPts val="0"/>
              </a:spcAft>
              <a:buClr>
                <a:schemeClr val="lt1"/>
              </a:buClr>
              <a:buFont typeface="Cabin"/>
              <a:buChar char="•"/>
              <a:defRPr/>
            </a:lvl2pPr>
            <a:lvl3pPr marL="1231900" lvl="2" indent="-165861" algn="l" rtl="0">
              <a:spcBef>
                <a:spcPts val="3500"/>
              </a:spcBef>
              <a:spcAft>
                <a:spcPts val="0"/>
              </a:spcAft>
              <a:buClr>
                <a:schemeClr val="lt1"/>
              </a:buClr>
              <a:buFont typeface="Cabin"/>
              <a:buChar char="•"/>
              <a:defRPr/>
            </a:lvl3pPr>
            <a:lvl4pPr marL="1536700" lvl="3" indent="-165861" algn="l" rtl="0">
              <a:spcBef>
                <a:spcPts val="3500"/>
              </a:spcBef>
              <a:spcAft>
                <a:spcPts val="0"/>
              </a:spcAft>
              <a:buClr>
                <a:schemeClr val="lt1"/>
              </a:buClr>
              <a:buFont typeface="Cabin"/>
              <a:buChar char="•"/>
              <a:defRPr/>
            </a:lvl4pPr>
            <a:lvl5pPr marL="1828800" lvl="4" indent="-165861" algn="l" rtl="0">
              <a:spcBef>
                <a:spcPts val="3500"/>
              </a:spcBef>
              <a:spcAft>
                <a:spcPts val="0"/>
              </a:spcAft>
              <a:buClr>
                <a:schemeClr val="lt1"/>
              </a:buClr>
              <a:buFont typeface="Cabin"/>
              <a:buChar char="•"/>
              <a:defRPr/>
            </a:lvl5pPr>
            <a:lvl6pPr marL="2286000" lvl="5" indent="-165861" algn="l" rtl="0">
              <a:spcBef>
                <a:spcPts val="3500"/>
              </a:spcBef>
              <a:spcAft>
                <a:spcPts val="0"/>
              </a:spcAft>
              <a:buClr>
                <a:schemeClr val="lt1"/>
              </a:buClr>
              <a:buFont typeface="Cabin"/>
              <a:buChar char="•"/>
              <a:defRPr/>
            </a:lvl6pPr>
            <a:lvl7pPr marL="2743200" lvl="6" indent="-165861" algn="l" rtl="0">
              <a:spcBef>
                <a:spcPts val="3500"/>
              </a:spcBef>
              <a:spcAft>
                <a:spcPts val="0"/>
              </a:spcAft>
              <a:buClr>
                <a:schemeClr val="lt1"/>
              </a:buClr>
              <a:buFont typeface="Cabin"/>
              <a:buChar char="•"/>
              <a:defRPr/>
            </a:lvl7pPr>
            <a:lvl8pPr marL="3200400" lvl="7" indent="-165861" algn="l" rtl="0">
              <a:spcBef>
                <a:spcPts val="3500"/>
              </a:spcBef>
              <a:spcAft>
                <a:spcPts val="0"/>
              </a:spcAft>
              <a:buClr>
                <a:schemeClr val="lt1"/>
              </a:buClr>
              <a:buFont typeface="Cabin"/>
              <a:buChar char="•"/>
              <a:defRPr/>
            </a:lvl8pPr>
            <a:lvl9pPr marL="3657600" lvl="8" indent="-165861" algn="l" rtl="0">
              <a:spcBef>
                <a:spcPts val="3500"/>
              </a:spcBef>
              <a:spcAft>
                <a:spcPts val="0"/>
              </a:spcAft>
              <a:buClr>
                <a:schemeClr val="lt1"/>
              </a:buClr>
              <a:buFont typeface="Cabin"/>
              <a:buChar char="•"/>
              <a:defRPr/>
            </a:lvl9pPr>
          </a:lstStyle>
          <a:p>
            <a:endParaRPr dirty="0"/>
          </a:p>
        </p:txBody>
      </p:sp>
    </p:spTree>
    <p:extLst>
      <p:ext uri="{BB962C8B-B14F-4D97-AF65-F5344CB8AC3E}">
        <p14:creationId xmlns:p14="http://schemas.microsoft.com/office/powerpoint/2010/main" val="16329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25915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199010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a:prstGeom prst="rect">
            <a:avLst/>
          </a:prstGeo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343009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3354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a:prstGeom prst="rect">
            <a:avLst/>
          </a:prstGeo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pic>
        <p:nvPicPr>
          <p:cNvPr id="4" name="Picture 3" descr="introhtml_SC_topbar.png"/>
          <p:cNvPicPr>
            <a:picLocks noChangeAspect="1"/>
          </p:cNvPicPr>
          <p:nvPr userDrawn="1"/>
        </p:nvPicPr>
        <p:blipFill rotWithShape="1">
          <a:blip r:embed="rId2">
            <a:alphaModFix/>
            <a:extLst>
              <a:ext uri="{28A0092B-C50C-407E-A947-70E740481C1C}">
                <a14:useLocalDpi xmlns:a14="http://schemas.microsoft.com/office/drawing/2010/main" val="0"/>
              </a:ext>
            </a:extLst>
          </a:blip>
          <a:srcRect b="92428"/>
          <a:stretch/>
        </p:blipFill>
        <p:spPr>
          <a:xfrm>
            <a:off x="0" y="12096"/>
            <a:ext cx="9144000" cy="389467"/>
          </a:xfrm>
          <a:prstGeom prst="rect">
            <a:avLst/>
          </a:prstGeom>
          <a:effectLst>
            <a:outerShdw blurRad="50800" dist="38100" dir="5400000" algn="t" rotWithShape="0">
              <a:prstClr val="black">
                <a:alpha val="40000"/>
              </a:prstClr>
            </a:outerShdw>
          </a:effectLst>
        </p:spPr>
      </p:pic>
      <p:sp>
        <p:nvSpPr>
          <p:cNvPr id="5" name="TextBox 4"/>
          <p:cNvSpPr txBox="1"/>
          <p:nvPr userDrawn="1"/>
        </p:nvSpPr>
        <p:spPr>
          <a:xfrm>
            <a:off x="83918" y="52940"/>
            <a:ext cx="2586129" cy="307777"/>
          </a:xfrm>
          <a:prstGeom prst="rect">
            <a:avLst/>
          </a:prstGeom>
          <a:noFill/>
        </p:spPr>
        <p:txBody>
          <a:bodyPr wrap="square" rtlCol="0">
            <a:spAutoFit/>
          </a:bodyPr>
          <a:lstStyle/>
          <a:p>
            <a:r>
              <a:rPr lang="en-US" sz="1400" dirty="0">
                <a:solidFill>
                  <a:schemeClr val="bg1"/>
                </a:solidFill>
                <a:effectLst>
                  <a:outerShdw blurRad="50800" dist="38100" dir="2700000" algn="tl" rotWithShape="0">
                    <a:prstClr val="black">
                      <a:alpha val="40000"/>
                    </a:prstClr>
                  </a:outerShdw>
                </a:effectLst>
                <a:latin typeface="Lucida Grande"/>
                <a:cs typeface="Lucida Grande"/>
              </a:rPr>
              <a:t>LECTURE</a:t>
            </a:r>
            <a:r>
              <a:rPr lang="en-US" sz="1400" baseline="0" dirty="0">
                <a:solidFill>
                  <a:schemeClr val="bg1"/>
                </a:solidFill>
                <a:effectLst>
                  <a:outerShdw blurRad="50800" dist="38100" dir="2700000" algn="tl" rotWithShape="0">
                    <a:prstClr val="black">
                      <a:alpha val="40000"/>
                    </a:prstClr>
                  </a:outerShdw>
                </a:effectLst>
                <a:latin typeface="Lucida Grande"/>
                <a:cs typeface="Lucida Grande"/>
              </a:rPr>
              <a:t> NAME</a:t>
            </a:r>
            <a:endParaRPr lang="en-US" sz="1400" dirty="0">
              <a:solidFill>
                <a:schemeClr val="bg1"/>
              </a:solidFill>
              <a:effectLst>
                <a:outerShdw blurRad="50800" dist="38100" dir="2700000" algn="tl" rotWithShape="0">
                  <a:prstClr val="black">
                    <a:alpha val="40000"/>
                  </a:prstClr>
                </a:outerShdw>
              </a:effectLst>
              <a:latin typeface="Lucida Grande"/>
              <a:cs typeface="Lucida Grande"/>
            </a:endParaRPr>
          </a:p>
        </p:txBody>
      </p:sp>
      <p:sp>
        <p:nvSpPr>
          <p:cNvPr id="6" name="TextBox 5"/>
          <p:cNvSpPr txBox="1"/>
          <p:nvPr userDrawn="1"/>
        </p:nvSpPr>
        <p:spPr>
          <a:xfrm>
            <a:off x="7253071" y="-3374"/>
            <a:ext cx="1620762" cy="261610"/>
          </a:xfrm>
          <a:prstGeom prst="rect">
            <a:avLst/>
          </a:prstGeom>
          <a:noFill/>
        </p:spPr>
        <p:txBody>
          <a:bodyPr wrap="square" rtlCol="0">
            <a:spAutoFit/>
          </a:bodyPr>
          <a:lstStyle/>
          <a:p>
            <a:pPr marL="0" algn="ctr">
              <a:lnSpc>
                <a:spcPct val="100000"/>
              </a:lnSpc>
              <a:spcBef>
                <a:spcPts val="0"/>
              </a:spcBef>
              <a:spcAft>
                <a:spcPts val="0"/>
              </a:spcAft>
            </a:pPr>
            <a:r>
              <a:rPr lang="en-US" sz="1100" baseline="0" dirty="0">
                <a:solidFill>
                  <a:srgbClr val="FFFFFF"/>
                </a:solidFill>
                <a:effectLst>
                  <a:outerShdw blurRad="50800" dist="38100" dir="2700000" algn="tl" rotWithShape="0">
                    <a:prstClr val="black">
                      <a:alpha val="40000"/>
                    </a:prstClr>
                  </a:outerShdw>
                </a:effectLst>
              </a:rPr>
              <a:t>PYTHON FOR</a:t>
            </a:r>
          </a:p>
        </p:txBody>
      </p:sp>
      <p:sp>
        <p:nvSpPr>
          <p:cNvPr id="7" name="TextBox 6"/>
          <p:cNvSpPr txBox="1"/>
          <p:nvPr userDrawn="1"/>
        </p:nvSpPr>
        <p:spPr>
          <a:xfrm>
            <a:off x="7466609" y="126322"/>
            <a:ext cx="1203476" cy="553998"/>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aseline="0" dirty="0">
                <a:solidFill>
                  <a:srgbClr val="FFFFFF"/>
                </a:solidFill>
                <a:effectLst>
                  <a:outerShdw blurRad="50800" dist="38100" dir="2700000" algn="tl" rotWithShape="0">
                    <a:prstClr val="black">
                      <a:alpha val="40000"/>
                    </a:prstClr>
                  </a:outerShdw>
                </a:effectLst>
              </a:rPr>
              <a:t>EVERYBODY</a:t>
            </a:r>
            <a:endParaRPr lang="en-US" sz="1100" dirty="0">
              <a:solidFill>
                <a:srgbClr val="FFFFFF"/>
              </a:solidFill>
              <a:effectLst>
                <a:outerShdw blurRad="50800" dist="38100" dir="2700000" algn="tl" rotWithShape="0">
                  <a:prstClr val="black">
                    <a:alpha val="40000"/>
                  </a:prstClr>
                </a:outerShdw>
              </a:effectLst>
            </a:endParaRPr>
          </a:p>
          <a:p>
            <a:endParaRPr lang="en-US" dirty="0"/>
          </a:p>
        </p:txBody>
      </p:sp>
    </p:spTree>
    <p:extLst>
      <p:ext uri="{BB962C8B-B14F-4D97-AF65-F5344CB8AC3E}">
        <p14:creationId xmlns:p14="http://schemas.microsoft.com/office/powerpoint/2010/main" val="13433832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a:prstGeom prst="rect">
            <a:avLst/>
          </a:prstGeo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a:prstGeom prst="rect">
            <a:avLst/>
          </a:prstGeo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8301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a:prstGeom prst="rect">
            <a:avLst/>
          </a:prstGeo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a:prstGeom prst="rect">
            <a:avLst/>
          </a:prstGeo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a:prstGeom prst="rect">
            <a:avLst/>
          </a:prstGeo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70318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87562137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21"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783685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 id="2147483723" r:id="rId13"/>
    <p:sldLayoutId id="2147483724" r:id="rId14"/>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hyperlink" Target="http://www.youtube.com/watch?v=EHJ9uYx5L5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www.flickr.com/photos/71502646@N00/2526007974/" TargetMode="External"/><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en.wikipedia.org/wiki/Associative_array" TargetMode="External"/><Relationship Id="rId5" Type="http://schemas.openxmlformats.org/officeDocument/2006/relationships/hyperlink" Target="https://es.wikipedia.org/wiki/Vector_asociativo" TargetMode="Externa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en</a:t>
            </a:r>
            <a:r>
              <a:rPr lang="en-US" sz="7600" u="none" strike="noStrike" cap="none" dirty="0">
                <a:solidFill>
                  <a:srgbClr val="FFD966"/>
                </a:solidFill>
                <a:latin typeface="Arial" charset="0"/>
                <a:ea typeface="Arial" charset="0"/>
                <a:cs typeface="Arial" charset="0"/>
                <a:sym typeface="Cabin"/>
              </a:rPr>
              <a:t> Python</a:t>
            </a:r>
          </a:p>
        </p:txBody>
      </p:sp>
      <p:sp>
        <p:nvSpPr>
          <p:cNvPr id="3" name="Marcador de contenido 2">
            <a:extLst>
              <a:ext uri="{FF2B5EF4-FFF2-40B4-BE49-F238E27FC236}">
                <a16:creationId xmlns:a16="http://schemas.microsoft.com/office/drawing/2014/main" id="{A367E2E5-E219-ACDF-3358-332267D8FB23}"/>
              </a:ext>
            </a:extLst>
          </p:cNvPr>
          <p:cNvSpPr>
            <a:spLocks noGrp="1"/>
          </p:cNvSpPr>
          <p:nvPr>
            <p:ph idx="1"/>
          </p:nvPr>
        </p:nvSpPr>
        <p:spPr/>
        <p:txBody>
          <a:bodyPr/>
          <a:lstStyle/>
          <a:p>
            <a:endParaRPr lang="es-B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err="1">
                <a:solidFill>
                  <a:srgbClr val="FFD966"/>
                </a:solidFill>
                <a:latin typeface="Arial" charset="0"/>
                <a:ea typeface="Arial" charset="0"/>
                <a:cs typeface="Arial" charset="0"/>
                <a:sym typeface="Cabin"/>
              </a:rPr>
              <a:t>Literales</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Diccionarios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Constantes</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97" name="Shape 297"/>
          <p:cNvSpPr txBox="1"/>
          <p:nvPr/>
        </p:nvSpPr>
        <p:spPr>
          <a:xfrm>
            <a:off x="1994000" y="4804675"/>
            <a:ext cx="12465600" cy="338206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chemeClr val="lt1"/>
                </a:solidFill>
                <a:latin typeface="Courier"/>
                <a:ea typeface="Courier"/>
                <a:cs typeface="Courier"/>
                <a:sym typeface="Courier New"/>
              </a:rPr>
              <a:t> = {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jjj</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jan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100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chuck</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fred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42</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a:t>
            </a:r>
            <a:r>
              <a:rPr lang="en-US" sz="3000" i="0" u="none" strike="noStrike" cap="none" dirty="0">
                <a:solidFill>
                  <a:srgbClr val="0000FF"/>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chemeClr val="lt1"/>
                </a:solidFill>
                <a:latin typeface="Courier"/>
                <a:ea typeface="Courier"/>
                <a:cs typeface="Courier"/>
                <a:sym typeface="Courier New"/>
              </a:rPr>
              <a:t>ooo</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p>
        </p:txBody>
      </p:sp>
      <p:sp>
        <p:nvSpPr>
          <p:cNvPr id="8" name="Shape 296">
            <a:extLst>
              <a:ext uri="{FF2B5EF4-FFF2-40B4-BE49-F238E27FC236}">
                <a16:creationId xmlns:a16="http://schemas.microsoft.com/office/drawing/2014/main" id="{868CFAF5-2DFD-46C1-AB75-38DDFDD4DE21}"/>
              </a:ext>
            </a:extLst>
          </p:cNvPr>
          <p:cNvSpPr txBox="1">
            <a:spLocks noGrp="1"/>
          </p:cNvSpPr>
          <p:nvPr>
            <p:ph idx="1"/>
          </p:nvPr>
        </p:nvSpPr>
        <p:spPr>
          <a:xfrm>
            <a:off x="1068018" y="2833196"/>
            <a:ext cx="13931900" cy="1539874"/>
          </a:xfrm>
          <a:prstGeom prst="rect">
            <a:avLst/>
          </a:prstGeom>
          <a:noFill/>
          <a:ln>
            <a:noFill/>
          </a:ln>
        </p:spPr>
        <p:txBody>
          <a:bodyPr lIns="38100" tIns="38100" rIns="38100" bIns="38100" anchor="ctr" anchorCtr="0">
            <a:noAutofit/>
          </a:bodyPr>
          <a:lstStyle/>
          <a:p>
            <a:pPr marL="457200" marR="0" lvl="0" indent="-457200" algn="l" rtl="0">
              <a:spcBef>
                <a:spcPts val="0"/>
              </a:spcBef>
              <a:spcAft>
                <a:spcPts val="0"/>
              </a:spcAft>
              <a:buSzPct val="100000"/>
              <a:buFont typeface="Arial"/>
              <a:buChar char="•"/>
            </a:pPr>
            <a:r>
              <a:rPr lang="es-419" sz="3200" u="none" strike="noStrike" cap="none" dirty="0">
                <a:solidFill>
                  <a:schemeClr val="lt1"/>
                </a:solidFill>
                <a:latin typeface="Arial" charset="0"/>
                <a:ea typeface="Arial" charset="0"/>
                <a:cs typeface="Arial" charset="0"/>
                <a:sym typeface="Cabin"/>
              </a:rPr>
              <a:t>Las literales de diccionarios se escriben con llaves y tienen una lista en par tipo </a:t>
            </a:r>
            <a:r>
              <a:rPr lang="es-419" sz="3200" dirty="0">
                <a:solidFill>
                  <a:srgbClr val="00FF00"/>
                </a:solidFill>
                <a:latin typeface="Arial" charset="0"/>
                <a:ea typeface="Arial" charset="0"/>
                <a:cs typeface="Arial" charset="0"/>
                <a:sym typeface="Cabin"/>
              </a:rPr>
              <a:t>clave</a:t>
            </a:r>
            <a:r>
              <a:rPr lang="es-419" sz="3200" u="none" strike="noStrike" cap="none" dirty="0">
                <a:solidFill>
                  <a:schemeClr val="lt1"/>
                </a:solidFill>
                <a:latin typeface="Arial" charset="0"/>
                <a:ea typeface="Arial" charset="0"/>
                <a:cs typeface="Arial" charset="0"/>
                <a:sym typeface="Cabin"/>
              </a:rPr>
              <a:t> : </a:t>
            </a:r>
            <a:r>
              <a:rPr lang="es-419" sz="3200" u="none" strike="noStrike" cap="none" dirty="0">
                <a:solidFill>
                  <a:srgbClr val="FF00FF"/>
                </a:solidFill>
                <a:latin typeface="Arial" charset="0"/>
                <a:ea typeface="Arial" charset="0"/>
                <a:cs typeface="Arial" charset="0"/>
                <a:sym typeface="Cabin"/>
              </a:rPr>
              <a:t>valor</a:t>
            </a:r>
            <a:endParaRPr lang="es-419" sz="3200" u="none" strike="noStrike" cap="none" dirty="0">
              <a:solidFill>
                <a:schemeClr val="lt1"/>
              </a:solidFill>
              <a:latin typeface="Arial" charset="0"/>
              <a:ea typeface="Arial" charset="0"/>
              <a:cs typeface="Arial" charset="0"/>
              <a:sym typeface="Cabin"/>
            </a:endParaRPr>
          </a:p>
          <a:p>
            <a:pPr marL="457200" marR="0" lvl="0" indent="-457200" algn="l" rtl="0">
              <a:spcBef>
                <a:spcPts val="3500"/>
              </a:spcBef>
              <a:spcAft>
                <a:spcPts val="0"/>
              </a:spcAft>
              <a:buSzPct val="100000"/>
              <a:buFont typeface="Arial"/>
              <a:buChar char="•"/>
            </a:pPr>
            <a:r>
              <a:rPr lang="es-419" sz="3200" u="none" strike="noStrike" cap="none" dirty="0">
                <a:solidFill>
                  <a:schemeClr val="lt1"/>
                </a:solidFill>
                <a:latin typeface="Arial" charset="0"/>
                <a:ea typeface="Arial" charset="0"/>
                <a:cs typeface="Arial" charset="0"/>
                <a:sym typeface="Cabin"/>
              </a:rPr>
              <a:t>Puedes inicializar un </a:t>
            </a:r>
            <a:r>
              <a:rPr lang="es-419" sz="3200" dirty="0">
                <a:solidFill>
                  <a:srgbClr val="FF7F00"/>
                </a:solidFill>
                <a:latin typeface="Arial" charset="0"/>
                <a:ea typeface="Arial" charset="0"/>
                <a:cs typeface="Arial" charset="0"/>
                <a:sym typeface="Cabin"/>
              </a:rPr>
              <a:t>diccionario vacío</a:t>
            </a:r>
            <a:r>
              <a:rPr lang="es-419" sz="3200" u="none" strike="noStrike" cap="none" dirty="0">
                <a:solidFill>
                  <a:schemeClr val="lt1"/>
                </a:solidFill>
                <a:latin typeface="Arial" charset="0"/>
                <a:ea typeface="Arial" charset="0"/>
                <a:cs typeface="Arial" charset="0"/>
                <a:sym typeface="Cabin"/>
              </a:rPr>
              <a:t> escribiendo corchetes vacíos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Más </a:t>
            </a:r>
            <a:r>
              <a:rPr lang="en-US" sz="7600" dirty="0" err="1">
                <a:solidFill>
                  <a:srgbClr val="FFD966"/>
                </a:solidFill>
                <a:latin typeface="Arial" charset="0"/>
                <a:ea typeface="Arial" charset="0"/>
                <a:cs typeface="Arial" charset="0"/>
                <a:sym typeface="Cabin"/>
              </a:rPr>
              <a:t>Común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Más </a:t>
            </a:r>
            <a:r>
              <a:rPr lang="en-US" sz="7600" dirty="0" err="1">
                <a:solidFill>
                  <a:srgbClr val="FFD966"/>
                </a:solidFill>
                <a:latin typeface="Arial" charset="0"/>
                <a:ea typeface="Arial" charset="0"/>
                <a:cs typeface="Arial" charset="0"/>
                <a:sym typeface="Cabin"/>
              </a:rPr>
              <a:t>Común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32" name="Shape 332"/>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3" name="Shape 333"/>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4" name="Shape 334"/>
          <p:cNvSpPr txBox="1"/>
          <p:nvPr/>
        </p:nvSpPr>
        <p:spPr>
          <a:xfrm>
            <a:off x="1344600"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5" name="Shape 335"/>
          <p:cNvSpPr txBox="1"/>
          <p:nvPr/>
        </p:nvSpPr>
        <p:spPr>
          <a:xfrm>
            <a:off x="1236075"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36" name="Shape 336"/>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37" name="Shape 337"/>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38" name="Shape 338"/>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39" name="Shape 339"/>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0" name="Shape 340"/>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41" name="Shape 341"/>
          <p:cNvSpPr txBox="1"/>
          <p:nvPr/>
        </p:nvSpPr>
        <p:spPr>
          <a:xfrm>
            <a:off x="5856545"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42" name="Shape 342"/>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43" name="Shape 343"/>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44" name="Shape 344"/>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Nombre</a:t>
            </a:r>
            <a:r>
              <a:rPr lang="en-US" sz="7600" dirty="0">
                <a:solidFill>
                  <a:srgbClr val="FFD966"/>
                </a:solidFill>
                <a:latin typeface="Arial" charset="0"/>
                <a:ea typeface="Arial" charset="0"/>
                <a:cs typeface="Arial" charset="0"/>
                <a:sym typeface="Cabin"/>
              </a:rPr>
              <a:t> Más </a:t>
            </a:r>
            <a:r>
              <a:rPr lang="en-US" sz="7600" dirty="0" err="1">
                <a:solidFill>
                  <a:srgbClr val="FFD966"/>
                </a:solidFill>
                <a:latin typeface="Arial" charset="0"/>
                <a:ea typeface="Arial" charset="0"/>
                <a:cs typeface="Arial" charset="0"/>
                <a:sym typeface="Cabin"/>
              </a:rPr>
              <a:t>Común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50" name="Shape 350"/>
          <p:cNvSpPr txBox="1"/>
          <p:nvPr/>
        </p:nvSpPr>
        <p:spPr>
          <a:xfrm>
            <a:off x="1344600" y="5705416"/>
            <a:ext cx="19095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1" name="Shape 351"/>
          <p:cNvSpPr txBox="1"/>
          <p:nvPr/>
        </p:nvSpPr>
        <p:spPr>
          <a:xfrm>
            <a:off x="1344600" y="4274708"/>
            <a:ext cx="206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2" name="Shape 352"/>
          <p:cNvSpPr txBox="1"/>
          <p:nvPr/>
        </p:nvSpPr>
        <p:spPr>
          <a:xfrm>
            <a:off x="1273048" y="7136125"/>
            <a:ext cx="21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3" name="Shape 353"/>
          <p:cNvSpPr txBox="1"/>
          <p:nvPr/>
        </p:nvSpPr>
        <p:spPr>
          <a:xfrm>
            <a:off x="1237272" y="2844000"/>
            <a:ext cx="38876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54" name="Shape 354"/>
          <p:cNvSpPr txBox="1"/>
          <p:nvPr/>
        </p:nvSpPr>
        <p:spPr>
          <a:xfrm>
            <a:off x="11505925" y="717395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5" name="Shape 355"/>
          <p:cNvSpPr txBox="1"/>
          <p:nvPr/>
        </p:nvSpPr>
        <p:spPr>
          <a:xfrm>
            <a:off x="11505925" y="2842050"/>
            <a:ext cx="18875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56" name="Shape 356"/>
          <p:cNvSpPr txBox="1"/>
          <p:nvPr/>
        </p:nvSpPr>
        <p:spPr>
          <a:xfrm>
            <a:off x="11505925" y="5008000"/>
            <a:ext cx="18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57" name="Shape 357"/>
          <p:cNvSpPr txBox="1"/>
          <p:nvPr/>
        </p:nvSpPr>
        <p:spPr>
          <a:xfrm>
            <a:off x="11505925" y="6090975"/>
            <a:ext cx="40350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600" u="none" strike="noStrike" cap="none">
                <a:solidFill>
                  <a:srgbClr val="FF00FF"/>
                </a:solidFill>
                <a:latin typeface="Arial" charset="0"/>
                <a:ea typeface="Arial" charset="0"/>
                <a:cs typeface="Arial" charset="0"/>
                <a:sym typeface="Cabin"/>
              </a:rPr>
              <a:t>marquard</a:t>
            </a:r>
          </a:p>
        </p:txBody>
      </p:sp>
      <p:sp>
        <p:nvSpPr>
          <p:cNvPr id="358" name="Shape 358"/>
          <p:cNvSpPr txBox="1"/>
          <p:nvPr/>
        </p:nvSpPr>
        <p:spPr>
          <a:xfrm>
            <a:off x="6049446" y="5653100"/>
            <a:ext cx="21891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sp>
        <p:nvSpPr>
          <p:cNvPr id="359" name="Shape 359"/>
          <p:cNvSpPr txBox="1"/>
          <p:nvPr/>
        </p:nvSpPr>
        <p:spPr>
          <a:xfrm>
            <a:off x="6049446" y="4197225"/>
            <a:ext cx="3676499"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marquard</a:t>
            </a:r>
          </a:p>
        </p:txBody>
      </p:sp>
      <p:sp>
        <p:nvSpPr>
          <p:cNvPr id="360" name="Shape 360"/>
          <p:cNvSpPr txBox="1"/>
          <p:nvPr/>
        </p:nvSpPr>
        <p:spPr>
          <a:xfrm>
            <a:off x="6049446" y="7108975"/>
            <a:ext cx="19095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csev</a:t>
            </a:r>
          </a:p>
        </p:txBody>
      </p:sp>
      <p:sp>
        <p:nvSpPr>
          <p:cNvPr id="361" name="Shape 361"/>
          <p:cNvSpPr txBox="1"/>
          <p:nvPr/>
        </p:nvSpPr>
        <p:spPr>
          <a:xfrm>
            <a:off x="6049446" y="2741350"/>
            <a:ext cx="1889100"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cwen</a:t>
            </a:r>
          </a:p>
        </p:txBody>
      </p:sp>
      <p:sp>
        <p:nvSpPr>
          <p:cNvPr id="362" name="Shape 362"/>
          <p:cNvSpPr txBox="1"/>
          <p:nvPr/>
        </p:nvSpPr>
        <p:spPr>
          <a:xfrm>
            <a:off x="11505925" y="3925025"/>
            <a:ext cx="2313600" cy="1066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6000" u="none" strike="noStrike" cap="none">
                <a:solidFill>
                  <a:srgbClr val="FF00FF"/>
                </a:solidFill>
                <a:latin typeface="Arial" charset="0"/>
                <a:ea typeface="Arial" charset="0"/>
                <a:cs typeface="Arial" charset="0"/>
                <a:sym typeface="Cabin"/>
              </a:rPr>
              <a:t>zhen</a:t>
            </a:r>
          </a:p>
        </p:txBody>
      </p:sp>
      <p:pic>
        <p:nvPicPr>
          <p:cNvPr id="363" name="Shape 363"/>
          <p:cNvPicPr preferRelativeResize="0"/>
          <p:nvPr/>
        </p:nvPicPr>
        <p:blipFill rotWithShape="1">
          <a:blip r:embed="rId3">
            <a:alphaModFix/>
          </a:blip>
          <a:srcRect/>
          <a:stretch/>
        </p:blipFill>
        <p:spPr>
          <a:xfrm>
            <a:off x="5626050" y="3865012"/>
            <a:ext cx="4761000" cy="3352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Shape 368"/>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7200" dirty="0">
                <a:solidFill>
                  <a:srgbClr val="FFD966"/>
                </a:solidFill>
                <a:latin typeface="Arial" charset="0"/>
                <a:ea typeface="Arial" charset="0"/>
                <a:cs typeface="Arial" charset="0"/>
                <a:sym typeface="Cabin"/>
              </a:rPr>
              <a:t>Múltiples Contadores con un Diccionario</a:t>
            </a:r>
            <a:endParaRPr lang="en-US" sz="7200" u="none" strike="noStrike" cap="none" dirty="0">
              <a:solidFill>
                <a:srgbClr val="FFD966"/>
              </a:solidFill>
              <a:latin typeface="Arial" charset="0"/>
              <a:ea typeface="Arial" charset="0"/>
              <a:cs typeface="Arial" charset="0"/>
              <a:sym typeface="Cabin"/>
            </a:endParaRPr>
          </a:p>
        </p:txBody>
      </p:sp>
      <p:sp>
        <p:nvSpPr>
          <p:cNvPr id="369" name="Shape 369"/>
          <p:cNvSpPr txBox="1">
            <a:spLocks noGrp="1"/>
          </p:cNvSpPr>
          <p:nvPr>
            <p:ph idx="1"/>
          </p:nvPr>
        </p:nvSpPr>
        <p:spPr>
          <a:xfrm>
            <a:off x="1155700" y="2603500"/>
            <a:ext cx="8916988" cy="1997075"/>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Un uso común de diccionarios es </a:t>
            </a:r>
            <a:r>
              <a:rPr lang="es-419" sz="3600" dirty="0">
                <a:solidFill>
                  <a:srgbClr val="FFFF00"/>
                </a:solidFill>
                <a:latin typeface="Arial" charset="0"/>
                <a:ea typeface="Arial" charset="0"/>
                <a:cs typeface="Arial" charset="0"/>
                <a:sym typeface="Cabin"/>
              </a:rPr>
              <a:t>contar</a:t>
            </a:r>
            <a:r>
              <a:rPr lang="es-419" sz="3600" dirty="0">
                <a:solidFill>
                  <a:schemeClr val="lt1"/>
                </a:solidFill>
                <a:latin typeface="Arial" charset="0"/>
                <a:ea typeface="Arial" charset="0"/>
                <a:cs typeface="Arial" charset="0"/>
                <a:sym typeface="Cabin"/>
              </a:rPr>
              <a:t> con qué frecuencia </a:t>
            </a:r>
            <a:r>
              <a:rPr lang="es-419" sz="3600" dirty="0">
                <a:solidFill>
                  <a:schemeClr val="lt1"/>
                </a:solidFill>
                <a:latin typeface="Arial"/>
                <a:ea typeface="Arial"/>
                <a:cs typeface="Arial"/>
                <a:sym typeface="Arial"/>
              </a:rPr>
              <a:t>“vemos”</a:t>
            </a:r>
            <a:r>
              <a:rPr lang="es-419" sz="3600" dirty="0">
                <a:solidFill>
                  <a:schemeClr val="lt1"/>
                </a:solidFill>
                <a:latin typeface="Arial" charset="0"/>
                <a:ea typeface="Arial" charset="0"/>
                <a:cs typeface="Arial" charset="0"/>
                <a:sym typeface="Cabin"/>
              </a:rPr>
              <a:t> algo</a:t>
            </a:r>
          </a:p>
        </p:txBody>
      </p:sp>
      <p:pic>
        <p:nvPicPr>
          <p:cNvPr id="370" name="Shape 370"/>
          <p:cNvPicPr preferRelativeResize="0"/>
          <p:nvPr/>
        </p:nvPicPr>
        <p:blipFill rotWithShape="1">
          <a:blip r:embed="rId3">
            <a:alphaModFix/>
          </a:blip>
          <a:srcRect/>
          <a:stretch/>
        </p:blipFill>
        <p:spPr>
          <a:xfrm>
            <a:off x="10287000" y="3611562"/>
            <a:ext cx="4760912" cy="3352799"/>
          </a:xfrm>
          <a:prstGeom prst="rect">
            <a:avLst/>
          </a:prstGeom>
          <a:noFill/>
          <a:ln>
            <a:noFill/>
          </a:ln>
        </p:spPr>
      </p:pic>
      <p:sp>
        <p:nvSpPr>
          <p:cNvPr id="371" name="Shape 371"/>
          <p:cNvSpPr txBox="1"/>
          <p:nvPr/>
        </p:nvSpPr>
        <p:spPr>
          <a:xfrm>
            <a:off x="10885412" y="2781300"/>
            <a:ext cx="138455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Clave</a:t>
            </a:r>
          </a:p>
        </p:txBody>
      </p:sp>
      <p:sp>
        <p:nvSpPr>
          <p:cNvPr id="372" name="Shape 372"/>
          <p:cNvSpPr txBox="1"/>
          <p:nvPr/>
        </p:nvSpPr>
        <p:spPr>
          <a:xfrm>
            <a:off x="12971233" y="2781300"/>
            <a:ext cx="157321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00FF"/>
                </a:solidFill>
                <a:latin typeface="Arial" charset="0"/>
                <a:ea typeface="Arial" charset="0"/>
                <a:cs typeface="Arial" charset="0"/>
                <a:sym typeface="Cabin"/>
              </a:rPr>
              <a:t>Valor</a:t>
            </a:r>
          </a:p>
        </p:txBody>
      </p:sp>
      <p:sp>
        <p:nvSpPr>
          <p:cNvPr id="373" name="Shape 373"/>
          <p:cNvSpPr txBox="1"/>
          <p:nvPr/>
        </p:nvSpPr>
        <p:spPr>
          <a:xfrm>
            <a:off x="1803400" y="4165600"/>
            <a:ext cx="78255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FF00FF"/>
                </a:solidFill>
                <a:latin typeface="Courier"/>
                <a:ea typeface="Courier"/>
                <a:cs typeface="Courier"/>
                <a:sym typeface="Courier New"/>
              </a:rPr>
              <a:t>dict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ccc</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1</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ccc</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FF7F00"/>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1</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7F00"/>
                </a:solidFill>
                <a:latin typeface="Courier"/>
                <a:ea typeface="Courier"/>
                <a:cs typeface="Courier"/>
                <a:sym typeface="Courier New"/>
              </a:rPr>
              <a:t>cwen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2</a:t>
            </a:r>
            <a:r>
              <a:rPr lang="en-US" sz="3000" i="0" u="none" strike="noStrike" cap="none" dirty="0">
                <a:solidFill>
                  <a:schemeClr val="lt1"/>
                </a:solidFill>
                <a:latin typeface="Courier"/>
                <a:ea typeface="Courier"/>
                <a:cs typeface="Courier"/>
                <a:sym typeface="Courier New"/>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Shape 378"/>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err="1">
                <a:solidFill>
                  <a:srgbClr val="FFD966"/>
                </a:solidFill>
                <a:latin typeface="Arial" charset="0"/>
                <a:ea typeface="Arial" charset="0"/>
                <a:cs typeface="Arial" charset="0"/>
                <a:sym typeface="Cabin"/>
              </a:rPr>
              <a:t>Errores</a:t>
            </a:r>
            <a:r>
              <a:rPr lang="en-US" sz="7600" dirty="0">
                <a:solidFill>
                  <a:srgbClr val="FFD966"/>
                </a:solidFill>
                <a:latin typeface="Arial" charset="0"/>
                <a:ea typeface="Arial" charset="0"/>
                <a:cs typeface="Arial" charset="0"/>
                <a:sym typeface="Cabin"/>
              </a:rPr>
              <a:t> de </a:t>
            </a:r>
            <a:r>
              <a:rPr lang="en-US" sz="7600"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379" name="Shape 379"/>
          <p:cNvSpPr txBox="1">
            <a:spLocks noGrp="1"/>
          </p:cNvSpPr>
          <p:nvPr>
            <p:ph idx="1"/>
          </p:nvPr>
        </p:nvSpPr>
        <p:spPr>
          <a:xfrm>
            <a:off x="1155700" y="2603501"/>
            <a:ext cx="13931900" cy="2183450"/>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Es un </a:t>
            </a:r>
            <a:r>
              <a:rPr lang="es-419" sz="3600" dirty="0">
                <a:solidFill>
                  <a:srgbClr val="FF66FF"/>
                </a:solidFill>
                <a:latin typeface="Arial" charset="0"/>
                <a:ea typeface="Arial" charset="0"/>
                <a:cs typeface="Arial" charset="0"/>
                <a:sym typeface="Cabin"/>
              </a:rPr>
              <a:t>error</a:t>
            </a:r>
            <a:r>
              <a:rPr lang="es-419" sz="3600" dirty="0">
                <a:solidFill>
                  <a:schemeClr val="lt1"/>
                </a:solidFill>
                <a:latin typeface="Arial" charset="0"/>
                <a:ea typeface="Arial" charset="0"/>
                <a:cs typeface="Arial" charset="0"/>
                <a:sym typeface="Cabin"/>
              </a:rPr>
              <a:t> hacer referencia a una clave que no existe en un diccionario</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Podemos usar el operador </a:t>
            </a:r>
            <a:r>
              <a:rPr lang="es-419" sz="3600" dirty="0">
                <a:solidFill>
                  <a:srgbClr val="00FF00"/>
                </a:solidFill>
                <a:latin typeface="Arial" charset="0"/>
                <a:ea typeface="Arial" charset="0"/>
                <a:cs typeface="Arial" charset="0"/>
                <a:sym typeface="Cabin"/>
              </a:rPr>
              <a:t>in</a:t>
            </a:r>
            <a:r>
              <a:rPr lang="es-419" sz="3600" dirty="0">
                <a:solidFill>
                  <a:schemeClr val="lt1"/>
                </a:solidFill>
                <a:latin typeface="Arial" charset="0"/>
                <a:ea typeface="Arial" charset="0"/>
                <a:cs typeface="Arial" charset="0"/>
                <a:sym typeface="Cabin"/>
              </a:rPr>
              <a:t> para comprobar si una clave se encuentra en un diccionario</a:t>
            </a:r>
          </a:p>
        </p:txBody>
      </p:sp>
      <p:sp>
        <p:nvSpPr>
          <p:cNvPr id="380" name="Shape 380"/>
          <p:cNvSpPr txBox="1"/>
          <p:nvPr/>
        </p:nvSpPr>
        <p:spPr>
          <a:xfrm>
            <a:off x="3558496" y="5237647"/>
            <a:ext cx="9056699" cy="3746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ccc = </a:t>
            </a:r>
            <a:r>
              <a:rPr lang="en-US" sz="3000" i="0" u="none" strike="noStrike" cap="none" dirty="0" err="1">
                <a:solidFill>
                  <a:srgbClr val="00FFFF"/>
                </a:solidFill>
                <a:latin typeface="Courier"/>
                <a:ea typeface="Courier"/>
                <a:cs typeface="Courier"/>
                <a:sym typeface="Courier New"/>
              </a:rPr>
              <a:t>dict</a:t>
            </a:r>
            <a:r>
              <a:rPr lang="en-US" sz="3000" i="0" u="none" strike="noStrike" cap="none" dirty="0">
                <a:solidFill>
                  <a:srgbClr val="00FFFF"/>
                </a:solidFill>
                <a:latin typeface="Courier"/>
                <a:ea typeface="Courier"/>
                <a:cs typeface="Courier"/>
                <a:sym typeface="Courier New"/>
              </a:rPr>
              <a:t>()</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00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66FF"/>
                </a:solidFill>
                <a:latin typeface="Courier"/>
                <a:ea typeface="Courier"/>
                <a:cs typeface="Courier"/>
                <a:sym typeface="Courier New"/>
              </a:rPr>
              <a:t>ccc['</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r>
              <a:rPr lang="en-US" sz="3000" dirty="0">
                <a:solidFill>
                  <a:srgbClr val="FFFF00"/>
                </a:solidFill>
                <a:latin typeface="Courier"/>
                <a:ea typeface="Courier"/>
                <a:cs typeface="Courier"/>
                <a:sym typeface="Courier New"/>
              </a:rPr>
              <a:t>)</a:t>
            </a:r>
            <a:endParaRPr lang="en-US" sz="3000" i="0" u="none" strike="noStrike" cap="none" dirty="0">
              <a:solidFill>
                <a:srgbClr val="FF66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err="1">
                <a:solidFill>
                  <a:schemeClr val="lt1"/>
                </a:solidFill>
                <a:latin typeface="Courier"/>
                <a:ea typeface="Courier"/>
                <a:cs typeface="Courier"/>
                <a:sym typeface="Courier New"/>
              </a:rPr>
              <a:t>Traceback</a:t>
            </a:r>
            <a:r>
              <a:rPr lang="en-US" sz="30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File "&lt;</a:t>
            </a:r>
            <a:r>
              <a:rPr lang="en-US" sz="3000" i="0" u="none" strike="noStrike" cap="none" dirty="0" err="1">
                <a:solidFill>
                  <a:schemeClr val="lt1"/>
                </a:solidFill>
                <a:latin typeface="Courier"/>
                <a:ea typeface="Courier"/>
                <a:cs typeface="Courier"/>
                <a:sym typeface="Courier New"/>
              </a:rPr>
              <a:t>stdin</a:t>
            </a:r>
            <a:r>
              <a:rPr lang="en-US" sz="3000" i="0" u="none" strike="noStrike" cap="none" dirty="0">
                <a:solidFill>
                  <a:schemeClr val="lt1"/>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66FF"/>
              </a:buClr>
              <a:buSzPct val="25000"/>
              <a:buFont typeface="Cabin"/>
              <a:buNone/>
            </a:pPr>
            <a:r>
              <a:rPr lang="en-US" sz="3000" i="0" u="none" strike="noStrike" cap="none" dirty="0" err="1">
                <a:solidFill>
                  <a:srgbClr val="FF66FF"/>
                </a:solidFill>
                <a:latin typeface="Courier"/>
                <a:ea typeface="Courier"/>
                <a:cs typeface="Courier"/>
                <a:sym typeface="Courier New"/>
              </a:rPr>
              <a:t>KeyError</a:t>
            </a:r>
            <a:r>
              <a:rPr lang="en-US" sz="3000" i="0" u="none" strike="noStrike" cap="none" dirty="0">
                <a:solidFill>
                  <a:srgbClr val="FF66FF"/>
                </a:solidFill>
                <a:latin typeface="Courier"/>
                <a:ea typeface="Courier"/>
                <a:cs typeface="Courier"/>
                <a:sym typeface="Courier New"/>
              </a:rPr>
              <a:t>: '</a:t>
            </a:r>
            <a:r>
              <a:rPr lang="en-US" sz="3000" i="0" u="none" strike="noStrike" cap="none" dirty="0" err="1">
                <a:solidFill>
                  <a:srgbClr val="FF66FF"/>
                </a:solidFill>
                <a:latin typeface="Courier"/>
                <a:ea typeface="Courier"/>
                <a:cs typeface="Courier"/>
                <a:sym typeface="Courier New"/>
              </a:rPr>
              <a:t>csev</a:t>
            </a:r>
            <a:r>
              <a:rPr lang="en-US" sz="3000" i="0" u="none" strike="noStrike" cap="none" dirty="0">
                <a:solidFill>
                  <a:srgbClr val="FF66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chemeClr val="lt1"/>
                </a:solidFill>
                <a:latin typeface="Courier"/>
                <a:ea typeface="Courier"/>
                <a:cs typeface="Courier"/>
                <a:sym typeface="Courier New"/>
              </a:rPr>
              <a:t>csev</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ccc</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a:spLocks noGrp="1"/>
          </p:cNvSpPr>
          <p:nvPr>
            <p:ph type="title"/>
          </p:nvPr>
        </p:nvSpPr>
        <p:spPr>
          <a:xfrm>
            <a:off x="1155700" y="789709"/>
            <a:ext cx="13655819" cy="1750290"/>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7600" dirty="0">
                <a:solidFill>
                  <a:srgbClr val="FFD966"/>
                </a:solidFill>
                <a:latin typeface="Arial" charset="0"/>
                <a:ea typeface="Arial" charset="0"/>
                <a:cs typeface="Arial" charset="0"/>
                <a:sym typeface="Cabin"/>
              </a:rPr>
              <a:t>Cuando Encontramos un Nuevo Valor</a:t>
            </a:r>
            <a:endParaRPr lang="en-US" sz="7600" u="none" strike="noStrike" cap="none" dirty="0">
              <a:solidFill>
                <a:srgbClr val="FFD966"/>
              </a:solidFill>
              <a:latin typeface="Arial" charset="0"/>
              <a:ea typeface="Arial" charset="0"/>
              <a:cs typeface="Arial" charset="0"/>
              <a:sym typeface="Cabin"/>
            </a:endParaRPr>
          </a:p>
        </p:txBody>
      </p:sp>
      <p:sp>
        <p:nvSpPr>
          <p:cNvPr id="387" name="Shape 387"/>
          <p:cNvSpPr txBox="1"/>
          <p:nvPr/>
        </p:nvSpPr>
        <p:spPr>
          <a:xfrm>
            <a:off x="750938" y="4478400"/>
            <a:ext cx="10349474" cy="3446400"/>
          </a:xfrm>
          <a:prstGeom prst="rect">
            <a:avLst/>
          </a:prstGeom>
          <a:noFill/>
          <a:ln>
            <a:noFill/>
          </a:ln>
        </p:spPr>
        <p:txBody>
          <a:bodyPr lIns="0" tIns="0" rIns="0" bIns="0" anchor="ctr" anchorCtr="0">
            <a:noAutofit/>
          </a:bodyPr>
          <a:lstStyle/>
          <a:p>
            <a:pPr lvl="0">
              <a:buClr>
                <a:srgbClr val="00FF00"/>
              </a:buClr>
              <a:buSzPct val="25000"/>
            </a:pPr>
            <a:r>
              <a:rPr lang="es-419" sz="2600" dirty="0">
                <a:solidFill>
                  <a:srgbClr val="00FF00"/>
                </a:solidFill>
                <a:latin typeface="Courier New"/>
                <a:ea typeface="Courier New"/>
                <a:cs typeface="Courier New"/>
                <a:sym typeface="Courier New"/>
              </a:rPr>
              <a:t>contadores</a:t>
            </a:r>
            <a:r>
              <a:rPr lang="es-419" sz="2600" dirty="0">
                <a:solidFill>
                  <a:schemeClr val="lt1"/>
                </a:solidFill>
                <a:latin typeface="Courier New"/>
                <a:ea typeface="Courier New"/>
                <a:cs typeface="Courier New"/>
                <a:sym typeface="Courier New"/>
              </a:rPr>
              <a:t> = </a:t>
            </a:r>
            <a:r>
              <a:rPr lang="es-419" sz="2600" dirty="0" err="1">
                <a:solidFill>
                  <a:srgbClr val="FF00FF"/>
                </a:solidFill>
                <a:latin typeface="Courier New"/>
                <a:ea typeface="Courier New"/>
                <a:cs typeface="Courier New"/>
                <a:sym typeface="Courier New"/>
              </a:rPr>
              <a:t>dict</a:t>
            </a:r>
            <a:r>
              <a:rPr lang="es-419" sz="2600" dirty="0">
                <a:solidFill>
                  <a:schemeClr val="lt1"/>
                </a:solidFill>
                <a:latin typeface="Courier New"/>
                <a:ea typeface="Courier New"/>
                <a:cs typeface="Courier New"/>
                <a:sym typeface="Courier New"/>
              </a:rPr>
              <a:t>()</a:t>
            </a:r>
          </a:p>
          <a:p>
            <a:pPr lvl="0">
              <a:buClr>
                <a:srgbClr val="00FF00"/>
              </a:buClr>
              <a:buSzPct val="25000"/>
            </a:pPr>
            <a:r>
              <a:rPr lang="es-419" sz="2600" dirty="0">
                <a:solidFill>
                  <a:srgbClr val="00FF00"/>
                </a:solidFill>
                <a:latin typeface="Courier New"/>
                <a:ea typeface="Courier New"/>
                <a:cs typeface="Courier New"/>
                <a:sym typeface="Courier New"/>
              </a:rPr>
              <a:t>nombres</a:t>
            </a:r>
            <a:r>
              <a:rPr lang="es-419" sz="2600" dirty="0">
                <a:solidFill>
                  <a:schemeClr val="lt1"/>
                </a:solidFill>
                <a:latin typeface="Courier New"/>
                <a:ea typeface="Courier New"/>
                <a:cs typeface="Courier New"/>
                <a:sym typeface="Courier New"/>
              </a:rPr>
              <a:t> = ['</a:t>
            </a:r>
            <a:r>
              <a:rPr lang="es-419" sz="2600" dirty="0" err="1">
                <a:solidFill>
                  <a:schemeClr val="lt1"/>
                </a:solidFill>
                <a:latin typeface="Courier New"/>
                <a:ea typeface="Courier New"/>
                <a:cs typeface="Courier New"/>
                <a:sym typeface="Courier New"/>
              </a:rPr>
              <a:t>csev</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cwen</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csev</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zqian</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cwen</a:t>
            </a:r>
            <a:r>
              <a:rPr lang="es-419" sz="2600" dirty="0">
                <a:solidFill>
                  <a:schemeClr val="lt1"/>
                </a:solidFill>
                <a:latin typeface="Courier New"/>
                <a:ea typeface="Courier New"/>
                <a:cs typeface="Courier New"/>
                <a:sym typeface="Courier New"/>
              </a:rPr>
              <a:t>']</a:t>
            </a:r>
          </a:p>
          <a:p>
            <a:pPr lvl="0">
              <a:buClr>
                <a:srgbClr val="FFFF00"/>
              </a:buClr>
              <a:buSzPct val="25000"/>
            </a:pPr>
            <a:r>
              <a:rPr lang="es-419" sz="2600" dirty="0" err="1">
                <a:solidFill>
                  <a:srgbClr val="FFFF00"/>
                </a:solidFill>
                <a:latin typeface="Courier New"/>
                <a:ea typeface="Courier New"/>
                <a:cs typeface="Courier New"/>
                <a:sym typeface="Courier New"/>
              </a:rPr>
              <a:t>for</a:t>
            </a: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a:t>
            </a:r>
            <a:r>
              <a:rPr lang="es-419" sz="2600" dirty="0">
                <a:solidFill>
                  <a:srgbClr val="FFFF00"/>
                </a:solidFill>
                <a:latin typeface="Courier New"/>
                <a:ea typeface="Courier New"/>
                <a:cs typeface="Courier New"/>
                <a:sym typeface="Courier New"/>
              </a:rPr>
              <a:t>in</a:t>
            </a: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nombres</a:t>
            </a:r>
            <a:r>
              <a:rPr lang="es-419" sz="2600" dirty="0">
                <a:solidFill>
                  <a:schemeClr val="lt1"/>
                </a:solidFill>
                <a:latin typeface="Courier New"/>
                <a:ea typeface="Courier New"/>
                <a:cs typeface="Courier New"/>
                <a:sym typeface="Courier New"/>
              </a:rPr>
              <a:t> :</a:t>
            </a:r>
          </a:p>
          <a:p>
            <a:pPr lvl="0">
              <a:buClr>
                <a:schemeClr val="lt1"/>
              </a:buClr>
              <a:buSzPct val="25000"/>
            </a:pPr>
            <a:r>
              <a:rPr lang="es-419" sz="2600" dirty="0">
                <a:solidFill>
                  <a:schemeClr val="lt1"/>
                </a:solidFill>
                <a:latin typeface="Courier New"/>
                <a:ea typeface="Courier New"/>
                <a:cs typeface="Courier New"/>
                <a:sym typeface="Courier New"/>
              </a:rPr>
              <a:t>   </a:t>
            </a:r>
            <a:r>
              <a:rPr lang="es-419" sz="2600" dirty="0">
                <a:solidFill>
                  <a:srgbClr val="FFFF00"/>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if</a:t>
            </a:r>
            <a:r>
              <a:rPr lang="es-419" sz="2600" dirty="0">
                <a:solidFill>
                  <a:srgbClr val="FFFF00"/>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not</a:t>
            </a:r>
            <a:r>
              <a:rPr lang="es-419" sz="2600" dirty="0">
                <a:solidFill>
                  <a:srgbClr val="FFFF00"/>
                </a:solidFill>
                <a:latin typeface="Courier New"/>
                <a:ea typeface="Courier New"/>
                <a:cs typeface="Courier New"/>
                <a:sym typeface="Courier New"/>
              </a:rPr>
              <a:t> in</a:t>
            </a: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contadores</a:t>
            </a:r>
            <a:r>
              <a:rPr lang="es-419" sz="2600" dirty="0">
                <a:solidFill>
                  <a:schemeClr val="lt1"/>
                </a:solidFill>
                <a:latin typeface="Courier New"/>
                <a:ea typeface="Courier New"/>
                <a:cs typeface="Courier New"/>
                <a:sym typeface="Courier New"/>
              </a:rPr>
              <a:t>: </a:t>
            </a:r>
          </a:p>
          <a:p>
            <a:pPr lvl="0">
              <a:buClr>
                <a:schemeClr val="lt1"/>
              </a:buClr>
              <a:buSzPct val="25000"/>
            </a:pPr>
            <a:r>
              <a:rPr lang="es-419" sz="2600" dirty="0">
                <a:solidFill>
                  <a:schemeClr val="lt1"/>
                </a:solidFill>
                <a:latin typeface="Courier New"/>
                <a:ea typeface="Courier New"/>
                <a:cs typeface="Courier New"/>
                <a:sym typeface="Courier New"/>
              </a:rPr>
              <a:t>        </a:t>
            </a:r>
            <a:r>
              <a:rPr lang="es-419" sz="2600" dirty="0">
                <a:solidFill>
                  <a:srgbClr val="00FF00"/>
                </a:solidFill>
                <a:latin typeface="Courier New"/>
                <a:ea typeface="Courier New"/>
                <a:cs typeface="Courier New"/>
                <a:sym typeface="Courier New"/>
              </a:rPr>
              <a:t>contadores</a:t>
            </a:r>
            <a:r>
              <a:rPr lang="es-419" sz="2600" dirty="0">
                <a:solidFill>
                  <a:srgbClr val="00FFFF"/>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 1</a:t>
            </a:r>
          </a:p>
          <a:p>
            <a:pPr lvl="0">
              <a:buClr>
                <a:schemeClr val="lt1"/>
              </a:buClr>
              <a:buSzPct val="25000"/>
            </a:pPr>
            <a:r>
              <a:rPr lang="es-419" sz="2600" dirty="0">
                <a:solidFill>
                  <a:schemeClr val="lt1"/>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else</a:t>
            </a:r>
            <a:r>
              <a:rPr lang="es-419" sz="2600" dirty="0">
                <a:solidFill>
                  <a:schemeClr val="lt1"/>
                </a:solidFill>
                <a:latin typeface="Courier New"/>
                <a:ea typeface="Courier New"/>
                <a:cs typeface="Courier New"/>
                <a:sym typeface="Courier New"/>
              </a:rPr>
              <a:t> :</a:t>
            </a:r>
          </a:p>
          <a:p>
            <a:pPr lvl="0">
              <a:buClr>
                <a:schemeClr val="lt1"/>
              </a:buClr>
              <a:buSzPct val="25000"/>
            </a:pPr>
            <a:r>
              <a:rPr lang="es-419" sz="2600" dirty="0">
                <a:solidFill>
                  <a:srgbClr val="00FF00"/>
                </a:solidFill>
                <a:latin typeface="Courier New"/>
                <a:ea typeface="Courier New"/>
                <a:cs typeface="Courier New"/>
                <a:sym typeface="Courier New"/>
              </a:rPr>
              <a:t>        contadores</a:t>
            </a:r>
            <a:r>
              <a:rPr lang="es-419" sz="2600" dirty="0">
                <a:solidFill>
                  <a:srgbClr val="00FFFF"/>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 </a:t>
            </a:r>
            <a:r>
              <a:rPr lang="es-419" sz="2600" dirty="0">
                <a:solidFill>
                  <a:srgbClr val="00FF00"/>
                </a:solidFill>
                <a:latin typeface="Courier New"/>
                <a:ea typeface="Courier New"/>
                <a:cs typeface="Courier New"/>
                <a:sym typeface="Courier New"/>
              </a:rPr>
              <a:t>contadores</a:t>
            </a:r>
            <a:r>
              <a:rPr lang="es-419" sz="2600" dirty="0">
                <a:solidFill>
                  <a:srgbClr val="00FFFF"/>
                </a:solidFill>
                <a:latin typeface="Courier New"/>
                <a:ea typeface="Courier New"/>
                <a:cs typeface="Courier New"/>
                <a:sym typeface="Courier New"/>
              </a:rPr>
              <a:t>[nombre]</a:t>
            </a:r>
            <a:r>
              <a:rPr lang="es-419" sz="2600" dirty="0">
                <a:solidFill>
                  <a:schemeClr val="lt1"/>
                </a:solidFill>
                <a:latin typeface="Courier New"/>
                <a:ea typeface="Courier New"/>
                <a:cs typeface="Courier New"/>
                <a:sym typeface="Courier New"/>
              </a:rPr>
              <a:t> + 1</a:t>
            </a:r>
          </a:p>
          <a:p>
            <a:pPr lvl="0">
              <a:buClr>
                <a:srgbClr val="FFFF00"/>
              </a:buClr>
              <a:buSzPct val="25000"/>
            </a:pPr>
            <a:r>
              <a:rPr lang="es-419" sz="2600" dirty="0" err="1">
                <a:solidFill>
                  <a:srgbClr val="FFFF00"/>
                </a:solidFill>
                <a:latin typeface="Courier New"/>
                <a:ea typeface="Courier New"/>
                <a:cs typeface="Courier New"/>
                <a:sym typeface="Courier New"/>
              </a:rPr>
              <a:t>print</a:t>
            </a:r>
            <a:r>
              <a:rPr lang="es-419" sz="2600" dirty="0">
                <a:solidFill>
                  <a:srgbClr val="FFFF00"/>
                </a:solidFill>
                <a:latin typeface="Courier New"/>
                <a:ea typeface="Courier New"/>
                <a:cs typeface="Courier New"/>
                <a:sym typeface="Courier New"/>
              </a:rPr>
              <a:t>(</a:t>
            </a:r>
            <a:r>
              <a:rPr lang="es-419" sz="2600" dirty="0">
                <a:solidFill>
                  <a:srgbClr val="00FF00"/>
                </a:solidFill>
                <a:latin typeface="Courier New"/>
                <a:ea typeface="Courier New"/>
                <a:cs typeface="Courier New"/>
                <a:sym typeface="Courier New"/>
              </a:rPr>
              <a:t>contadores</a:t>
            </a:r>
            <a:r>
              <a:rPr lang="es-419" sz="2600" dirty="0">
                <a:solidFill>
                  <a:srgbClr val="FFFF00"/>
                </a:solidFill>
                <a:latin typeface="Courier New"/>
                <a:ea typeface="Courier New"/>
                <a:cs typeface="Courier New"/>
                <a:sym typeface="Courier New"/>
              </a:rPr>
              <a:t>)</a:t>
            </a:r>
          </a:p>
        </p:txBody>
      </p:sp>
      <p:sp>
        <p:nvSpPr>
          <p:cNvPr id="388" name="Shape 388"/>
          <p:cNvSpPr txBox="1"/>
          <p:nvPr/>
        </p:nvSpPr>
        <p:spPr>
          <a:xfrm>
            <a:off x="9817102" y="5737993"/>
            <a:ext cx="665420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pic>
        <p:nvPicPr>
          <p:cNvPr id="6" name="Shape 370"/>
          <p:cNvPicPr preferRelativeResize="0"/>
          <p:nvPr/>
        </p:nvPicPr>
        <p:blipFill rotWithShape="1">
          <a:blip r:embed="rId3">
            <a:alphaModFix/>
          </a:blip>
          <a:srcRect/>
          <a:stretch/>
        </p:blipFill>
        <p:spPr>
          <a:xfrm>
            <a:off x="11100411" y="6550800"/>
            <a:ext cx="3987189" cy="2269269"/>
          </a:xfrm>
          <a:prstGeom prst="rect">
            <a:avLst/>
          </a:prstGeom>
          <a:noFill/>
          <a:ln>
            <a:noFill/>
          </a:ln>
        </p:spPr>
      </p:pic>
      <p:sp>
        <p:nvSpPr>
          <p:cNvPr id="9" name="Shape 386">
            <a:extLst>
              <a:ext uri="{FF2B5EF4-FFF2-40B4-BE49-F238E27FC236}">
                <a16:creationId xmlns:a16="http://schemas.microsoft.com/office/drawing/2014/main" id="{BB5292D7-C736-496F-A969-71EE4BF1B385}"/>
              </a:ext>
            </a:extLst>
          </p:cNvPr>
          <p:cNvSpPr txBox="1">
            <a:spLocks noGrp="1"/>
          </p:cNvSpPr>
          <p:nvPr>
            <p:ph idx="1"/>
          </p:nvPr>
        </p:nvSpPr>
        <p:spPr>
          <a:xfrm>
            <a:off x="1583302" y="2781343"/>
            <a:ext cx="13089396" cy="1582650"/>
          </a:xfrm>
          <a:prstGeom prst="rect">
            <a:avLst/>
          </a:prstGeom>
          <a:noFill/>
          <a:ln>
            <a:noFill/>
          </a:ln>
        </p:spPr>
        <p:txBody>
          <a:bodyPr lIns="38100" tIns="38100" rIns="38100" bIns="38100" anchor="ctr" anchorCtr="0">
            <a:noAutofit/>
          </a:bodyPr>
          <a:lstStyle/>
          <a:p>
            <a:pPr lvl="0">
              <a:spcBef>
                <a:spcPts val="0"/>
              </a:spcBef>
              <a:buSzPct val="100000"/>
            </a:pPr>
            <a:r>
              <a:rPr lang="es-419" sz="3200" u="none" strike="noStrike" cap="none" dirty="0">
                <a:solidFill>
                  <a:schemeClr val="lt1"/>
                </a:solidFill>
                <a:latin typeface="Arial" charset="0"/>
                <a:ea typeface="Arial" charset="0"/>
                <a:cs typeface="Arial" charset="0"/>
                <a:sym typeface="Cabin"/>
              </a:rPr>
              <a:t>Cuando encontramos un nuevo </a:t>
            </a:r>
            <a:r>
              <a:rPr lang="es-419" sz="3200" dirty="0">
                <a:solidFill>
                  <a:srgbClr val="00FF00"/>
                </a:solidFill>
                <a:latin typeface="Arial" charset="0"/>
                <a:ea typeface="Arial" charset="0"/>
                <a:cs typeface="Arial" charset="0"/>
                <a:sym typeface="Cabin"/>
              </a:rPr>
              <a:t>nombre</a:t>
            </a:r>
            <a:r>
              <a:rPr lang="es-419" sz="3200" dirty="0">
                <a:solidFill>
                  <a:schemeClr val="lt1"/>
                </a:solidFill>
                <a:latin typeface="Arial" charset="0"/>
                <a:ea typeface="Arial" charset="0"/>
                <a:cs typeface="Arial" charset="0"/>
                <a:sym typeface="Cabin"/>
              </a:rPr>
              <a:t>, necesitamos agregar una nueva entrada en el </a:t>
            </a:r>
            <a:r>
              <a:rPr lang="es-419" sz="3200" dirty="0">
                <a:solidFill>
                  <a:srgbClr val="FF00FF"/>
                </a:solidFill>
                <a:latin typeface="Arial" charset="0"/>
                <a:ea typeface="Arial" charset="0"/>
                <a:cs typeface="Arial" charset="0"/>
                <a:sym typeface="Cabin"/>
              </a:rPr>
              <a:t>diccionario</a:t>
            </a:r>
            <a:r>
              <a:rPr lang="es-419" sz="3200" u="none" strike="noStrike" cap="none" dirty="0">
                <a:solidFill>
                  <a:schemeClr val="lt1"/>
                </a:solidFill>
                <a:latin typeface="Arial" charset="0"/>
                <a:ea typeface="Arial" charset="0"/>
                <a:cs typeface="Arial" charset="0"/>
                <a:sym typeface="Cabin"/>
              </a:rPr>
              <a:t> y si es la segunda vez o después encontramos de nuevo el </a:t>
            </a:r>
            <a:r>
              <a:rPr lang="es-419" sz="3200" u="none" strike="noStrike" cap="none" dirty="0">
                <a:solidFill>
                  <a:srgbClr val="00FF00"/>
                </a:solidFill>
                <a:latin typeface="Arial" charset="0"/>
                <a:ea typeface="Arial" charset="0"/>
                <a:cs typeface="Arial" charset="0"/>
                <a:sym typeface="Cabin"/>
              </a:rPr>
              <a:t>nombre</a:t>
            </a:r>
            <a:r>
              <a:rPr lang="es-419" sz="3200" u="none" strike="noStrike" cap="none" dirty="0">
                <a:solidFill>
                  <a:schemeClr val="lt1"/>
                </a:solidFill>
                <a:latin typeface="Arial" charset="0"/>
                <a:ea typeface="Arial" charset="0"/>
                <a:cs typeface="Arial" charset="0"/>
                <a:sym typeface="Cabin"/>
              </a:rPr>
              <a:t>, simplemente sumamos uno al contador en el </a:t>
            </a:r>
            <a:r>
              <a:rPr lang="es-419" sz="3200" u="none" strike="noStrike" cap="none" dirty="0">
                <a:solidFill>
                  <a:srgbClr val="FF00FF"/>
                </a:solidFill>
                <a:latin typeface="Arial" charset="0"/>
                <a:ea typeface="Arial" charset="0"/>
                <a:cs typeface="Arial" charset="0"/>
                <a:sym typeface="Cabin"/>
              </a:rPr>
              <a:t>diccionario</a:t>
            </a:r>
            <a:r>
              <a:rPr lang="es-419" sz="3200" u="none" strike="noStrike" cap="none" dirty="0">
                <a:solidFill>
                  <a:schemeClr val="lt1"/>
                </a:solidFill>
                <a:latin typeface="Arial" charset="0"/>
                <a:ea typeface="Arial" charset="0"/>
                <a:cs typeface="Arial" charset="0"/>
                <a:sym typeface="Cabin"/>
              </a:rPr>
              <a:t> bajo ese </a:t>
            </a:r>
            <a:r>
              <a:rPr lang="es-419" sz="3200" u="none" strike="noStrike" cap="none" dirty="0">
                <a:solidFill>
                  <a:srgbClr val="00FF00"/>
                </a:solidFill>
                <a:latin typeface="Arial" charset="0"/>
                <a:ea typeface="Arial" charset="0"/>
                <a:cs typeface="Arial" charset="0"/>
                <a:sym typeface="Cabin"/>
              </a:rPr>
              <a:t>nombre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a:solidFill>
                  <a:srgbClr val="FFD966"/>
                </a:solidFill>
                <a:latin typeface="Arial" charset="0"/>
                <a:ea typeface="Arial" charset="0"/>
                <a:cs typeface="Arial" charset="0"/>
                <a:sym typeface="Cabin"/>
              </a:rPr>
              <a:t>El </a:t>
            </a:r>
            <a:r>
              <a:rPr lang="en-US" sz="7600" dirty="0" err="1">
                <a:solidFill>
                  <a:srgbClr val="FFD966"/>
                </a:solidFill>
                <a:latin typeface="Arial" charset="0"/>
                <a:ea typeface="Arial" charset="0"/>
                <a:cs typeface="Arial" charset="0"/>
                <a:sym typeface="Cabin"/>
              </a:rPr>
              <a:t>Método</a:t>
            </a:r>
            <a:r>
              <a:rPr lang="en-US" sz="7600" u="none" strike="noStrike" cap="none" dirty="0">
                <a:solidFill>
                  <a:srgbClr val="FFFF00"/>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r>
              <a:rPr lang="en-US" sz="7600" u="none" strike="noStrike" cap="none" dirty="0">
                <a:solidFill>
                  <a:srgbClr val="FFFF00"/>
                </a:solidFill>
                <a:latin typeface="Arial" charset="0"/>
                <a:ea typeface="Arial" charset="0"/>
                <a:cs typeface="Arial" charset="0"/>
                <a:sym typeface="Cabin"/>
              </a:rPr>
              <a:t> </a:t>
            </a:r>
            <a:r>
              <a:rPr lang="en-US" sz="7600" dirty="0">
                <a:solidFill>
                  <a:srgbClr val="FFD966"/>
                </a:solidFill>
                <a:latin typeface="Arial" charset="0"/>
                <a:ea typeface="Arial" charset="0"/>
                <a:cs typeface="Arial" charset="0"/>
                <a:sym typeface="Cabin"/>
              </a:rPr>
              <a:t>de un </a:t>
            </a:r>
            <a:r>
              <a:rPr lang="en-US" sz="7600" dirty="0" err="1">
                <a:solidFill>
                  <a:srgbClr val="FFD966"/>
                </a:solidFill>
                <a:latin typeface="Arial" charset="0"/>
                <a:ea typeface="Arial" charset="0"/>
                <a:cs typeface="Arial" charset="0"/>
                <a:sym typeface="Cabin"/>
              </a:rPr>
              <a:t>Diccionario</a:t>
            </a:r>
            <a:endParaRPr lang="en-US" sz="7600" u="none" strike="noStrike" cap="none" dirty="0">
              <a:solidFill>
                <a:srgbClr val="FFD966"/>
              </a:solidFill>
              <a:latin typeface="Arial" charset="0"/>
              <a:ea typeface="Arial" charset="0"/>
              <a:cs typeface="Arial" charset="0"/>
              <a:sym typeface="Cabin"/>
            </a:endParaRPr>
          </a:p>
        </p:txBody>
      </p:sp>
      <p:sp>
        <p:nvSpPr>
          <p:cNvPr id="394" name="Shape 394"/>
          <p:cNvSpPr txBox="1">
            <a:spLocks noGrp="1"/>
          </p:cNvSpPr>
          <p:nvPr>
            <p:ph idx="1"/>
          </p:nvPr>
        </p:nvSpPr>
        <p:spPr>
          <a:xfrm>
            <a:off x="1029839" y="2603500"/>
            <a:ext cx="7505776" cy="4038499"/>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El patrón de verificar si una </a:t>
            </a:r>
            <a:r>
              <a:rPr lang="es-419" sz="3600" dirty="0">
                <a:solidFill>
                  <a:srgbClr val="00FFFF"/>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 ya existe en un diccionario y asumir un valor por defecto si la </a:t>
            </a:r>
            <a:r>
              <a:rPr lang="es-419" sz="3600" dirty="0">
                <a:solidFill>
                  <a:srgbClr val="00FFFF"/>
                </a:solidFill>
                <a:latin typeface="Arial" charset="0"/>
                <a:ea typeface="Arial" charset="0"/>
                <a:cs typeface="Arial" charset="0"/>
                <a:sym typeface="Cabin"/>
              </a:rPr>
              <a:t>clave </a:t>
            </a:r>
            <a:r>
              <a:rPr lang="es-419" sz="3600" dirty="0">
                <a:solidFill>
                  <a:schemeClr val="lt1"/>
                </a:solidFill>
                <a:latin typeface="Arial" charset="0"/>
                <a:ea typeface="Arial" charset="0"/>
                <a:cs typeface="Arial" charset="0"/>
                <a:sym typeface="Cabin"/>
              </a:rPr>
              <a:t>no se encuentra es tan común, que hay un </a:t>
            </a:r>
            <a:r>
              <a:rPr lang="es-419" sz="3600" dirty="0">
                <a:solidFill>
                  <a:srgbClr val="FF00FF"/>
                </a:solidFill>
                <a:latin typeface="Arial" charset="0"/>
                <a:ea typeface="Arial" charset="0"/>
                <a:cs typeface="Arial" charset="0"/>
                <a:sym typeface="Cabin"/>
              </a:rPr>
              <a:t>método</a:t>
            </a:r>
            <a:r>
              <a:rPr lang="es-419" sz="3600" dirty="0">
                <a:solidFill>
                  <a:schemeClr val="lt1"/>
                </a:solidFill>
                <a:latin typeface="Arial" charset="0"/>
                <a:ea typeface="Arial" charset="0"/>
                <a:cs typeface="Arial" charset="0"/>
                <a:sym typeface="Cabin"/>
              </a:rPr>
              <a:t> llamado </a:t>
            </a:r>
            <a:r>
              <a:rPr lang="es-419" sz="3600" dirty="0" err="1">
                <a:solidFill>
                  <a:srgbClr val="FF00FF"/>
                </a:solidFill>
                <a:latin typeface="Arial" charset="0"/>
                <a:ea typeface="Arial" charset="0"/>
                <a:cs typeface="Arial" charset="0"/>
                <a:sym typeface="Cabin"/>
              </a:rPr>
              <a:t>get</a:t>
            </a:r>
            <a:r>
              <a:rPr lang="es-419" sz="3600" dirty="0">
                <a:solidFill>
                  <a:schemeClr val="lt1"/>
                </a:solidFill>
                <a:latin typeface="Arial" charset="0"/>
                <a:ea typeface="Arial" charset="0"/>
                <a:cs typeface="Arial" charset="0"/>
                <a:sym typeface="Cabin"/>
              </a:rPr>
              <a:t>() que hace esto por nosotros</a:t>
            </a:r>
          </a:p>
        </p:txBody>
      </p:sp>
      <p:sp>
        <p:nvSpPr>
          <p:cNvPr id="395" name="Shape 395"/>
          <p:cNvSpPr txBox="1"/>
          <p:nvPr/>
        </p:nvSpPr>
        <p:spPr>
          <a:xfrm>
            <a:off x="9232899" y="3070225"/>
            <a:ext cx="6871513" cy="2216099"/>
          </a:xfrm>
          <a:prstGeom prst="rect">
            <a:avLst/>
          </a:prstGeom>
          <a:noFill/>
          <a:ln>
            <a:noFill/>
          </a:ln>
        </p:spPr>
        <p:txBody>
          <a:bodyPr lIns="0" tIns="0" rIns="0" bIns="0" anchor="ctr" anchorCtr="0">
            <a:noAutofit/>
          </a:bodyPr>
          <a:lstStyle/>
          <a:p>
            <a:pPr lvl="0">
              <a:buClr>
                <a:schemeClr val="lt1"/>
              </a:buClr>
              <a:buSzPct val="25000"/>
            </a:pPr>
            <a:r>
              <a:rPr lang="es-419" sz="3000" dirty="0">
                <a:solidFill>
                  <a:srgbClr val="FFFF00"/>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if</a:t>
            </a:r>
            <a:r>
              <a:rPr lang="es-419" sz="3000" dirty="0">
                <a:solidFill>
                  <a:srgbClr val="FFFF00"/>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nombre</a:t>
            </a: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x =</a:t>
            </a:r>
            <a:r>
              <a:rPr lang="es-419" sz="3000" dirty="0">
                <a:solidFill>
                  <a:srgbClr val="00FF00"/>
                </a:solidFill>
                <a:latin typeface="Courier New"/>
                <a:ea typeface="Courier New"/>
                <a:cs typeface="Courier New"/>
                <a:sym typeface="Courier New"/>
              </a:rPr>
              <a:t> contadores</a:t>
            </a:r>
            <a:r>
              <a:rPr lang="es-419" sz="3000" dirty="0">
                <a:solidFill>
                  <a:srgbClr val="00FFFF"/>
                </a:solidFill>
                <a:latin typeface="Courier New"/>
                <a:ea typeface="Courier New"/>
                <a:cs typeface="Courier New"/>
                <a:sym typeface="Courier New"/>
              </a:rPr>
              <a:t>[nombre]</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err="1">
                <a:solidFill>
                  <a:srgbClr val="FFFF00"/>
                </a:solidFill>
                <a:latin typeface="Courier New"/>
                <a:ea typeface="Courier New"/>
                <a:cs typeface="Courier New"/>
                <a:sym typeface="Courier New"/>
              </a:rPr>
              <a:t>else</a:t>
            </a:r>
            <a:r>
              <a:rPr lang="es-419" sz="3000" dirty="0">
                <a:solidFill>
                  <a:schemeClr val="lt1"/>
                </a:solidFill>
                <a:latin typeface="Courier New"/>
                <a:ea typeface="Courier New"/>
                <a:cs typeface="Courier New"/>
                <a:sym typeface="Courier New"/>
              </a:rPr>
              <a:t> :</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x =</a:t>
            </a:r>
            <a:r>
              <a:rPr lang="es-419" sz="3000" dirty="0">
                <a:solidFill>
                  <a:schemeClr val="lt1"/>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0</a:t>
            </a:r>
            <a:endParaRPr lang="en-US" sz="3000" i="0" u="none" strike="noStrike" cap="none" dirty="0">
              <a:solidFill>
                <a:srgbClr val="FF7F00"/>
              </a:solidFill>
              <a:latin typeface="Courier"/>
              <a:ea typeface="Courier"/>
              <a:cs typeface="Courier"/>
              <a:sym typeface="Courier New"/>
            </a:endParaRPr>
          </a:p>
        </p:txBody>
      </p:sp>
      <p:sp>
        <p:nvSpPr>
          <p:cNvPr id="396" name="Shape 396"/>
          <p:cNvSpPr txBox="1"/>
          <p:nvPr/>
        </p:nvSpPr>
        <p:spPr>
          <a:xfrm>
            <a:off x="9569302" y="6019800"/>
            <a:ext cx="6535111" cy="698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contadores</a:t>
            </a:r>
            <a:r>
              <a:rPr lang="en-US" sz="3000" i="0" u="none" strike="noStrike" cap="none" dirty="0" err="1">
                <a:solidFill>
                  <a:srgbClr val="FF00FF"/>
                </a:solidFill>
                <a:latin typeface="Courier"/>
                <a:ea typeface="Courier"/>
                <a:cs typeface="Courier"/>
                <a:sym typeface="Courier New"/>
              </a:rPr>
              <a:t>.get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name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0</a:t>
            </a:r>
            <a:r>
              <a:rPr lang="en-US" sz="3000" i="0" u="none" strike="noStrike" cap="none" dirty="0">
                <a:solidFill>
                  <a:schemeClr val="lt1"/>
                </a:solidFill>
                <a:latin typeface="Courier"/>
                <a:ea typeface="Courier"/>
                <a:cs typeface="Courier"/>
                <a:sym typeface="Courier New"/>
              </a:rPr>
              <a:t>)</a:t>
            </a:r>
          </a:p>
        </p:txBody>
      </p:sp>
      <p:sp>
        <p:nvSpPr>
          <p:cNvPr id="397" name="Shape 397"/>
          <p:cNvSpPr txBox="1"/>
          <p:nvPr/>
        </p:nvSpPr>
        <p:spPr>
          <a:xfrm>
            <a:off x="1003250" y="6980313"/>
            <a:ext cx="7118400" cy="1143000"/>
          </a:xfrm>
          <a:prstGeom prst="rect">
            <a:avLst/>
          </a:prstGeom>
          <a:noFill/>
          <a:ln>
            <a:noFill/>
          </a:ln>
        </p:spPr>
        <p:txBody>
          <a:bodyPr lIns="0" tIns="0" rIns="0" bIns="0" anchor="ctr" anchorCtr="0">
            <a:noAutofit/>
          </a:bodyPr>
          <a:lstStyle/>
          <a:p>
            <a:pPr lvl="0">
              <a:buClr>
                <a:srgbClr val="FF7F00"/>
              </a:buClr>
              <a:buSzPct val="25000"/>
            </a:pPr>
            <a:r>
              <a:rPr lang="es-419" sz="3600" dirty="0">
                <a:solidFill>
                  <a:srgbClr val="FF7F00"/>
                </a:solidFill>
                <a:latin typeface="Arial" charset="0"/>
                <a:ea typeface="Arial" charset="0"/>
                <a:cs typeface="Arial" charset="0"/>
                <a:sym typeface="Cabin"/>
              </a:rPr>
              <a:t>Valor por defecto si la clave no existe (y no produce errores).</a:t>
            </a:r>
          </a:p>
        </p:txBody>
      </p:sp>
      <p:sp>
        <p:nvSpPr>
          <p:cNvPr id="398" name="Shape 398"/>
          <p:cNvSpPr txBox="1"/>
          <p:nvPr/>
        </p:nvSpPr>
        <p:spPr>
          <a:xfrm>
            <a:off x="9232900" y="7375475"/>
            <a:ext cx="6741359"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csev</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 </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err="1">
                <a:solidFill>
                  <a:srgbClr val="00FFFF"/>
                </a:solidFill>
                <a:latin typeface="Arial" charset="0"/>
                <a:ea typeface="Arial" charset="0"/>
                <a:cs typeface="Arial" charset="0"/>
                <a:sym typeface="Cabin"/>
              </a:rPr>
              <a:t>zqian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1,</a:t>
            </a:r>
            <a:r>
              <a:rPr lang="en-US" sz="3200" u="none" strike="noStrike" cap="none" dirty="0">
                <a:solidFill>
                  <a:srgbClr val="00FFFF"/>
                </a:solidFill>
                <a:latin typeface="Arial" charset="0"/>
                <a:ea typeface="Arial" charset="0"/>
                <a:cs typeface="Arial" charset="0"/>
                <a:sym typeface="Cabin"/>
              </a:rPr>
              <a:t> '</a:t>
            </a:r>
            <a:r>
              <a:rPr lang="en-US" sz="3200" u="none" strike="noStrike" cap="none" dirty="0" err="1">
                <a:solidFill>
                  <a:srgbClr val="00FFFF"/>
                </a:solidFill>
                <a:latin typeface="Arial" charset="0"/>
                <a:ea typeface="Arial" charset="0"/>
                <a:cs typeface="Arial" charset="0"/>
                <a:sym typeface="Cabin"/>
              </a:rPr>
              <a:t>cwen</a:t>
            </a:r>
            <a:r>
              <a:rPr lang="en-US" sz="3200" u="none" strike="noStrike" cap="none" dirty="0">
                <a:solidFill>
                  <a:srgbClr val="00FFFF"/>
                </a:solidFill>
                <a:latin typeface="Arial" charset="0"/>
                <a:ea typeface="Arial" charset="0"/>
                <a:cs typeface="Arial" charset="0"/>
                <a:sym typeface="Cabin"/>
              </a:rPr>
              <a:t>'</a:t>
            </a:r>
            <a:r>
              <a:rPr lang="en-US" sz="3200" u="none" strike="noStrike" cap="none" dirty="0">
                <a:solidFill>
                  <a:srgbClr val="FF00FF"/>
                </a:solidFill>
                <a:latin typeface="Arial" charset="0"/>
                <a:ea typeface="Arial" charset="0"/>
                <a:cs typeface="Arial" charset="0"/>
                <a:sym typeface="Cabin"/>
              </a:rPr>
              <a:t>: 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Conteo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Simplificado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usando</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get()</a:t>
            </a:r>
          </a:p>
        </p:txBody>
      </p:sp>
      <p:sp>
        <p:nvSpPr>
          <p:cNvPr id="404" name="Shape 404"/>
          <p:cNvSpPr txBox="1">
            <a:spLocks noGrp="1"/>
          </p:cNvSpPr>
          <p:nvPr>
            <p:ph idx="1"/>
          </p:nvPr>
        </p:nvSpPr>
        <p:spPr>
          <a:xfrm>
            <a:off x="1155700" y="2603501"/>
            <a:ext cx="13931900" cy="1457272"/>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Podemos usar </a:t>
            </a:r>
            <a:r>
              <a:rPr lang="es-419" sz="3600" dirty="0" err="1">
                <a:solidFill>
                  <a:srgbClr val="FF00FF"/>
                </a:solidFill>
                <a:latin typeface="Arial" charset="0"/>
                <a:ea typeface="Arial" charset="0"/>
                <a:cs typeface="Arial" charset="0"/>
                <a:sym typeface="Cabin"/>
              </a:rPr>
              <a:t>get</a:t>
            </a:r>
            <a:r>
              <a:rPr lang="es-419" sz="3600" dirty="0">
                <a:solidFill>
                  <a:schemeClr val="lt1"/>
                </a:solidFill>
                <a:latin typeface="Arial" charset="0"/>
                <a:ea typeface="Arial" charset="0"/>
                <a:cs typeface="Arial" charset="0"/>
                <a:sym typeface="Cabin"/>
              </a:rPr>
              <a:t>() y proveer un </a:t>
            </a:r>
            <a:r>
              <a:rPr lang="es-419" sz="3600" dirty="0">
                <a:solidFill>
                  <a:srgbClr val="FF7F00"/>
                </a:solidFill>
                <a:latin typeface="Arial" charset="0"/>
                <a:ea typeface="Arial" charset="0"/>
                <a:cs typeface="Arial" charset="0"/>
                <a:sym typeface="Cabin"/>
              </a:rPr>
              <a:t>valor por defecto de cero</a:t>
            </a:r>
            <a:r>
              <a:rPr lang="es-419" sz="3600" dirty="0">
                <a:solidFill>
                  <a:schemeClr val="lt1"/>
                </a:solidFill>
                <a:latin typeface="Arial" charset="0"/>
                <a:ea typeface="Arial" charset="0"/>
                <a:cs typeface="Arial" charset="0"/>
                <a:sym typeface="Cabin"/>
              </a:rPr>
              <a:t> cuando la </a:t>
            </a:r>
            <a:r>
              <a:rPr lang="es-419" sz="3600" dirty="0">
                <a:solidFill>
                  <a:srgbClr val="00FFFF"/>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 no existe aún en el diccionario - y después sumar uno</a:t>
            </a:r>
          </a:p>
        </p:txBody>
      </p:sp>
      <p:sp>
        <p:nvSpPr>
          <p:cNvPr id="405" name="Shape 405"/>
          <p:cNvSpPr txBox="1"/>
          <p:nvPr/>
        </p:nvSpPr>
        <p:spPr>
          <a:xfrm>
            <a:off x="1698774" y="4562481"/>
            <a:ext cx="11974695" cy="2155799"/>
          </a:xfrm>
          <a:prstGeom prst="rect">
            <a:avLst/>
          </a:prstGeom>
          <a:noFill/>
          <a:ln>
            <a:noFill/>
          </a:ln>
        </p:spPr>
        <p:txBody>
          <a:bodyPr lIns="0" tIns="0" rIns="0" bIns="0" anchor="ctr" anchorCtr="0">
            <a:noAutofit/>
          </a:bodyPr>
          <a:lstStyle/>
          <a:p>
            <a:pPr lvl="0">
              <a:buClr>
                <a:srgbClr val="00FF00"/>
              </a:buClr>
              <a:buSzPct val="25000"/>
            </a:pPr>
            <a:r>
              <a:rPr lang="es-419" sz="2800" dirty="0">
                <a:solidFill>
                  <a:srgbClr val="00FF00"/>
                </a:solidFill>
                <a:latin typeface="Courier New"/>
                <a:ea typeface="Courier New"/>
                <a:cs typeface="Courier New"/>
                <a:sym typeface="Courier New"/>
              </a:rPr>
              <a:t>contadores</a:t>
            </a:r>
            <a:r>
              <a:rPr lang="es-419" sz="2800" dirty="0">
                <a:solidFill>
                  <a:schemeClr val="lt1"/>
                </a:solidFill>
                <a:latin typeface="Courier New"/>
                <a:ea typeface="Courier New"/>
                <a:cs typeface="Courier New"/>
                <a:sym typeface="Courier New"/>
              </a:rPr>
              <a:t> = </a:t>
            </a:r>
            <a:r>
              <a:rPr lang="es-419" sz="2800" dirty="0" err="1">
                <a:solidFill>
                  <a:srgbClr val="FF00FF"/>
                </a:solidFill>
                <a:latin typeface="Courier New"/>
                <a:ea typeface="Courier New"/>
                <a:cs typeface="Courier New"/>
                <a:sym typeface="Courier New"/>
              </a:rPr>
              <a:t>dict</a:t>
            </a:r>
            <a:r>
              <a:rPr lang="es-419" sz="2800" dirty="0">
                <a:solidFill>
                  <a:schemeClr val="lt1"/>
                </a:solidFill>
                <a:latin typeface="Courier New"/>
                <a:ea typeface="Courier New"/>
                <a:cs typeface="Courier New"/>
                <a:sym typeface="Courier New"/>
              </a:rPr>
              <a:t>()</a:t>
            </a:r>
          </a:p>
          <a:p>
            <a:pPr lvl="0">
              <a:buClr>
                <a:srgbClr val="00FF00"/>
              </a:buClr>
              <a:buSzPct val="25000"/>
            </a:pP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zqian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a:t>
            </a:r>
          </a:p>
          <a:p>
            <a:pPr lvl="0">
              <a:buClr>
                <a:srgbClr val="FFFF00"/>
              </a:buClr>
              <a:buSzPct val="25000"/>
            </a:pPr>
            <a:r>
              <a:rPr lang="es-419" sz="2800" dirty="0" err="1">
                <a:solidFill>
                  <a:srgbClr val="FFFF00"/>
                </a:solidFill>
                <a:latin typeface="Courier New"/>
                <a:ea typeface="Courier New"/>
                <a:cs typeface="Courier New"/>
                <a:sym typeface="Courier New"/>
              </a:rPr>
              <a:t>for</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in</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a:t>
            </a:r>
          </a:p>
          <a:p>
            <a:pPr lvl="0">
              <a:buClr>
                <a:schemeClr val="lt1"/>
              </a:buClr>
              <a:buSzPct val="25000"/>
            </a:pP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contadores</a:t>
            </a:r>
            <a:r>
              <a:rPr lang="es-419" sz="2800" dirty="0">
                <a:solidFill>
                  <a:srgbClr val="00FFFF"/>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 </a:t>
            </a:r>
            <a:r>
              <a:rPr lang="es-419" sz="2800" dirty="0" err="1">
                <a:solidFill>
                  <a:srgbClr val="00FF00"/>
                </a:solidFill>
                <a:latin typeface="Courier New"/>
                <a:ea typeface="Courier New"/>
                <a:cs typeface="Courier New"/>
                <a:sym typeface="Courier New"/>
              </a:rPr>
              <a:t>contadores</a:t>
            </a:r>
            <a:r>
              <a:rPr lang="es-419" sz="2800" dirty="0" err="1">
                <a:solidFill>
                  <a:srgbClr val="FF00FF"/>
                </a:solidFill>
                <a:latin typeface="Courier New"/>
                <a:ea typeface="Courier New"/>
                <a:cs typeface="Courier New"/>
                <a:sym typeface="Courier New"/>
              </a:rPr>
              <a:t>.get</a:t>
            </a:r>
            <a:r>
              <a:rPr lang="es-419" sz="2800" dirty="0">
                <a:solidFill>
                  <a:srgbClr val="00FF00"/>
                </a:solidFill>
                <a:latin typeface="Courier New"/>
                <a:ea typeface="Courier New"/>
                <a:cs typeface="Courier New"/>
                <a:sym typeface="Courier New"/>
              </a:rPr>
              <a:t>(</a:t>
            </a:r>
            <a:r>
              <a:rPr lang="es-419" sz="2800" dirty="0">
                <a:solidFill>
                  <a:srgbClr val="00FFFF"/>
                </a:solidFill>
                <a:latin typeface="Courier New"/>
                <a:ea typeface="Courier New"/>
                <a:cs typeface="Courier New"/>
                <a:sym typeface="Courier New"/>
              </a:rPr>
              <a:t>nombre, </a:t>
            </a:r>
            <a:r>
              <a:rPr lang="es-419" sz="2800" dirty="0">
                <a:solidFill>
                  <a:srgbClr val="FF7F00"/>
                </a:solidFill>
                <a:latin typeface="Courier New"/>
                <a:ea typeface="Courier New"/>
                <a:cs typeface="Courier New"/>
                <a:sym typeface="Courier New"/>
              </a:rPr>
              <a:t>0</a:t>
            </a:r>
            <a:r>
              <a:rPr lang="es-419" sz="2800" dirty="0">
                <a:solidFill>
                  <a:srgbClr val="00FFFF"/>
                </a:solidFill>
                <a:latin typeface="Courier New"/>
                <a:ea typeface="Courier New"/>
                <a:cs typeface="Courier New"/>
                <a:sym typeface="Courier New"/>
              </a:rPr>
              <a:t>)</a:t>
            </a:r>
            <a:r>
              <a:rPr lang="es-419" sz="2800" dirty="0">
                <a:solidFill>
                  <a:schemeClr val="lt1"/>
                </a:solidFill>
                <a:latin typeface="Courier New"/>
                <a:ea typeface="Courier New"/>
                <a:cs typeface="Courier New"/>
                <a:sym typeface="Courier New"/>
              </a:rPr>
              <a:t> + 1</a:t>
            </a:r>
          </a:p>
          <a:p>
            <a:pPr lvl="0">
              <a:buClr>
                <a:srgbClr val="FFFF00"/>
              </a:buClr>
              <a:buSzPct val="25000"/>
            </a:pP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a:solidFill>
                  <a:srgbClr val="00FF00"/>
                </a:solidFill>
                <a:latin typeface="Courier New"/>
                <a:ea typeface="Courier New"/>
                <a:cs typeface="Courier New"/>
                <a:sym typeface="Courier New"/>
              </a:rPr>
              <a:t>contadores</a:t>
            </a:r>
            <a:r>
              <a:rPr lang="es-419" sz="2800" dirty="0">
                <a:solidFill>
                  <a:srgbClr val="FFFF00"/>
                </a:solidFill>
                <a:latin typeface="Courier New"/>
                <a:ea typeface="Courier New"/>
                <a:cs typeface="Courier New"/>
                <a:sym typeface="Courier New"/>
              </a:rPr>
              <a:t>)</a:t>
            </a:r>
          </a:p>
        </p:txBody>
      </p:sp>
      <p:sp>
        <p:nvSpPr>
          <p:cNvPr id="406" name="Shape 406"/>
          <p:cNvSpPr txBox="1"/>
          <p:nvPr/>
        </p:nvSpPr>
        <p:spPr>
          <a:xfrm>
            <a:off x="6594473" y="7889716"/>
            <a:ext cx="2183295"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Valor por </a:t>
            </a:r>
            <a:r>
              <a:rPr lang="en-US" sz="3600" u="none" strike="noStrike" cap="none" dirty="0" err="1">
                <a:solidFill>
                  <a:srgbClr val="FF7F00"/>
                </a:solidFill>
                <a:latin typeface="Arial" charset="0"/>
                <a:ea typeface="Arial" charset="0"/>
                <a:cs typeface="Arial" charset="0"/>
                <a:sym typeface="Cabin"/>
              </a:rPr>
              <a:t>defecto</a:t>
            </a:r>
            <a:endParaRPr lang="en-US" sz="3600" u="none" strike="noStrike" cap="none" dirty="0">
              <a:solidFill>
                <a:srgbClr val="FF7F00"/>
              </a:solidFill>
              <a:latin typeface="Arial" charset="0"/>
              <a:ea typeface="Arial" charset="0"/>
              <a:cs typeface="Arial" charset="0"/>
              <a:sym typeface="Cabin"/>
            </a:endParaRPr>
          </a:p>
        </p:txBody>
      </p:sp>
      <p:cxnSp>
        <p:nvCxnSpPr>
          <p:cNvPr id="407" name="Shape 407"/>
          <p:cNvCxnSpPr>
            <a:cxnSpLocks/>
          </p:cNvCxnSpPr>
          <p:nvPr/>
        </p:nvCxnSpPr>
        <p:spPr>
          <a:xfrm flipH="1">
            <a:off x="7921474" y="6257956"/>
            <a:ext cx="3965726" cy="1462101"/>
          </a:xfrm>
          <a:prstGeom prst="straightConnector1">
            <a:avLst/>
          </a:prstGeom>
          <a:noFill/>
          <a:ln w="63500" cap="rnd" cmpd="sng">
            <a:solidFill>
              <a:srgbClr val="FF7F00"/>
            </a:solidFill>
            <a:prstDash val="solid"/>
            <a:miter/>
            <a:headEnd type="stealth" w="med" len="med"/>
            <a:tailEnd type="none" w="med" len="med"/>
          </a:ln>
        </p:spPr>
      </p:cxnSp>
      <p:sp>
        <p:nvSpPr>
          <p:cNvPr id="408" name="Shape 408"/>
          <p:cNvSpPr txBox="1"/>
          <p:nvPr/>
        </p:nvSpPr>
        <p:spPr>
          <a:xfrm>
            <a:off x="9004375" y="7424732"/>
            <a:ext cx="7118400" cy="698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a:t>
            </a:r>
            <a:r>
              <a:rPr lang="en-US" sz="3200" u="none" strike="noStrike" cap="none">
                <a:solidFill>
                  <a:srgbClr val="00FFFF"/>
                </a:solidFill>
                <a:latin typeface="Arial" charset="0"/>
                <a:ea typeface="Arial" charset="0"/>
                <a:cs typeface="Arial" charset="0"/>
                <a:sym typeface="Cabin"/>
              </a:rPr>
              <a:t>'csev'</a:t>
            </a:r>
            <a:r>
              <a:rPr lang="en-US" sz="3200" u="none" strike="noStrike" cap="none">
                <a:solidFill>
                  <a:srgbClr val="FF00FF"/>
                </a:solidFill>
                <a:latin typeface="Arial" charset="0"/>
                <a:ea typeface="Arial" charset="0"/>
                <a:cs typeface="Arial" charset="0"/>
                <a:sym typeface="Cabin"/>
              </a:rPr>
              <a:t>: 2, </a:t>
            </a:r>
            <a:r>
              <a:rPr lang="en-US" sz="3200" u="none" strike="noStrike" cap="none">
                <a:solidFill>
                  <a:srgbClr val="00FFFF"/>
                </a:solidFill>
                <a:latin typeface="Arial" charset="0"/>
                <a:ea typeface="Arial" charset="0"/>
                <a:cs typeface="Arial" charset="0"/>
                <a:sym typeface="Cabin"/>
              </a:rPr>
              <a:t>'zqian'</a:t>
            </a:r>
            <a:r>
              <a:rPr lang="en-US" sz="3200" u="none" strike="noStrike" cap="none">
                <a:solidFill>
                  <a:srgbClr val="FF00FF"/>
                </a:solidFill>
                <a:latin typeface="Arial" charset="0"/>
                <a:ea typeface="Arial" charset="0"/>
                <a:cs typeface="Arial" charset="0"/>
                <a:sym typeface="Cabin"/>
              </a:rPr>
              <a:t>: 1,</a:t>
            </a:r>
            <a:r>
              <a:rPr lang="en-US" sz="3200" u="none" strike="noStrike" cap="none">
                <a:solidFill>
                  <a:srgbClr val="00FFFF"/>
                </a:solidFill>
                <a:latin typeface="Arial" charset="0"/>
                <a:ea typeface="Arial" charset="0"/>
                <a:cs typeface="Arial" charset="0"/>
                <a:sym typeface="Cabin"/>
              </a:rPr>
              <a:t> 'cwen'</a:t>
            </a:r>
            <a:r>
              <a:rPr lang="en-US" sz="3200" u="none" strike="noStrike" cap="none">
                <a:solidFill>
                  <a:srgbClr val="FF00FF"/>
                </a:solidFill>
                <a:latin typeface="Arial" charset="0"/>
                <a:ea typeface="Arial" charset="0"/>
                <a:cs typeface="Arial" charset="0"/>
                <a:sym typeface="Cabin"/>
              </a:rPr>
              <a:t>: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Shape 413"/>
          <p:cNvPicPr preferRelativeResize="0"/>
          <p:nvPr/>
        </p:nvPicPr>
        <p:blipFill rotWithShape="1">
          <a:blip r:embed="rId3">
            <a:alphaModFix/>
          </a:blip>
          <a:srcRect/>
          <a:stretch/>
        </p:blipFill>
        <p:spPr>
          <a:xfrm>
            <a:off x="12269972" y="3187700"/>
            <a:ext cx="3628838" cy="2936653"/>
          </a:xfrm>
          <a:prstGeom prst="rect">
            <a:avLst/>
          </a:prstGeom>
          <a:noFill/>
          <a:ln>
            <a:noFill/>
          </a:ln>
        </p:spPr>
      </p:pic>
      <p:sp>
        <p:nvSpPr>
          <p:cNvPr id="414" name="Shape 414"/>
          <p:cNvSpPr txBox="1"/>
          <p:nvPr/>
        </p:nvSpPr>
        <p:spPr>
          <a:xfrm>
            <a:off x="3020973" y="7302601"/>
            <a:ext cx="10558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http://www.youtube.com/watch?v=EHJ9uYx5L58</a:t>
            </a:r>
          </a:p>
        </p:txBody>
      </p:sp>
      <p:sp>
        <p:nvSpPr>
          <p:cNvPr id="415" name="Shape 415"/>
          <p:cNvSpPr txBox="1"/>
          <p:nvPr/>
        </p:nvSpPr>
        <p:spPr>
          <a:xfrm>
            <a:off x="508000" y="3810000"/>
            <a:ext cx="11761972" cy="2154236"/>
          </a:xfrm>
          <a:prstGeom prst="rect">
            <a:avLst/>
          </a:prstGeom>
          <a:noFill/>
          <a:ln>
            <a:noFill/>
          </a:ln>
        </p:spPr>
        <p:txBody>
          <a:bodyPr lIns="0" tIns="0" rIns="0" bIns="0" anchor="ctr" anchorCtr="0">
            <a:noAutofit/>
          </a:bodyPr>
          <a:lstStyle/>
          <a:p>
            <a:pPr lvl="0">
              <a:buClr>
                <a:srgbClr val="00FF00"/>
              </a:buClr>
              <a:buSzPct val="25000"/>
            </a:pPr>
            <a:r>
              <a:rPr lang="es-419" sz="2800" dirty="0">
                <a:solidFill>
                  <a:srgbClr val="00FF00"/>
                </a:solidFill>
                <a:latin typeface="Courier New"/>
                <a:ea typeface="Courier New"/>
                <a:cs typeface="Courier New"/>
                <a:sym typeface="Courier New"/>
              </a:rPr>
              <a:t>contadores</a:t>
            </a:r>
            <a:r>
              <a:rPr lang="es-419" sz="2800" dirty="0">
                <a:solidFill>
                  <a:schemeClr val="lt1"/>
                </a:solidFill>
                <a:latin typeface="Courier New"/>
                <a:ea typeface="Courier New"/>
                <a:cs typeface="Courier New"/>
                <a:sym typeface="Courier New"/>
              </a:rPr>
              <a:t> = </a:t>
            </a:r>
            <a:r>
              <a:rPr lang="es-419" sz="2800" dirty="0" err="1">
                <a:solidFill>
                  <a:srgbClr val="FF00FF"/>
                </a:solidFill>
                <a:latin typeface="Courier New"/>
                <a:ea typeface="Courier New"/>
                <a:cs typeface="Courier New"/>
                <a:sym typeface="Courier New"/>
              </a:rPr>
              <a:t>dict</a:t>
            </a:r>
            <a:r>
              <a:rPr lang="es-419" sz="2800" dirty="0">
                <a:solidFill>
                  <a:schemeClr val="lt1"/>
                </a:solidFill>
                <a:latin typeface="Courier New"/>
                <a:ea typeface="Courier New"/>
                <a:cs typeface="Courier New"/>
                <a:sym typeface="Courier New"/>
              </a:rPr>
              <a:t>()</a:t>
            </a:r>
          </a:p>
          <a:p>
            <a:pPr lvl="0">
              <a:buClr>
                <a:srgbClr val="00FF00"/>
              </a:buClr>
              <a:buSzPct val="25000"/>
            </a:pP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csev</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zqian</a:t>
            </a:r>
            <a:r>
              <a:rPr lang="es-419" sz="2800" dirty="0">
                <a:solidFill>
                  <a:schemeClr val="lt1"/>
                </a:solidFill>
                <a:latin typeface="Courier New"/>
                <a:ea typeface="Courier New"/>
                <a:cs typeface="Courier New"/>
                <a:sym typeface="Courier New"/>
              </a:rPr>
              <a:t>', '</a:t>
            </a:r>
            <a:r>
              <a:rPr lang="es-419" sz="2800" dirty="0" err="1">
                <a:solidFill>
                  <a:schemeClr val="lt1"/>
                </a:solidFill>
                <a:latin typeface="Courier New"/>
                <a:ea typeface="Courier New"/>
                <a:cs typeface="Courier New"/>
                <a:sym typeface="Courier New"/>
              </a:rPr>
              <a:t>cwen</a:t>
            </a:r>
            <a:r>
              <a:rPr lang="es-419" sz="2800" dirty="0">
                <a:solidFill>
                  <a:schemeClr val="lt1"/>
                </a:solidFill>
                <a:latin typeface="Courier New"/>
                <a:ea typeface="Courier New"/>
                <a:cs typeface="Courier New"/>
                <a:sym typeface="Courier New"/>
              </a:rPr>
              <a:t>']</a:t>
            </a:r>
          </a:p>
          <a:p>
            <a:pPr lvl="0">
              <a:buClr>
                <a:srgbClr val="FFFF00"/>
              </a:buClr>
              <a:buSzPct val="25000"/>
            </a:pPr>
            <a:r>
              <a:rPr lang="es-419" sz="2800" dirty="0" err="1">
                <a:solidFill>
                  <a:srgbClr val="FFFF00"/>
                </a:solidFill>
                <a:latin typeface="Courier New"/>
                <a:ea typeface="Courier New"/>
                <a:cs typeface="Courier New"/>
                <a:sym typeface="Courier New"/>
              </a:rPr>
              <a:t>for</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in</a:t>
            </a: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nombres</a:t>
            </a:r>
            <a:r>
              <a:rPr lang="es-419" sz="2800" dirty="0">
                <a:solidFill>
                  <a:schemeClr val="lt1"/>
                </a:solidFill>
                <a:latin typeface="Courier New"/>
                <a:ea typeface="Courier New"/>
                <a:cs typeface="Courier New"/>
                <a:sym typeface="Courier New"/>
              </a:rPr>
              <a:t> :</a:t>
            </a:r>
          </a:p>
          <a:p>
            <a:pPr lvl="0">
              <a:buClr>
                <a:srgbClr val="FFFF00"/>
              </a:buClr>
              <a:buSzPct val="25000"/>
            </a:pPr>
            <a:r>
              <a:rPr lang="es-419" sz="2800" dirty="0">
                <a:solidFill>
                  <a:schemeClr val="lt1"/>
                </a:solidFill>
                <a:latin typeface="Courier New"/>
                <a:ea typeface="Courier New"/>
                <a:cs typeface="Courier New"/>
                <a:sym typeface="Courier New"/>
              </a:rPr>
              <a:t>    </a:t>
            </a:r>
            <a:r>
              <a:rPr lang="es-419" sz="2800" dirty="0">
                <a:solidFill>
                  <a:srgbClr val="00FF00"/>
                </a:solidFill>
                <a:latin typeface="Courier New"/>
                <a:ea typeface="Courier New"/>
                <a:cs typeface="Courier New"/>
                <a:sym typeface="Courier New"/>
              </a:rPr>
              <a:t>contadores</a:t>
            </a:r>
            <a:r>
              <a:rPr lang="es-419" sz="2800" dirty="0">
                <a:solidFill>
                  <a:srgbClr val="00FFFF"/>
                </a:solidFill>
                <a:latin typeface="Courier New"/>
                <a:ea typeface="Courier New"/>
                <a:cs typeface="Courier New"/>
                <a:sym typeface="Courier New"/>
              </a:rPr>
              <a:t>[nombre]</a:t>
            </a:r>
            <a:r>
              <a:rPr lang="es-419" sz="2800" dirty="0">
                <a:solidFill>
                  <a:schemeClr val="lt1"/>
                </a:solidFill>
                <a:latin typeface="Courier New"/>
                <a:ea typeface="Courier New"/>
                <a:cs typeface="Courier New"/>
                <a:sym typeface="Courier New"/>
              </a:rPr>
              <a:t> = </a:t>
            </a:r>
            <a:r>
              <a:rPr lang="es-419" sz="2800" dirty="0" err="1">
                <a:solidFill>
                  <a:srgbClr val="00FF00"/>
                </a:solidFill>
                <a:latin typeface="Courier New"/>
                <a:ea typeface="Courier New"/>
                <a:cs typeface="Courier New"/>
                <a:sym typeface="Courier New"/>
              </a:rPr>
              <a:t>contadores</a:t>
            </a:r>
            <a:r>
              <a:rPr lang="es-419" sz="2800" dirty="0" err="1">
                <a:solidFill>
                  <a:srgbClr val="FF00FF"/>
                </a:solidFill>
                <a:latin typeface="Courier New"/>
                <a:ea typeface="Courier New"/>
                <a:cs typeface="Courier New"/>
                <a:sym typeface="Courier New"/>
              </a:rPr>
              <a:t>.get</a:t>
            </a:r>
            <a:r>
              <a:rPr lang="es-419" sz="2800" dirty="0">
                <a:solidFill>
                  <a:srgbClr val="00FF00"/>
                </a:solidFill>
                <a:latin typeface="Courier New"/>
                <a:ea typeface="Courier New"/>
                <a:cs typeface="Courier New"/>
                <a:sym typeface="Courier New"/>
              </a:rPr>
              <a:t>(</a:t>
            </a:r>
            <a:r>
              <a:rPr lang="es-419" sz="2800" dirty="0">
                <a:solidFill>
                  <a:srgbClr val="00FFFF"/>
                </a:solidFill>
                <a:latin typeface="Courier New"/>
                <a:ea typeface="Courier New"/>
                <a:cs typeface="Courier New"/>
                <a:sym typeface="Courier New"/>
              </a:rPr>
              <a:t>nombre, </a:t>
            </a:r>
            <a:r>
              <a:rPr lang="es-419" sz="2800" dirty="0">
                <a:solidFill>
                  <a:srgbClr val="FF7F00"/>
                </a:solidFill>
                <a:latin typeface="Courier New"/>
                <a:ea typeface="Courier New"/>
                <a:cs typeface="Courier New"/>
                <a:sym typeface="Courier New"/>
              </a:rPr>
              <a:t>0</a:t>
            </a:r>
            <a:r>
              <a:rPr lang="es-419" sz="2800" dirty="0">
                <a:solidFill>
                  <a:srgbClr val="00FFFF"/>
                </a:solidFill>
                <a:latin typeface="Courier New"/>
                <a:ea typeface="Courier New"/>
                <a:cs typeface="Courier New"/>
                <a:sym typeface="Courier New"/>
              </a:rPr>
              <a:t>)</a:t>
            </a:r>
            <a:r>
              <a:rPr lang="es-419" sz="2800" dirty="0">
                <a:solidFill>
                  <a:schemeClr val="lt1"/>
                </a:solidFill>
                <a:latin typeface="Courier New"/>
                <a:ea typeface="Courier New"/>
                <a:cs typeface="Courier New"/>
                <a:sym typeface="Courier New"/>
              </a:rPr>
              <a:t> + 1</a:t>
            </a:r>
          </a:p>
          <a:p>
            <a:pPr lvl="0">
              <a:buClr>
                <a:srgbClr val="FFFF00"/>
              </a:buClr>
              <a:buSzPct val="25000"/>
            </a:pP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a:solidFill>
                  <a:srgbClr val="00FF00"/>
                </a:solidFill>
                <a:latin typeface="Courier New"/>
                <a:ea typeface="Courier New"/>
                <a:cs typeface="Courier New"/>
                <a:sym typeface="Courier New"/>
              </a:rPr>
              <a:t>contadores</a:t>
            </a:r>
            <a:r>
              <a:rPr lang="es-419" sz="2800" dirty="0">
                <a:solidFill>
                  <a:srgbClr val="FFFF00"/>
                </a:solidFill>
                <a:latin typeface="Courier New"/>
                <a:ea typeface="Courier New"/>
                <a:cs typeface="Courier New"/>
                <a:sym typeface="Courier New"/>
              </a:rPr>
              <a:t>)</a:t>
            </a:r>
          </a:p>
        </p:txBody>
      </p:sp>
      <p:sp>
        <p:nvSpPr>
          <p:cNvPr id="416" name="Shape 41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n-US" sz="7600" dirty="0" err="1">
                <a:solidFill>
                  <a:srgbClr val="FFD966"/>
                </a:solidFill>
                <a:latin typeface="Arial" charset="0"/>
                <a:ea typeface="Arial" charset="0"/>
                <a:cs typeface="Arial" charset="0"/>
                <a:sym typeface="Cabin"/>
              </a:rPr>
              <a:t>Conteo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Simplificado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usando</a:t>
            </a:r>
            <a:r>
              <a:rPr lang="en-US" sz="7600" dirty="0">
                <a:solidFill>
                  <a:srgbClr val="FFD966"/>
                </a:solidFill>
                <a:latin typeface="Arial" charset="0"/>
                <a:ea typeface="Arial" charset="0"/>
                <a:cs typeface="Arial" charset="0"/>
                <a:sym typeface="Cabin"/>
              </a:rPr>
              <a:t> </a:t>
            </a:r>
            <a:r>
              <a:rPr lang="en-US" sz="7600" dirty="0">
                <a:solidFill>
                  <a:srgbClr val="FF00FF"/>
                </a:solidFill>
                <a:latin typeface="Arial" charset="0"/>
                <a:ea typeface="Arial" charset="0"/>
                <a:cs typeface="Arial" charset="0"/>
                <a:sym typeface="Cabin"/>
              </a:rPr>
              <a:t>get()</a:t>
            </a:r>
            <a:endParaRPr lang="en-US" sz="7600" u="none" strike="noStrike" cap="none" dirty="0">
              <a:solidFill>
                <a:srgbClr val="FF00FF"/>
              </a:solidFill>
              <a:latin typeface="Arial" charset="0"/>
              <a:ea typeface="Arial" charset="0"/>
              <a:cs typeface="Arial" charset="0"/>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155700" y="789709"/>
            <a:ext cx="9788525" cy="1750290"/>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a:solidFill>
                  <a:srgbClr val="FFD966"/>
                </a:solidFill>
                <a:latin typeface="Arial" charset="0"/>
                <a:ea typeface="Arial" charset="0"/>
                <a:cs typeface="Arial" charset="0"/>
                <a:sym typeface="Cabin"/>
              </a:rPr>
              <a:t>¿</a:t>
            </a:r>
            <a:r>
              <a:rPr lang="en-US" sz="7600" dirty="0" err="1">
                <a:solidFill>
                  <a:srgbClr val="FFD966"/>
                </a:solidFill>
                <a:latin typeface="Arial" charset="0"/>
                <a:ea typeface="Arial" charset="0"/>
                <a:cs typeface="Arial" charset="0"/>
                <a:sym typeface="Cabin"/>
              </a:rPr>
              <a:t>Qué</a:t>
            </a:r>
            <a:r>
              <a:rPr lang="en-US" sz="7600" dirty="0">
                <a:solidFill>
                  <a:srgbClr val="FFD966"/>
                </a:solidFill>
                <a:latin typeface="Arial" charset="0"/>
                <a:ea typeface="Arial" charset="0"/>
                <a:cs typeface="Arial" charset="0"/>
                <a:sym typeface="Cabin"/>
              </a:rPr>
              <a:t> Es Una </a:t>
            </a:r>
            <a:r>
              <a:rPr lang="en-US" sz="7600" dirty="0" err="1">
                <a:solidFill>
                  <a:srgbClr val="FFD966"/>
                </a:solidFill>
                <a:latin typeface="Arial" charset="0"/>
                <a:ea typeface="Arial" charset="0"/>
                <a:cs typeface="Arial" charset="0"/>
                <a:sym typeface="Cabin"/>
              </a:rPr>
              <a:t>Colección</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13" name="Shape 213"/>
          <p:cNvSpPr txBox="1">
            <a:spLocks noGrp="1"/>
          </p:cNvSpPr>
          <p:nvPr>
            <p:ph idx="1"/>
          </p:nvPr>
        </p:nvSpPr>
        <p:spPr>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Una colección es genial porque podemos poner más de un valor en ella y moverla alrededor en un paquete muy conveniente</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Tenemos un grupo de valores en una sola </a:t>
            </a:r>
            <a:r>
              <a:rPr lang="es-419" sz="3600" dirty="0">
                <a:solidFill>
                  <a:schemeClr val="lt1"/>
                </a:solidFill>
                <a:latin typeface="Arial"/>
                <a:ea typeface="Arial"/>
                <a:cs typeface="Arial"/>
                <a:sym typeface="Arial"/>
              </a:rPr>
              <a:t>“</a:t>
            </a:r>
            <a:r>
              <a:rPr lang="es-419" sz="3600" dirty="0">
                <a:solidFill>
                  <a:schemeClr val="lt1"/>
                </a:solidFill>
                <a:latin typeface="Arial" charset="0"/>
                <a:ea typeface="Arial" charset="0"/>
                <a:cs typeface="Arial" charset="0"/>
                <a:sym typeface="Cabin"/>
              </a:rPr>
              <a:t>variable</a:t>
            </a:r>
            <a:r>
              <a:rPr lang="es-419" sz="3600" dirty="0">
                <a:solidFill>
                  <a:schemeClr val="lt1"/>
                </a:solidFill>
                <a:latin typeface="Arial"/>
                <a:ea typeface="Arial"/>
                <a:cs typeface="Arial"/>
                <a:sym typeface="Arial"/>
              </a:rPr>
              <a:t>”</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Hacemos esto al tener más de un solo lugar “en” la variable</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Tenemos forma de definir los diferentes lugares en la variable</a:t>
            </a:r>
          </a:p>
        </p:txBody>
      </p:sp>
      <p:pic>
        <p:nvPicPr>
          <p:cNvPr id="214" name="Shape 214"/>
          <p:cNvPicPr preferRelativeResize="0"/>
          <p:nvPr/>
        </p:nvPicPr>
        <p:blipFill rotWithShape="1">
          <a:blip r:embed="rId3">
            <a:alphaModFix/>
          </a:blip>
          <a:srcRect/>
          <a:stretch/>
        </p:blipFill>
        <p:spPr>
          <a:xfrm>
            <a:off x="12515849" y="860850"/>
            <a:ext cx="2357975" cy="1742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0926" y="3310116"/>
            <a:ext cx="14214148" cy="1261884"/>
          </a:xfrm>
          <a:prstGeom prst="rect">
            <a:avLst/>
          </a:prstGeom>
        </p:spPr>
        <p:txBody>
          <a:bodyPr wrap="none">
            <a:spAutoFit/>
          </a:bodyPr>
          <a:lstStyle/>
          <a:p>
            <a:r>
              <a:rPr lang="en-US" sz="7600" dirty="0" err="1">
                <a:solidFill>
                  <a:srgbClr val="FFD966"/>
                </a:solidFill>
                <a:latin typeface="Arial" charset="0"/>
                <a:ea typeface="Arial" charset="0"/>
                <a:cs typeface="Arial" charset="0"/>
                <a:sym typeface="Cabin"/>
              </a:rPr>
              <a:t>Conteo</a:t>
            </a:r>
            <a:r>
              <a:rPr lang="en-US" sz="7600" dirty="0">
                <a:solidFill>
                  <a:srgbClr val="FFD966"/>
                </a:solidFill>
                <a:latin typeface="Arial" charset="0"/>
                <a:ea typeface="Arial" charset="0"/>
                <a:cs typeface="Arial" charset="0"/>
                <a:sym typeface="Cabin"/>
              </a:rPr>
              <a:t> de Palabras </a:t>
            </a:r>
            <a:r>
              <a:rPr lang="en-US" sz="7600" dirty="0" err="1">
                <a:solidFill>
                  <a:srgbClr val="FFD966"/>
                </a:solidFill>
                <a:latin typeface="Arial" charset="0"/>
                <a:ea typeface="Arial" charset="0"/>
                <a:cs typeface="Arial" charset="0"/>
                <a:sym typeface="Cabin"/>
              </a:rPr>
              <a:t>en</a:t>
            </a:r>
            <a:r>
              <a:rPr lang="en-US" sz="7600" dirty="0">
                <a:solidFill>
                  <a:srgbClr val="FFD966"/>
                </a:solidFill>
                <a:latin typeface="Arial" charset="0"/>
                <a:ea typeface="Arial" charset="0"/>
                <a:cs typeface="Arial" charset="0"/>
                <a:sym typeface="Cabin"/>
              </a:rPr>
              <a:t> un </a:t>
            </a:r>
            <a:r>
              <a:rPr lang="en-US" sz="7600" dirty="0" err="1">
                <a:solidFill>
                  <a:srgbClr val="FFD966"/>
                </a:solidFill>
                <a:latin typeface="Arial" charset="0"/>
                <a:ea typeface="Arial" charset="0"/>
                <a:cs typeface="Arial" charset="0"/>
                <a:sym typeface="Cabin"/>
              </a:rPr>
              <a:t>Texto</a:t>
            </a:r>
            <a:endParaRPr lang="en-US" dirty="0">
              <a:solidFill>
                <a:srgbClr val="FFD966"/>
              </a:solidFill>
            </a:endParaRPr>
          </a:p>
        </p:txBody>
      </p:sp>
    </p:spTree>
    <p:extLst>
      <p:ext uri="{BB962C8B-B14F-4D97-AF65-F5344CB8AC3E}">
        <p14:creationId xmlns:p14="http://schemas.microsoft.com/office/powerpoint/2010/main" val="389914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5" name="Shape 421">
            <a:extLst>
              <a:ext uri="{FF2B5EF4-FFF2-40B4-BE49-F238E27FC236}">
                <a16:creationId xmlns:a16="http://schemas.microsoft.com/office/drawing/2014/main" id="{43B39683-0E1B-4046-8C06-D68B98040D5F}"/>
              </a:ext>
            </a:extLst>
          </p:cNvPr>
          <p:cNvSpPr txBox="1"/>
          <p:nvPr/>
        </p:nvSpPr>
        <p:spPr>
          <a:xfrm>
            <a:off x="250825" y="1149352"/>
            <a:ext cx="15303500" cy="249396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2800" u="none" strike="noStrike" cap="none" dirty="0">
                <a:solidFill>
                  <a:srgbClr val="00FF00"/>
                </a:solidFill>
                <a:latin typeface="Arial" charset="0"/>
                <a:ea typeface="Arial" charset="0"/>
                <a:cs typeface="Arial" charset="0"/>
                <a:sym typeface="Cabin"/>
              </a:rPr>
              <a:t>Escribir programas (o programar) es una actividad muy creativa y gratificante. Puedes </a:t>
            </a:r>
            <a:r>
              <a:rPr lang="es-419" sz="2800" dirty="0">
                <a:solidFill>
                  <a:srgbClr val="00FF00"/>
                </a:solidFill>
                <a:latin typeface="Arial" charset="0"/>
                <a:ea typeface="Arial" charset="0"/>
                <a:cs typeface="Arial" charset="0"/>
                <a:sym typeface="Cabin"/>
              </a:rPr>
              <a:t>escribir programas por muchas razones, desde resolver un problema complicado de </a:t>
            </a:r>
            <a:r>
              <a:rPr lang="es-MX" sz="2800" dirty="0">
                <a:solidFill>
                  <a:srgbClr val="00FF00"/>
                </a:solidFill>
                <a:latin typeface="Arial" charset="0"/>
                <a:ea typeface="Arial" charset="0"/>
                <a:cs typeface="Arial" charset="0"/>
                <a:sym typeface="Cabin"/>
              </a:rPr>
              <a:t>análisis de datos hasta pasar un rato divertido con alguien resolviendo un problema.</a:t>
            </a:r>
            <a:r>
              <a:rPr lang="es-419" sz="2800" u="none" strike="noStrike" cap="none" dirty="0">
                <a:solidFill>
                  <a:srgbClr val="00FF00"/>
                </a:solidFill>
                <a:latin typeface="Arial" charset="0"/>
                <a:ea typeface="Arial" charset="0"/>
                <a:cs typeface="Arial" charset="0"/>
                <a:sym typeface="Cabin"/>
              </a:rPr>
              <a:t> Este curso asume que todos necesitan saber cómo programar, y que, una vez que aprendes a programar, serás capaz de encontrar qué quieres hacer con ese nuevo conocimiento.</a:t>
            </a:r>
          </a:p>
        </p:txBody>
      </p:sp>
      <p:sp>
        <p:nvSpPr>
          <p:cNvPr id="6" name="Shape 422">
            <a:extLst>
              <a:ext uri="{FF2B5EF4-FFF2-40B4-BE49-F238E27FC236}">
                <a16:creationId xmlns:a16="http://schemas.microsoft.com/office/drawing/2014/main" id="{AA4D1686-4EC5-48B6-9E47-13A7382CB5A0}"/>
              </a:ext>
            </a:extLst>
          </p:cNvPr>
          <p:cNvSpPr txBox="1"/>
          <p:nvPr/>
        </p:nvSpPr>
        <p:spPr>
          <a:xfrm>
            <a:off x="469900" y="3643313"/>
            <a:ext cx="15303500" cy="2017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2800" u="none" strike="noStrike" cap="none" dirty="0">
                <a:solidFill>
                  <a:srgbClr val="FFFF00"/>
                </a:solidFill>
                <a:latin typeface="Arial" charset="0"/>
                <a:ea typeface="Arial" charset="0"/>
                <a:cs typeface="Arial" charset="0"/>
                <a:sym typeface="Cabin"/>
              </a:rPr>
              <a:t>En nuestra vida diari</a:t>
            </a:r>
            <a:r>
              <a:rPr lang="es-419" sz="2800" dirty="0">
                <a:solidFill>
                  <a:srgbClr val="FFFF00"/>
                </a:solidFill>
                <a:latin typeface="Arial" charset="0"/>
                <a:ea typeface="Arial" charset="0"/>
                <a:cs typeface="Arial" charset="0"/>
                <a:sym typeface="Cabin"/>
              </a:rPr>
              <a:t>a nos encontramos rodeados de computadoras, desde computadoras portátiles hasta teléfonos celulares. Podemos pensar en esas computadoras como “asistentes personales” que pueden ocuparse de muchas cosas por nosotros.</a:t>
            </a:r>
            <a:r>
              <a:rPr lang="es-419" sz="2800" u="none" strike="noStrike" cap="none" dirty="0">
                <a:solidFill>
                  <a:srgbClr val="FFFF00"/>
                </a:solidFill>
                <a:latin typeface="Arial" charset="0"/>
                <a:ea typeface="Arial" charset="0"/>
                <a:cs typeface="Arial" charset="0"/>
                <a:sym typeface="Cabin"/>
              </a:rPr>
              <a:t> El hardwar</a:t>
            </a:r>
            <a:r>
              <a:rPr lang="es-419" sz="2800" dirty="0">
                <a:solidFill>
                  <a:srgbClr val="FFFF00"/>
                </a:solidFill>
                <a:latin typeface="Arial" charset="0"/>
                <a:ea typeface="Arial" charset="0"/>
                <a:cs typeface="Arial" charset="0"/>
                <a:sym typeface="Cabin"/>
              </a:rPr>
              <a:t>e en las computadoras de hoy es esencialmente construido para preguntarnos continuamente, “¿Qué te gustaría que haga ahora?</a:t>
            </a:r>
            <a:r>
              <a:rPr lang="es-419" sz="2800" u="none" strike="noStrike" cap="none" dirty="0">
                <a:solidFill>
                  <a:srgbClr val="FFFF00"/>
                </a:solidFill>
                <a:latin typeface="Arial" charset="0"/>
                <a:ea typeface="Arial" charset="0"/>
                <a:cs typeface="Arial" charset="0"/>
                <a:sym typeface="Cabin"/>
              </a:rPr>
              <a:t>”</a:t>
            </a:r>
          </a:p>
        </p:txBody>
      </p:sp>
      <p:sp>
        <p:nvSpPr>
          <p:cNvPr id="7" name="Shape 423">
            <a:extLst>
              <a:ext uri="{FF2B5EF4-FFF2-40B4-BE49-F238E27FC236}">
                <a16:creationId xmlns:a16="http://schemas.microsoft.com/office/drawing/2014/main" id="{E8BB7E98-4796-49F6-8C39-F5B6C75CA03C}"/>
              </a:ext>
            </a:extLst>
          </p:cNvPr>
          <p:cNvSpPr txBox="1"/>
          <p:nvPr/>
        </p:nvSpPr>
        <p:spPr>
          <a:xfrm>
            <a:off x="469900" y="5849631"/>
            <a:ext cx="15303500" cy="2578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419" sz="2800" u="none" strike="noStrike" cap="none" dirty="0">
                <a:solidFill>
                  <a:srgbClr val="00FFFF"/>
                </a:solidFill>
                <a:latin typeface="Arial" charset="0"/>
                <a:ea typeface="Arial" charset="0"/>
                <a:cs typeface="Arial" charset="0"/>
                <a:sym typeface="Cabin"/>
              </a:rPr>
              <a:t>Nuestras computadoras son rápidas y tienen </a:t>
            </a:r>
            <a:r>
              <a:rPr lang="es-419" sz="2800" dirty="0">
                <a:solidFill>
                  <a:srgbClr val="00FFFF"/>
                </a:solidFill>
                <a:latin typeface="Arial" charset="0"/>
                <a:ea typeface="Arial" charset="0"/>
                <a:cs typeface="Arial" charset="0"/>
                <a:sym typeface="Cabin"/>
              </a:rPr>
              <a:t>cantidades grandes de memoria, y pueden sernos muy útiles solamente si sabemos hablar el lenguaje correcto para explicarle a la computadora lo que queremos que haga ahora. Si supiéramos este lenguaje podríamos decirle a la computadora que se encargue de las tareas que repetimos con frecuencia. Es interesante saber que las cosas que las computadoras pueden hacer mejor son con frecuencia las cosas que los humanos encontramos aburridas y poco interesantes.</a:t>
            </a:r>
            <a:endParaRPr lang="es-419" sz="2800" u="none" strike="noStrike" cap="none" dirty="0">
              <a:solidFill>
                <a:srgbClr val="00FFFF"/>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Shape 434"/>
          <p:cNvSpPr txBox="1">
            <a:spLocks noGrp="1"/>
          </p:cNvSpPr>
          <p:nvPr>
            <p:ph type="title"/>
          </p:nvPr>
        </p:nvSpPr>
        <p:spPr>
          <a:xfrm>
            <a:off x="1155700" y="789709"/>
            <a:ext cx="13423271" cy="1750290"/>
          </a:xfrm>
          <a:prstGeom prst="rect">
            <a:avLst/>
          </a:prstGeom>
          <a:noFill/>
          <a:ln>
            <a:noFill/>
          </a:ln>
        </p:spPr>
        <p:txBody>
          <a:bodyPr lIns="38100" tIns="38100" rIns="38100" bIns="38100" anchor="ctr" anchorCtr="0">
            <a:noAutofit/>
          </a:bodyPr>
          <a:lstStyle/>
          <a:p>
            <a:pPr lvl="0">
              <a:spcBef>
                <a:spcPts val="0"/>
              </a:spcBef>
              <a:buClr>
                <a:srgbClr val="FF00FF"/>
              </a:buClr>
              <a:buSzPct val="25000"/>
            </a:pPr>
            <a:r>
              <a:rPr lang="en-US" sz="7600" dirty="0" err="1">
                <a:solidFill>
                  <a:srgbClr val="FFD966"/>
                </a:solidFill>
                <a:latin typeface="Arial" charset="0"/>
                <a:ea typeface="Arial" charset="0"/>
                <a:cs typeface="Arial" charset="0"/>
                <a:sym typeface="Cabin"/>
              </a:rPr>
              <a:t>Patrón</a:t>
            </a:r>
            <a:r>
              <a:rPr lang="en-US" sz="7600" dirty="0">
                <a:solidFill>
                  <a:srgbClr val="FFD966"/>
                </a:solidFill>
                <a:latin typeface="Arial" charset="0"/>
                <a:ea typeface="Arial" charset="0"/>
                <a:cs typeface="Arial" charset="0"/>
                <a:sym typeface="Cabin"/>
              </a:rPr>
              <a:t> del Contador</a:t>
            </a:r>
            <a:endParaRPr lang="en-US" sz="7600" u="none" strike="noStrike" cap="none" dirty="0">
              <a:solidFill>
                <a:srgbClr val="FFD966"/>
              </a:solidFill>
              <a:latin typeface="Arial" charset="0"/>
              <a:ea typeface="Arial" charset="0"/>
              <a:cs typeface="Arial" charset="0"/>
              <a:sym typeface="Cabin"/>
            </a:endParaRPr>
          </a:p>
        </p:txBody>
      </p:sp>
      <p:sp>
        <p:nvSpPr>
          <p:cNvPr id="435" name="Shape 435"/>
          <p:cNvSpPr txBox="1"/>
          <p:nvPr/>
        </p:nvSpPr>
        <p:spPr>
          <a:xfrm>
            <a:off x="875399" y="2305400"/>
            <a:ext cx="13053251" cy="5724175"/>
          </a:xfrm>
          <a:prstGeom prst="rect">
            <a:avLst/>
          </a:prstGeom>
          <a:noFill/>
          <a:ln>
            <a:noFill/>
          </a:ln>
        </p:spPr>
        <p:txBody>
          <a:bodyPr lIns="0" tIns="0" rIns="0" bIns="0" anchor="ctr" anchorCtr="0">
            <a:noAutofit/>
          </a:bodyPr>
          <a:lstStyle/>
          <a:p>
            <a:pPr lvl="0">
              <a:buClr>
                <a:srgbClr val="00FF00"/>
              </a:buClr>
              <a:buSzPct val="25000"/>
            </a:pP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 = </a:t>
            </a:r>
            <a:r>
              <a:rPr lang="es-419" sz="3000" dirty="0" err="1">
                <a:solidFill>
                  <a:srgbClr val="00FFFF"/>
                </a:solidFill>
                <a:latin typeface="Courier New"/>
                <a:ea typeface="Courier New"/>
                <a:cs typeface="Courier New"/>
                <a:sym typeface="Courier New"/>
              </a:rPr>
              <a:t>dict</a:t>
            </a:r>
            <a:r>
              <a:rPr lang="es-419" sz="3000" dirty="0">
                <a:solidFill>
                  <a:schemeClr val="lt1"/>
                </a:solidFill>
                <a:latin typeface="Courier New"/>
                <a:ea typeface="Courier New"/>
                <a:cs typeface="Courier New"/>
                <a:sym typeface="Courier New"/>
              </a:rPr>
              <a:t>()</a:t>
            </a:r>
          </a:p>
          <a:p>
            <a:pPr lvl="0">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'Ingresa una línea de texto:'</a:t>
            </a:r>
            <a:r>
              <a:rPr lang="es-419" sz="3000" dirty="0">
                <a:solidFill>
                  <a:srgbClr val="FFFF00"/>
                </a:solidFill>
                <a:latin typeface="Courier New"/>
                <a:ea typeface="Courier New"/>
                <a:cs typeface="Courier New"/>
                <a:sym typeface="Courier New"/>
              </a:rPr>
              <a:t>)</a:t>
            </a:r>
          </a:p>
          <a:p>
            <a:pPr lvl="0">
              <a:buClr>
                <a:schemeClr val="lt1"/>
              </a:buClr>
              <a:buSzPct val="25000"/>
            </a:pPr>
            <a:r>
              <a:rPr lang="es-419" sz="3000" dirty="0" err="1">
                <a:solidFill>
                  <a:schemeClr val="lt1"/>
                </a:solidFill>
                <a:latin typeface="Courier New"/>
                <a:ea typeface="Courier New"/>
                <a:cs typeface="Courier New"/>
                <a:sym typeface="Courier New"/>
              </a:rPr>
              <a:t>lineaa</a:t>
            </a:r>
            <a:r>
              <a:rPr lang="es-419" sz="3000" dirty="0">
                <a:solidFill>
                  <a:schemeClr val="lt1"/>
                </a:solidFill>
                <a:latin typeface="Courier New"/>
                <a:ea typeface="Courier New"/>
                <a:cs typeface="Courier New"/>
                <a:sym typeface="Courier New"/>
              </a:rPr>
              <a:t> = </a:t>
            </a:r>
            <a:r>
              <a:rPr lang="es-419" sz="3000" dirty="0">
                <a:solidFill>
                  <a:srgbClr val="FF00FF"/>
                </a:solidFill>
                <a:latin typeface="Courier New"/>
                <a:ea typeface="Courier New"/>
                <a:cs typeface="Courier New"/>
                <a:sym typeface="Courier New"/>
              </a:rPr>
              <a:t>input</a:t>
            </a:r>
            <a:r>
              <a:rPr lang="es-419" sz="3000" dirty="0">
                <a:solidFill>
                  <a:schemeClr val="lt1"/>
                </a:solidFill>
                <a:latin typeface="Courier New"/>
                <a:ea typeface="Courier New"/>
                <a:cs typeface="Courier New"/>
                <a:sym typeface="Courier New"/>
              </a:rPr>
              <a:t>('')</a:t>
            </a:r>
          </a:p>
          <a:p>
            <a:pPr lvl="0" algn="ctr"/>
            <a:endParaRPr lang="es-419" sz="3000" dirty="0">
              <a:solidFill>
                <a:schemeClr val="lt1"/>
              </a:solidFill>
              <a:latin typeface="Courier New"/>
              <a:ea typeface="Courier New"/>
              <a:cs typeface="Courier New"/>
              <a:sym typeface="Courier New"/>
            </a:endParaRPr>
          </a:p>
          <a:p>
            <a:pPr lvl="0">
              <a:buClr>
                <a:schemeClr val="lt1"/>
              </a:buClr>
              <a:buSzPct val="25000"/>
            </a:pPr>
            <a:r>
              <a:rPr lang="es-419" sz="3000" dirty="0">
                <a:solidFill>
                  <a:schemeClr val="lt1"/>
                </a:solidFill>
                <a:latin typeface="Courier New"/>
                <a:ea typeface="Courier New"/>
                <a:cs typeface="Courier New"/>
                <a:sym typeface="Courier New"/>
              </a:rPr>
              <a:t>palabras = </a:t>
            </a:r>
            <a:r>
              <a:rPr lang="es-419" sz="3000" dirty="0" err="1">
                <a:solidFill>
                  <a:schemeClr val="lt1"/>
                </a:solidFill>
                <a:latin typeface="Courier New"/>
                <a:ea typeface="Courier New"/>
                <a:cs typeface="Courier New"/>
                <a:sym typeface="Courier New"/>
              </a:rPr>
              <a:t>lineaa.</a:t>
            </a:r>
            <a:r>
              <a:rPr lang="es-419" sz="3000" dirty="0" err="1">
                <a:solidFill>
                  <a:srgbClr val="FF00FF"/>
                </a:solidFill>
                <a:latin typeface="Courier New"/>
                <a:ea typeface="Courier New"/>
                <a:cs typeface="Courier New"/>
                <a:sym typeface="Courier New"/>
              </a:rPr>
              <a:t>split</a:t>
            </a:r>
            <a:r>
              <a:rPr lang="es-419" sz="3000" dirty="0">
                <a:solidFill>
                  <a:schemeClr val="lt1"/>
                </a:solidFill>
                <a:latin typeface="Courier New"/>
                <a:ea typeface="Courier New"/>
                <a:cs typeface="Courier New"/>
                <a:sym typeface="Courier New"/>
              </a:rPr>
              <a:t>()</a:t>
            </a:r>
          </a:p>
          <a:p>
            <a:pPr lvl="0" algn="ctr"/>
            <a:endParaRPr lang="es-419" sz="3000" dirty="0">
              <a:solidFill>
                <a:schemeClr val="lt1"/>
              </a:solidFill>
              <a:latin typeface="Courier New"/>
              <a:ea typeface="Courier New"/>
              <a:cs typeface="Courier New"/>
              <a:sym typeface="Courier New"/>
            </a:endParaRPr>
          </a:p>
          <a:p>
            <a:pPr>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'Palabras:', palabras</a:t>
            </a:r>
            <a:r>
              <a:rPr lang="es-419" sz="3000" dirty="0">
                <a:solidFill>
                  <a:srgbClr val="FFFF00"/>
                </a:solidFill>
                <a:latin typeface="Courier New"/>
                <a:ea typeface="Courier New"/>
                <a:cs typeface="Courier New"/>
                <a:sym typeface="Courier New"/>
              </a:rPr>
              <a:t>)</a:t>
            </a:r>
            <a:endParaRPr lang="es-419" sz="3000" dirty="0">
              <a:solidFill>
                <a:schemeClr val="lt1"/>
              </a:solidFill>
              <a:latin typeface="Courier New"/>
              <a:ea typeface="Courier New"/>
              <a:cs typeface="Courier New"/>
              <a:sym typeface="Courier New"/>
            </a:endParaRPr>
          </a:p>
          <a:p>
            <a:pPr lvl="0" algn="ctr"/>
            <a:endParaRPr lang="es-419" sz="3000" dirty="0">
              <a:solidFill>
                <a:srgbClr val="FFFF00"/>
              </a:solidFill>
              <a:latin typeface="Courier New"/>
              <a:ea typeface="Courier New"/>
              <a:cs typeface="Courier New"/>
              <a:sym typeface="Courier New"/>
            </a:endParaRPr>
          </a:p>
          <a:p>
            <a:pPr>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'Contando...'</a:t>
            </a:r>
            <a:r>
              <a:rPr lang="es-419" sz="3000" dirty="0">
                <a:solidFill>
                  <a:srgbClr val="FFFF00"/>
                </a:solidFill>
                <a:latin typeface="Courier New"/>
                <a:ea typeface="Courier New"/>
                <a:cs typeface="Courier New"/>
                <a:sym typeface="Courier New"/>
              </a:rPr>
              <a:t>)</a:t>
            </a:r>
            <a:endParaRPr lang="es-419" sz="3000" dirty="0">
              <a:solidFill>
                <a:schemeClr val="lt1"/>
              </a:solidFill>
              <a:latin typeface="Courier New"/>
              <a:ea typeface="Courier New"/>
              <a:cs typeface="Courier New"/>
              <a:sym typeface="Courier New"/>
            </a:endParaRPr>
          </a:p>
          <a:p>
            <a:pPr lvl="0">
              <a:buClr>
                <a:srgbClr val="FFFF00"/>
              </a:buClr>
              <a:buSzPct val="25000"/>
            </a:pPr>
            <a:r>
              <a:rPr lang="es-419" sz="3000" dirty="0" err="1">
                <a:solidFill>
                  <a:srgbClr val="FFFF00"/>
                </a:solidFill>
                <a:latin typeface="Courier New"/>
                <a:ea typeface="Courier New"/>
                <a:cs typeface="Courier New"/>
                <a:sym typeface="Courier New"/>
              </a:rPr>
              <a:t>for</a:t>
            </a:r>
            <a:r>
              <a:rPr lang="es-419" sz="3000" dirty="0">
                <a:solidFill>
                  <a:schemeClr val="lt1"/>
                </a:solidFill>
                <a:latin typeface="Courier New"/>
                <a:ea typeface="Courier New"/>
                <a:cs typeface="Courier New"/>
                <a:sym typeface="Courier New"/>
              </a:rPr>
              <a:t> palabra </a:t>
            </a:r>
            <a:r>
              <a:rPr lang="es-419" sz="3000" dirty="0">
                <a:solidFill>
                  <a:srgbClr val="FFFF00"/>
                </a:solidFill>
                <a:latin typeface="Courier New"/>
                <a:ea typeface="Courier New"/>
                <a:cs typeface="Courier New"/>
                <a:sym typeface="Courier New"/>
              </a:rPr>
              <a:t>in</a:t>
            </a:r>
            <a:r>
              <a:rPr lang="es-419" sz="3000" dirty="0">
                <a:solidFill>
                  <a:schemeClr val="lt1"/>
                </a:solidFill>
                <a:latin typeface="Courier New"/>
                <a:ea typeface="Courier New"/>
                <a:cs typeface="Courier New"/>
                <a:sym typeface="Courier New"/>
              </a:rPr>
              <a:t> palabras:</a:t>
            </a:r>
          </a:p>
          <a:p>
            <a:pPr lvl="0">
              <a:buClr>
                <a:schemeClr val="lt1"/>
              </a:buClr>
              <a:buSzPct val="25000"/>
            </a:pPr>
            <a:r>
              <a:rPr lang="es-419" sz="3000" dirty="0">
                <a:solidFill>
                  <a:schemeClr val="lt1"/>
                </a:solidFill>
                <a:latin typeface="Courier New"/>
                <a:ea typeface="Courier New"/>
                <a:cs typeface="Courier New"/>
                <a:sym typeface="Courier New"/>
              </a:rPr>
              <a:t>    </a:t>
            </a:r>
            <a:r>
              <a:rPr lang="es-419" sz="3000" dirty="0">
                <a:solidFill>
                  <a:srgbClr val="00FF00"/>
                </a:solidFill>
                <a:latin typeface="Courier New"/>
                <a:ea typeface="Courier New"/>
                <a:cs typeface="Courier New"/>
                <a:sym typeface="Courier New"/>
              </a:rPr>
              <a:t>contadores</a:t>
            </a:r>
            <a:r>
              <a:rPr lang="es-419" sz="3000" dirty="0">
                <a:solidFill>
                  <a:schemeClr val="lt1"/>
                </a:solidFill>
                <a:latin typeface="Courier New"/>
                <a:ea typeface="Courier New"/>
                <a:cs typeface="Courier New"/>
                <a:sym typeface="Courier New"/>
              </a:rPr>
              <a:t>[palabra] = </a:t>
            </a:r>
            <a:r>
              <a:rPr lang="es-419" sz="3000" dirty="0" err="1">
                <a:solidFill>
                  <a:srgbClr val="00FF00"/>
                </a:solidFill>
                <a:latin typeface="Courier New"/>
                <a:ea typeface="Courier New"/>
                <a:cs typeface="Courier New"/>
                <a:sym typeface="Courier New"/>
              </a:rPr>
              <a:t>contadores</a:t>
            </a:r>
            <a:r>
              <a:rPr lang="es-419" sz="3000" dirty="0" err="1">
                <a:solidFill>
                  <a:schemeClr val="lt1"/>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get</a:t>
            </a:r>
            <a:r>
              <a:rPr lang="es-419" sz="3000" dirty="0">
                <a:solidFill>
                  <a:schemeClr val="lt1"/>
                </a:solidFill>
                <a:latin typeface="Courier New"/>
                <a:ea typeface="Courier New"/>
                <a:cs typeface="Courier New"/>
                <a:sym typeface="Courier New"/>
              </a:rPr>
              <a:t>(palabra,0) + 1</a:t>
            </a:r>
          </a:p>
          <a:p>
            <a:pPr>
              <a:buClr>
                <a:srgbClr val="FFFF00"/>
              </a:buClr>
              <a:buSzPct val="25000"/>
            </a:pP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a:solidFill>
                  <a:schemeClr val="lt1"/>
                </a:solidFill>
                <a:latin typeface="Courier New"/>
                <a:ea typeface="Courier New"/>
                <a:cs typeface="Courier New"/>
                <a:sym typeface="Courier New"/>
              </a:rPr>
              <a:t>'Contadores', </a:t>
            </a:r>
            <a:r>
              <a:rPr lang="es-419" sz="3000" dirty="0">
                <a:solidFill>
                  <a:srgbClr val="00FF00"/>
                </a:solidFill>
                <a:latin typeface="Courier New"/>
                <a:ea typeface="Courier New"/>
                <a:cs typeface="Courier New"/>
                <a:sym typeface="Courier New"/>
              </a:rPr>
              <a:t>contadores</a:t>
            </a:r>
            <a:r>
              <a:rPr lang="es-419" sz="3000" dirty="0">
                <a:solidFill>
                  <a:srgbClr val="FFFF00"/>
                </a:solidFill>
                <a:latin typeface="Courier New"/>
                <a:ea typeface="Courier New"/>
                <a:cs typeface="Courier New"/>
                <a:sym typeface="Courier New"/>
              </a:rPr>
              <a:t>)</a:t>
            </a:r>
          </a:p>
        </p:txBody>
      </p:sp>
      <p:sp>
        <p:nvSpPr>
          <p:cNvPr id="436" name="Shape 436"/>
          <p:cNvSpPr txBox="1"/>
          <p:nvPr/>
        </p:nvSpPr>
        <p:spPr>
          <a:xfrm>
            <a:off x="9775075" y="2768237"/>
            <a:ext cx="5897100" cy="3787200"/>
          </a:xfrm>
          <a:prstGeom prst="rect">
            <a:avLst/>
          </a:prstGeom>
          <a:noFill/>
          <a:ln>
            <a:noFill/>
          </a:ln>
        </p:spPr>
        <p:txBody>
          <a:bodyPr lIns="0" tIns="0" rIns="0" bIns="0" anchor="ctr" anchorCtr="0">
            <a:noAutofit/>
          </a:bodyPr>
          <a:lstStyle/>
          <a:p>
            <a:pPr lvl="0">
              <a:lnSpc>
                <a:spcPct val="115000"/>
              </a:lnSpc>
              <a:buClr>
                <a:schemeClr val="lt1"/>
              </a:buClr>
              <a:buSzPct val="25000"/>
            </a:pPr>
            <a:r>
              <a:rPr lang="es-419" sz="3200" dirty="0">
                <a:solidFill>
                  <a:schemeClr val="lt1"/>
                </a:solidFill>
                <a:latin typeface="Arial" charset="0"/>
                <a:ea typeface="Arial" charset="0"/>
                <a:cs typeface="Arial" charset="0"/>
                <a:sym typeface="Cabin"/>
              </a:rPr>
              <a:t>El patrón general para contar las palabras en una línea de texto es </a:t>
            </a:r>
            <a:r>
              <a:rPr lang="es-419" sz="3200" dirty="0">
                <a:solidFill>
                  <a:srgbClr val="FF00FF"/>
                </a:solidFill>
                <a:latin typeface="Arial" charset="0"/>
                <a:ea typeface="Arial" charset="0"/>
                <a:cs typeface="Arial" charset="0"/>
                <a:sym typeface="Cabin"/>
              </a:rPr>
              <a:t>dividir</a:t>
            </a:r>
            <a:r>
              <a:rPr lang="es-419" sz="3200" dirty="0">
                <a:solidFill>
                  <a:schemeClr val="lt1"/>
                </a:solidFill>
                <a:latin typeface="Arial" charset="0"/>
                <a:ea typeface="Arial" charset="0"/>
                <a:cs typeface="Arial" charset="0"/>
                <a:sym typeface="Cabin"/>
              </a:rPr>
              <a:t> la línea en palabras, y después recorrer las palabras y usar un </a:t>
            </a:r>
            <a:r>
              <a:rPr lang="es-419" sz="3200" dirty="0">
                <a:solidFill>
                  <a:srgbClr val="00FF00"/>
                </a:solidFill>
                <a:latin typeface="Arial" charset="0"/>
                <a:ea typeface="Arial" charset="0"/>
                <a:cs typeface="Arial" charset="0"/>
                <a:sym typeface="Cabin"/>
              </a:rPr>
              <a:t>diccionario</a:t>
            </a:r>
            <a:r>
              <a:rPr lang="es-419" sz="3200" dirty="0">
                <a:solidFill>
                  <a:schemeClr val="lt1"/>
                </a:solidFill>
                <a:latin typeface="Arial" charset="0"/>
                <a:ea typeface="Arial" charset="0"/>
                <a:cs typeface="Arial" charset="0"/>
                <a:sym typeface="Cabin"/>
              </a:rPr>
              <a:t> para mantener la cuenta de cada palabra de forma independiente.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Shape 442"/>
          <p:cNvSpPr txBox="1"/>
          <p:nvPr/>
        </p:nvSpPr>
        <p:spPr>
          <a:xfrm>
            <a:off x="466075" y="1216987"/>
            <a:ext cx="11558399" cy="6350099"/>
          </a:xfrm>
          <a:prstGeom prst="rect">
            <a:avLst/>
          </a:prstGeom>
          <a:noFill/>
          <a:ln>
            <a:noFill/>
          </a:ln>
        </p:spPr>
        <p:txBody>
          <a:bodyPr lIns="0" tIns="0" rIns="0" bIns="0" anchor="ctr" anchorCtr="0">
            <a:noAutofit/>
          </a:bodyPr>
          <a:lstStyle/>
          <a:p>
            <a:pPr lvl="0">
              <a:buClr>
                <a:srgbClr val="FFFF00"/>
              </a:buClr>
              <a:buSzPct val="25000"/>
            </a:pPr>
            <a:r>
              <a:rPr lang="es-419" sz="2600" dirty="0" err="1">
                <a:solidFill>
                  <a:srgbClr val="FFFF00"/>
                </a:solidFill>
                <a:latin typeface="Courier New"/>
                <a:ea typeface="Courier New"/>
                <a:cs typeface="Courier New"/>
                <a:sym typeface="Courier New"/>
              </a:rPr>
              <a:t>python</a:t>
            </a:r>
            <a:r>
              <a:rPr lang="es-419" sz="2600" dirty="0">
                <a:solidFill>
                  <a:srgbClr val="FFFF00"/>
                </a:solidFill>
                <a:latin typeface="Courier New"/>
                <a:ea typeface="Courier New"/>
                <a:cs typeface="Courier New"/>
                <a:sym typeface="Courier New"/>
              </a:rPr>
              <a:t> contador_palabras.py </a:t>
            </a:r>
          </a:p>
          <a:p>
            <a:pPr lvl="0">
              <a:buClr>
                <a:srgbClr val="FFFF00"/>
              </a:buClr>
              <a:buSzPct val="25000"/>
            </a:pPr>
            <a:r>
              <a:rPr lang="es-419" sz="2600" dirty="0">
                <a:solidFill>
                  <a:schemeClr val="lt1"/>
                </a:solidFill>
                <a:latin typeface="Courier New"/>
                <a:ea typeface="Courier New"/>
                <a:cs typeface="Courier New"/>
                <a:sym typeface="Courier New"/>
              </a:rPr>
              <a:t>Ingresa una línea de texto:</a:t>
            </a:r>
          </a:p>
          <a:p>
            <a:pPr lvl="0">
              <a:buClr>
                <a:srgbClr val="FFFF00"/>
              </a:buClr>
              <a:buSzPct val="25000"/>
            </a:pP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payaso </a:t>
            </a:r>
            <a:r>
              <a:rPr lang="es-419" sz="2600" dirty="0" err="1">
                <a:solidFill>
                  <a:srgbClr val="FFFF00"/>
                </a:solidFill>
                <a:latin typeface="Courier New"/>
                <a:ea typeface="Courier New"/>
                <a:cs typeface="Courier New"/>
                <a:sym typeface="Courier New"/>
              </a:rPr>
              <a:t>corrio</a:t>
            </a:r>
            <a:r>
              <a:rPr lang="es-419" sz="2600" dirty="0">
                <a:solidFill>
                  <a:srgbClr val="FFFF00"/>
                </a:solidFill>
                <a:latin typeface="Courier New"/>
                <a:ea typeface="Courier New"/>
                <a:cs typeface="Courier New"/>
                <a:sym typeface="Courier New"/>
              </a:rPr>
              <a:t> </a:t>
            </a:r>
            <a:r>
              <a:rPr lang="es-419" sz="2600" dirty="0" err="1">
                <a:solidFill>
                  <a:srgbClr val="FFFF00"/>
                </a:solidFill>
                <a:latin typeface="Courier New"/>
                <a:ea typeface="Courier New"/>
                <a:cs typeface="Courier New"/>
                <a:sym typeface="Courier New"/>
              </a:rPr>
              <a:t>detras</a:t>
            </a:r>
            <a:r>
              <a:rPr lang="es-419" sz="2600" dirty="0">
                <a:solidFill>
                  <a:srgbClr val="FFFF00"/>
                </a:solidFill>
                <a:latin typeface="Courier New"/>
                <a:ea typeface="Courier New"/>
                <a:cs typeface="Courier New"/>
                <a:sym typeface="Courier New"/>
              </a:rPr>
              <a:t> del carro y </a:t>
            </a: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carro </a:t>
            </a:r>
            <a:r>
              <a:rPr lang="es-419" sz="2600" dirty="0" err="1">
                <a:solidFill>
                  <a:srgbClr val="FFFF00"/>
                </a:solidFill>
                <a:latin typeface="Courier New"/>
                <a:ea typeface="Courier New"/>
                <a:cs typeface="Courier New"/>
                <a:sym typeface="Courier New"/>
              </a:rPr>
              <a:t>corrio</a:t>
            </a:r>
            <a:r>
              <a:rPr lang="es-419" sz="2600" dirty="0">
                <a:solidFill>
                  <a:srgbClr val="FFFF00"/>
                </a:solidFill>
                <a:latin typeface="Courier New"/>
                <a:ea typeface="Courier New"/>
                <a:cs typeface="Courier New"/>
                <a:sym typeface="Courier New"/>
              </a:rPr>
              <a:t> dentro de la tienda y la tienda cayo sobre </a:t>
            </a: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payaso y </a:t>
            </a:r>
            <a:r>
              <a:rPr lang="es-419" sz="2600" dirty="0">
                <a:solidFill>
                  <a:srgbClr val="00FF00"/>
                </a:solidFill>
                <a:latin typeface="Courier New"/>
                <a:ea typeface="Courier New"/>
                <a:cs typeface="Courier New"/>
                <a:sym typeface="Courier New"/>
              </a:rPr>
              <a:t>el</a:t>
            </a:r>
            <a:r>
              <a:rPr lang="es-419" sz="2600" dirty="0">
                <a:solidFill>
                  <a:srgbClr val="FFFF00"/>
                </a:solidFill>
                <a:latin typeface="Courier New"/>
                <a:ea typeface="Courier New"/>
                <a:cs typeface="Courier New"/>
                <a:sym typeface="Courier New"/>
              </a:rPr>
              <a:t> carro </a:t>
            </a:r>
          </a:p>
          <a:p>
            <a:pPr lvl="0">
              <a:buClr>
                <a:srgbClr val="FFFF00"/>
              </a:buClr>
              <a:buSzPct val="25000"/>
            </a:pPr>
            <a:r>
              <a:rPr lang="es-419" sz="2600" dirty="0">
                <a:solidFill>
                  <a:srgbClr val="FFFF00"/>
                </a:solidFill>
                <a:latin typeface="Courier New"/>
                <a:ea typeface="Courier New"/>
                <a:cs typeface="Courier New"/>
                <a:sym typeface="Courier New"/>
              </a:rPr>
              <a:t> </a:t>
            </a:r>
          </a:p>
          <a:p>
            <a:pPr lvl="0">
              <a:buClr>
                <a:schemeClr val="lt1"/>
              </a:buClr>
              <a:buSzPct val="25000"/>
            </a:pPr>
            <a:r>
              <a:rPr lang="es-419" sz="2600" dirty="0">
                <a:solidFill>
                  <a:schemeClr val="lt1"/>
                </a:solidFill>
                <a:latin typeface="Courier New"/>
                <a:ea typeface="Courier New"/>
                <a:cs typeface="Courier New"/>
                <a:sym typeface="Courier New"/>
              </a:rPr>
              <a:t>Palabras: ['el', 'payaso', '</a:t>
            </a:r>
            <a:r>
              <a:rPr lang="es-419" sz="2600" dirty="0" err="1">
                <a:solidFill>
                  <a:schemeClr val="lt1"/>
                </a:solidFill>
                <a:latin typeface="Courier New"/>
                <a:ea typeface="Courier New"/>
                <a:cs typeface="Courier New"/>
                <a:sym typeface="Courier New"/>
              </a:rPr>
              <a:t>corrio</a:t>
            </a:r>
            <a:r>
              <a:rPr lang="es-419" sz="2600" dirty="0">
                <a:solidFill>
                  <a:schemeClr val="lt1"/>
                </a:solidFill>
                <a:latin typeface="Courier New"/>
                <a:ea typeface="Courier New"/>
                <a:cs typeface="Courier New"/>
                <a:sym typeface="Courier New"/>
              </a:rPr>
              <a:t>', '</a:t>
            </a:r>
            <a:r>
              <a:rPr lang="es-419" sz="2600" dirty="0" err="1">
                <a:solidFill>
                  <a:schemeClr val="lt1"/>
                </a:solidFill>
                <a:latin typeface="Courier New"/>
                <a:ea typeface="Courier New"/>
                <a:cs typeface="Courier New"/>
                <a:sym typeface="Courier New"/>
              </a:rPr>
              <a:t>detras</a:t>
            </a:r>
            <a:r>
              <a:rPr lang="es-419" sz="2600" dirty="0">
                <a:solidFill>
                  <a:schemeClr val="lt1"/>
                </a:solidFill>
                <a:latin typeface="Courier New"/>
                <a:ea typeface="Courier New"/>
                <a:cs typeface="Courier New"/>
                <a:sym typeface="Courier New"/>
              </a:rPr>
              <a:t>', 'del', 'carro', 'y', 'el', 'carro', '</a:t>
            </a:r>
            <a:r>
              <a:rPr lang="es-419" sz="2600" dirty="0" err="1">
                <a:solidFill>
                  <a:schemeClr val="lt1"/>
                </a:solidFill>
                <a:latin typeface="Courier New"/>
                <a:ea typeface="Courier New"/>
                <a:cs typeface="Courier New"/>
                <a:sym typeface="Courier New"/>
              </a:rPr>
              <a:t>corrio</a:t>
            </a:r>
            <a:r>
              <a:rPr lang="es-419" sz="2600" dirty="0">
                <a:solidFill>
                  <a:schemeClr val="lt1"/>
                </a:solidFill>
                <a:latin typeface="Courier New"/>
                <a:ea typeface="Courier New"/>
                <a:cs typeface="Courier New"/>
                <a:sym typeface="Courier New"/>
              </a:rPr>
              <a:t>', 'dentro', 'de', 'la', 'tienda', 'y', 'la', 'tienda', 'cayo', 'sobre', 'el', 'payaso', 'y', 'el', 'carro’]</a:t>
            </a:r>
          </a:p>
          <a:p>
            <a:pPr lvl="0">
              <a:buClr>
                <a:schemeClr val="lt1"/>
              </a:buClr>
              <a:buSzPct val="25000"/>
            </a:pPr>
            <a:r>
              <a:rPr lang="es-419" sz="2600" dirty="0">
                <a:solidFill>
                  <a:schemeClr val="lt1"/>
                </a:solidFill>
                <a:latin typeface="Courier New"/>
                <a:ea typeface="Courier New"/>
                <a:cs typeface="Courier New"/>
                <a:sym typeface="Courier New"/>
              </a:rPr>
              <a:t>Contando...</a:t>
            </a:r>
          </a:p>
          <a:p>
            <a:pPr lvl="0">
              <a:buClr>
                <a:schemeClr val="lt1"/>
              </a:buClr>
              <a:buSzPct val="25000"/>
            </a:pPr>
            <a:endParaRPr lang="es-419" sz="2600" dirty="0">
              <a:solidFill>
                <a:schemeClr val="lt1"/>
              </a:solidFill>
              <a:latin typeface="Courier New"/>
              <a:ea typeface="Courier New"/>
              <a:cs typeface="Courier New"/>
              <a:sym typeface="Courier New"/>
            </a:endParaRPr>
          </a:p>
          <a:p>
            <a:pPr lvl="0">
              <a:buClr>
                <a:schemeClr val="lt1"/>
              </a:buClr>
              <a:buSzPct val="25000"/>
            </a:pPr>
            <a:r>
              <a:rPr lang="es-419" sz="2600" dirty="0">
                <a:solidFill>
                  <a:schemeClr val="lt1"/>
                </a:solidFill>
                <a:latin typeface="Courier New"/>
                <a:ea typeface="Courier New"/>
                <a:cs typeface="Courier New"/>
                <a:sym typeface="Courier New"/>
              </a:rPr>
              <a:t>Contadores {'el': 4, 'payaso': 2, '</a:t>
            </a:r>
            <a:r>
              <a:rPr lang="es-419" sz="2600" dirty="0" err="1">
                <a:solidFill>
                  <a:schemeClr val="lt1"/>
                </a:solidFill>
                <a:latin typeface="Courier New"/>
                <a:ea typeface="Courier New"/>
                <a:cs typeface="Courier New"/>
                <a:sym typeface="Courier New"/>
              </a:rPr>
              <a:t>corrio</a:t>
            </a:r>
            <a:r>
              <a:rPr lang="es-419" sz="2600" dirty="0">
                <a:solidFill>
                  <a:schemeClr val="lt1"/>
                </a:solidFill>
                <a:latin typeface="Courier New"/>
                <a:ea typeface="Courier New"/>
                <a:cs typeface="Courier New"/>
                <a:sym typeface="Courier New"/>
              </a:rPr>
              <a:t>': 2, '</a:t>
            </a:r>
            <a:r>
              <a:rPr lang="es-419" sz="2600" dirty="0" err="1">
                <a:solidFill>
                  <a:schemeClr val="lt1"/>
                </a:solidFill>
                <a:latin typeface="Courier New"/>
                <a:ea typeface="Courier New"/>
                <a:cs typeface="Courier New"/>
                <a:sym typeface="Courier New"/>
              </a:rPr>
              <a:t>detras</a:t>
            </a:r>
            <a:r>
              <a:rPr lang="es-419" sz="2600" dirty="0">
                <a:solidFill>
                  <a:schemeClr val="lt1"/>
                </a:solidFill>
                <a:latin typeface="Courier New"/>
                <a:ea typeface="Courier New"/>
                <a:cs typeface="Courier New"/>
                <a:sym typeface="Courier New"/>
              </a:rPr>
              <a:t>': 1, 'del': 1, 'carro': 3, 'y': 3, 'dentro': 1, 'de': 1, 'la': 2, 'tienda': 2, 'cayo': 1, 'sobre': 1}</a:t>
            </a:r>
          </a:p>
        </p:txBody>
      </p:sp>
      <p:sp>
        <p:nvSpPr>
          <p:cNvPr id="443" name="Shape 443"/>
          <p:cNvSpPr txBox="1"/>
          <p:nvPr/>
        </p:nvSpPr>
        <p:spPr>
          <a:xfrm>
            <a:off x="9458325" y="7724249"/>
            <a:ext cx="6905500" cy="457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1800" u="sng" strike="noStrike" cap="none">
                <a:solidFill>
                  <a:srgbClr val="FFFF00"/>
                </a:solidFill>
                <a:latin typeface="Arial" charset="0"/>
                <a:ea typeface="Arial" charset="0"/>
                <a:cs typeface="Arial" charset="0"/>
                <a:sym typeface="Cabin"/>
                <a:hlinkClick r:id="rId3"/>
              </a:rPr>
              <a:t>http://www.flickr.com/photos/71502646@N00/2526007974/</a:t>
            </a:r>
          </a:p>
        </p:txBody>
      </p:sp>
      <p:pic>
        <p:nvPicPr>
          <p:cNvPr id="444" name="Shape 444"/>
          <p:cNvPicPr preferRelativeResize="0"/>
          <p:nvPr/>
        </p:nvPicPr>
        <p:blipFill rotWithShape="1">
          <a:blip r:embed="rId4">
            <a:alphaModFix/>
          </a:blip>
          <a:srcRect/>
          <a:stretch/>
        </p:blipFill>
        <p:spPr>
          <a:xfrm>
            <a:off x="12714303" y="1038225"/>
            <a:ext cx="2927399" cy="1943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p:nvPr/>
        </p:nvSpPr>
        <p:spPr>
          <a:xfrm>
            <a:off x="563562" y="1527928"/>
            <a:ext cx="7772364" cy="4064000"/>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contadores = </a:t>
            </a:r>
            <a:r>
              <a:rPr lang="es-419" sz="2400" dirty="0" err="1">
                <a:solidFill>
                  <a:srgbClr val="FF7F00"/>
                </a:solidFill>
                <a:latin typeface="Courier New"/>
                <a:ea typeface="Courier New"/>
                <a:cs typeface="Courier New"/>
                <a:sym typeface="Courier New"/>
              </a:rPr>
              <a:t>dict</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err="1">
                <a:solidFill>
                  <a:schemeClr val="lt1"/>
                </a:solidFill>
                <a:latin typeface="Courier New"/>
                <a:ea typeface="Courier New"/>
                <a:cs typeface="Courier New"/>
                <a:sym typeface="Courier New"/>
              </a:rPr>
              <a:t>lineaa</a:t>
            </a:r>
            <a:r>
              <a:rPr lang="es-419" sz="2400" dirty="0">
                <a:solidFill>
                  <a:schemeClr val="lt1"/>
                </a:solidFill>
                <a:latin typeface="Courier New"/>
                <a:ea typeface="Courier New"/>
                <a:cs typeface="Courier New"/>
                <a:sym typeface="Courier New"/>
              </a:rPr>
              <a:t> = </a:t>
            </a:r>
            <a:r>
              <a:rPr lang="es-419" sz="2400" dirty="0">
                <a:solidFill>
                  <a:srgbClr val="FF00FF"/>
                </a:solidFill>
                <a:latin typeface="Courier New"/>
                <a:ea typeface="Courier New"/>
                <a:cs typeface="Courier New"/>
                <a:sym typeface="Courier New"/>
              </a:rPr>
              <a:t>input</a:t>
            </a:r>
            <a:r>
              <a:rPr lang="es-419" sz="2400" dirty="0">
                <a:solidFill>
                  <a:schemeClr val="lt1"/>
                </a:solidFill>
                <a:latin typeface="Courier New"/>
                <a:ea typeface="Courier New"/>
                <a:cs typeface="Courier New"/>
                <a:sym typeface="Courier New"/>
              </a:rPr>
              <a:t>('Ingresa una línea de texto:’)</a:t>
            </a:r>
          </a:p>
          <a:p>
            <a:pPr lvl="0">
              <a:buClr>
                <a:schemeClr val="lt1"/>
              </a:buClr>
              <a:buSzPct val="25000"/>
            </a:pPr>
            <a:r>
              <a:rPr lang="es-419" sz="2400" dirty="0">
                <a:solidFill>
                  <a:schemeClr val="lt1"/>
                </a:solidFill>
                <a:latin typeface="Courier New"/>
                <a:ea typeface="Courier New"/>
                <a:cs typeface="Courier New"/>
                <a:sym typeface="Courier New"/>
              </a:rPr>
              <a:t>palabras = </a:t>
            </a:r>
            <a:r>
              <a:rPr lang="es-419" sz="2400" dirty="0" err="1">
                <a:solidFill>
                  <a:schemeClr val="lt1"/>
                </a:solidFill>
                <a:latin typeface="Courier New"/>
                <a:ea typeface="Courier New"/>
                <a:cs typeface="Courier New"/>
                <a:sym typeface="Courier New"/>
              </a:rPr>
              <a:t>lineaa.</a:t>
            </a:r>
            <a:r>
              <a:rPr lang="es-419" sz="2400" dirty="0" err="1">
                <a:solidFill>
                  <a:srgbClr val="FF00FF"/>
                </a:solidFill>
                <a:latin typeface="Courier New"/>
                <a:ea typeface="Courier New"/>
                <a:cs typeface="Courier New"/>
                <a:sym typeface="Courier New"/>
              </a:rPr>
              <a:t>split</a:t>
            </a:r>
            <a:r>
              <a:rPr lang="es-419" sz="2400" dirty="0">
                <a:solidFill>
                  <a:schemeClr val="lt1"/>
                </a:solidFill>
                <a:latin typeface="Courier New"/>
                <a:ea typeface="Courier New"/>
                <a:cs typeface="Courier New"/>
                <a:sym typeface="Courier New"/>
              </a:rPr>
              <a:t>()</a:t>
            </a:r>
          </a:p>
          <a:p>
            <a:pPr lvl="0" algn="ctr"/>
            <a:endParaRPr lang="es-419" sz="2400" dirty="0">
              <a:solidFill>
                <a:srgbClr val="FFFF00"/>
              </a:solidFill>
              <a:latin typeface="Courier New"/>
              <a:ea typeface="Courier New"/>
              <a:cs typeface="Courier New"/>
              <a:sym typeface="Courier New"/>
            </a:endParaRPr>
          </a:p>
          <a:p>
            <a:pPr lvl="0">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'Palabras:', palabras</a:t>
            </a:r>
            <a:r>
              <a:rPr lang="es-419" sz="2400" dirty="0">
                <a:solidFill>
                  <a:srgbClr val="FFFF00"/>
                </a:solidFill>
                <a:latin typeface="Courier New"/>
                <a:ea typeface="Courier New"/>
                <a:cs typeface="Courier New"/>
                <a:sym typeface="Courier New"/>
              </a:rPr>
              <a:t>)</a:t>
            </a:r>
          </a:p>
          <a:p>
            <a:pPr>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'Contando...'</a:t>
            </a:r>
            <a:r>
              <a:rPr lang="es-419" sz="2400" dirty="0">
                <a:solidFill>
                  <a:srgbClr val="FFFF00"/>
                </a:solidFill>
                <a:latin typeface="Courier New"/>
                <a:ea typeface="Courier New"/>
                <a:cs typeface="Courier New"/>
                <a:sym typeface="Courier New"/>
              </a:rPr>
              <a:t>)</a:t>
            </a:r>
            <a:endParaRPr lang="es-419" sz="2400" dirty="0">
              <a:solidFill>
                <a:schemeClr val="lt1"/>
              </a:solidFill>
              <a:latin typeface="Courier New"/>
              <a:ea typeface="Courier New"/>
              <a:cs typeface="Courier New"/>
              <a:sym typeface="Courier New"/>
            </a:endParaRPr>
          </a:p>
          <a:p>
            <a:pPr lvl="0" algn="ctr"/>
            <a:endParaRPr lang="es-419" sz="2400" dirty="0">
              <a:solidFill>
                <a:schemeClr val="lt1"/>
              </a:solidFill>
              <a:latin typeface="Courier New"/>
              <a:ea typeface="Courier New"/>
              <a:cs typeface="Courier New"/>
              <a:sym typeface="Courier New"/>
            </a:endParaRPr>
          </a:p>
          <a:p>
            <a:pPr lvl="0">
              <a:buClr>
                <a:srgbClr val="FFFF00"/>
              </a:buClr>
              <a:buSzPct val="25000"/>
            </a:pP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palabra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palabras:</a:t>
            </a:r>
          </a:p>
          <a:p>
            <a:pPr lvl="0">
              <a:buClr>
                <a:schemeClr val="lt1"/>
              </a:buClr>
              <a:buSzPct val="25000"/>
            </a:pPr>
            <a:r>
              <a:rPr lang="es-419" sz="2400" dirty="0">
                <a:solidFill>
                  <a:schemeClr val="lt1"/>
                </a:solidFill>
                <a:latin typeface="Courier New"/>
                <a:ea typeface="Courier New"/>
                <a:cs typeface="Courier New"/>
                <a:sym typeface="Courier New"/>
              </a:rPr>
              <a:t>    contadores[palabra] = </a:t>
            </a:r>
            <a:r>
              <a:rPr lang="es-419" sz="2400" dirty="0" err="1">
                <a:solidFill>
                  <a:schemeClr val="lt1"/>
                </a:solidFill>
                <a:latin typeface="Courier New"/>
                <a:ea typeface="Courier New"/>
                <a:cs typeface="Courier New"/>
                <a:sym typeface="Courier New"/>
              </a:rPr>
              <a:t>contadores.</a:t>
            </a:r>
            <a:r>
              <a:rPr lang="es-419" sz="2400" dirty="0" err="1">
                <a:solidFill>
                  <a:srgbClr val="FF00FF"/>
                </a:solidFill>
                <a:latin typeface="Courier New"/>
                <a:ea typeface="Courier New"/>
                <a:cs typeface="Courier New"/>
                <a:sym typeface="Courier New"/>
              </a:rPr>
              <a:t>get</a:t>
            </a:r>
            <a:r>
              <a:rPr lang="es-419" sz="2400" dirty="0">
                <a:solidFill>
                  <a:schemeClr val="lt1"/>
                </a:solidFill>
                <a:latin typeface="Courier New"/>
                <a:ea typeface="Courier New"/>
                <a:cs typeface="Courier New"/>
                <a:sym typeface="Courier New"/>
              </a:rPr>
              <a:t>(palabra,0) + 1</a:t>
            </a:r>
          </a:p>
          <a:p>
            <a:pPr>
              <a:buClr>
                <a:srgbClr val="FFFF00"/>
              </a:buClr>
              <a:buSzPct val="25000"/>
            </a:pP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'Contadores', contadores</a:t>
            </a:r>
            <a:r>
              <a:rPr lang="es-419" sz="2400" dirty="0">
                <a:solidFill>
                  <a:srgbClr val="FFFF00"/>
                </a:solidFill>
                <a:latin typeface="Courier New"/>
                <a:ea typeface="Courier New"/>
                <a:cs typeface="Courier New"/>
                <a:sym typeface="Courier New"/>
              </a:rPr>
              <a:t>)</a:t>
            </a:r>
          </a:p>
        </p:txBody>
      </p:sp>
      <p:sp>
        <p:nvSpPr>
          <p:cNvPr id="450" name="Shape 450"/>
          <p:cNvSpPr txBox="1"/>
          <p:nvPr/>
        </p:nvSpPr>
        <p:spPr>
          <a:xfrm>
            <a:off x="8723700" y="887100"/>
            <a:ext cx="6941400" cy="7213500"/>
          </a:xfrm>
          <a:prstGeom prst="rect">
            <a:avLst/>
          </a:prstGeom>
          <a:noFill/>
          <a:ln>
            <a:noFill/>
          </a:ln>
        </p:spPr>
        <p:txBody>
          <a:bodyPr lIns="0" tIns="0" rIns="0" bIns="0" anchor="ctr" anchorCtr="0">
            <a:noAutofit/>
          </a:bodyPr>
          <a:lstStyle/>
          <a:p>
            <a:pPr lvl="0">
              <a:buClr>
                <a:srgbClr val="FFFF00"/>
              </a:buClr>
              <a:buSzPct val="25000"/>
            </a:pPr>
            <a:r>
              <a:rPr lang="es-419" sz="2800" dirty="0" err="1">
                <a:solidFill>
                  <a:srgbClr val="FFFF00"/>
                </a:solidFill>
                <a:latin typeface="Courier New"/>
                <a:ea typeface="Courier New"/>
                <a:cs typeface="Courier New"/>
                <a:sym typeface="Courier New"/>
              </a:rPr>
              <a:t>python</a:t>
            </a:r>
            <a:r>
              <a:rPr lang="es-419" sz="2800" dirty="0">
                <a:solidFill>
                  <a:srgbClr val="FFFF00"/>
                </a:solidFill>
                <a:latin typeface="Courier New"/>
                <a:ea typeface="Courier New"/>
                <a:cs typeface="Courier New"/>
                <a:sym typeface="Courier New"/>
              </a:rPr>
              <a:t> contador_palabras.py</a:t>
            </a:r>
            <a:endParaRPr lang="es-419" sz="2800"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Ingresa una línea de texto:</a:t>
            </a:r>
          </a:p>
          <a:p>
            <a:pPr lvl="0">
              <a:buClr>
                <a:schemeClr val="lt1"/>
              </a:buClr>
              <a:buSzPct val="25000"/>
            </a:pP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a:t>
            </a:r>
            <a:r>
              <a:rPr lang="es-419" sz="2800" dirty="0" err="1">
                <a:solidFill>
                  <a:srgbClr val="FFFF00"/>
                </a:solidFill>
                <a:latin typeface="Arial" charset="0"/>
                <a:ea typeface="Arial" charset="0"/>
                <a:cs typeface="Arial" charset="0"/>
                <a:sym typeface="Cabin"/>
              </a:rPr>
              <a:t>detras</a:t>
            </a:r>
            <a:r>
              <a:rPr lang="es-419" sz="2800" dirty="0">
                <a:solidFill>
                  <a:srgbClr val="FFFF00"/>
                </a:solidFill>
                <a:latin typeface="Arial" charset="0"/>
                <a:ea typeface="Arial" charset="0"/>
                <a:cs typeface="Arial" charset="0"/>
                <a:sym typeface="Cabin"/>
              </a:rPr>
              <a:t> del carro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 </a:t>
            </a:r>
            <a:r>
              <a:rPr lang="es-419" sz="2800" dirty="0" err="1">
                <a:solidFill>
                  <a:srgbClr val="FFFF00"/>
                </a:solidFill>
                <a:latin typeface="Arial" charset="0"/>
                <a:ea typeface="Arial" charset="0"/>
                <a:cs typeface="Arial" charset="0"/>
                <a:sym typeface="Cabin"/>
              </a:rPr>
              <a:t>corrio</a:t>
            </a:r>
            <a:r>
              <a:rPr lang="es-419" sz="2800" dirty="0">
                <a:solidFill>
                  <a:srgbClr val="FFFF00"/>
                </a:solidFill>
                <a:latin typeface="Arial" charset="0"/>
                <a:ea typeface="Arial" charset="0"/>
                <a:cs typeface="Arial" charset="0"/>
                <a:sym typeface="Cabin"/>
              </a:rPr>
              <a:t> dentro de la tienda y la tienda cayo sobre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payaso y </a:t>
            </a:r>
            <a:r>
              <a:rPr lang="es-419" sz="2800" dirty="0">
                <a:solidFill>
                  <a:srgbClr val="00FF00"/>
                </a:solidFill>
                <a:latin typeface="Arial" charset="0"/>
                <a:ea typeface="Arial" charset="0"/>
                <a:cs typeface="Arial" charset="0"/>
                <a:sym typeface="Cabin"/>
              </a:rPr>
              <a:t>el</a:t>
            </a:r>
            <a:r>
              <a:rPr lang="es-419" sz="2800" dirty="0">
                <a:solidFill>
                  <a:srgbClr val="FFFF00"/>
                </a:solidFill>
                <a:latin typeface="Arial" charset="0"/>
                <a:ea typeface="Arial" charset="0"/>
                <a:cs typeface="Arial" charset="0"/>
                <a:sym typeface="Cabin"/>
              </a:rPr>
              <a:t> carro</a:t>
            </a:r>
          </a:p>
          <a:p>
            <a:pPr lvl="0">
              <a:buClr>
                <a:schemeClr val="lt1"/>
              </a:buClr>
              <a:buSzPct val="25000"/>
            </a:pPr>
            <a:endParaRPr lang="es-419" sz="2800" dirty="0">
              <a:solidFill>
                <a:srgbClr val="FFFF00"/>
              </a:solidFill>
              <a:latin typeface="Arial" charset="0"/>
              <a:ea typeface="Arial" charset="0"/>
              <a:cs typeface="Arial" charset="0"/>
              <a:sym typeface="Cabin"/>
            </a:endParaRPr>
          </a:p>
          <a:p>
            <a:pPr lvl="0">
              <a:buClr>
                <a:schemeClr val="lt1"/>
              </a:buClr>
              <a:buSzPct val="25000"/>
            </a:pPr>
            <a:r>
              <a:rPr lang="es-419" sz="2800" dirty="0">
                <a:solidFill>
                  <a:schemeClr val="lt1"/>
                </a:solidFill>
                <a:latin typeface="Arial" charset="0"/>
                <a:ea typeface="Arial" charset="0"/>
                <a:cs typeface="Arial" charset="0"/>
                <a:sym typeface="Cabin"/>
              </a:rPr>
              <a:t>Palabras: ['el', 'payaso',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'del', 'carro', 'y', 'el', 'carro',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'dentro', 'de', 'la', 'tienda', 'y', 'la', 'tienda', 'cayo', 'sobre', 'el', 'payaso', 'y', 'el', 'carro']</a:t>
            </a:r>
          </a:p>
          <a:p>
            <a:pPr lvl="0">
              <a:buClr>
                <a:schemeClr val="lt1"/>
              </a:buClr>
              <a:buSzPct val="25000"/>
            </a:pPr>
            <a:r>
              <a:rPr lang="es-419" sz="2800" dirty="0">
                <a:solidFill>
                  <a:schemeClr val="lt1"/>
                </a:solidFill>
                <a:latin typeface="Arial" charset="0"/>
                <a:ea typeface="Arial" charset="0"/>
                <a:cs typeface="Arial" charset="0"/>
                <a:sym typeface="Cabin"/>
              </a:rPr>
              <a:t>Contando...</a:t>
            </a:r>
          </a:p>
          <a:p>
            <a:pPr lvl="0">
              <a:buClr>
                <a:schemeClr val="lt1"/>
              </a:buClr>
              <a:buSzPct val="25000"/>
            </a:pPr>
            <a:r>
              <a:rPr lang="es-419" sz="2800" dirty="0">
                <a:solidFill>
                  <a:schemeClr val="lt1"/>
                </a:solidFill>
                <a:latin typeface="Arial" charset="0"/>
                <a:ea typeface="Arial" charset="0"/>
                <a:cs typeface="Arial" charset="0"/>
                <a:sym typeface="Cabin"/>
              </a:rPr>
              <a:t>Contadores {</a:t>
            </a:r>
            <a:r>
              <a:rPr lang="es-419" sz="2800" dirty="0">
                <a:solidFill>
                  <a:srgbClr val="00FF00"/>
                </a:solidFill>
                <a:latin typeface="Arial" charset="0"/>
                <a:ea typeface="Arial" charset="0"/>
                <a:cs typeface="Arial" charset="0"/>
                <a:sym typeface="Cabin"/>
              </a:rPr>
              <a:t>'el': 4</a:t>
            </a:r>
            <a:r>
              <a:rPr lang="es-419" sz="2800" dirty="0">
                <a:solidFill>
                  <a:schemeClr val="lt1"/>
                </a:solidFill>
                <a:latin typeface="Arial" charset="0"/>
                <a:ea typeface="Arial" charset="0"/>
                <a:cs typeface="Arial" charset="0"/>
                <a:sym typeface="Cabin"/>
              </a:rPr>
              <a:t>, 'payaso': 2, '</a:t>
            </a:r>
            <a:r>
              <a:rPr lang="es-419" sz="2800" dirty="0" err="1">
                <a:solidFill>
                  <a:schemeClr val="lt1"/>
                </a:solidFill>
                <a:latin typeface="Arial" charset="0"/>
                <a:ea typeface="Arial" charset="0"/>
                <a:cs typeface="Arial" charset="0"/>
                <a:sym typeface="Cabin"/>
              </a:rPr>
              <a:t>corrio</a:t>
            </a:r>
            <a:r>
              <a:rPr lang="es-419" sz="2800" dirty="0">
                <a:solidFill>
                  <a:schemeClr val="lt1"/>
                </a:solidFill>
                <a:latin typeface="Arial" charset="0"/>
                <a:ea typeface="Arial" charset="0"/>
                <a:cs typeface="Arial" charset="0"/>
                <a:sym typeface="Cabin"/>
              </a:rPr>
              <a:t>': 2, '</a:t>
            </a:r>
            <a:r>
              <a:rPr lang="es-419" sz="2800" dirty="0" err="1">
                <a:solidFill>
                  <a:schemeClr val="lt1"/>
                </a:solidFill>
                <a:latin typeface="Arial" charset="0"/>
                <a:ea typeface="Arial" charset="0"/>
                <a:cs typeface="Arial" charset="0"/>
                <a:sym typeface="Cabin"/>
              </a:rPr>
              <a:t>detras</a:t>
            </a:r>
            <a:r>
              <a:rPr lang="es-419" sz="2800" dirty="0">
                <a:solidFill>
                  <a:schemeClr val="lt1"/>
                </a:solidFill>
                <a:latin typeface="Arial" charset="0"/>
                <a:ea typeface="Arial" charset="0"/>
                <a:cs typeface="Arial" charset="0"/>
                <a:sym typeface="Cabin"/>
              </a:rPr>
              <a:t>': 1, 'del': 1, 'carro': 3, 'y': 3, 'dentro': 1, 'de': 1, 'la': 2, 'tienda': 2, 'cayo': 1, 'sobre': 1}</a:t>
            </a:r>
          </a:p>
        </p:txBody>
      </p:sp>
      <p:pic>
        <p:nvPicPr>
          <p:cNvPr id="451" name="Shape 451"/>
          <p:cNvPicPr preferRelativeResize="0"/>
          <p:nvPr/>
        </p:nvPicPr>
        <p:blipFill rotWithShape="1">
          <a:blip r:embed="rId3">
            <a:alphaModFix/>
          </a:blip>
          <a:srcRect/>
          <a:stretch/>
        </p:blipFill>
        <p:spPr>
          <a:xfrm>
            <a:off x="563562" y="5912964"/>
            <a:ext cx="1689000" cy="1122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n-US" sz="7600" dirty="0" err="1">
                <a:solidFill>
                  <a:srgbClr val="FFD966"/>
                </a:solidFill>
                <a:latin typeface="Arial" charset="0"/>
                <a:ea typeface="Arial" charset="0"/>
                <a:cs typeface="Arial" charset="0"/>
                <a:sym typeface="Cabin"/>
              </a:rPr>
              <a:t>Bucles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Finitos</a:t>
            </a:r>
            <a:r>
              <a:rPr lang="en-US" sz="7600" dirty="0">
                <a:solidFill>
                  <a:srgbClr val="FFD966"/>
                </a:solidFill>
                <a:latin typeface="Arial" charset="0"/>
                <a:ea typeface="Arial" charset="0"/>
                <a:cs typeface="Arial" charset="0"/>
                <a:sym typeface="Cabin"/>
              </a:rPr>
              <a:t> y </a:t>
            </a:r>
            <a:r>
              <a:rPr lang="en-US" sz="7600"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457" name="Shape 457"/>
          <p:cNvSpPr txBox="1">
            <a:spLocks noGrp="1"/>
          </p:cNvSpPr>
          <p:nvPr>
            <p:ph idx="1"/>
          </p:nvPr>
        </p:nvSpPr>
        <p:spPr>
          <a:xfrm>
            <a:off x="1155700" y="2603500"/>
            <a:ext cx="13931900" cy="2125663"/>
          </a:xfrm>
          <a:prstGeom prst="rect">
            <a:avLst/>
          </a:prstGeom>
          <a:noFill/>
          <a:ln>
            <a:noFill/>
          </a:ln>
        </p:spPr>
        <p:txBody>
          <a:bodyPr lIns="38100" tIns="38100" rIns="38100" bIns="38100" anchor="ctr" anchorCtr="0">
            <a:noAutofit/>
          </a:bodyPr>
          <a:lstStyle/>
          <a:p>
            <a:pPr marL="215900" lvl="0">
              <a:spcBef>
                <a:spcPts val="0"/>
              </a:spcBef>
              <a:buClr>
                <a:schemeClr val="lt1"/>
              </a:buClr>
              <a:buSzPct val="171000"/>
            </a:pPr>
            <a:r>
              <a:rPr lang="es-419" sz="3600" dirty="0">
                <a:solidFill>
                  <a:schemeClr val="lt1"/>
                </a:solidFill>
                <a:latin typeface="Arial" charset="0"/>
                <a:ea typeface="Arial" charset="0"/>
                <a:cs typeface="Arial" charset="0"/>
                <a:sym typeface="Cabin"/>
              </a:rPr>
              <a:t>A pesar de que los </a:t>
            </a:r>
            <a:r>
              <a:rPr lang="es-419" sz="3600" dirty="0">
                <a:solidFill>
                  <a:srgbClr val="00FF00"/>
                </a:solidFill>
                <a:latin typeface="Arial" charset="0"/>
                <a:ea typeface="Arial" charset="0"/>
                <a:cs typeface="Arial" charset="0"/>
                <a:sym typeface="Cabin"/>
              </a:rPr>
              <a:t>diccionarios</a:t>
            </a:r>
            <a:r>
              <a:rPr lang="es-419" sz="3600" dirty="0">
                <a:solidFill>
                  <a:schemeClr val="lt1"/>
                </a:solidFill>
                <a:latin typeface="Arial" charset="0"/>
                <a:ea typeface="Arial" charset="0"/>
                <a:cs typeface="Arial" charset="0"/>
                <a:sym typeface="Cabin"/>
              </a:rPr>
              <a:t> no se almacenan en orden, podemos escribir un bucle </a:t>
            </a:r>
            <a:r>
              <a:rPr lang="es-419" sz="3600" dirty="0" err="1">
                <a:solidFill>
                  <a:srgbClr val="FFFF00"/>
                </a:solidFill>
                <a:latin typeface="Arial" charset="0"/>
                <a:ea typeface="Arial" charset="0"/>
                <a:cs typeface="Arial" charset="0"/>
                <a:sym typeface="Cabin"/>
              </a:rPr>
              <a:t>for</a:t>
            </a:r>
            <a:r>
              <a:rPr lang="es-419" sz="3600" dirty="0">
                <a:solidFill>
                  <a:schemeClr val="lt1"/>
                </a:solidFill>
                <a:latin typeface="Arial" charset="0"/>
                <a:ea typeface="Arial" charset="0"/>
                <a:cs typeface="Arial" charset="0"/>
                <a:sym typeface="Cabin"/>
              </a:rPr>
              <a:t> que recorre todas las </a:t>
            </a:r>
            <a:r>
              <a:rPr lang="es-419" sz="3600" dirty="0">
                <a:solidFill>
                  <a:srgbClr val="00FFFF"/>
                </a:solidFill>
                <a:latin typeface="Arial" charset="0"/>
                <a:ea typeface="Arial" charset="0"/>
                <a:cs typeface="Arial" charset="0"/>
                <a:sym typeface="Cabin"/>
              </a:rPr>
              <a:t>entradas</a:t>
            </a:r>
            <a:r>
              <a:rPr lang="es-419" sz="3600" dirty="0">
                <a:solidFill>
                  <a:schemeClr val="lt1"/>
                </a:solidFill>
                <a:latin typeface="Arial" charset="0"/>
                <a:ea typeface="Arial" charset="0"/>
                <a:cs typeface="Arial" charset="0"/>
                <a:sym typeface="Cabin"/>
              </a:rPr>
              <a:t> en un </a:t>
            </a:r>
            <a:r>
              <a:rPr lang="es-419" sz="3600" dirty="0">
                <a:solidFill>
                  <a:srgbClr val="00FF00"/>
                </a:solidFill>
                <a:latin typeface="Arial" charset="0"/>
                <a:ea typeface="Arial" charset="0"/>
                <a:cs typeface="Arial" charset="0"/>
                <a:sym typeface="Cabin"/>
              </a:rPr>
              <a:t>diccionario</a:t>
            </a:r>
            <a:r>
              <a:rPr lang="es-419" sz="3600" dirty="0">
                <a:solidFill>
                  <a:schemeClr val="lt1"/>
                </a:solidFill>
                <a:latin typeface="Arial" charset="0"/>
                <a:ea typeface="Arial" charset="0"/>
                <a:cs typeface="Arial" charset="0"/>
                <a:sym typeface="Cabin"/>
              </a:rPr>
              <a:t> – de hecho recorre todas las </a:t>
            </a:r>
            <a:r>
              <a:rPr lang="es-419" sz="3600" dirty="0">
                <a:solidFill>
                  <a:srgbClr val="00FFFF"/>
                </a:solidFill>
                <a:latin typeface="Arial" charset="0"/>
                <a:ea typeface="Arial" charset="0"/>
                <a:cs typeface="Arial" charset="0"/>
                <a:sym typeface="Cabin"/>
              </a:rPr>
              <a:t>claves</a:t>
            </a:r>
            <a:r>
              <a:rPr lang="es-419" sz="3600" dirty="0">
                <a:solidFill>
                  <a:schemeClr val="lt1"/>
                </a:solidFill>
                <a:latin typeface="Arial" charset="0"/>
                <a:ea typeface="Arial" charset="0"/>
                <a:cs typeface="Arial" charset="0"/>
                <a:sym typeface="Cabin"/>
              </a:rPr>
              <a:t> en el </a:t>
            </a:r>
            <a:r>
              <a:rPr lang="es-419" sz="3600" dirty="0">
                <a:solidFill>
                  <a:srgbClr val="00FF00"/>
                </a:solidFill>
                <a:latin typeface="Arial" charset="0"/>
                <a:ea typeface="Arial" charset="0"/>
                <a:cs typeface="Arial" charset="0"/>
                <a:sym typeface="Cabin"/>
              </a:rPr>
              <a:t>diccionario</a:t>
            </a:r>
            <a:r>
              <a:rPr lang="es-419" sz="3600" dirty="0">
                <a:solidFill>
                  <a:schemeClr val="lt1"/>
                </a:solidFill>
                <a:latin typeface="Arial" charset="0"/>
                <a:ea typeface="Arial" charset="0"/>
                <a:cs typeface="Arial" charset="0"/>
                <a:sym typeface="Cabin"/>
              </a:rPr>
              <a:t> y</a:t>
            </a:r>
            <a:r>
              <a:rPr lang="es-419" sz="3600" dirty="0">
                <a:solidFill>
                  <a:srgbClr val="00FFFF"/>
                </a:solidFill>
                <a:latin typeface="Arial" charset="0"/>
                <a:ea typeface="Arial" charset="0"/>
                <a:cs typeface="Arial" charset="0"/>
                <a:sym typeface="Cabin"/>
              </a:rPr>
              <a:t> busca</a:t>
            </a:r>
            <a:r>
              <a:rPr lang="es-419" sz="3600" dirty="0">
                <a:solidFill>
                  <a:schemeClr val="lt1"/>
                </a:solidFill>
                <a:latin typeface="Arial" charset="0"/>
                <a:ea typeface="Arial" charset="0"/>
                <a:cs typeface="Arial" charset="0"/>
                <a:sym typeface="Cabin"/>
              </a:rPr>
              <a:t> los valores</a:t>
            </a:r>
          </a:p>
        </p:txBody>
      </p:sp>
      <p:sp>
        <p:nvSpPr>
          <p:cNvPr id="458" name="Shape 458"/>
          <p:cNvSpPr txBox="1"/>
          <p:nvPr/>
        </p:nvSpPr>
        <p:spPr>
          <a:xfrm>
            <a:off x="2914649" y="5043484"/>
            <a:ext cx="10929939" cy="3014662"/>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contadores</a:t>
            </a:r>
            <a:r>
              <a:rPr lang="es-419" sz="2400" dirty="0">
                <a:solidFill>
                  <a:schemeClr val="lt1"/>
                </a:solidFill>
                <a:latin typeface="Courier New"/>
                <a:ea typeface="Courier New"/>
                <a:cs typeface="Courier New"/>
                <a:sym typeface="Courier New"/>
              </a:rPr>
              <a:t> = { </a:t>
            </a:r>
            <a:r>
              <a:rPr lang="es-419" sz="2400" dirty="0">
                <a:solidFill>
                  <a:srgbClr val="00FFFF"/>
                </a:solidFill>
                <a:latin typeface="Courier New"/>
                <a:ea typeface="Courier New"/>
                <a:cs typeface="Courier New"/>
                <a:sym typeface="Courier New"/>
              </a:rPr>
              <a:t>'</a:t>
            </a:r>
            <a:r>
              <a:rPr lang="es-419" sz="2400" dirty="0" err="1">
                <a:solidFill>
                  <a:srgbClr val="00FFFF"/>
                </a:solidFill>
                <a:latin typeface="Courier New"/>
                <a:ea typeface="Courier New"/>
                <a:cs typeface="Courier New"/>
                <a:sym typeface="Courier New"/>
              </a:rPr>
              <a:t>chuck</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 1 , </a:t>
            </a:r>
            <a:r>
              <a:rPr lang="es-419" sz="2400" dirty="0">
                <a:solidFill>
                  <a:srgbClr val="00FFFF"/>
                </a:solidFill>
                <a:latin typeface="Courier New"/>
                <a:ea typeface="Courier New"/>
                <a:cs typeface="Courier New"/>
                <a:sym typeface="Courier New"/>
              </a:rPr>
              <a:t>'</a:t>
            </a:r>
            <a:r>
              <a:rPr lang="es-419" sz="2400" dirty="0" err="1">
                <a:solidFill>
                  <a:srgbClr val="00FFFF"/>
                </a:solidFill>
                <a:latin typeface="Courier New"/>
                <a:ea typeface="Courier New"/>
                <a:cs typeface="Courier New"/>
                <a:sym typeface="Courier New"/>
              </a:rPr>
              <a:t>fred</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 42, </a:t>
            </a:r>
            <a:r>
              <a:rPr lang="es-419" sz="2400" dirty="0">
                <a:solidFill>
                  <a:srgbClr val="00FFFF"/>
                </a:solidFill>
                <a:latin typeface="Courier New"/>
                <a:ea typeface="Courier New"/>
                <a:cs typeface="Courier New"/>
                <a:sym typeface="Courier New"/>
              </a:rPr>
              <a:t>'</a:t>
            </a:r>
            <a:r>
              <a:rPr lang="es-419" sz="2400" dirty="0" err="1">
                <a:solidFill>
                  <a:srgbClr val="00FFFF"/>
                </a:solidFill>
                <a:latin typeface="Courier New"/>
                <a:ea typeface="Courier New"/>
                <a:cs typeface="Courier New"/>
                <a:sym typeface="Courier New"/>
              </a:rPr>
              <a:t>jan</a:t>
            </a:r>
            <a:r>
              <a:rPr lang="es-419" sz="2400" dirty="0">
                <a:solidFill>
                  <a:srgbClr val="00FFFF"/>
                </a:solidFill>
                <a:latin typeface="Courier New"/>
                <a:ea typeface="Courier New"/>
                <a:cs typeface="Courier New"/>
                <a:sym typeface="Courier New"/>
              </a:rPr>
              <a:t>'</a:t>
            </a:r>
            <a:r>
              <a:rPr lang="es-419" sz="2400" dirty="0">
                <a:solidFill>
                  <a:schemeClr val="lt1"/>
                </a:solidFill>
                <a:latin typeface="Courier New"/>
                <a:ea typeface="Courier New"/>
                <a:cs typeface="Courier New"/>
                <a:sym typeface="Courier New"/>
              </a:rPr>
              <a:t>: 100}</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for</a:t>
            </a:r>
            <a:r>
              <a:rPr lang="es-419" sz="2400" dirty="0">
                <a:solidFill>
                  <a:schemeClr val="lt1"/>
                </a:solidFill>
                <a:latin typeface="Courier New"/>
                <a:ea typeface="Courier New"/>
                <a:cs typeface="Courier New"/>
                <a:sym typeface="Courier New"/>
              </a:rPr>
              <a:t> </a:t>
            </a:r>
            <a:r>
              <a:rPr lang="es-419" sz="2400" dirty="0">
                <a:solidFill>
                  <a:srgbClr val="00FFFF"/>
                </a:solidFill>
                <a:latin typeface="Courier New"/>
                <a:ea typeface="Courier New"/>
                <a:cs typeface="Courier New"/>
                <a:sym typeface="Courier New"/>
              </a:rPr>
              <a:t>clave</a:t>
            </a:r>
            <a:r>
              <a:rPr lang="es-419" sz="2400" dirty="0">
                <a:solidFill>
                  <a:schemeClr val="lt1"/>
                </a:solidFill>
                <a:latin typeface="Courier New"/>
                <a:ea typeface="Courier New"/>
                <a:cs typeface="Courier New"/>
                <a:sym typeface="Courier New"/>
              </a:rPr>
              <a:t> </a:t>
            </a:r>
            <a:r>
              <a:rPr lang="es-419" sz="2400" dirty="0">
                <a:solidFill>
                  <a:srgbClr val="FFFF00"/>
                </a:solidFill>
                <a:latin typeface="Courier New"/>
                <a:ea typeface="Courier New"/>
                <a:cs typeface="Courier New"/>
                <a:sym typeface="Courier New"/>
              </a:rPr>
              <a:t>in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contadores</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FF"/>
                </a:solidFill>
                <a:latin typeface="Courier New"/>
                <a:ea typeface="Courier New"/>
                <a:cs typeface="Courier New"/>
                <a:sym typeface="Courier New"/>
              </a:rPr>
              <a:t>clave</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contadores</a:t>
            </a:r>
            <a:r>
              <a:rPr lang="es-419" sz="2400" dirty="0">
                <a:solidFill>
                  <a:srgbClr val="00FFFF"/>
                </a:solidFill>
                <a:latin typeface="Courier New"/>
                <a:ea typeface="Courier New"/>
                <a:cs typeface="Courier New"/>
                <a:sym typeface="Courier New"/>
              </a:rPr>
              <a:t>[clave]</a:t>
            </a:r>
            <a:r>
              <a:rPr lang="es-419" sz="2400" dirty="0">
                <a:solidFill>
                  <a:srgbClr val="FFFF00"/>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 </a:t>
            </a:r>
          </a:p>
          <a:p>
            <a:pPr lvl="0">
              <a:buClr>
                <a:srgbClr val="00FFFF"/>
              </a:buClr>
              <a:buSzPct val="25000"/>
            </a:pPr>
            <a:r>
              <a:rPr lang="es-419" sz="2400" dirty="0" err="1">
                <a:solidFill>
                  <a:srgbClr val="00FFFF"/>
                </a:solidFill>
                <a:latin typeface="Courier New"/>
                <a:ea typeface="Courier New"/>
                <a:cs typeface="Courier New"/>
                <a:sym typeface="Courier New"/>
              </a:rPr>
              <a:t>jan</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100</a:t>
            </a:r>
          </a:p>
          <a:p>
            <a:pPr lvl="0">
              <a:buClr>
                <a:srgbClr val="00FFFF"/>
              </a:buClr>
              <a:buSzPct val="25000"/>
            </a:pPr>
            <a:r>
              <a:rPr lang="es-419" sz="2400" dirty="0" err="1">
                <a:solidFill>
                  <a:srgbClr val="00FFFF"/>
                </a:solidFill>
                <a:latin typeface="Courier New"/>
                <a:ea typeface="Courier New"/>
                <a:cs typeface="Courier New"/>
                <a:sym typeface="Courier New"/>
              </a:rPr>
              <a:t>chuck</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1</a:t>
            </a:r>
          </a:p>
          <a:p>
            <a:pPr lvl="0">
              <a:buClr>
                <a:srgbClr val="00FFFF"/>
              </a:buClr>
              <a:buSzPct val="25000"/>
            </a:pPr>
            <a:r>
              <a:rPr lang="es-419" sz="2400" dirty="0" err="1">
                <a:solidFill>
                  <a:srgbClr val="00FFFF"/>
                </a:solidFill>
                <a:latin typeface="Courier New"/>
                <a:ea typeface="Courier New"/>
                <a:cs typeface="Courier New"/>
                <a:sym typeface="Courier New"/>
              </a:rPr>
              <a:t>fred</a:t>
            </a:r>
            <a:r>
              <a:rPr lang="es-419" sz="2400" dirty="0">
                <a:solidFill>
                  <a:schemeClr val="lt1"/>
                </a:solidFill>
                <a:latin typeface="Courier New"/>
                <a:ea typeface="Courier New"/>
                <a:cs typeface="Courier New"/>
                <a:sym typeface="Courier New"/>
              </a:rPr>
              <a:t> </a:t>
            </a:r>
            <a:r>
              <a:rPr lang="es-419" sz="2400" dirty="0">
                <a:solidFill>
                  <a:srgbClr val="00FF00"/>
                </a:solidFill>
                <a:latin typeface="Courier New"/>
                <a:ea typeface="Courier New"/>
                <a:cs typeface="Courier New"/>
                <a:sym typeface="Courier New"/>
              </a:rPr>
              <a:t>42</a:t>
            </a:r>
          </a:p>
          <a:p>
            <a:pPr lvl="0">
              <a:buClr>
                <a:schemeClr val="lt1"/>
              </a:buClr>
              <a:buSzPct val="25000"/>
            </a:pPr>
            <a:r>
              <a:rPr lang="es-419" sz="2400" dirty="0">
                <a:solidFill>
                  <a:schemeClr val="lt1"/>
                </a:solidFill>
                <a:latin typeface="Courier New"/>
                <a:ea typeface="Courier New"/>
                <a:cs typeface="Courier New"/>
                <a:sym typeface="Courier New"/>
              </a:rPr>
              <a:t>&gt;&gt;&gt;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Shape 463"/>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ES" sz="6600" dirty="0">
                <a:solidFill>
                  <a:srgbClr val="FFD966"/>
                </a:solidFill>
                <a:latin typeface="Arial" charset="0"/>
                <a:ea typeface="Arial" charset="0"/>
                <a:cs typeface="Arial" charset="0"/>
                <a:sym typeface="Cabin"/>
              </a:rPr>
              <a:t>Recuperando listas de Claves y Valores</a:t>
            </a:r>
            <a:endParaRPr lang="en-US" sz="6600" u="none" strike="noStrike" cap="none" dirty="0">
              <a:solidFill>
                <a:srgbClr val="FFD966"/>
              </a:solidFill>
              <a:latin typeface="Arial" charset="0"/>
              <a:ea typeface="Arial" charset="0"/>
              <a:cs typeface="Arial" charset="0"/>
              <a:sym typeface="Cabin"/>
            </a:endParaRPr>
          </a:p>
        </p:txBody>
      </p:sp>
      <p:sp>
        <p:nvSpPr>
          <p:cNvPr id="464" name="Shape 464"/>
          <p:cNvSpPr txBox="1">
            <a:spLocks noGrp="1"/>
          </p:cNvSpPr>
          <p:nvPr>
            <p:ph idx="1"/>
          </p:nvPr>
        </p:nvSpPr>
        <p:spPr>
          <a:xfrm>
            <a:off x="1155700" y="2825921"/>
            <a:ext cx="3878711" cy="3612886"/>
          </a:xfrm>
          <a:prstGeom prst="rect">
            <a:avLst/>
          </a:prstGeom>
          <a:noFill/>
          <a:ln>
            <a:noFill/>
          </a:ln>
        </p:spPr>
        <p:txBody>
          <a:bodyPr lIns="38100" tIns="38100" rIns="38100" bIns="38100" anchor="ctr" anchorCtr="0">
            <a:noAutofit/>
          </a:bodyPr>
          <a:lstStyle/>
          <a:p>
            <a:pPr lvl="0">
              <a:spcBef>
                <a:spcPts val="0"/>
              </a:spcBef>
              <a:buSzPct val="100000"/>
            </a:pPr>
            <a:r>
              <a:rPr lang="es-419" sz="3600" dirty="0">
                <a:solidFill>
                  <a:schemeClr val="lt1"/>
                </a:solidFill>
                <a:latin typeface="Arial" charset="0"/>
                <a:ea typeface="Arial" charset="0"/>
                <a:cs typeface="Arial" charset="0"/>
                <a:sym typeface="Cabin"/>
              </a:rPr>
              <a:t>Puedes obtener una lista de </a:t>
            </a:r>
            <a:r>
              <a:rPr lang="es-419" sz="3600" dirty="0">
                <a:solidFill>
                  <a:srgbClr val="00FF00"/>
                </a:solidFill>
                <a:latin typeface="Arial" charset="0"/>
                <a:ea typeface="Arial" charset="0"/>
                <a:cs typeface="Arial" charset="0"/>
                <a:sym typeface="Cabin"/>
              </a:rPr>
              <a:t>claves</a:t>
            </a:r>
            <a:r>
              <a:rPr lang="es-419" sz="3600" dirty="0">
                <a:solidFill>
                  <a:schemeClr val="lt1"/>
                </a:solidFill>
                <a:latin typeface="Arial" charset="0"/>
                <a:ea typeface="Arial" charset="0"/>
                <a:cs typeface="Arial" charset="0"/>
                <a:sym typeface="Cabin"/>
              </a:rPr>
              <a:t>, </a:t>
            </a:r>
            <a:r>
              <a:rPr lang="es-419" sz="3600" dirty="0">
                <a:solidFill>
                  <a:srgbClr val="FF00FF"/>
                </a:solidFill>
                <a:latin typeface="Arial" charset="0"/>
                <a:ea typeface="Arial" charset="0"/>
                <a:cs typeface="Arial" charset="0"/>
                <a:sym typeface="Cabin"/>
              </a:rPr>
              <a:t>valores,</a:t>
            </a:r>
            <a:r>
              <a:rPr lang="es-419" sz="3600" dirty="0">
                <a:solidFill>
                  <a:schemeClr val="lt1"/>
                </a:solidFill>
                <a:latin typeface="Arial" charset="0"/>
                <a:ea typeface="Arial" charset="0"/>
                <a:cs typeface="Arial" charset="0"/>
                <a:sym typeface="Cabin"/>
              </a:rPr>
              <a:t> o</a:t>
            </a:r>
            <a:r>
              <a:rPr lang="es-419" sz="3600" dirty="0">
                <a:solidFill>
                  <a:srgbClr val="FF7F00"/>
                </a:solidFill>
                <a:latin typeface="Arial" charset="0"/>
                <a:ea typeface="Arial" charset="0"/>
                <a:cs typeface="Arial" charset="0"/>
                <a:sym typeface="Cabin"/>
              </a:rPr>
              <a:t> ítems (ambos)</a:t>
            </a:r>
            <a:r>
              <a:rPr lang="es-419" sz="3600" dirty="0">
                <a:solidFill>
                  <a:schemeClr val="lt1"/>
                </a:solidFill>
                <a:latin typeface="Arial" charset="0"/>
                <a:ea typeface="Arial" charset="0"/>
                <a:cs typeface="Arial" charset="0"/>
                <a:sym typeface="Cabin"/>
              </a:rPr>
              <a:t> de un diccionario</a:t>
            </a:r>
          </a:p>
        </p:txBody>
      </p:sp>
      <p:sp>
        <p:nvSpPr>
          <p:cNvPr id="465" name="Shape 465"/>
          <p:cNvSpPr txBox="1"/>
          <p:nvPr/>
        </p:nvSpPr>
        <p:spPr>
          <a:xfrm>
            <a:off x="6001650" y="2540000"/>
            <a:ext cx="9628799" cy="5308500"/>
          </a:xfrm>
          <a:prstGeom prst="rect">
            <a:avLst/>
          </a:prstGeom>
          <a:noFill/>
          <a:ln>
            <a:noFill/>
          </a:ln>
        </p:spPr>
        <p:txBody>
          <a:bodyPr lIns="0" tIns="0" rIns="0" bIns="0" anchor="ctr" anchorCtr="0">
            <a:noAutofit/>
          </a:bodyPr>
          <a:lstStyle/>
          <a:p>
            <a:pPr lvl="0">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chemeClr val="lt1"/>
                </a:solidFill>
                <a:latin typeface="Courier New"/>
                <a:ea typeface="Courier New"/>
                <a:cs typeface="Courier New"/>
                <a:sym typeface="Courier New"/>
              </a:rPr>
              <a:t>jjj</a:t>
            </a:r>
            <a:r>
              <a:rPr lang="es-419" sz="2500" dirty="0">
                <a:solidFill>
                  <a:schemeClr val="lt1"/>
                </a:solidFill>
                <a:latin typeface="Courier New"/>
                <a:ea typeface="Courier New"/>
                <a:cs typeface="Courier New"/>
                <a:sym typeface="Courier New"/>
              </a:rPr>
              <a:t> = { '</a:t>
            </a:r>
            <a:r>
              <a:rPr lang="es-419" sz="2500" dirty="0" err="1">
                <a:solidFill>
                  <a:schemeClr val="lt1"/>
                </a:solidFill>
                <a:latin typeface="Courier New"/>
                <a:ea typeface="Courier New"/>
                <a:cs typeface="Courier New"/>
                <a:sym typeface="Courier New"/>
              </a:rPr>
              <a:t>chuck</a:t>
            </a:r>
            <a:r>
              <a:rPr lang="es-419" sz="2500" dirty="0">
                <a:solidFill>
                  <a:schemeClr val="lt1"/>
                </a:solidFill>
                <a:latin typeface="Courier New"/>
                <a:ea typeface="Courier New"/>
                <a:cs typeface="Courier New"/>
                <a:sym typeface="Courier New"/>
              </a:rPr>
              <a:t>' : 1 , '</a:t>
            </a:r>
            <a:r>
              <a:rPr lang="es-419" sz="2500" dirty="0" err="1">
                <a:solidFill>
                  <a:schemeClr val="lt1"/>
                </a:solidFill>
                <a:latin typeface="Courier New"/>
                <a:ea typeface="Courier New"/>
                <a:cs typeface="Courier New"/>
                <a:sym typeface="Courier New"/>
              </a:rPr>
              <a:t>fred</a:t>
            </a:r>
            <a:r>
              <a:rPr lang="es-419" sz="2500" dirty="0">
                <a:solidFill>
                  <a:schemeClr val="lt1"/>
                </a:solidFill>
                <a:latin typeface="Courier New"/>
                <a:ea typeface="Courier New"/>
                <a:cs typeface="Courier New"/>
                <a:sym typeface="Courier New"/>
              </a:rPr>
              <a:t>' : 42, '</a:t>
            </a:r>
            <a:r>
              <a:rPr lang="es-419" sz="2500" dirty="0" err="1">
                <a:solidFill>
                  <a:schemeClr val="lt1"/>
                </a:solidFill>
                <a:latin typeface="Courier New"/>
                <a:ea typeface="Courier New"/>
                <a:cs typeface="Courier New"/>
                <a:sym typeface="Courier New"/>
              </a:rPr>
              <a:t>jan</a:t>
            </a:r>
            <a:r>
              <a:rPr lang="es-419" sz="2500" dirty="0">
                <a:solidFill>
                  <a:schemeClr val="lt1"/>
                </a:solidFill>
                <a:latin typeface="Courier New"/>
                <a:ea typeface="Courier New"/>
                <a:cs typeface="Courier New"/>
                <a:sym typeface="Courier New"/>
              </a:rPr>
              <a:t>': 100}</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rgbClr val="FF00FF"/>
                </a:solidFill>
                <a:latin typeface="Courier New"/>
                <a:ea typeface="Courier New"/>
                <a:cs typeface="Courier New"/>
                <a:sym typeface="Courier New"/>
              </a:rPr>
              <a:t>list</a:t>
            </a:r>
            <a:r>
              <a:rPr lang="es-419" sz="2500" dirty="0">
                <a:solidFill>
                  <a:schemeClr val="lt1"/>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a:solidFill>
                  <a:schemeClr val="lt1"/>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p>
          <a:p>
            <a:pPr lvl="0">
              <a:buClr>
                <a:srgbClr val="00FF00"/>
              </a:buClr>
              <a:buSzPct val="25000"/>
            </a:pPr>
            <a:r>
              <a:rPr lang="es-419" sz="2500" dirty="0">
                <a:solidFill>
                  <a:srgbClr val="00FF00"/>
                </a:solidFill>
                <a:latin typeface="Courier New"/>
                <a:ea typeface="Courier New"/>
                <a:cs typeface="Courier New"/>
                <a:sym typeface="Courier New"/>
              </a:rPr>
              <a:t>['</a:t>
            </a:r>
            <a:r>
              <a:rPr lang="es-419" sz="2500" dirty="0" err="1">
                <a:solidFill>
                  <a:srgbClr val="00FF00"/>
                </a:solidFill>
                <a:latin typeface="Courier New"/>
                <a:ea typeface="Courier New"/>
                <a:cs typeface="Courier New"/>
                <a:sym typeface="Courier New"/>
              </a:rPr>
              <a:t>jan</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chuck</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fred</a:t>
            </a:r>
            <a:r>
              <a:rPr lang="es-419" sz="2500" dirty="0">
                <a:solidFill>
                  <a:srgbClr val="00FF00"/>
                </a:solidFill>
                <a:latin typeface="Courier New"/>
                <a:ea typeface="Courier New"/>
                <a:cs typeface="Courier New"/>
                <a:sym typeface="Courier New"/>
              </a:rPr>
              <a:t>']</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err="1">
                <a:solidFill>
                  <a:srgbClr val="FF00FF"/>
                </a:solidFill>
                <a:latin typeface="Courier New"/>
                <a:ea typeface="Courier New"/>
                <a:cs typeface="Courier New"/>
                <a:sym typeface="Courier New"/>
              </a:rPr>
              <a:t>keys</a:t>
            </a:r>
            <a:r>
              <a:rPr lang="es-419" sz="2500" dirty="0">
                <a:solidFill>
                  <a:srgbClr val="FF00FF"/>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endParaRPr lang="es-419" sz="2500" dirty="0">
              <a:solidFill>
                <a:srgbClr val="FF00FF"/>
              </a:solidFill>
              <a:latin typeface="Courier New"/>
              <a:ea typeface="Courier New"/>
              <a:cs typeface="Courier New"/>
              <a:sym typeface="Courier New"/>
            </a:endParaRPr>
          </a:p>
          <a:p>
            <a:pPr lvl="0">
              <a:buClr>
                <a:srgbClr val="00FF00"/>
              </a:buClr>
              <a:buSzPct val="25000"/>
            </a:pPr>
            <a:r>
              <a:rPr lang="es-419" sz="2500" dirty="0">
                <a:solidFill>
                  <a:srgbClr val="00FF00"/>
                </a:solidFill>
                <a:latin typeface="Courier New"/>
                <a:ea typeface="Courier New"/>
                <a:cs typeface="Courier New"/>
                <a:sym typeface="Courier New"/>
              </a:rPr>
              <a:t>['</a:t>
            </a:r>
            <a:r>
              <a:rPr lang="es-419" sz="2500" dirty="0" err="1">
                <a:solidFill>
                  <a:srgbClr val="00FF00"/>
                </a:solidFill>
                <a:latin typeface="Courier New"/>
                <a:ea typeface="Courier New"/>
                <a:cs typeface="Courier New"/>
                <a:sym typeface="Courier New"/>
              </a:rPr>
              <a:t>jan</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chuck</a:t>
            </a:r>
            <a:r>
              <a:rPr lang="es-419" sz="2500" dirty="0">
                <a:solidFill>
                  <a:srgbClr val="00FF00"/>
                </a:solidFill>
                <a:latin typeface="Courier New"/>
                <a:ea typeface="Courier New"/>
                <a:cs typeface="Courier New"/>
                <a:sym typeface="Courier New"/>
              </a:rPr>
              <a:t>', '</a:t>
            </a:r>
            <a:r>
              <a:rPr lang="es-419" sz="2500" dirty="0" err="1">
                <a:solidFill>
                  <a:srgbClr val="00FF00"/>
                </a:solidFill>
                <a:latin typeface="Courier New"/>
                <a:ea typeface="Courier New"/>
                <a:cs typeface="Courier New"/>
                <a:sym typeface="Courier New"/>
              </a:rPr>
              <a:t>fred</a:t>
            </a:r>
            <a:r>
              <a:rPr lang="es-419" sz="2500" dirty="0">
                <a:solidFill>
                  <a:srgbClr val="00FF00"/>
                </a:solidFill>
                <a:latin typeface="Courier New"/>
                <a:ea typeface="Courier New"/>
                <a:cs typeface="Courier New"/>
                <a:sym typeface="Courier New"/>
              </a:rPr>
              <a:t>']</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err="1">
                <a:solidFill>
                  <a:srgbClr val="FF00FF"/>
                </a:solidFill>
                <a:latin typeface="Courier New"/>
                <a:ea typeface="Courier New"/>
                <a:cs typeface="Courier New"/>
                <a:sym typeface="Courier New"/>
              </a:rPr>
              <a:t>values</a:t>
            </a:r>
            <a:r>
              <a:rPr lang="es-419" sz="2500" dirty="0">
                <a:solidFill>
                  <a:srgbClr val="FF00FF"/>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endParaRPr lang="es-419" sz="2500" dirty="0">
              <a:solidFill>
                <a:srgbClr val="FF00FF"/>
              </a:solidFill>
              <a:latin typeface="Courier New"/>
              <a:ea typeface="Courier New"/>
              <a:cs typeface="Courier New"/>
              <a:sym typeface="Courier New"/>
            </a:endParaRPr>
          </a:p>
          <a:p>
            <a:pPr lvl="0">
              <a:buClr>
                <a:srgbClr val="FF00FF"/>
              </a:buClr>
              <a:buSzPct val="25000"/>
            </a:pPr>
            <a:r>
              <a:rPr lang="es-419" sz="2500" dirty="0">
                <a:solidFill>
                  <a:srgbClr val="FF00FF"/>
                </a:solidFill>
                <a:latin typeface="Courier New"/>
                <a:ea typeface="Courier New"/>
                <a:cs typeface="Courier New"/>
                <a:sym typeface="Courier New"/>
              </a:rPr>
              <a:t>[100, 1, 42]</a:t>
            </a:r>
          </a:p>
          <a:p>
            <a:pPr>
              <a:buClr>
                <a:schemeClr val="lt1"/>
              </a:buClr>
              <a:buSzPct val="25000"/>
            </a:pPr>
            <a:r>
              <a:rPr lang="es-419" sz="2500" dirty="0">
                <a:solidFill>
                  <a:schemeClr val="lt1"/>
                </a:solidFill>
                <a:latin typeface="Courier New"/>
                <a:ea typeface="Courier New"/>
                <a:cs typeface="Courier New"/>
                <a:sym typeface="Courier New"/>
              </a:rPr>
              <a:t>&gt;&gt;&gt; </a:t>
            </a:r>
            <a:r>
              <a:rPr lang="es-419" sz="2500" dirty="0" err="1">
                <a:solidFill>
                  <a:srgbClr val="FFFF00"/>
                </a:solidFill>
                <a:latin typeface="Courier New"/>
                <a:ea typeface="Courier New"/>
                <a:cs typeface="Courier New"/>
                <a:sym typeface="Courier New"/>
              </a:rPr>
              <a:t>print</a:t>
            </a:r>
            <a:r>
              <a:rPr lang="es-419" sz="2500" dirty="0">
                <a:solidFill>
                  <a:srgbClr val="FFFF00"/>
                </a:solidFill>
                <a:latin typeface="Courier New"/>
                <a:ea typeface="Courier New"/>
                <a:cs typeface="Courier New"/>
                <a:sym typeface="Courier New"/>
              </a:rPr>
              <a:t>(</a:t>
            </a:r>
            <a:r>
              <a:rPr lang="es-419" sz="2500" dirty="0" err="1">
                <a:solidFill>
                  <a:schemeClr val="lt1"/>
                </a:solidFill>
                <a:latin typeface="Courier New"/>
                <a:ea typeface="Courier New"/>
                <a:cs typeface="Courier New"/>
                <a:sym typeface="Courier New"/>
              </a:rPr>
              <a:t>jjj.</a:t>
            </a:r>
            <a:r>
              <a:rPr lang="es-419" sz="2500" dirty="0" err="1">
                <a:solidFill>
                  <a:srgbClr val="FF7F00"/>
                </a:solidFill>
                <a:latin typeface="Courier New"/>
                <a:ea typeface="Courier New"/>
                <a:cs typeface="Courier New"/>
                <a:sym typeface="Courier New"/>
              </a:rPr>
              <a:t>items</a:t>
            </a:r>
            <a:r>
              <a:rPr lang="es-419" sz="2500" dirty="0">
                <a:solidFill>
                  <a:srgbClr val="FF7F00"/>
                </a:solidFill>
                <a:latin typeface="Courier New"/>
                <a:ea typeface="Courier New"/>
                <a:cs typeface="Courier New"/>
                <a:sym typeface="Courier New"/>
              </a:rPr>
              <a:t>()</a:t>
            </a:r>
            <a:r>
              <a:rPr lang="es-419" sz="2500" dirty="0">
                <a:solidFill>
                  <a:srgbClr val="FFFF00"/>
                </a:solidFill>
                <a:latin typeface="Courier New"/>
                <a:ea typeface="Courier New"/>
                <a:cs typeface="Courier New"/>
                <a:sym typeface="Courier New"/>
              </a:rPr>
              <a:t>)</a:t>
            </a:r>
            <a:endParaRPr lang="es-419" sz="2500" dirty="0">
              <a:solidFill>
                <a:srgbClr val="FF7F00"/>
              </a:solidFill>
              <a:latin typeface="Courier New"/>
              <a:ea typeface="Courier New"/>
              <a:cs typeface="Courier New"/>
              <a:sym typeface="Courier New"/>
            </a:endParaRPr>
          </a:p>
          <a:p>
            <a:pPr lvl="0">
              <a:buClr>
                <a:schemeClr val="lt1"/>
              </a:buClr>
              <a:buSzPct val="25000"/>
            </a:pPr>
            <a:r>
              <a:rPr lang="es-419" sz="2500" dirty="0">
                <a:solidFill>
                  <a:srgbClr val="FF7F00"/>
                </a:solidFill>
                <a:latin typeface="Courier New"/>
                <a:ea typeface="Courier New"/>
                <a:cs typeface="Courier New"/>
                <a:sym typeface="Courier New"/>
              </a:rPr>
              <a:t>[('</a:t>
            </a:r>
            <a:r>
              <a:rPr lang="es-419" sz="2500" dirty="0" err="1">
                <a:solidFill>
                  <a:srgbClr val="FF7F00"/>
                </a:solidFill>
                <a:latin typeface="Courier New"/>
                <a:ea typeface="Courier New"/>
                <a:cs typeface="Courier New"/>
                <a:sym typeface="Courier New"/>
              </a:rPr>
              <a:t>jan</a:t>
            </a:r>
            <a:r>
              <a:rPr lang="es-419" sz="2500" dirty="0">
                <a:solidFill>
                  <a:srgbClr val="FF7F00"/>
                </a:solidFill>
                <a:latin typeface="Courier New"/>
                <a:ea typeface="Courier New"/>
                <a:cs typeface="Courier New"/>
                <a:sym typeface="Courier New"/>
              </a:rPr>
              <a:t>', 100), ('</a:t>
            </a:r>
            <a:r>
              <a:rPr lang="es-419" sz="2500" dirty="0" err="1">
                <a:solidFill>
                  <a:srgbClr val="FF7F00"/>
                </a:solidFill>
                <a:latin typeface="Courier New"/>
                <a:ea typeface="Courier New"/>
                <a:cs typeface="Courier New"/>
                <a:sym typeface="Courier New"/>
              </a:rPr>
              <a:t>chuck</a:t>
            </a:r>
            <a:r>
              <a:rPr lang="es-419" sz="2500" dirty="0">
                <a:solidFill>
                  <a:srgbClr val="FF7F00"/>
                </a:solidFill>
                <a:latin typeface="Courier New"/>
                <a:ea typeface="Courier New"/>
                <a:cs typeface="Courier New"/>
                <a:sym typeface="Courier New"/>
              </a:rPr>
              <a:t>', 1), ('</a:t>
            </a:r>
            <a:r>
              <a:rPr lang="es-419" sz="2500" dirty="0" err="1">
                <a:solidFill>
                  <a:srgbClr val="FF7F00"/>
                </a:solidFill>
                <a:latin typeface="Courier New"/>
                <a:ea typeface="Courier New"/>
                <a:cs typeface="Courier New"/>
                <a:sym typeface="Courier New"/>
              </a:rPr>
              <a:t>fred</a:t>
            </a:r>
            <a:r>
              <a:rPr lang="es-419" sz="2500" dirty="0">
                <a:solidFill>
                  <a:srgbClr val="FF7F00"/>
                </a:solidFill>
                <a:latin typeface="Courier New"/>
                <a:ea typeface="Courier New"/>
                <a:cs typeface="Courier New"/>
                <a:sym typeface="Courier New"/>
              </a:rPr>
              <a:t>', 42)]</a:t>
            </a:r>
          </a:p>
          <a:p>
            <a:pPr lvl="0">
              <a:buClr>
                <a:schemeClr val="lt1"/>
              </a:buClr>
              <a:buSzPct val="25000"/>
            </a:pPr>
            <a:r>
              <a:rPr lang="es-419" sz="2500" dirty="0">
                <a:solidFill>
                  <a:schemeClr val="lt1"/>
                </a:solidFill>
                <a:latin typeface="Courier New"/>
                <a:ea typeface="Courier New"/>
                <a:cs typeface="Courier New"/>
                <a:sym typeface="Courier New"/>
              </a:rPr>
              <a:t>&gt;&gt;&gt; </a:t>
            </a:r>
          </a:p>
        </p:txBody>
      </p:sp>
      <p:sp>
        <p:nvSpPr>
          <p:cNvPr id="466" name="Shape 466"/>
          <p:cNvSpPr txBox="1"/>
          <p:nvPr/>
        </p:nvSpPr>
        <p:spPr>
          <a:xfrm>
            <a:off x="8545799" y="7544182"/>
            <a:ext cx="6930599" cy="622199"/>
          </a:xfrm>
          <a:prstGeom prst="rect">
            <a:avLst/>
          </a:prstGeom>
          <a:noFill/>
          <a:ln>
            <a:noFill/>
          </a:ln>
        </p:spPr>
        <p:txBody>
          <a:bodyPr lIns="0" tIns="0" rIns="0" bIns="0" anchor="ctr" anchorCtr="0">
            <a:noAutofit/>
          </a:bodyPr>
          <a:lstStyle/>
          <a:p>
            <a:pPr lvl="0" algn="ctr">
              <a:buClr>
                <a:schemeClr val="lt1"/>
              </a:buClr>
              <a:buSzPct val="25000"/>
            </a:pPr>
            <a:r>
              <a:rPr lang="es-419" sz="3400" b="1" dirty="0">
                <a:solidFill>
                  <a:schemeClr val="lt1"/>
                </a:solidFill>
                <a:latin typeface="Arial" charset="0"/>
                <a:ea typeface="Arial" charset="0"/>
                <a:cs typeface="Arial" charset="0"/>
                <a:sym typeface="Cabin"/>
              </a:rPr>
              <a:t>¿Qué es una </a:t>
            </a:r>
          </a:p>
          <a:p>
            <a:pPr lvl="0" algn="ctr">
              <a:buClr>
                <a:schemeClr val="lt1"/>
              </a:buClr>
              <a:buSzPct val="25000"/>
            </a:pPr>
            <a:r>
              <a:rPr lang="es-419" sz="3400" b="1" dirty="0">
                <a:solidFill>
                  <a:schemeClr val="lt1"/>
                </a:solidFill>
                <a:latin typeface="Arial" charset="0"/>
                <a:ea typeface="Arial" charset="0"/>
                <a:cs typeface="Arial" charset="0"/>
                <a:sym typeface="Cabin"/>
              </a:rPr>
              <a:t>“tupla”? - próximamente...</a:t>
            </a:r>
          </a:p>
        </p:txBody>
      </p:sp>
      <p:cxnSp>
        <p:nvCxnSpPr>
          <p:cNvPr id="467" name="Shape 467"/>
          <p:cNvCxnSpPr/>
          <p:nvPr/>
        </p:nvCxnSpPr>
        <p:spPr>
          <a:xfrm>
            <a:off x="10358438" y="6815138"/>
            <a:ext cx="271462" cy="729044"/>
          </a:xfrm>
          <a:prstGeom prst="straightConnector1">
            <a:avLst/>
          </a:prstGeom>
          <a:noFill/>
          <a:ln w="76200" cap="rnd" cmpd="sng">
            <a:solidFill>
              <a:schemeClr val="lt1"/>
            </a:solidFill>
            <a:prstDash val="solid"/>
            <a:miter/>
            <a:headEnd type="stealth"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Shape 472"/>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00FF00"/>
              </a:buClr>
              <a:buSzPct val="25000"/>
            </a:pPr>
            <a:r>
              <a:rPr lang="es-ES" sz="7600" dirty="0">
                <a:solidFill>
                  <a:srgbClr val="FFD966"/>
                </a:solidFill>
                <a:latin typeface="Arial" charset="0"/>
                <a:ea typeface="Arial" charset="0"/>
                <a:cs typeface="Arial" charset="0"/>
                <a:sym typeface="Cabin"/>
              </a:rPr>
              <a:t>Bonus: Dos Variables de Iteración!</a:t>
            </a:r>
            <a:endParaRPr lang="en-US" sz="7600" u="none" strike="noStrike" cap="none" dirty="0">
              <a:solidFill>
                <a:srgbClr val="FFD966"/>
              </a:solidFill>
              <a:latin typeface="Arial" charset="0"/>
              <a:ea typeface="Arial" charset="0"/>
              <a:cs typeface="Arial" charset="0"/>
              <a:sym typeface="Cabin"/>
            </a:endParaRPr>
          </a:p>
        </p:txBody>
      </p:sp>
      <p:sp>
        <p:nvSpPr>
          <p:cNvPr id="473" name="Shape 473"/>
          <p:cNvSpPr txBox="1">
            <a:spLocks noGrp="1"/>
          </p:cNvSpPr>
          <p:nvPr>
            <p:ph idx="1"/>
          </p:nvPr>
        </p:nvSpPr>
        <p:spPr>
          <a:xfrm>
            <a:off x="1155700" y="2603500"/>
            <a:ext cx="5399399" cy="5702299"/>
          </a:xfrm>
          <a:prstGeom prst="rect">
            <a:avLst/>
          </a:prstGeom>
          <a:noFill/>
          <a:ln>
            <a:noFill/>
          </a:ln>
        </p:spPr>
        <p:txBody>
          <a:bodyPr lIns="38100" tIns="38100" rIns="38100" bIns="38100" anchor="ctr" anchorCtr="0">
            <a:noAutofit/>
          </a:bodyPr>
          <a:lstStyle/>
          <a:p>
            <a:pPr marL="571500" lvl="0" indent="-571500">
              <a:spcBef>
                <a:spcPts val="0"/>
              </a:spcBef>
              <a:spcAft>
                <a:spcPts val="1000"/>
              </a:spcAft>
              <a:buSzPct val="100000"/>
              <a:buFont typeface="Arial"/>
              <a:buChar char="•"/>
            </a:pPr>
            <a:r>
              <a:rPr lang="es-419" sz="3600" dirty="0">
                <a:solidFill>
                  <a:schemeClr val="lt1"/>
                </a:solidFill>
                <a:latin typeface="Arial" charset="0"/>
                <a:ea typeface="Arial" charset="0"/>
                <a:cs typeface="Arial" charset="0"/>
                <a:sym typeface="Cabin"/>
              </a:rPr>
              <a:t>Iteramos a través de los pares </a:t>
            </a:r>
            <a:r>
              <a:rPr lang="es-419" sz="3600" dirty="0">
                <a:solidFill>
                  <a:srgbClr val="FF7F00"/>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a:t>
            </a:r>
            <a:r>
              <a:rPr lang="es-419" sz="3600" dirty="0">
                <a:solidFill>
                  <a:srgbClr val="FFFF00"/>
                </a:solidFill>
                <a:latin typeface="Arial" charset="0"/>
                <a:ea typeface="Arial" charset="0"/>
                <a:cs typeface="Arial" charset="0"/>
                <a:sym typeface="Cabin"/>
              </a:rPr>
              <a:t>valor</a:t>
            </a:r>
            <a:r>
              <a:rPr lang="es-419" sz="3600" dirty="0">
                <a:solidFill>
                  <a:schemeClr val="lt1"/>
                </a:solidFill>
                <a:latin typeface="Arial" charset="0"/>
                <a:ea typeface="Arial" charset="0"/>
                <a:cs typeface="Arial" charset="0"/>
                <a:sym typeface="Cabin"/>
              </a:rPr>
              <a:t> en un diccionario usando *dos* variables de iteración</a:t>
            </a:r>
          </a:p>
          <a:p>
            <a:pPr marL="571500" lvl="0" indent="-571500">
              <a:spcBef>
                <a:spcPts val="3500"/>
              </a:spcBef>
              <a:spcAft>
                <a:spcPts val="1000"/>
              </a:spcAft>
              <a:buSzPct val="100000"/>
              <a:buFont typeface="Arial"/>
              <a:buChar char="•"/>
            </a:pPr>
            <a:r>
              <a:rPr lang="es-419" sz="3600" dirty="0">
                <a:solidFill>
                  <a:schemeClr val="lt1"/>
                </a:solidFill>
                <a:latin typeface="Arial" charset="0"/>
                <a:ea typeface="Arial" charset="0"/>
                <a:cs typeface="Arial" charset="0"/>
                <a:sym typeface="Cabin"/>
              </a:rPr>
              <a:t>En cada iteración, la primera variable es la </a:t>
            </a:r>
            <a:r>
              <a:rPr lang="es-419" sz="3600" dirty="0">
                <a:solidFill>
                  <a:srgbClr val="FF7F00"/>
                </a:solidFill>
                <a:latin typeface="Arial" charset="0"/>
                <a:ea typeface="Arial" charset="0"/>
                <a:cs typeface="Arial" charset="0"/>
                <a:sym typeface="Cabin"/>
              </a:rPr>
              <a:t>clave</a:t>
            </a:r>
            <a:r>
              <a:rPr lang="es-419" sz="3600" dirty="0">
                <a:solidFill>
                  <a:schemeClr val="lt1"/>
                </a:solidFill>
                <a:latin typeface="Arial" charset="0"/>
                <a:ea typeface="Arial" charset="0"/>
                <a:cs typeface="Arial" charset="0"/>
                <a:sym typeface="Cabin"/>
              </a:rPr>
              <a:t> y la segunda variable es el </a:t>
            </a:r>
            <a:r>
              <a:rPr lang="es-419" sz="3600" dirty="0">
                <a:solidFill>
                  <a:srgbClr val="FFFF00"/>
                </a:solidFill>
                <a:latin typeface="Arial" charset="0"/>
                <a:ea typeface="Arial" charset="0"/>
                <a:cs typeface="Arial" charset="0"/>
                <a:sym typeface="Cabin"/>
              </a:rPr>
              <a:t>valor</a:t>
            </a:r>
            <a:r>
              <a:rPr lang="es-419" sz="3600" dirty="0">
                <a:solidFill>
                  <a:schemeClr val="lt1"/>
                </a:solidFill>
                <a:latin typeface="Arial" charset="0"/>
                <a:ea typeface="Arial" charset="0"/>
                <a:cs typeface="Arial" charset="0"/>
                <a:sym typeface="Cabin"/>
              </a:rPr>
              <a:t> correspondiente a la clave</a:t>
            </a:r>
          </a:p>
        </p:txBody>
      </p:sp>
      <p:sp>
        <p:nvSpPr>
          <p:cNvPr id="474" name="Shape 474"/>
          <p:cNvSpPr txBox="1"/>
          <p:nvPr/>
        </p:nvSpPr>
        <p:spPr>
          <a:xfrm>
            <a:off x="7429500" y="2970250"/>
            <a:ext cx="8515350"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err="1">
                <a:solidFill>
                  <a:srgbClr val="00FF00"/>
                </a:solidFill>
                <a:latin typeface="Courier"/>
                <a:ea typeface="Courier"/>
                <a:cs typeface="Courier"/>
                <a:sym typeface="Courier New"/>
              </a:rPr>
              <a:t>jjj</a:t>
            </a:r>
            <a:r>
              <a:rPr lang="en-US" sz="2400" i="0" u="none" strike="noStrike" cap="none" dirty="0">
                <a:solidFill>
                  <a:schemeClr val="lt1"/>
                </a:solidFill>
                <a:latin typeface="Courier"/>
                <a:ea typeface="Courier"/>
                <a:cs typeface="Courier"/>
                <a:sym typeface="Courier New"/>
              </a:rPr>
              <a:t> = { 'chuck' : 1 , '</a:t>
            </a:r>
            <a:r>
              <a:rPr lang="en-US" sz="2400" i="0" u="none" strike="noStrike" cap="none" dirty="0" err="1">
                <a:solidFill>
                  <a:schemeClr val="lt1"/>
                </a:solidFill>
                <a:latin typeface="Courier"/>
                <a:ea typeface="Courier"/>
                <a:cs typeface="Courier"/>
                <a:sym typeface="Courier New"/>
              </a:rPr>
              <a:t>fred</a:t>
            </a:r>
            <a:r>
              <a:rPr lang="en-US" sz="2400" i="0" u="none" strike="noStrike" cap="none" dirty="0">
                <a:solidFill>
                  <a:schemeClr val="lt1"/>
                </a:solidFill>
                <a:latin typeface="Courier"/>
                <a:ea typeface="Courier"/>
                <a:cs typeface="Courier"/>
                <a:sym typeface="Courier New"/>
              </a:rPr>
              <a:t>' : 42, '</a:t>
            </a:r>
            <a:r>
              <a:rPr lang="en-US" sz="2400" i="0" u="none" strike="noStrike" cap="none" dirty="0" err="1">
                <a:solidFill>
                  <a:schemeClr val="lt1"/>
                </a:solidFill>
                <a:latin typeface="Courier"/>
                <a:ea typeface="Courier"/>
                <a:cs typeface="Courier"/>
                <a:sym typeface="Courier New"/>
              </a:rPr>
              <a:t>jan</a:t>
            </a:r>
            <a:r>
              <a:rPr lang="en-US" sz="2400" i="0" u="none" strike="noStrike" cap="none" dirty="0">
                <a:solidFill>
                  <a:schemeClr val="lt1"/>
                </a:solidFill>
                <a:latin typeface="Courier"/>
                <a:ea typeface="Courier"/>
                <a:cs typeface="Courier"/>
                <a:sym typeface="Courier New"/>
              </a:rPr>
              <a:t>': 100}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for </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err="1">
                <a:solidFill>
                  <a:schemeClr val="lt1"/>
                </a:solidFill>
                <a:latin typeface="Courier"/>
                <a:ea typeface="Courier"/>
                <a:cs typeface="Courier"/>
                <a:sym typeface="Courier New"/>
              </a:rPr>
              <a:t>,</a:t>
            </a:r>
            <a:r>
              <a:rPr lang="en-US" sz="2400" i="0" u="none" strike="noStrike" cap="none" dirty="0" err="1">
                <a:solidFill>
                  <a:srgbClr val="FFFF00"/>
                </a:solidFill>
                <a:latin typeface="Courier"/>
                <a:ea typeface="Courier"/>
                <a:cs typeface="Courier"/>
                <a:sym typeface="Courier New"/>
              </a:rPr>
              <a:t>bbb</a:t>
            </a:r>
            <a:r>
              <a:rPr lang="en-US" sz="2400" i="0" u="none" strike="noStrike" cap="none" dirty="0">
                <a:solidFill>
                  <a:schemeClr val="lt1"/>
                </a:solidFill>
                <a:latin typeface="Courier"/>
                <a:ea typeface="Courier"/>
                <a:cs typeface="Courier"/>
                <a:sym typeface="Courier New"/>
              </a:rPr>
              <a:t> in </a:t>
            </a:r>
            <a:r>
              <a:rPr lang="en-US" sz="2400" i="0" u="none" strike="noStrike" cap="none" dirty="0" err="1">
                <a:solidFill>
                  <a:srgbClr val="00FF00"/>
                </a:solidFill>
                <a:latin typeface="Courier"/>
                <a:ea typeface="Courier"/>
                <a:cs typeface="Courier"/>
                <a:sym typeface="Courier New"/>
              </a:rPr>
              <a:t>jjj</a:t>
            </a:r>
            <a:r>
              <a:rPr lang="en-US" sz="2400" i="0" u="none" strike="noStrike" cap="none" dirty="0" err="1">
                <a:solidFill>
                  <a:srgbClr val="FF00FF"/>
                </a:solidFill>
                <a:latin typeface="Courier"/>
                <a:ea typeface="Courier"/>
                <a:cs typeface="Courier"/>
                <a:sym typeface="Courier New"/>
              </a:rPr>
              <a:t>.items</a:t>
            </a:r>
            <a:r>
              <a:rPr lang="en-US" sz="2400" i="0" u="none" strike="noStrike" cap="none" dirty="0">
                <a:solidFill>
                  <a:schemeClr val="lt1"/>
                </a:solidFill>
                <a:latin typeface="Courier"/>
                <a:ea typeface="Courier"/>
                <a:cs typeface="Courier"/>
                <a:sym typeface="Courier New"/>
              </a:rPr>
              <a:t>() :</a:t>
            </a:r>
          </a:p>
          <a:p>
            <a:pPr lvl="0">
              <a:buClr>
                <a:schemeClr val="lt1"/>
              </a:buClr>
              <a:buSzPct val="25000"/>
            </a:pPr>
            <a:r>
              <a:rPr lang="en-US" sz="2400" i="0" u="none" strike="noStrike" cap="none" dirty="0">
                <a:solidFill>
                  <a:schemeClr val="lt1"/>
                </a:solidFill>
                <a:latin typeface="Courier"/>
                <a:ea typeface="Courier"/>
                <a:cs typeface="Courier"/>
                <a:sym typeface="Courier New"/>
              </a:rPr>
              <a:t>    print(</a:t>
            </a:r>
            <a:r>
              <a:rPr lang="en-US" sz="2400" i="0" u="none" strike="noStrike" cap="none" dirty="0" err="1">
                <a:solidFill>
                  <a:srgbClr val="FF7F00"/>
                </a:solidFill>
                <a:latin typeface="Courier"/>
                <a:ea typeface="Courier"/>
                <a:cs typeface="Courier"/>
                <a:sym typeface="Courier New"/>
              </a:rPr>
              <a:t>aaa</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bbb</a:t>
            </a:r>
            <a:r>
              <a:rPr lang="en-US" sz="2400" dirty="0">
                <a:solidFill>
                  <a:schemeClr val="lt1"/>
                </a:solidFill>
                <a:latin typeface="Courier"/>
                <a:ea typeface="Courier"/>
                <a:cs typeface="Courier"/>
                <a:sym typeface="Courier New"/>
              </a:rPr>
              <a:t>)</a:t>
            </a:r>
            <a:endParaRPr lang="en-US"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endParaRPr lang="en-US" sz="24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jan</a:t>
            </a:r>
            <a:r>
              <a:rPr lang="en-US" sz="2400" i="0" u="none" strike="noStrike" cap="none" dirty="0">
                <a:solidFill>
                  <a:srgbClr val="FFFF00"/>
                </a:solidFill>
                <a:latin typeface="Courier"/>
                <a:ea typeface="Courier"/>
                <a:cs typeface="Courier"/>
                <a:sym typeface="Courier New"/>
              </a:rPr>
              <a:t> 100</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a:solidFill>
                  <a:srgbClr val="FF7F00"/>
                </a:solidFill>
                <a:latin typeface="Courier"/>
                <a:ea typeface="Courier"/>
                <a:cs typeface="Courier"/>
                <a:sym typeface="Courier New"/>
              </a:rPr>
              <a:t>chuck</a:t>
            </a:r>
            <a:r>
              <a:rPr lang="en-US" sz="24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7F00"/>
              </a:buClr>
              <a:buSzPct val="25000"/>
              <a:buFont typeface="Cabin"/>
              <a:buNone/>
            </a:pPr>
            <a:r>
              <a:rPr lang="en-US" sz="2400" i="0" u="none" strike="noStrike" cap="none" dirty="0" err="1">
                <a:solidFill>
                  <a:srgbClr val="FF7F00"/>
                </a:solidFill>
                <a:latin typeface="Courier"/>
                <a:ea typeface="Courier"/>
                <a:cs typeface="Courier"/>
                <a:sym typeface="Courier New"/>
              </a:rPr>
              <a:t>fred</a:t>
            </a:r>
            <a:r>
              <a:rPr lang="en-US" sz="2400" i="0" u="none" strike="noStrike" cap="none" dirty="0">
                <a:solidFill>
                  <a:srgbClr val="FFFF00"/>
                </a:solidFill>
                <a:latin typeface="Courier"/>
                <a:ea typeface="Courier"/>
                <a:cs typeface="Courier"/>
                <a:sym typeface="Courier New"/>
              </a:rPr>
              <a:t> 42</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a:ea typeface="Courier"/>
                <a:cs typeface="Courier"/>
                <a:sym typeface="Courier New"/>
              </a:rPr>
              <a:t> </a:t>
            </a:r>
          </a:p>
          <a:p>
            <a:pPr marL="0" marR="0" lvl="0" indent="0" algn="ctr" rtl="0">
              <a:lnSpc>
                <a:spcPct val="100000"/>
              </a:lnSpc>
              <a:spcBef>
                <a:spcPts val="0"/>
              </a:spcBef>
              <a:spcAft>
                <a:spcPts val="0"/>
              </a:spcAft>
              <a:buNone/>
            </a:pPr>
            <a:endParaRPr sz="2400" b="1" dirty="0">
              <a:latin typeface="Courier"/>
              <a:ea typeface="Courier"/>
              <a:cs typeface="Courier"/>
              <a:sym typeface="Courier New"/>
            </a:endParaRPr>
          </a:p>
        </p:txBody>
      </p:sp>
      <p:sp>
        <p:nvSpPr>
          <p:cNvPr id="475" name="Shape 475"/>
          <p:cNvSpPr txBox="1"/>
          <p:nvPr/>
        </p:nvSpPr>
        <p:spPr>
          <a:xfrm>
            <a:off x="12484101" y="6072180"/>
            <a:ext cx="1495499"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[chuck]</a:t>
            </a:r>
          </a:p>
        </p:txBody>
      </p:sp>
      <p:sp>
        <p:nvSpPr>
          <p:cNvPr id="476" name="Shape 476"/>
          <p:cNvSpPr txBox="1"/>
          <p:nvPr/>
        </p:nvSpPr>
        <p:spPr>
          <a:xfrm>
            <a:off x="14274801" y="6059480"/>
            <a:ext cx="3682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a:t>
            </a:r>
          </a:p>
        </p:txBody>
      </p:sp>
      <p:sp>
        <p:nvSpPr>
          <p:cNvPr id="477" name="Shape 477"/>
          <p:cNvSpPr txBox="1"/>
          <p:nvPr/>
        </p:nvSpPr>
        <p:spPr>
          <a:xfrm>
            <a:off x="12771437" y="6897680"/>
            <a:ext cx="11574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[fred]</a:t>
            </a:r>
          </a:p>
        </p:txBody>
      </p:sp>
      <p:sp>
        <p:nvSpPr>
          <p:cNvPr id="478" name="Shape 478"/>
          <p:cNvSpPr txBox="1"/>
          <p:nvPr/>
        </p:nvSpPr>
        <p:spPr>
          <a:xfrm>
            <a:off x="14224001" y="6884980"/>
            <a:ext cx="5969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42</a:t>
            </a:r>
          </a:p>
        </p:txBody>
      </p:sp>
      <p:sp>
        <p:nvSpPr>
          <p:cNvPr id="479" name="Shape 479"/>
          <p:cNvSpPr txBox="1"/>
          <p:nvPr/>
        </p:nvSpPr>
        <p:spPr>
          <a:xfrm>
            <a:off x="13095403" y="4510080"/>
            <a:ext cx="8668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aaa</a:t>
            </a:r>
            <a:endParaRPr lang="en-US" sz="3600" u="none" strike="noStrike" cap="none" dirty="0">
              <a:solidFill>
                <a:srgbClr val="FF7F00"/>
              </a:solidFill>
              <a:latin typeface="Arial" charset="0"/>
              <a:ea typeface="Arial" charset="0"/>
              <a:cs typeface="Arial" charset="0"/>
              <a:sym typeface="Cabin"/>
            </a:endParaRPr>
          </a:p>
        </p:txBody>
      </p:sp>
      <p:sp>
        <p:nvSpPr>
          <p:cNvPr id="480" name="Shape 480"/>
          <p:cNvSpPr txBox="1"/>
          <p:nvPr/>
        </p:nvSpPr>
        <p:spPr>
          <a:xfrm>
            <a:off x="14208126" y="4510080"/>
            <a:ext cx="8000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bbb</a:t>
            </a:r>
          </a:p>
        </p:txBody>
      </p:sp>
      <p:sp>
        <p:nvSpPr>
          <p:cNvPr id="481" name="Shape 481"/>
          <p:cNvSpPr txBox="1"/>
          <p:nvPr/>
        </p:nvSpPr>
        <p:spPr>
          <a:xfrm>
            <a:off x="13023851" y="5259380"/>
            <a:ext cx="9429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[jan]</a:t>
            </a:r>
          </a:p>
        </p:txBody>
      </p:sp>
      <p:sp>
        <p:nvSpPr>
          <p:cNvPr id="482" name="Shape 482"/>
          <p:cNvSpPr txBox="1"/>
          <p:nvPr/>
        </p:nvSpPr>
        <p:spPr>
          <a:xfrm>
            <a:off x="14262101" y="5246680"/>
            <a:ext cx="8254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100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Shape 487"/>
          <p:cNvSpPr txBox="1"/>
          <p:nvPr/>
        </p:nvSpPr>
        <p:spPr>
          <a:xfrm>
            <a:off x="693525" y="857250"/>
            <a:ext cx="9933200" cy="7358063"/>
          </a:xfrm>
          <a:prstGeom prst="rect">
            <a:avLst/>
          </a:prstGeom>
          <a:noFill/>
          <a:ln>
            <a:noFill/>
          </a:ln>
        </p:spPr>
        <p:txBody>
          <a:bodyPr lIns="0" tIns="0" rIns="0" bIns="0" anchor="ctr" anchorCtr="0">
            <a:noAutofit/>
          </a:bodyPr>
          <a:lstStyle/>
          <a:p>
            <a:pPr lvl="0">
              <a:buClr>
                <a:srgbClr val="00FF00"/>
              </a:buClr>
              <a:buSzPct val="25000"/>
            </a:pPr>
            <a:r>
              <a:rPr lang="es-419" sz="2600" dirty="0">
                <a:solidFill>
                  <a:srgbClr val="00FF00"/>
                </a:solidFill>
                <a:latin typeface="Courier New"/>
                <a:ea typeface="Courier New"/>
                <a:cs typeface="Courier New"/>
                <a:sym typeface="Courier New"/>
              </a:rPr>
              <a:t>nombre = input('Ingresa un nombre de archivo:')</a:t>
            </a:r>
          </a:p>
          <a:p>
            <a:pPr lvl="0">
              <a:buClr>
                <a:srgbClr val="00FF00"/>
              </a:buClr>
              <a:buSzPct val="25000"/>
            </a:pPr>
            <a:r>
              <a:rPr lang="es-419" sz="2600" dirty="0">
                <a:solidFill>
                  <a:srgbClr val="00FF00"/>
                </a:solidFill>
                <a:latin typeface="Courier New"/>
                <a:ea typeface="Courier New"/>
                <a:cs typeface="Courier New"/>
                <a:sym typeface="Courier New"/>
              </a:rPr>
              <a:t>manejador = open(nombre)</a:t>
            </a:r>
          </a:p>
          <a:p>
            <a:pPr lvl="0" algn="ctr"/>
            <a:endParaRPr lang="es-419" sz="2600" dirty="0">
              <a:solidFill>
                <a:srgbClr val="00FF00"/>
              </a:solidFill>
              <a:latin typeface="Courier New"/>
              <a:ea typeface="Courier New"/>
              <a:cs typeface="Courier New"/>
              <a:sym typeface="Courier New"/>
            </a:endParaRPr>
          </a:p>
          <a:p>
            <a:pPr lvl="0">
              <a:buClr>
                <a:srgbClr val="00FF00"/>
              </a:buClr>
              <a:buSzPct val="25000"/>
            </a:pPr>
            <a:r>
              <a:rPr lang="es-419" sz="2600" dirty="0">
                <a:solidFill>
                  <a:srgbClr val="FF00FF"/>
                </a:solidFill>
                <a:latin typeface="Courier New"/>
                <a:ea typeface="Courier New"/>
                <a:cs typeface="Courier New"/>
                <a:sym typeface="Courier New"/>
              </a:rPr>
              <a:t>contadores = </a:t>
            </a:r>
            <a:r>
              <a:rPr lang="es-419" sz="2600" dirty="0" err="1">
                <a:solidFill>
                  <a:srgbClr val="FF00FF"/>
                </a:solidFill>
                <a:latin typeface="Courier New"/>
                <a:ea typeface="Courier New"/>
                <a:cs typeface="Courier New"/>
                <a:sym typeface="Courier New"/>
              </a:rPr>
              <a:t>dict</a:t>
            </a:r>
            <a:r>
              <a:rPr lang="es-419" sz="2600" dirty="0">
                <a:solidFill>
                  <a:srgbClr val="FF00FF"/>
                </a:solidFill>
                <a:latin typeface="Courier New"/>
                <a:ea typeface="Courier New"/>
                <a:cs typeface="Courier New"/>
                <a:sym typeface="Courier New"/>
              </a:rPr>
              <a:t>()</a:t>
            </a:r>
          </a:p>
          <a:p>
            <a:pPr lvl="0">
              <a:buClr>
                <a:srgbClr val="00FF00"/>
              </a:buClr>
              <a:buSzPct val="25000"/>
            </a:pPr>
            <a:r>
              <a:rPr lang="es-419" sz="2600" dirty="0" err="1">
                <a:solidFill>
                  <a:srgbClr val="FF00FF"/>
                </a:solidFill>
                <a:latin typeface="Courier New"/>
                <a:ea typeface="Courier New"/>
                <a:cs typeface="Courier New"/>
                <a:sym typeface="Courier New"/>
              </a:rPr>
              <a:t>for</a:t>
            </a:r>
            <a:r>
              <a:rPr lang="es-419" sz="2600" dirty="0">
                <a:solidFill>
                  <a:srgbClr val="FF00FF"/>
                </a:solidFill>
                <a:latin typeface="Courier New"/>
                <a:ea typeface="Courier New"/>
                <a:cs typeface="Courier New"/>
                <a:sym typeface="Courier New"/>
              </a:rPr>
              <a:t> </a:t>
            </a:r>
            <a:r>
              <a:rPr lang="es-419" sz="2600" dirty="0" err="1">
                <a:solidFill>
                  <a:srgbClr val="FF00FF"/>
                </a:solidFill>
                <a:latin typeface="Courier New"/>
                <a:ea typeface="Courier New"/>
                <a:cs typeface="Courier New"/>
                <a:sym typeface="Courier New"/>
              </a:rPr>
              <a:t>linea</a:t>
            </a:r>
            <a:r>
              <a:rPr lang="es-419" sz="2600" dirty="0">
                <a:solidFill>
                  <a:srgbClr val="FF00FF"/>
                </a:solidFill>
                <a:latin typeface="Courier New"/>
                <a:ea typeface="Courier New"/>
                <a:cs typeface="Courier New"/>
                <a:sym typeface="Courier New"/>
              </a:rPr>
              <a:t> in manejador:</a:t>
            </a:r>
          </a:p>
          <a:p>
            <a:pPr lvl="0">
              <a:buClr>
                <a:srgbClr val="00FF00"/>
              </a:buClr>
              <a:buSzPct val="25000"/>
            </a:pPr>
            <a:r>
              <a:rPr lang="es-419" sz="2600" dirty="0">
                <a:solidFill>
                  <a:srgbClr val="FF00FF"/>
                </a:solidFill>
                <a:latin typeface="Courier New"/>
                <a:ea typeface="Courier New"/>
                <a:cs typeface="Courier New"/>
                <a:sym typeface="Courier New"/>
              </a:rPr>
              <a:t>    palabras = </a:t>
            </a:r>
            <a:r>
              <a:rPr lang="es-419" sz="2600" dirty="0" err="1">
                <a:solidFill>
                  <a:srgbClr val="FF00FF"/>
                </a:solidFill>
                <a:latin typeface="Courier New"/>
                <a:ea typeface="Courier New"/>
                <a:cs typeface="Courier New"/>
                <a:sym typeface="Courier New"/>
              </a:rPr>
              <a:t>linea.split</a:t>
            </a:r>
            <a:r>
              <a:rPr lang="es-419" sz="2600" dirty="0">
                <a:solidFill>
                  <a:srgbClr val="FF00FF"/>
                </a:solidFill>
                <a:latin typeface="Courier New"/>
                <a:ea typeface="Courier New"/>
                <a:cs typeface="Courier New"/>
                <a:sym typeface="Courier New"/>
              </a:rPr>
              <a:t>()</a:t>
            </a:r>
          </a:p>
          <a:p>
            <a:pPr lvl="0">
              <a:buClr>
                <a:srgbClr val="00FF00"/>
              </a:buClr>
              <a:buSzPct val="25000"/>
            </a:pPr>
            <a:r>
              <a:rPr lang="es-419" sz="2600" dirty="0">
                <a:solidFill>
                  <a:srgbClr val="FF00FF"/>
                </a:solidFill>
                <a:latin typeface="Courier New"/>
                <a:ea typeface="Courier New"/>
                <a:cs typeface="Courier New"/>
                <a:sym typeface="Courier New"/>
              </a:rPr>
              <a:t>    </a:t>
            </a:r>
            <a:r>
              <a:rPr lang="es-419" sz="2600" dirty="0" err="1">
                <a:solidFill>
                  <a:srgbClr val="FF00FF"/>
                </a:solidFill>
                <a:latin typeface="Courier New"/>
                <a:ea typeface="Courier New"/>
                <a:cs typeface="Courier New"/>
                <a:sym typeface="Courier New"/>
              </a:rPr>
              <a:t>for</a:t>
            </a:r>
            <a:r>
              <a:rPr lang="es-419" sz="2600" dirty="0">
                <a:solidFill>
                  <a:srgbClr val="FF00FF"/>
                </a:solidFill>
                <a:latin typeface="Courier New"/>
                <a:ea typeface="Courier New"/>
                <a:cs typeface="Courier New"/>
                <a:sym typeface="Courier New"/>
              </a:rPr>
              <a:t> palabra in palabras:</a:t>
            </a:r>
          </a:p>
          <a:p>
            <a:pPr lvl="0">
              <a:buClr>
                <a:srgbClr val="00FF00"/>
              </a:buClr>
              <a:buSzPct val="25000"/>
            </a:pPr>
            <a:r>
              <a:rPr lang="es-419" sz="2600" dirty="0">
                <a:solidFill>
                  <a:srgbClr val="FF00FF"/>
                </a:solidFill>
                <a:latin typeface="Courier New"/>
                <a:ea typeface="Courier New"/>
                <a:cs typeface="Courier New"/>
                <a:sym typeface="Courier New"/>
              </a:rPr>
              <a:t>        contadores[palabra] = </a:t>
            </a:r>
            <a:r>
              <a:rPr lang="es-419" sz="2600" dirty="0" err="1">
                <a:solidFill>
                  <a:srgbClr val="FF00FF"/>
                </a:solidFill>
                <a:latin typeface="Courier New"/>
                <a:ea typeface="Courier New"/>
                <a:cs typeface="Courier New"/>
                <a:sym typeface="Courier New"/>
              </a:rPr>
              <a:t>contadores.get</a:t>
            </a:r>
            <a:r>
              <a:rPr lang="es-419" sz="2600" dirty="0">
                <a:solidFill>
                  <a:srgbClr val="FF00FF"/>
                </a:solidFill>
                <a:latin typeface="Courier New"/>
                <a:ea typeface="Courier New"/>
                <a:cs typeface="Courier New"/>
                <a:sym typeface="Courier New"/>
              </a:rPr>
              <a:t>(palabra,0) + 1</a:t>
            </a:r>
          </a:p>
          <a:p>
            <a:pPr lvl="0">
              <a:buClr>
                <a:srgbClr val="00FF00"/>
              </a:buClr>
            </a:pPr>
            <a:endParaRPr lang="es-419" sz="2600" dirty="0">
              <a:solidFill>
                <a:srgbClr val="00FF00"/>
              </a:solidFill>
              <a:latin typeface="Courier New"/>
              <a:ea typeface="Courier New"/>
              <a:cs typeface="Courier New"/>
              <a:sym typeface="Courier New"/>
            </a:endParaRPr>
          </a:p>
          <a:p>
            <a:pPr lvl="0">
              <a:buClr>
                <a:srgbClr val="00FF00"/>
              </a:buClr>
            </a:pPr>
            <a:endParaRPr lang="es-419" sz="2600" dirty="0">
              <a:solidFill>
                <a:srgbClr val="00FF00"/>
              </a:solidFill>
              <a:latin typeface="Courier New"/>
              <a:ea typeface="Courier New"/>
              <a:cs typeface="Courier New"/>
              <a:sym typeface="Courier New"/>
            </a:endParaRPr>
          </a:p>
          <a:p>
            <a:pPr lvl="0">
              <a:buClr>
                <a:srgbClr val="00FF00"/>
              </a:buClr>
              <a:buSzPct val="25000"/>
            </a:pP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 = </a:t>
            </a:r>
            <a:r>
              <a:rPr lang="es-419" sz="2600" dirty="0" err="1">
                <a:solidFill>
                  <a:srgbClr val="00FFFF"/>
                </a:solidFill>
                <a:latin typeface="Courier New"/>
                <a:ea typeface="Courier New"/>
                <a:cs typeface="Courier New"/>
                <a:sym typeface="Courier New"/>
              </a:rPr>
              <a:t>None</a:t>
            </a:r>
            <a:endParaRPr lang="es-419" sz="2600" dirty="0">
              <a:solidFill>
                <a:srgbClr val="00FFFF"/>
              </a:solidFill>
              <a:latin typeface="Courier New"/>
              <a:ea typeface="Courier New"/>
              <a:cs typeface="Courier New"/>
              <a:sym typeface="Courier New"/>
            </a:endParaRPr>
          </a:p>
          <a:p>
            <a:pPr lvl="0">
              <a:buClr>
                <a:srgbClr val="00FF00"/>
              </a:buClr>
              <a:buSzPct val="25000"/>
            </a:pPr>
            <a:r>
              <a:rPr lang="es-419" sz="2600" dirty="0" err="1">
                <a:solidFill>
                  <a:srgbClr val="00FFFF"/>
                </a:solidFill>
                <a:latin typeface="Courier New"/>
                <a:ea typeface="Courier New"/>
                <a:cs typeface="Courier New"/>
                <a:sym typeface="Courier New"/>
              </a:rPr>
              <a:t>granpalabra</a:t>
            </a:r>
            <a:r>
              <a:rPr lang="es-419" sz="2600" dirty="0">
                <a:solidFill>
                  <a:srgbClr val="00FFFF"/>
                </a:solidFill>
                <a:latin typeface="Courier New"/>
                <a:ea typeface="Courier New"/>
                <a:cs typeface="Courier New"/>
                <a:sym typeface="Courier New"/>
              </a:rPr>
              <a:t> = </a:t>
            </a:r>
            <a:r>
              <a:rPr lang="es-419" sz="2600" dirty="0" err="1">
                <a:solidFill>
                  <a:srgbClr val="00FFFF"/>
                </a:solidFill>
                <a:latin typeface="Courier New"/>
                <a:ea typeface="Courier New"/>
                <a:cs typeface="Courier New"/>
                <a:sym typeface="Courier New"/>
              </a:rPr>
              <a:t>None</a:t>
            </a:r>
            <a:endParaRPr lang="es-419" sz="2600" dirty="0">
              <a:solidFill>
                <a:srgbClr val="00FFFF"/>
              </a:solidFill>
              <a:latin typeface="Courier New"/>
              <a:ea typeface="Courier New"/>
              <a:cs typeface="Courier New"/>
              <a:sym typeface="Courier New"/>
            </a:endParaRPr>
          </a:p>
          <a:p>
            <a:pPr lvl="0">
              <a:buClr>
                <a:srgbClr val="00FF00"/>
              </a:buClr>
              <a:buSzPct val="25000"/>
            </a:pPr>
            <a:r>
              <a:rPr lang="es-419" sz="2600" dirty="0" err="1">
                <a:solidFill>
                  <a:srgbClr val="00FFFF"/>
                </a:solidFill>
                <a:latin typeface="Courier New"/>
                <a:ea typeface="Courier New"/>
                <a:cs typeface="Courier New"/>
                <a:sym typeface="Courier New"/>
              </a:rPr>
              <a:t>for</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palabra,contador</a:t>
            </a:r>
            <a:r>
              <a:rPr lang="es-419" sz="2600" dirty="0">
                <a:solidFill>
                  <a:srgbClr val="00FFFF"/>
                </a:solidFill>
                <a:latin typeface="Courier New"/>
                <a:ea typeface="Courier New"/>
                <a:cs typeface="Courier New"/>
                <a:sym typeface="Courier New"/>
              </a:rPr>
              <a:t> in </a:t>
            </a:r>
            <a:r>
              <a:rPr lang="es-419" sz="2600" dirty="0" err="1">
                <a:solidFill>
                  <a:srgbClr val="00FFFF"/>
                </a:solidFill>
                <a:latin typeface="Courier New"/>
                <a:ea typeface="Courier New"/>
                <a:cs typeface="Courier New"/>
                <a:sym typeface="Courier New"/>
              </a:rPr>
              <a:t>contadores.items</a:t>
            </a:r>
            <a:r>
              <a:rPr lang="es-419" sz="2600" dirty="0">
                <a:solidFill>
                  <a:srgbClr val="00FFFF"/>
                </a:solidFill>
                <a:latin typeface="Courier New"/>
                <a:ea typeface="Courier New"/>
                <a:cs typeface="Courier New"/>
                <a:sym typeface="Courier New"/>
              </a:rPr>
              <a:t>():</a:t>
            </a:r>
          </a:p>
          <a:p>
            <a:pPr lvl="0">
              <a:buClr>
                <a:srgbClr val="00FF00"/>
              </a:buClr>
              <a:buSzPct val="25000"/>
            </a:pP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if</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is</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None</a:t>
            </a: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or</a:t>
            </a:r>
            <a:r>
              <a:rPr lang="es-419" sz="2600" dirty="0">
                <a:solidFill>
                  <a:srgbClr val="00FFFF"/>
                </a:solidFill>
                <a:latin typeface="Courier New"/>
                <a:ea typeface="Courier New"/>
                <a:cs typeface="Courier New"/>
                <a:sym typeface="Courier New"/>
              </a:rPr>
              <a:t> contador &gt; </a:t>
            </a: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a:t>
            </a:r>
          </a:p>
          <a:p>
            <a:pPr lvl="0">
              <a:buClr>
                <a:srgbClr val="00FF00"/>
              </a:buClr>
              <a:buSzPct val="25000"/>
            </a:pP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granpalabra</a:t>
            </a:r>
            <a:r>
              <a:rPr lang="es-419" sz="2600" dirty="0">
                <a:solidFill>
                  <a:srgbClr val="00FFFF"/>
                </a:solidFill>
                <a:latin typeface="Courier New"/>
                <a:ea typeface="Courier New"/>
                <a:cs typeface="Courier New"/>
                <a:sym typeface="Courier New"/>
              </a:rPr>
              <a:t> = palabra</a:t>
            </a:r>
          </a:p>
          <a:p>
            <a:pPr lvl="0">
              <a:buClr>
                <a:srgbClr val="00FF00"/>
              </a:buClr>
              <a:buSzPct val="25000"/>
            </a:pPr>
            <a:r>
              <a:rPr lang="es-419" sz="2600" dirty="0">
                <a:solidFill>
                  <a:srgbClr val="00FFFF"/>
                </a:solidFill>
                <a:latin typeface="Courier New"/>
                <a:ea typeface="Courier New"/>
                <a:cs typeface="Courier New"/>
                <a:sym typeface="Courier New"/>
              </a:rPr>
              <a:t>        </a:t>
            </a:r>
            <a:r>
              <a:rPr lang="es-419" sz="2600" dirty="0" err="1">
                <a:solidFill>
                  <a:srgbClr val="00FFFF"/>
                </a:solidFill>
                <a:latin typeface="Courier New"/>
                <a:ea typeface="Courier New"/>
                <a:cs typeface="Courier New"/>
                <a:sym typeface="Courier New"/>
              </a:rPr>
              <a:t>grancontador</a:t>
            </a:r>
            <a:r>
              <a:rPr lang="es-419" sz="2600" dirty="0">
                <a:solidFill>
                  <a:srgbClr val="00FFFF"/>
                </a:solidFill>
                <a:latin typeface="Courier New"/>
                <a:ea typeface="Courier New"/>
                <a:cs typeface="Courier New"/>
                <a:sym typeface="Courier New"/>
              </a:rPr>
              <a:t> = contador</a:t>
            </a:r>
          </a:p>
          <a:p>
            <a:pPr lvl="0">
              <a:buClr>
                <a:srgbClr val="00FF00"/>
              </a:buClr>
            </a:pPr>
            <a:endParaRPr lang="es-419" sz="2600" dirty="0">
              <a:solidFill>
                <a:srgbClr val="00FF00"/>
              </a:solidFill>
              <a:latin typeface="Courier New"/>
              <a:ea typeface="Courier New"/>
              <a:cs typeface="Courier New"/>
              <a:sym typeface="Courier New"/>
            </a:endParaRPr>
          </a:p>
          <a:p>
            <a:pPr lvl="0">
              <a:buClr>
                <a:srgbClr val="00FF00"/>
              </a:buClr>
              <a:buSzPct val="25000"/>
            </a:pPr>
            <a:r>
              <a:rPr lang="es-419" sz="2600" dirty="0" err="1">
                <a:solidFill>
                  <a:srgbClr val="FF7F00"/>
                </a:solidFill>
                <a:latin typeface="Courier New"/>
                <a:ea typeface="Courier New"/>
                <a:cs typeface="Courier New"/>
                <a:sym typeface="Courier New"/>
              </a:rPr>
              <a:t>print</a:t>
            </a:r>
            <a:r>
              <a:rPr lang="es-419" sz="2600" dirty="0">
                <a:solidFill>
                  <a:srgbClr val="FF7F00"/>
                </a:solidFill>
                <a:latin typeface="Courier New"/>
                <a:ea typeface="Courier New"/>
                <a:cs typeface="Courier New"/>
                <a:sym typeface="Courier New"/>
              </a:rPr>
              <a:t>(</a:t>
            </a:r>
            <a:r>
              <a:rPr lang="es-419" sz="2600" dirty="0" err="1">
                <a:solidFill>
                  <a:srgbClr val="FF7F00"/>
                </a:solidFill>
                <a:latin typeface="Courier New"/>
                <a:ea typeface="Courier New"/>
                <a:cs typeface="Courier New"/>
                <a:sym typeface="Courier New"/>
              </a:rPr>
              <a:t>granpalabra</a:t>
            </a:r>
            <a:r>
              <a:rPr lang="es-419" sz="2600" dirty="0">
                <a:solidFill>
                  <a:srgbClr val="FF7F00"/>
                </a:solidFill>
                <a:latin typeface="Courier New"/>
                <a:ea typeface="Courier New"/>
                <a:cs typeface="Courier New"/>
                <a:sym typeface="Courier New"/>
              </a:rPr>
              <a:t>, </a:t>
            </a:r>
            <a:r>
              <a:rPr lang="es-419" sz="2600" dirty="0" err="1">
                <a:solidFill>
                  <a:srgbClr val="FF7F00"/>
                </a:solidFill>
                <a:latin typeface="Courier New"/>
                <a:ea typeface="Courier New"/>
                <a:cs typeface="Courier New"/>
                <a:sym typeface="Courier New"/>
              </a:rPr>
              <a:t>grancontador</a:t>
            </a:r>
            <a:r>
              <a:rPr lang="es-419" sz="2600" dirty="0">
                <a:solidFill>
                  <a:srgbClr val="FF7F00"/>
                </a:solidFill>
                <a:latin typeface="Courier New"/>
                <a:ea typeface="Courier New"/>
                <a:cs typeface="Courier New"/>
                <a:sym typeface="Courier New"/>
              </a:rPr>
              <a:t>)</a:t>
            </a:r>
          </a:p>
        </p:txBody>
      </p:sp>
      <p:sp>
        <p:nvSpPr>
          <p:cNvPr id="488" name="Shape 488"/>
          <p:cNvSpPr txBox="1"/>
          <p:nvPr/>
        </p:nvSpPr>
        <p:spPr>
          <a:xfrm>
            <a:off x="10626725" y="47879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python</a:t>
            </a:r>
            <a:r>
              <a:rPr lang="es-419" sz="3600" dirty="0">
                <a:solidFill>
                  <a:srgbClr val="FFFF00"/>
                </a:solidFill>
                <a:latin typeface="Arial" charset="0"/>
                <a:ea typeface="Arial" charset="0"/>
                <a:cs typeface="Arial" charset="0"/>
                <a:sym typeface="Cabin"/>
              </a:rPr>
              <a:t> palabras.py </a:t>
            </a:r>
          </a:p>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Enter</a:t>
            </a:r>
            <a:r>
              <a:rPr lang="es-419" sz="3600" dirty="0">
                <a:solidFill>
                  <a:srgbClr val="FFFF00"/>
                </a:solidFill>
                <a:latin typeface="Arial" charset="0"/>
                <a:ea typeface="Arial" charset="0"/>
                <a:cs typeface="Arial" charset="0"/>
                <a:sym typeface="Cabin"/>
              </a:rPr>
              <a:t> file: </a:t>
            </a:r>
            <a:r>
              <a:rPr lang="es-419" sz="3600" dirty="0">
                <a:solidFill>
                  <a:schemeClr val="lt1"/>
                </a:solidFill>
                <a:latin typeface="Arial" charset="0"/>
                <a:ea typeface="Arial" charset="0"/>
                <a:cs typeface="Arial" charset="0"/>
                <a:sym typeface="Cabin"/>
              </a:rPr>
              <a:t>payaso.txt</a:t>
            </a:r>
          </a:p>
          <a:p>
            <a:pPr lvl="0">
              <a:buClr>
                <a:srgbClr val="FFFF00"/>
              </a:buClr>
              <a:buSzPct val="25000"/>
            </a:pPr>
            <a:r>
              <a:rPr lang="es-419" sz="3600" dirty="0">
                <a:solidFill>
                  <a:srgbClr val="FFFF00"/>
                </a:solidFill>
                <a:latin typeface="Arial" charset="0"/>
                <a:ea typeface="Arial" charset="0"/>
                <a:cs typeface="Arial" charset="0"/>
                <a:sym typeface="Cabin"/>
              </a:rPr>
              <a:t> el 4</a:t>
            </a:r>
          </a:p>
        </p:txBody>
      </p:sp>
      <p:sp>
        <p:nvSpPr>
          <p:cNvPr id="489" name="Shape 489"/>
          <p:cNvSpPr txBox="1"/>
          <p:nvPr/>
        </p:nvSpPr>
        <p:spPr>
          <a:xfrm>
            <a:off x="10626725" y="1705475"/>
            <a:ext cx="4935750"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python</a:t>
            </a:r>
            <a:r>
              <a:rPr lang="es-419" sz="3600" dirty="0">
                <a:solidFill>
                  <a:srgbClr val="FFFF00"/>
                </a:solidFill>
                <a:latin typeface="Arial" charset="0"/>
                <a:ea typeface="Arial" charset="0"/>
                <a:cs typeface="Arial" charset="0"/>
                <a:sym typeface="Cabin"/>
              </a:rPr>
              <a:t> palabras.py </a:t>
            </a:r>
          </a:p>
          <a:p>
            <a:pPr lvl="0">
              <a:buClr>
                <a:srgbClr val="FFFF00"/>
              </a:buClr>
              <a:buSzPct val="25000"/>
            </a:pPr>
            <a:r>
              <a:rPr lang="es-419" sz="3600" dirty="0">
                <a:solidFill>
                  <a:srgbClr val="FFFF00"/>
                </a:solidFill>
                <a:latin typeface="Arial" charset="0"/>
                <a:ea typeface="Arial" charset="0"/>
                <a:cs typeface="Arial" charset="0"/>
                <a:sym typeface="Cabin"/>
              </a:rPr>
              <a:t> </a:t>
            </a:r>
            <a:r>
              <a:rPr lang="es-419" sz="3600" dirty="0" err="1">
                <a:solidFill>
                  <a:srgbClr val="FFFF00"/>
                </a:solidFill>
                <a:latin typeface="Arial" charset="0"/>
                <a:ea typeface="Arial" charset="0"/>
                <a:cs typeface="Arial" charset="0"/>
                <a:sym typeface="Cabin"/>
              </a:rPr>
              <a:t>Enter</a:t>
            </a:r>
            <a:r>
              <a:rPr lang="es-419" sz="3600" dirty="0">
                <a:solidFill>
                  <a:srgbClr val="FFFF00"/>
                </a:solidFill>
                <a:latin typeface="Arial" charset="0"/>
                <a:ea typeface="Arial" charset="0"/>
                <a:cs typeface="Arial" charset="0"/>
                <a:sym typeface="Cabin"/>
              </a:rPr>
              <a:t> file: </a:t>
            </a:r>
            <a:r>
              <a:rPr lang="es-419" sz="3600" dirty="0">
                <a:solidFill>
                  <a:schemeClr val="lt1"/>
                </a:solidFill>
                <a:latin typeface="Arial" charset="0"/>
                <a:ea typeface="Arial" charset="0"/>
                <a:cs typeface="Arial" charset="0"/>
                <a:sym typeface="Cabin"/>
              </a:rPr>
              <a:t>palabras.txt</a:t>
            </a:r>
          </a:p>
          <a:p>
            <a:pPr lvl="0">
              <a:buClr>
                <a:srgbClr val="FFFF00"/>
              </a:buClr>
              <a:buSzPct val="25000"/>
            </a:pPr>
            <a:r>
              <a:rPr lang="es-419" sz="3600" dirty="0">
                <a:solidFill>
                  <a:srgbClr val="FFFF00"/>
                </a:solidFill>
                <a:latin typeface="Arial" charset="0"/>
                <a:ea typeface="Arial" charset="0"/>
                <a:cs typeface="Arial" charset="0"/>
                <a:sym typeface="Cabin"/>
              </a:rPr>
              <a:t> a 16</a:t>
            </a:r>
          </a:p>
        </p:txBody>
      </p:sp>
      <p:sp>
        <p:nvSpPr>
          <p:cNvPr id="2" name="TextBox 1"/>
          <p:cNvSpPr txBox="1"/>
          <p:nvPr/>
        </p:nvSpPr>
        <p:spPr>
          <a:xfrm>
            <a:off x="10626725" y="7630538"/>
            <a:ext cx="5445722" cy="584775"/>
          </a:xfrm>
          <a:prstGeom prst="rect">
            <a:avLst/>
          </a:prstGeom>
          <a:noFill/>
        </p:spPr>
        <p:txBody>
          <a:bodyPr wrap="none" rtlCol="0">
            <a:spAutoFit/>
          </a:bodyPr>
          <a:lstStyle/>
          <a:p>
            <a:r>
              <a:rPr lang="es-419" sz="3200" dirty="0">
                <a:solidFill>
                  <a:schemeClr val="bg1"/>
                </a:solidFill>
              </a:rPr>
              <a:t>Usando dos bucles anidados</a:t>
            </a:r>
          </a:p>
        </p:txBody>
      </p:sp>
    </p:spTree>
    <p:extLst>
      <p:ext uri="{BB962C8B-B14F-4D97-AF65-F5344CB8AC3E}">
        <p14:creationId xmlns:p14="http://schemas.microsoft.com/office/powerpoint/2010/main" val="157231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Resumen</a:t>
            </a:r>
            <a:endParaRPr lang="en-US" sz="7600" u="none" strike="noStrike" cap="none" dirty="0">
              <a:solidFill>
                <a:srgbClr val="FFD966"/>
              </a:solidFill>
              <a:latin typeface="Arial" charset="0"/>
              <a:ea typeface="Arial" charset="0"/>
              <a:cs typeface="Arial" charset="0"/>
              <a:sym typeface="Cabin"/>
            </a:endParaRPr>
          </a:p>
        </p:txBody>
      </p:sp>
      <p:sp>
        <p:nvSpPr>
          <p:cNvPr id="4" name="Shape 375">
            <a:extLst>
              <a:ext uri="{FF2B5EF4-FFF2-40B4-BE49-F238E27FC236}">
                <a16:creationId xmlns:a16="http://schemas.microsoft.com/office/drawing/2014/main" id="{6E35DB77-545F-4C73-B049-2C9B7EF9D653}"/>
              </a:ext>
            </a:extLst>
          </p:cNvPr>
          <p:cNvSpPr txBox="1"/>
          <p:nvPr/>
        </p:nvSpPr>
        <p:spPr>
          <a:xfrm>
            <a:off x="908227" y="2711893"/>
            <a:ext cx="7450500"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¿Qué es una “colección”?</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Listas contra Diccionarios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Constantes de Diccionarios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La palabra más común</a:t>
            </a:r>
          </a:p>
          <a:p>
            <a:pPr marL="685800" lvl="0" indent="-394462">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Usando el método </a:t>
            </a:r>
            <a:r>
              <a:rPr lang="es-419" sz="3600" b="1" dirty="0" err="1">
                <a:solidFill>
                  <a:srgbClr val="FF00FF"/>
                </a:solidFill>
                <a:latin typeface="Arial" charset="0"/>
                <a:ea typeface="Arial" charset="0"/>
                <a:cs typeface="Arial" charset="0"/>
                <a:sym typeface="Cabin"/>
              </a:rPr>
              <a:t>get</a:t>
            </a:r>
            <a:r>
              <a:rPr lang="es-419" sz="3600" b="1" dirty="0">
                <a:solidFill>
                  <a:srgbClr val="FFFFFF"/>
                </a:solidFill>
                <a:latin typeface="Arial" charset="0"/>
                <a:ea typeface="Arial" charset="0"/>
                <a:cs typeface="Arial" charset="0"/>
                <a:sym typeface="Cabin"/>
              </a:rPr>
              <a:t>()</a:t>
            </a:r>
          </a:p>
        </p:txBody>
      </p:sp>
      <p:sp>
        <p:nvSpPr>
          <p:cNvPr id="5" name="Shape 375">
            <a:extLst>
              <a:ext uri="{FF2B5EF4-FFF2-40B4-BE49-F238E27FC236}">
                <a16:creationId xmlns:a16="http://schemas.microsoft.com/office/drawing/2014/main" id="{512C7EF5-AE72-4A98-853A-4CD48DAEF9FE}"/>
              </a:ext>
            </a:extLst>
          </p:cNvPr>
          <p:cNvSpPr txBox="1"/>
          <p:nvPr/>
        </p:nvSpPr>
        <p:spPr>
          <a:xfrm>
            <a:off x="8106815" y="2711893"/>
            <a:ext cx="7897273" cy="5110200"/>
          </a:xfrm>
          <a:prstGeom prst="rect">
            <a:avLst/>
          </a:prstGeom>
          <a:noFill/>
          <a:ln>
            <a:noFill/>
          </a:ln>
        </p:spPr>
        <p:txBody>
          <a:bodyPr lIns="38100" tIns="38100" rIns="38100" bIns="38100" anchor="t" anchorCtr="0">
            <a:noAutofit/>
          </a:bodyPr>
          <a:lstStyle/>
          <a:p>
            <a:pPr marL="685800" lvl="0" indent="-394462" rtl="0">
              <a:spcBef>
                <a:spcPts val="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Indexado y falta de orden</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Escribiendo bucles de diccionarios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Un vistazo: tuplas</a:t>
            </a:r>
          </a:p>
          <a:p>
            <a:pPr marL="685800" lvl="0" indent="-394462" rtl="0">
              <a:spcBef>
                <a:spcPts val="3500"/>
              </a:spcBef>
              <a:buClr>
                <a:srgbClr val="FFFFFF"/>
              </a:buClr>
              <a:buSzPct val="100000"/>
              <a:buFont typeface="Cabin"/>
              <a:buChar char="•"/>
            </a:pPr>
            <a:r>
              <a:rPr lang="es-419" sz="3600" b="1" dirty="0">
                <a:solidFill>
                  <a:srgbClr val="FFFFFF"/>
                </a:solidFill>
                <a:latin typeface="Arial" charset="0"/>
                <a:ea typeface="Arial" charset="0"/>
                <a:cs typeface="Arial" charset="0"/>
                <a:sym typeface="Cabin"/>
              </a:rPr>
              <a:t>Ordenando diccionarios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¿Qué No Es Una “Colección”?</a:t>
            </a:r>
            <a:endParaRPr lang="en-US" sz="7600" b="0" i="0" u="none" strike="noStrike" cap="none" dirty="0">
              <a:solidFill>
                <a:srgbClr val="FFD966"/>
              </a:solidFill>
              <a:latin typeface="Arial"/>
              <a:ea typeface="Arial"/>
              <a:cs typeface="Arial"/>
              <a:sym typeface="Arial"/>
            </a:endParaRPr>
          </a:p>
        </p:txBody>
      </p:sp>
      <p:sp>
        <p:nvSpPr>
          <p:cNvPr id="220" name="Shape 220"/>
          <p:cNvSpPr txBox="1">
            <a:spLocks noGrp="1"/>
          </p:cNvSpPr>
          <p:nvPr>
            <p:ph idx="1"/>
          </p:nvPr>
        </p:nvSpPr>
        <p:spPr>
          <a:xfrm>
            <a:off x="1155700" y="2603501"/>
            <a:ext cx="13931900" cy="1839912"/>
          </a:xfrm>
          <a:prstGeom prst="rect">
            <a:avLst/>
          </a:prstGeom>
          <a:noFill/>
          <a:ln>
            <a:noFill/>
          </a:ln>
        </p:spPr>
        <p:txBody>
          <a:bodyPr lIns="38100" tIns="38100" rIns="38100" bIns="38100" anchor="ctr" anchorCtr="0">
            <a:noAutofit/>
          </a:bodyPr>
          <a:lstStyle/>
          <a:p>
            <a:pPr marL="571500" lvl="0" indent="-571500">
              <a:spcBef>
                <a:spcPts val="0"/>
              </a:spcBef>
              <a:buSzPct val="100000"/>
              <a:buFont typeface="Arial"/>
              <a:buChar char="•"/>
            </a:pPr>
            <a:r>
              <a:rPr lang="es-419" sz="3600" dirty="0">
                <a:solidFill>
                  <a:schemeClr val="lt1"/>
                </a:solidFill>
                <a:latin typeface="Arial" charset="0"/>
                <a:ea typeface="Arial" charset="0"/>
                <a:cs typeface="Arial" charset="0"/>
                <a:sym typeface="Cabin"/>
              </a:rPr>
              <a:t>La mayoría de nuestras </a:t>
            </a:r>
            <a:r>
              <a:rPr lang="es-419" sz="3600" dirty="0">
                <a:solidFill>
                  <a:srgbClr val="00FF00"/>
                </a:solidFill>
                <a:latin typeface="Arial" charset="0"/>
                <a:ea typeface="Arial" charset="0"/>
                <a:cs typeface="Arial" charset="0"/>
                <a:sym typeface="Cabin"/>
              </a:rPr>
              <a:t>variables</a:t>
            </a:r>
            <a:r>
              <a:rPr lang="es-419" sz="3600" dirty="0">
                <a:solidFill>
                  <a:schemeClr val="lt1"/>
                </a:solidFill>
                <a:latin typeface="Arial" charset="0"/>
                <a:ea typeface="Arial" charset="0"/>
                <a:cs typeface="Arial" charset="0"/>
                <a:sym typeface="Cabin"/>
              </a:rPr>
              <a:t> tienen un único valor en ellas – cuando ponemos un nuevo valor en la </a:t>
            </a:r>
            <a:r>
              <a:rPr lang="es-419" sz="3600" dirty="0">
                <a:solidFill>
                  <a:srgbClr val="00FF00"/>
                </a:solidFill>
                <a:latin typeface="Arial" charset="0"/>
                <a:ea typeface="Arial" charset="0"/>
                <a:cs typeface="Arial" charset="0"/>
                <a:sym typeface="Cabin"/>
              </a:rPr>
              <a:t>variable</a:t>
            </a:r>
            <a:r>
              <a:rPr lang="es-419" sz="3600" dirty="0">
                <a:solidFill>
                  <a:schemeClr val="lt1"/>
                </a:solidFill>
                <a:latin typeface="Arial" charset="0"/>
                <a:ea typeface="Arial" charset="0"/>
                <a:cs typeface="Arial" charset="0"/>
                <a:sym typeface="Cabin"/>
              </a:rPr>
              <a:t> – el valor anterior se sobrescribe</a:t>
            </a:r>
          </a:p>
        </p:txBody>
      </p:sp>
      <p:sp>
        <p:nvSpPr>
          <p:cNvPr id="221" name="Shape 221"/>
          <p:cNvSpPr txBox="1"/>
          <p:nvPr/>
        </p:nvSpPr>
        <p:spPr>
          <a:xfrm>
            <a:off x="2859087" y="4289542"/>
            <a:ext cx="12547499" cy="319404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python</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Shape 226"/>
          <p:cNvSpPr txBox="1">
            <a:spLocks noGrp="1"/>
          </p:cNvSpPr>
          <p:nvPr>
            <p:ph type="title"/>
          </p:nvPr>
        </p:nvSpPr>
        <p:spPr>
          <a:xfrm>
            <a:off x="2006511" y="789709"/>
            <a:ext cx="11624430" cy="1750290"/>
          </a:xfrm>
          <a:prstGeom prst="rect">
            <a:avLst/>
          </a:prstGeom>
          <a:noFill/>
          <a:ln>
            <a:noFill/>
          </a:ln>
        </p:spPr>
        <p:txBody>
          <a:bodyPr lIns="38100" tIns="38100" rIns="38100" bIns="38100" anchor="ctr" anchorCtr="0">
            <a:noAutofit/>
          </a:bodyPr>
          <a:lstStyle/>
          <a:p>
            <a:pPr lvl="0">
              <a:spcBef>
                <a:spcPts val="0"/>
              </a:spcBef>
              <a:buClr>
                <a:schemeClr val="lt1"/>
              </a:buClr>
              <a:buSzPct val="25000"/>
            </a:pPr>
            <a:r>
              <a:rPr lang="es-ES" sz="7600" dirty="0">
                <a:solidFill>
                  <a:srgbClr val="FFD966"/>
                </a:solidFill>
                <a:latin typeface="Arial" charset="0"/>
                <a:ea typeface="Arial" charset="0"/>
                <a:cs typeface="Arial" charset="0"/>
                <a:sym typeface="Cabin"/>
              </a:rPr>
              <a:t>Una Historia De Dos Colecciones...</a:t>
            </a:r>
            <a:endParaRPr lang="en-US" sz="7600" u="none" strike="noStrike" cap="none" dirty="0">
              <a:solidFill>
                <a:srgbClr val="FFD966"/>
              </a:solidFill>
              <a:latin typeface="Arial" charset="0"/>
              <a:ea typeface="Arial" charset="0"/>
              <a:cs typeface="Arial" charset="0"/>
              <a:sym typeface="Cabin"/>
            </a:endParaRPr>
          </a:p>
        </p:txBody>
      </p:sp>
      <p:sp>
        <p:nvSpPr>
          <p:cNvPr id="227" name="Shape 227"/>
          <p:cNvSpPr txBox="1">
            <a:spLocks noGrp="1"/>
          </p:cNvSpPr>
          <p:nvPr>
            <p:ph idx="1"/>
          </p:nvPr>
        </p:nvSpPr>
        <p:spPr>
          <a:xfrm>
            <a:off x="608202" y="2603500"/>
            <a:ext cx="10683575" cy="5702299"/>
          </a:xfrm>
          <a:prstGeom prst="rect">
            <a:avLst/>
          </a:prstGeom>
          <a:noFill/>
          <a:ln>
            <a:noFill/>
          </a:ln>
        </p:spPr>
        <p:txBody>
          <a:bodyPr lIns="38100" tIns="38100" rIns="38100" bIns="38100" anchor="ctr" anchorCtr="0">
            <a:noAutofit/>
          </a:bodyPr>
          <a:lstStyle/>
          <a:p>
            <a:pPr marL="749300" lvl="0" indent="-371094">
              <a:spcBef>
                <a:spcPts val="0"/>
              </a:spcBef>
              <a:buClr>
                <a:srgbClr val="00FF00"/>
              </a:buClr>
              <a:buSzPct val="100000"/>
              <a:buFont typeface="Cabin"/>
              <a:buChar char="•"/>
            </a:pPr>
            <a:r>
              <a:rPr lang="es-419" sz="3600" dirty="0">
                <a:solidFill>
                  <a:srgbClr val="00FF00"/>
                </a:solidFill>
                <a:latin typeface="Arial" charset="0"/>
                <a:ea typeface="Arial" charset="0"/>
                <a:cs typeface="Arial" charset="0"/>
                <a:sym typeface="Cabin"/>
              </a:rPr>
              <a:t>Lista</a:t>
            </a:r>
          </a:p>
          <a:p>
            <a:pPr marL="1041400" lvl="1" indent="-371094">
              <a:spcBef>
                <a:spcPts val="3500"/>
              </a:spcBef>
              <a:buClr>
                <a:schemeClr val="lt1"/>
              </a:buClr>
              <a:buSzPct val="100000"/>
              <a:buFont typeface="Cabin"/>
            </a:pPr>
            <a:r>
              <a:rPr lang="es-419" dirty="0">
                <a:solidFill>
                  <a:schemeClr val="lt1"/>
                </a:solidFill>
                <a:latin typeface="Arial" charset="0"/>
                <a:ea typeface="Arial" charset="0"/>
                <a:cs typeface="Arial" charset="0"/>
                <a:sym typeface="Cabin"/>
              </a:rPr>
              <a:t>Una colección lineal de valores que mantienen un orden</a:t>
            </a:r>
          </a:p>
          <a:p>
            <a:pPr marL="568706" lvl="0" indent="-390906">
              <a:spcBef>
                <a:spcPts val="3500"/>
              </a:spcBef>
              <a:buClr>
                <a:schemeClr val="lt1"/>
              </a:buClr>
              <a:buSzPct val="171000"/>
            </a:pPr>
            <a:endParaRPr lang="es-419" sz="3600" dirty="0">
              <a:solidFill>
                <a:schemeClr val="lt1"/>
              </a:solidFill>
              <a:latin typeface="Arial" charset="0"/>
              <a:ea typeface="Arial" charset="0"/>
              <a:cs typeface="Arial" charset="0"/>
              <a:sym typeface="Cabin"/>
            </a:endParaRPr>
          </a:p>
          <a:p>
            <a:pPr marL="749300" lvl="0" indent="-371094">
              <a:spcBef>
                <a:spcPts val="3500"/>
              </a:spcBef>
              <a:buClr>
                <a:srgbClr val="FF00FF"/>
              </a:buClr>
              <a:buSzPct val="100000"/>
              <a:buFont typeface="Cabin"/>
              <a:buChar char="•"/>
            </a:pPr>
            <a:r>
              <a:rPr lang="es-419" sz="3600" dirty="0">
                <a:solidFill>
                  <a:srgbClr val="FF00FF"/>
                </a:solidFill>
                <a:latin typeface="Arial" charset="0"/>
                <a:ea typeface="Arial" charset="0"/>
                <a:cs typeface="Arial" charset="0"/>
                <a:sym typeface="Cabin"/>
              </a:rPr>
              <a:t>Diccionario</a:t>
            </a:r>
          </a:p>
          <a:p>
            <a:pPr marL="1041400" lvl="1" indent="-371094">
              <a:spcBef>
                <a:spcPts val="3500"/>
              </a:spcBef>
              <a:buClr>
                <a:schemeClr val="lt1"/>
              </a:buClr>
              <a:buSzPct val="100000"/>
              <a:buFont typeface="Cabin"/>
            </a:pPr>
            <a:r>
              <a:rPr lang="es-419" dirty="0">
                <a:solidFill>
                  <a:schemeClr val="lt1"/>
                </a:solidFill>
                <a:latin typeface="Arial" charset="0"/>
                <a:ea typeface="Arial" charset="0"/>
                <a:cs typeface="Arial" charset="0"/>
                <a:sym typeface="Cabin"/>
              </a:rPr>
              <a:t>Una </a:t>
            </a:r>
            <a:r>
              <a:rPr lang="es-419" dirty="0">
                <a:solidFill>
                  <a:schemeClr val="lt1"/>
                </a:solidFill>
                <a:latin typeface="Arial"/>
                <a:ea typeface="Arial"/>
                <a:cs typeface="Arial"/>
                <a:sym typeface="Arial"/>
              </a:rPr>
              <a:t>“</a:t>
            </a:r>
            <a:r>
              <a:rPr lang="es-419" dirty="0">
                <a:solidFill>
                  <a:schemeClr val="lt1"/>
                </a:solidFill>
                <a:latin typeface="Arial" charset="0"/>
                <a:ea typeface="Arial" charset="0"/>
                <a:cs typeface="Arial" charset="0"/>
                <a:sym typeface="Cabin"/>
              </a:rPr>
              <a:t>bolsa</a:t>
            </a:r>
            <a:r>
              <a:rPr lang="es-419" dirty="0">
                <a:solidFill>
                  <a:schemeClr val="lt1"/>
                </a:solidFill>
                <a:latin typeface="Arial"/>
                <a:ea typeface="Arial"/>
                <a:cs typeface="Arial"/>
                <a:sym typeface="Arial"/>
              </a:rPr>
              <a:t>”</a:t>
            </a:r>
            <a:r>
              <a:rPr lang="es-419" dirty="0">
                <a:solidFill>
                  <a:schemeClr val="lt1"/>
                </a:solidFill>
                <a:latin typeface="Arial" charset="0"/>
                <a:ea typeface="Arial" charset="0"/>
                <a:cs typeface="Arial" charset="0"/>
                <a:sym typeface="Cabin"/>
              </a:rPr>
              <a:t> de valores, cada uno con una etiqueta</a:t>
            </a:r>
          </a:p>
        </p:txBody>
      </p:sp>
      <p:pic>
        <p:nvPicPr>
          <p:cNvPr id="228" name="Shape 228"/>
          <p:cNvPicPr preferRelativeResize="0"/>
          <p:nvPr/>
        </p:nvPicPr>
        <p:blipFill rotWithShape="1">
          <a:blip r:embed="rId3">
            <a:alphaModFix/>
          </a:blip>
          <a:srcRect/>
          <a:stretch/>
        </p:blipFill>
        <p:spPr>
          <a:xfrm>
            <a:off x="13081000" y="2400300"/>
            <a:ext cx="2400300" cy="2451100"/>
          </a:xfrm>
          <a:prstGeom prst="rect">
            <a:avLst/>
          </a:prstGeom>
          <a:noFill/>
          <a:ln>
            <a:noFill/>
          </a:ln>
        </p:spPr>
      </p:pic>
      <p:pic>
        <p:nvPicPr>
          <p:cNvPr id="229" name="Shape 229"/>
          <p:cNvPicPr preferRelativeResize="0"/>
          <p:nvPr/>
        </p:nvPicPr>
        <p:blipFill rotWithShape="1">
          <a:blip r:embed="rId4">
            <a:alphaModFix/>
          </a:blip>
          <a:srcRect/>
          <a:stretch/>
        </p:blipFill>
        <p:spPr>
          <a:xfrm>
            <a:off x="11603036" y="2438400"/>
            <a:ext cx="815975" cy="2374899"/>
          </a:xfrm>
          <a:prstGeom prst="rect">
            <a:avLst/>
          </a:prstGeom>
          <a:noFill/>
          <a:ln>
            <a:noFill/>
          </a:ln>
        </p:spPr>
      </p:pic>
      <p:pic>
        <p:nvPicPr>
          <p:cNvPr id="230" name="Shape 230"/>
          <p:cNvPicPr preferRelativeResize="0"/>
          <p:nvPr/>
        </p:nvPicPr>
        <p:blipFill rotWithShape="1">
          <a:blip r:embed="rId5">
            <a:alphaModFix/>
          </a:blip>
          <a:srcRect/>
          <a:stretch/>
        </p:blipFill>
        <p:spPr>
          <a:xfrm>
            <a:off x="12901613" y="5321301"/>
            <a:ext cx="2668586" cy="2816924"/>
          </a:xfrm>
          <a:prstGeom prst="rect">
            <a:avLst/>
          </a:prstGeom>
          <a:noFill/>
          <a:ln>
            <a:noFill/>
          </a:ln>
        </p:spPr>
      </p:pic>
      <p:pic>
        <p:nvPicPr>
          <p:cNvPr id="231" name="Shape 231"/>
          <p:cNvPicPr preferRelativeResize="0"/>
          <p:nvPr/>
        </p:nvPicPr>
        <p:blipFill rotWithShape="1">
          <a:blip r:embed="rId6">
            <a:alphaModFix/>
          </a:blip>
          <a:srcRect/>
          <a:stretch/>
        </p:blipFill>
        <p:spPr>
          <a:xfrm>
            <a:off x="10529886" y="5562600"/>
            <a:ext cx="1889125" cy="1384299"/>
          </a:xfrm>
          <a:prstGeom prst="rect">
            <a:avLst/>
          </a:prstGeom>
          <a:noFill/>
          <a:ln>
            <a:noFill/>
          </a:ln>
        </p:spPr>
      </p:pic>
      <p:pic>
        <p:nvPicPr>
          <p:cNvPr id="232" name="Shape 232"/>
          <p:cNvPicPr preferRelativeResize="0"/>
          <p:nvPr/>
        </p:nvPicPr>
        <p:blipFill rotWithShape="1">
          <a:blip r:embed="rId7">
            <a:alphaModFix/>
          </a:blip>
          <a:srcRect/>
          <a:stretch/>
        </p:blipFill>
        <p:spPr>
          <a:xfrm>
            <a:off x="481012" y="673100"/>
            <a:ext cx="1525499" cy="152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1155700" y="789709"/>
            <a:ext cx="5916613"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pic>
        <p:nvPicPr>
          <p:cNvPr id="239" name="Shape 239"/>
          <p:cNvPicPr preferRelativeResize="0"/>
          <p:nvPr/>
        </p:nvPicPr>
        <p:blipFill rotWithShape="1">
          <a:blip r:embed="rId3">
            <a:alphaModFix/>
          </a:blip>
          <a:srcRect/>
          <a:stretch/>
        </p:blipFill>
        <p:spPr>
          <a:xfrm>
            <a:off x="1848212" y="2803241"/>
            <a:ext cx="4533899" cy="3320999"/>
          </a:xfrm>
          <a:prstGeom prst="rect">
            <a:avLst/>
          </a:prstGeom>
          <a:noFill/>
          <a:ln>
            <a:noFill/>
          </a:ln>
        </p:spPr>
      </p:pic>
      <p:pic>
        <p:nvPicPr>
          <p:cNvPr id="238" name="Shape 238"/>
          <p:cNvPicPr preferRelativeResize="0"/>
          <p:nvPr/>
        </p:nvPicPr>
        <p:blipFill rotWithShape="1">
          <a:blip r:embed="rId4">
            <a:alphaModFix/>
          </a:blip>
          <a:srcRect/>
          <a:stretch/>
        </p:blipFill>
        <p:spPr>
          <a:xfrm>
            <a:off x="8990015" y="900108"/>
            <a:ext cx="6069011" cy="6376987"/>
          </a:xfrm>
          <a:prstGeom prst="rect">
            <a:avLst/>
          </a:prstGeom>
          <a:noFill/>
          <a:ln>
            <a:noFill/>
          </a:ln>
        </p:spPr>
      </p:pic>
      <p:sp>
        <p:nvSpPr>
          <p:cNvPr id="245" name="Shape 245"/>
          <p:cNvSpPr txBox="1"/>
          <p:nvPr/>
        </p:nvSpPr>
        <p:spPr>
          <a:xfrm>
            <a:off x="2754395" y="7508572"/>
            <a:ext cx="115310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5"/>
              </a:rPr>
              <a:t>https://es.wikipedia.org/wiki/Vector_asociativo</a:t>
            </a:r>
            <a:endParaRPr lang="en-US" sz="3000" u="sng" strike="noStrike" cap="none" dirty="0">
              <a:solidFill>
                <a:srgbClr val="FFFF00"/>
              </a:solidFill>
              <a:latin typeface="Arial" charset="0"/>
              <a:ea typeface="Arial" charset="0"/>
              <a:cs typeface="Arial" charset="0"/>
              <a:sym typeface="Cabin"/>
              <a:hlinkClick r:id="rId6"/>
            </a:endParaRPr>
          </a:p>
        </p:txBody>
      </p:sp>
      <p:sp>
        <p:nvSpPr>
          <p:cNvPr id="11" name="Shape 240">
            <a:extLst>
              <a:ext uri="{FF2B5EF4-FFF2-40B4-BE49-F238E27FC236}">
                <a16:creationId xmlns:a16="http://schemas.microsoft.com/office/drawing/2014/main" id="{D75342E2-7ACB-47F7-AEE8-1F1C306D046E}"/>
              </a:ext>
            </a:extLst>
          </p:cNvPr>
          <p:cNvSpPr txBox="1"/>
          <p:nvPr/>
        </p:nvSpPr>
        <p:spPr>
          <a:xfrm>
            <a:off x="12075090" y="6225456"/>
            <a:ext cx="1117814"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dinero</a:t>
            </a:r>
          </a:p>
        </p:txBody>
      </p:sp>
      <p:sp>
        <p:nvSpPr>
          <p:cNvPr id="12" name="Shape 241">
            <a:extLst>
              <a:ext uri="{FF2B5EF4-FFF2-40B4-BE49-F238E27FC236}">
                <a16:creationId xmlns:a16="http://schemas.microsoft.com/office/drawing/2014/main" id="{CC20BEC2-1FF8-4BF0-A402-5416674A024A}"/>
              </a:ext>
            </a:extLst>
          </p:cNvPr>
          <p:cNvSpPr txBox="1"/>
          <p:nvPr/>
        </p:nvSpPr>
        <p:spPr>
          <a:xfrm>
            <a:off x="13268468" y="3763339"/>
            <a:ext cx="1149375"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dirty="0">
                <a:solidFill>
                  <a:schemeClr val="lt1"/>
                </a:solidFill>
                <a:latin typeface="Arial" charset="0"/>
                <a:ea typeface="Arial" charset="0"/>
                <a:cs typeface="Arial" charset="0"/>
                <a:sym typeface="Cabin"/>
              </a:rPr>
              <a:t>papel</a:t>
            </a:r>
            <a:endParaRPr lang="es-419" sz="2800" u="none" strike="noStrike" cap="none" dirty="0">
              <a:solidFill>
                <a:schemeClr val="lt1"/>
              </a:solidFill>
              <a:latin typeface="Arial" charset="0"/>
              <a:ea typeface="Arial" charset="0"/>
              <a:cs typeface="Arial" charset="0"/>
              <a:sym typeface="Cabin"/>
            </a:endParaRPr>
          </a:p>
        </p:txBody>
      </p:sp>
      <p:sp>
        <p:nvSpPr>
          <p:cNvPr id="13" name="Shape 242">
            <a:extLst>
              <a:ext uri="{FF2B5EF4-FFF2-40B4-BE49-F238E27FC236}">
                <a16:creationId xmlns:a16="http://schemas.microsoft.com/office/drawing/2014/main" id="{2AFDEA3E-AD75-473A-9B7D-62B786FE51B3}"/>
              </a:ext>
            </a:extLst>
          </p:cNvPr>
          <p:cNvSpPr txBox="1"/>
          <p:nvPr/>
        </p:nvSpPr>
        <p:spPr>
          <a:xfrm>
            <a:off x="8593669" y="4191079"/>
            <a:ext cx="189061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calculadora</a:t>
            </a:r>
          </a:p>
        </p:txBody>
      </p:sp>
      <p:sp>
        <p:nvSpPr>
          <p:cNvPr id="14" name="Shape 243">
            <a:extLst>
              <a:ext uri="{FF2B5EF4-FFF2-40B4-BE49-F238E27FC236}">
                <a16:creationId xmlns:a16="http://schemas.microsoft.com/office/drawing/2014/main" id="{8E974230-EA1A-41F4-BF5D-BB646D189F6D}"/>
              </a:ext>
            </a:extLst>
          </p:cNvPr>
          <p:cNvSpPr txBox="1"/>
          <p:nvPr/>
        </p:nvSpPr>
        <p:spPr>
          <a:xfrm>
            <a:off x="8128000" y="5536898"/>
            <a:ext cx="1345878"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perfume</a:t>
            </a:r>
          </a:p>
        </p:txBody>
      </p:sp>
      <p:sp>
        <p:nvSpPr>
          <p:cNvPr id="15" name="Shape 244">
            <a:extLst>
              <a:ext uri="{FF2B5EF4-FFF2-40B4-BE49-F238E27FC236}">
                <a16:creationId xmlns:a16="http://schemas.microsoft.com/office/drawing/2014/main" id="{676D82F4-5D25-4288-83A5-8EF1AD75BB88}"/>
              </a:ext>
            </a:extLst>
          </p:cNvPr>
          <p:cNvSpPr txBox="1"/>
          <p:nvPr/>
        </p:nvSpPr>
        <p:spPr>
          <a:xfrm>
            <a:off x="8590902" y="6882716"/>
            <a:ext cx="1096636" cy="511119"/>
          </a:xfrm>
          <a:prstGeom prst="rect">
            <a:avLst/>
          </a:prstGeom>
          <a:solidFill>
            <a:srgbClr val="FF40FF"/>
          </a:solid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419" sz="2800" u="none" strike="noStrike" cap="none" dirty="0">
                <a:solidFill>
                  <a:schemeClr val="lt1"/>
                </a:solidFill>
                <a:latin typeface="Arial" charset="0"/>
                <a:ea typeface="Arial" charset="0"/>
                <a:cs typeface="Arial" charset="0"/>
                <a:sym typeface="Cabin"/>
              </a:rPr>
              <a:t>dulce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idx="1"/>
          </p:nvPr>
        </p:nvSpPr>
        <p:spPr>
          <a:prstGeom prst="rect">
            <a:avLst/>
          </a:prstGeom>
          <a:noFill/>
          <a:ln>
            <a:noFill/>
          </a:ln>
        </p:spPr>
        <p:txBody>
          <a:bodyPr lIns="38100" tIns="38100" rIns="38100" bIns="38100" anchor="ctr" anchorCtr="0">
            <a:noAutofit/>
          </a:bodyPr>
          <a:lstStyle/>
          <a:p>
            <a:pPr marL="749300" lvl="0" indent="-332994">
              <a:spcBef>
                <a:spcPts val="0"/>
              </a:spcBef>
              <a:buClr>
                <a:schemeClr val="lt1"/>
              </a:buClr>
              <a:buSzPct val="100000"/>
              <a:buFont typeface="Cabin"/>
              <a:buChar char="•"/>
            </a:pPr>
            <a:r>
              <a:rPr lang="es-419" sz="3000" dirty="0">
                <a:solidFill>
                  <a:schemeClr val="lt1"/>
                </a:solidFill>
                <a:latin typeface="Arial" charset="0"/>
                <a:ea typeface="Arial" charset="0"/>
                <a:cs typeface="Arial" charset="0"/>
                <a:sym typeface="Cabin"/>
              </a:rPr>
              <a:t>Los diccionarios son la colección de datos más poderosa de Python</a:t>
            </a:r>
          </a:p>
          <a:p>
            <a:pPr marL="749300" lvl="0" indent="-332994">
              <a:spcBef>
                <a:spcPts val="3500"/>
              </a:spcBef>
              <a:buClr>
                <a:schemeClr val="lt1"/>
              </a:buClr>
              <a:buSzPct val="100000"/>
              <a:buFont typeface="Cabin"/>
              <a:buChar char="•"/>
            </a:pPr>
            <a:r>
              <a:rPr lang="es-419" sz="3000" dirty="0">
                <a:solidFill>
                  <a:schemeClr val="lt1"/>
                </a:solidFill>
                <a:latin typeface="Arial" charset="0"/>
                <a:ea typeface="Arial" charset="0"/>
                <a:cs typeface="Arial" charset="0"/>
                <a:sym typeface="Cabin"/>
              </a:rPr>
              <a:t>Los diccionarios nos permiten hacer operaciones rápidas similares a una base de datos en Python</a:t>
            </a:r>
          </a:p>
          <a:p>
            <a:pPr marL="749300" lvl="0" indent="-332994">
              <a:spcBef>
                <a:spcPts val="3500"/>
              </a:spcBef>
              <a:buClr>
                <a:schemeClr val="lt1"/>
              </a:buClr>
              <a:buSzPct val="100000"/>
              <a:buFont typeface="Cabin"/>
              <a:buChar char="•"/>
            </a:pPr>
            <a:r>
              <a:rPr lang="es-419" sz="3000" dirty="0">
                <a:solidFill>
                  <a:schemeClr val="lt1"/>
                </a:solidFill>
                <a:latin typeface="Arial" charset="0"/>
                <a:ea typeface="Arial" charset="0"/>
                <a:cs typeface="Arial" charset="0"/>
                <a:sym typeface="Cabin"/>
              </a:rPr>
              <a:t>Los diccionarios tienen diferentes nombres en diferentes lenguajes</a:t>
            </a:r>
          </a:p>
          <a:p>
            <a:pPr marL="1041400" lvl="1" indent="-332994">
              <a:spcBef>
                <a:spcPts val="3500"/>
              </a:spcBef>
              <a:buClr>
                <a:schemeClr val="lt1"/>
              </a:buClr>
              <a:buSzPct val="100000"/>
              <a:buFont typeface="Cabin"/>
            </a:pPr>
            <a:r>
              <a:rPr lang="es-419" sz="3000" dirty="0">
                <a:solidFill>
                  <a:schemeClr val="lt1"/>
                </a:solidFill>
                <a:latin typeface="Arial" charset="0"/>
                <a:ea typeface="Arial" charset="0"/>
                <a:cs typeface="Arial" charset="0"/>
                <a:sym typeface="Cabin"/>
              </a:rPr>
              <a:t>Vectores Asociativos - Perl / PHP</a:t>
            </a:r>
          </a:p>
          <a:p>
            <a:pPr marL="1041400" lvl="1" indent="-332994">
              <a:spcBef>
                <a:spcPts val="3500"/>
              </a:spcBef>
              <a:buClr>
                <a:schemeClr val="lt1"/>
              </a:buClr>
              <a:buSzPct val="100000"/>
              <a:buFont typeface="Cabin"/>
            </a:pPr>
            <a:r>
              <a:rPr lang="es-419" sz="3000" dirty="0">
                <a:solidFill>
                  <a:schemeClr val="lt1"/>
                </a:solidFill>
                <a:latin typeface="Arial" charset="0"/>
                <a:ea typeface="Arial" charset="0"/>
                <a:cs typeface="Arial" charset="0"/>
                <a:sym typeface="Cabin"/>
              </a:rPr>
              <a:t>Propiedades o Mapas o </a:t>
            </a:r>
            <a:r>
              <a:rPr lang="es-419" sz="3000" dirty="0" err="1">
                <a:solidFill>
                  <a:schemeClr val="lt1"/>
                </a:solidFill>
                <a:latin typeface="Arial" charset="0"/>
                <a:ea typeface="Arial" charset="0"/>
                <a:cs typeface="Arial" charset="0"/>
                <a:sym typeface="Cabin"/>
              </a:rPr>
              <a:t>HashMap</a:t>
            </a:r>
            <a:r>
              <a:rPr lang="es-419" sz="3000" dirty="0">
                <a:solidFill>
                  <a:schemeClr val="lt1"/>
                </a:solidFill>
                <a:latin typeface="Arial" charset="0"/>
                <a:ea typeface="Arial" charset="0"/>
                <a:cs typeface="Arial" charset="0"/>
                <a:sym typeface="Cabin"/>
              </a:rPr>
              <a:t> - Java</a:t>
            </a:r>
          </a:p>
          <a:p>
            <a:pPr marL="1041400" lvl="1" indent="-332994">
              <a:spcBef>
                <a:spcPts val="3500"/>
              </a:spcBef>
              <a:buClr>
                <a:schemeClr val="lt1"/>
              </a:buClr>
              <a:buSzPct val="100000"/>
              <a:buFont typeface="Cabin"/>
            </a:pPr>
            <a:r>
              <a:rPr lang="es-419" sz="3000" dirty="0">
                <a:solidFill>
                  <a:schemeClr val="lt1"/>
                </a:solidFill>
                <a:latin typeface="Arial" charset="0"/>
                <a:ea typeface="Arial" charset="0"/>
                <a:cs typeface="Arial" charset="0"/>
                <a:sym typeface="Cabin"/>
              </a:rPr>
              <a:t>Bolsa de Propiedades - C# / </a:t>
            </a:r>
            <a:r>
              <a:rPr lang="es-419" sz="3000" dirty="0" err="1">
                <a:solidFill>
                  <a:schemeClr val="lt1"/>
                </a:solidFill>
                <a:latin typeface="Arial" charset="0"/>
                <a:ea typeface="Arial" charset="0"/>
                <a:cs typeface="Arial" charset="0"/>
                <a:sym typeface="Cabin"/>
              </a:rPr>
              <a:t>.Net</a:t>
            </a:r>
            <a:endParaRPr lang="es-419" sz="3000" dirty="0">
              <a:solidFill>
                <a:schemeClr val="lt1"/>
              </a:solidFill>
              <a:latin typeface="Arial" charset="0"/>
              <a:ea typeface="Arial" charset="0"/>
              <a:cs typeface="Arial" charset="0"/>
              <a:sym typeface="Cabin"/>
            </a:endParaRPr>
          </a:p>
        </p:txBody>
      </p:sp>
      <p:pic>
        <p:nvPicPr>
          <p:cNvPr id="253" name="Shape 253"/>
          <p:cNvPicPr preferRelativeResize="0"/>
          <p:nvPr/>
        </p:nvPicPr>
        <p:blipFill rotWithShape="1">
          <a:blip r:embed="rId3">
            <a:alphaModFix/>
          </a:blip>
          <a:srcRect/>
          <a:stretch/>
        </p:blipFill>
        <p:spPr>
          <a:xfrm>
            <a:off x="13517562" y="1081087"/>
            <a:ext cx="2201862" cy="2324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6" name="Shape 250"/>
          <p:cNvSpPr txBox="1">
            <a:spLocks noGrp="1"/>
          </p:cNvSpPr>
          <p:nvPr>
            <p:ph type="title"/>
          </p:nvPr>
        </p:nvSpPr>
        <p:spPr>
          <a:xfrm>
            <a:off x="1155700" y="789709"/>
            <a:ext cx="12582521" cy="175029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Diccionarios</a:t>
            </a:r>
            <a:endParaRPr lang="en-US" sz="7600" u="none" strike="noStrike" cap="none" dirty="0">
              <a:solidFill>
                <a:srgbClr val="FFD966"/>
              </a:solidFill>
              <a:latin typeface="Arial" charset="0"/>
              <a:ea typeface="Arial" charset="0"/>
              <a:cs typeface="Arial" charset="0"/>
              <a:sym typeface="Cabin"/>
            </a:endParaRPr>
          </a:p>
        </p:txBody>
      </p:sp>
      <p:sp>
        <p:nvSpPr>
          <p:cNvPr id="259" name="Shape 259"/>
          <p:cNvSpPr txBox="1">
            <a:spLocks noGrp="1"/>
          </p:cNvSpPr>
          <p:nvPr>
            <p:ph idx="1"/>
          </p:nvPr>
        </p:nvSpPr>
        <p:spPr>
          <a:xfrm>
            <a:off x="1155700" y="2603500"/>
            <a:ext cx="6488113" cy="5702299"/>
          </a:xfrm>
          <a:prstGeom prst="rect">
            <a:avLst/>
          </a:prstGeom>
          <a:noFill/>
          <a:ln>
            <a:noFill/>
          </a:ln>
        </p:spPr>
        <p:txBody>
          <a:bodyPr lIns="38100" tIns="38100" rIns="38100" bIns="38100" anchor="ctr" anchorCtr="0">
            <a:noAutofit/>
          </a:bodyPr>
          <a:lstStyle/>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Las listas </a:t>
            </a:r>
            <a:r>
              <a:rPr lang="es-419" sz="3600" dirty="0">
                <a:solidFill>
                  <a:srgbClr val="00FFFF"/>
                </a:solidFill>
                <a:latin typeface="Arial" charset="0"/>
                <a:ea typeface="Arial" charset="0"/>
                <a:cs typeface="Arial" charset="0"/>
                <a:sym typeface="Cabin"/>
              </a:rPr>
              <a:t>indexan</a:t>
            </a:r>
            <a:r>
              <a:rPr lang="es-419" sz="3600" dirty="0">
                <a:solidFill>
                  <a:schemeClr val="lt1"/>
                </a:solidFill>
                <a:latin typeface="Arial" charset="0"/>
                <a:ea typeface="Arial" charset="0"/>
                <a:cs typeface="Arial" charset="0"/>
                <a:sym typeface="Cabin"/>
              </a:rPr>
              <a:t> sus entradas basadas en la posición en la lista</a:t>
            </a:r>
          </a:p>
          <a:p>
            <a:pPr marL="749300" lvl="0" indent="-371094">
              <a:spcBef>
                <a:spcPts val="0"/>
              </a:spcBef>
              <a:buClr>
                <a:schemeClr val="lt1"/>
              </a:buClr>
              <a:buSzPct val="100000"/>
              <a:buFont typeface="Cabin"/>
              <a:buChar char="•"/>
            </a:pPr>
            <a:endParaRPr lang="es-419" sz="3600" dirty="0">
              <a:solidFill>
                <a:schemeClr val="lt1"/>
              </a:solidFill>
              <a:latin typeface="Arial" charset="0"/>
              <a:ea typeface="Arial" charset="0"/>
              <a:cs typeface="Arial" charset="0"/>
              <a:sym typeface="Cabin"/>
            </a:endParaRPr>
          </a:p>
          <a:p>
            <a:pPr marL="749300" lvl="0" indent="-371094">
              <a:spcBef>
                <a:spcPts val="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Los </a:t>
            </a:r>
            <a:r>
              <a:rPr lang="es-419" sz="3600" dirty="0">
                <a:solidFill>
                  <a:srgbClr val="FF00FF"/>
                </a:solidFill>
                <a:latin typeface="Arial" charset="0"/>
                <a:ea typeface="Arial" charset="0"/>
                <a:cs typeface="Arial" charset="0"/>
                <a:sym typeface="Cabin"/>
              </a:rPr>
              <a:t>Diccionarios</a:t>
            </a:r>
            <a:r>
              <a:rPr lang="es-419" sz="3600" dirty="0">
                <a:solidFill>
                  <a:schemeClr val="lt1"/>
                </a:solidFill>
                <a:latin typeface="Arial" charset="0"/>
                <a:ea typeface="Arial" charset="0"/>
                <a:cs typeface="Arial" charset="0"/>
                <a:sym typeface="Cabin"/>
              </a:rPr>
              <a:t> son como bolsas – no tienen orden</a:t>
            </a:r>
          </a:p>
          <a:p>
            <a:pPr marL="749300" lvl="0" indent="-371094">
              <a:spcBef>
                <a:spcPts val="3500"/>
              </a:spcBef>
              <a:buClr>
                <a:schemeClr val="lt1"/>
              </a:buClr>
              <a:buSzPct val="100000"/>
              <a:buFont typeface="Cabin"/>
              <a:buChar char="•"/>
            </a:pPr>
            <a:r>
              <a:rPr lang="es-419" sz="3600" dirty="0">
                <a:solidFill>
                  <a:schemeClr val="lt1"/>
                </a:solidFill>
                <a:latin typeface="Arial" charset="0"/>
                <a:ea typeface="Arial" charset="0"/>
                <a:cs typeface="Arial" charset="0"/>
                <a:sym typeface="Cabin"/>
              </a:rPr>
              <a:t>Así que </a:t>
            </a:r>
            <a:r>
              <a:rPr lang="es-419" sz="3600" dirty="0">
                <a:solidFill>
                  <a:srgbClr val="00FFFF"/>
                </a:solidFill>
                <a:latin typeface="Arial" charset="0"/>
                <a:ea typeface="Arial" charset="0"/>
                <a:cs typeface="Arial" charset="0"/>
                <a:sym typeface="Cabin"/>
              </a:rPr>
              <a:t>indexamos</a:t>
            </a:r>
            <a:r>
              <a:rPr lang="es-419" sz="3600" dirty="0">
                <a:solidFill>
                  <a:schemeClr val="lt1"/>
                </a:solidFill>
                <a:latin typeface="Arial" charset="0"/>
                <a:ea typeface="Arial" charset="0"/>
                <a:cs typeface="Arial" charset="0"/>
                <a:sym typeface="Cabin"/>
              </a:rPr>
              <a:t> las cosas que ponemos en un </a:t>
            </a:r>
            <a:r>
              <a:rPr lang="es-419" sz="3600" dirty="0">
                <a:solidFill>
                  <a:srgbClr val="FF00FF"/>
                </a:solidFill>
                <a:latin typeface="Arial" charset="0"/>
                <a:ea typeface="Arial" charset="0"/>
                <a:cs typeface="Arial" charset="0"/>
                <a:sym typeface="Cabin"/>
              </a:rPr>
              <a:t>diccionario</a:t>
            </a:r>
            <a:r>
              <a:rPr lang="es-419" sz="3600" dirty="0">
                <a:solidFill>
                  <a:schemeClr val="lt1"/>
                </a:solidFill>
                <a:latin typeface="Arial" charset="0"/>
                <a:ea typeface="Arial" charset="0"/>
                <a:cs typeface="Arial" charset="0"/>
                <a:sym typeface="Cabin"/>
              </a:rPr>
              <a:t> con una </a:t>
            </a:r>
            <a:r>
              <a:rPr lang="es-419" sz="3600" dirty="0">
                <a:solidFill>
                  <a:srgbClr val="00FFFF"/>
                </a:solidFill>
                <a:latin typeface="Arial"/>
                <a:ea typeface="Arial"/>
                <a:cs typeface="Arial"/>
                <a:sym typeface="Arial"/>
              </a:rPr>
              <a:t>“etiqueta de búsqueda”</a:t>
            </a:r>
          </a:p>
        </p:txBody>
      </p:sp>
      <p:sp>
        <p:nvSpPr>
          <p:cNvPr id="260" name="Shape 260"/>
          <p:cNvSpPr txBox="1"/>
          <p:nvPr/>
        </p:nvSpPr>
        <p:spPr>
          <a:xfrm>
            <a:off x="8242775" y="2314575"/>
            <a:ext cx="7428900" cy="5514975"/>
          </a:xfrm>
          <a:prstGeom prst="rect">
            <a:avLst/>
          </a:prstGeom>
          <a:noFill/>
          <a:ln>
            <a:noFill/>
          </a:ln>
        </p:spPr>
        <p:txBody>
          <a:bodyPr lIns="0" tIns="0" rIns="0" bIns="0" anchor="ctr" anchorCtr="0">
            <a:noAutofit/>
          </a:bodyPr>
          <a:lstStyle/>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chemeClr val="lt1"/>
                </a:solidFill>
                <a:latin typeface="Courier New"/>
                <a:ea typeface="Courier New"/>
                <a:cs typeface="Courier New"/>
                <a:sym typeface="Courier New"/>
              </a:rPr>
              <a:t> = </a:t>
            </a:r>
            <a:r>
              <a:rPr lang="es-419" sz="2400" dirty="0" err="1">
                <a:solidFill>
                  <a:srgbClr val="FF00FF"/>
                </a:solidFill>
                <a:latin typeface="Courier New"/>
                <a:ea typeface="Courier New"/>
                <a:cs typeface="Courier New"/>
                <a:sym typeface="Courier New"/>
              </a:rPr>
              <a:t>dict</a:t>
            </a:r>
            <a:r>
              <a:rPr lang="es-419" sz="2400" dirty="0">
                <a:solidFill>
                  <a:schemeClr val="lt1"/>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['dinero']</a:t>
            </a:r>
            <a:r>
              <a:rPr lang="es-419" sz="2400" dirty="0">
                <a:solidFill>
                  <a:schemeClr val="lt1"/>
                </a:solidFill>
                <a:latin typeface="Courier New"/>
                <a:ea typeface="Courier New"/>
                <a:cs typeface="Courier New"/>
                <a:sym typeface="Courier New"/>
              </a:rPr>
              <a:t> = 12</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chemeClr val="lt1"/>
                </a:solidFill>
                <a:latin typeface="Courier New"/>
                <a:ea typeface="Courier New"/>
                <a:cs typeface="Courier New"/>
                <a:sym typeface="Courier New"/>
              </a:rPr>
              <a:t> = 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['papel']</a:t>
            </a:r>
            <a:r>
              <a:rPr lang="es-419" sz="2400" dirty="0">
                <a:solidFill>
                  <a:schemeClr val="lt1"/>
                </a:solidFill>
                <a:latin typeface="Courier New"/>
                <a:ea typeface="Courier New"/>
                <a:cs typeface="Courier New"/>
                <a:sym typeface="Courier New"/>
              </a:rPr>
              <a:t> = 75</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bolsa</a:t>
            </a:r>
            <a:r>
              <a:rPr lang="es-419" sz="2400" dirty="0">
                <a:solidFill>
                  <a:srgbClr val="FFFF00"/>
                </a:solidFill>
                <a:latin typeface="Courier New"/>
                <a:ea typeface="Courier New"/>
                <a:cs typeface="Courier New"/>
                <a:sym typeface="Courier New"/>
              </a:rPr>
              <a:t>)</a:t>
            </a:r>
          </a:p>
          <a:p>
            <a:pPr lvl="0">
              <a:buClr>
                <a:schemeClr val="lt1"/>
              </a:buClr>
              <a:buSzPct val="25000"/>
            </a:pPr>
            <a:r>
              <a:rPr lang="es-419" sz="2400" dirty="0">
                <a:solidFill>
                  <a:schemeClr val="lt1"/>
                </a:solidFill>
                <a:latin typeface="Courier New"/>
                <a:ea typeface="Courier New"/>
                <a:cs typeface="Courier New"/>
                <a:sym typeface="Courier New"/>
              </a:rPr>
              <a:t>{'dinero': 12, 'papel': 75, 'dulce': 3}</a:t>
            </a:r>
          </a:p>
          <a:p>
            <a:pPr>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rgbClr val="FFFF00"/>
                </a:solidFill>
                <a:latin typeface="Courier New"/>
                <a:ea typeface="Courier New"/>
                <a:cs typeface="Courier New"/>
                <a:sym typeface="Courier New"/>
              </a:rPr>
              <a:t>)</a:t>
            </a:r>
            <a:endParaRPr lang="es-419" sz="2400" dirty="0">
              <a:solidFill>
                <a:srgbClr val="00FFFF"/>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3</a:t>
            </a:r>
          </a:p>
          <a:p>
            <a:pPr lvl="0">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chemeClr val="lt1"/>
                </a:solidFill>
                <a:latin typeface="Courier New"/>
                <a:ea typeface="Courier New"/>
                <a:cs typeface="Courier New"/>
                <a:sym typeface="Courier New"/>
              </a:rPr>
              <a:t> = </a:t>
            </a:r>
            <a:r>
              <a:rPr lang="es-419" sz="2400" dirty="0">
                <a:solidFill>
                  <a:srgbClr val="00FF00"/>
                </a:solidFill>
                <a:latin typeface="Courier New"/>
                <a:ea typeface="Courier New"/>
                <a:cs typeface="Courier New"/>
                <a:sym typeface="Courier New"/>
              </a:rPr>
              <a:t>bolsa</a:t>
            </a:r>
            <a:r>
              <a:rPr lang="es-419" sz="2400" dirty="0">
                <a:solidFill>
                  <a:srgbClr val="00FFFF"/>
                </a:solidFill>
                <a:latin typeface="Courier New"/>
                <a:ea typeface="Courier New"/>
                <a:cs typeface="Courier New"/>
                <a:sym typeface="Courier New"/>
              </a:rPr>
              <a:t>['dulce']</a:t>
            </a:r>
            <a:r>
              <a:rPr lang="es-419" sz="2400" dirty="0">
                <a:solidFill>
                  <a:schemeClr val="lt1"/>
                </a:solidFill>
                <a:latin typeface="Courier New"/>
                <a:ea typeface="Courier New"/>
                <a:cs typeface="Courier New"/>
                <a:sym typeface="Courier New"/>
              </a:rPr>
              <a:t> + 2</a:t>
            </a:r>
          </a:p>
          <a:p>
            <a:pPr>
              <a:buClr>
                <a:schemeClr val="lt1"/>
              </a:buClr>
              <a:buSzPct val="25000"/>
            </a:pPr>
            <a:r>
              <a:rPr lang="es-419" sz="2400" dirty="0">
                <a:solidFill>
                  <a:schemeClr val="lt1"/>
                </a:solidFill>
                <a:latin typeface="Courier New"/>
                <a:ea typeface="Courier New"/>
                <a:cs typeface="Courier New"/>
                <a:sym typeface="Courier New"/>
              </a:rPr>
              <a:t>&gt;&gt;&gt; </a:t>
            </a:r>
            <a:r>
              <a:rPr lang="es-419" sz="2400" dirty="0" err="1">
                <a:solidFill>
                  <a:srgbClr val="FFFF00"/>
                </a:solidFill>
                <a:latin typeface="Courier New"/>
                <a:ea typeface="Courier New"/>
                <a:cs typeface="Courier New"/>
                <a:sym typeface="Courier New"/>
              </a:rPr>
              <a:t>print</a:t>
            </a:r>
            <a:r>
              <a:rPr lang="es-419" sz="2400" dirty="0">
                <a:solidFill>
                  <a:srgbClr val="FFFF00"/>
                </a:solidFill>
                <a:latin typeface="Courier New"/>
                <a:ea typeface="Courier New"/>
                <a:cs typeface="Courier New"/>
                <a:sym typeface="Courier New"/>
              </a:rPr>
              <a:t>(</a:t>
            </a:r>
            <a:r>
              <a:rPr lang="es-419" sz="2400" dirty="0">
                <a:solidFill>
                  <a:srgbClr val="00FF00"/>
                </a:solidFill>
                <a:latin typeface="Courier New"/>
                <a:ea typeface="Courier New"/>
                <a:cs typeface="Courier New"/>
                <a:sym typeface="Courier New"/>
              </a:rPr>
              <a:t>bolsa</a:t>
            </a:r>
            <a:r>
              <a:rPr lang="es-419" sz="2400" dirty="0">
                <a:solidFill>
                  <a:srgbClr val="FFFF00"/>
                </a:solidFill>
                <a:latin typeface="Courier New"/>
                <a:ea typeface="Courier New"/>
                <a:cs typeface="Courier New"/>
                <a:sym typeface="Courier New"/>
              </a:rPr>
              <a:t>)</a:t>
            </a:r>
            <a:endParaRPr lang="es-419" sz="2400" dirty="0">
              <a:solidFill>
                <a:srgbClr val="00FF00"/>
              </a:solidFill>
              <a:latin typeface="Courier New"/>
              <a:ea typeface="Courier New"/>
              <a:cs typeface="Courier New"/>
              <a:sym typeface="Courier New"/>
            </a:endParaRPr>
          </a:p>
          <a:p>
            <a:pPr lvl="0">
              <a:buClr>
                <a:schemeClr val="lt1"/>
              </a:buClr>
              <a:buSzPct val="25000"/>
            </a:pPr>
            <a:r>
              <a:rPr lang="es-419" sz="2400" dirty="0">
                <a:solidFill>
                  <a:schemeClr val="lt1"/>
                </a:solidFill>
                <a:latin typeface="Courier New"/>
                <a:ea typeface="Courier New"/>
                <a:cs typeface="Courier New"/>
                <a:sym typeface="Courier New"/>
              </a:rPr>
              <a:t>{'dinero': 12, 'papel': 75, </a:t>
            </a:r>
            <a:r>
              <a:rPr lang="es-419" sz="2400" dirty="0">
                <a:solidFill>
                  <a:srgbClr val="00FFFF"/>
                </a:solidFill>
                <a:latin typeface="Courier New"/>
                <a:ea typeface="Courier New"/>
                <a:cs typeface="Courier New"/>
                <a:sym typeface="Courier New"/>
              </a:rPr>
              <a:t>'dulce': 5</a:t>
            </a:r>
            <a:r>
              <a:rPr lang="es-419" sz="2400" dirty="0">
                <a:solidFill>
                  <a:schemeClr val="lt1"/>
                </a:solidFill>
                <a:latin typeface="Courier New"/>
                <a:ea typeface="Courier New"/>
                <a:cs typeface="Courier New"/>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0" y="905084"/>
            <a:ext cx="16256000" cy="1247721"/>
          </a:xfrm>
          <a:prstGeom prst="rect">
            <a:avLst/>
          </a:prstGeom>
          <a:noFill/>
          <a:ln>
            <a:noFill/>
          </a:ln>
        </p:spPr>
        <p:txBody>
          <a:bodyPr lIns="38100" tIns="38100" rIns="38100" bIns="38100" anchor="ctr" anchorCtr="0">
            <a:noAutofit/>
          </a:bodyPr>
          <a:lstStyle/>
          <a:p>
            <a:pPr lvl="0">
              <a:spcBef>
                <a:spcPts val="0"/>
              </a:spcBef>
              <a:buClr>
                <a:srgbClr val="FF7F00"/>
              </a:buClr>
              <a:buSzPct val="25000"/>
            </a:pPr>
            <a:r>
              <a:rPr lang="es-ES" sz="6600" dirty="0">
                <a:solidFill>
                  <a:srgbClr val="FFD966"/>
                </a:solidFill>
                <a:latin typeface="Arial" charset="0"/>
                <a:ea typeface="Arial" charset="0"/>
                <a:cs typeface="Arial" charset="0"/>
                <a:sym typeface="Cabin"/>
              </a:rPr>
              <a:t>Comparación de Listas y Diccionarios</a:t>
            </a:r>
            <a:endParaRPr lang="en-US" sz="6600" u="none" strike="noStrike" cap="none" dirty="0">
              <a:solidFill>
                <a:srgbClr val="FFD966"/>
              </a:solidFill>
              <a:latin typeface="Arial" charset="0"/>
              <a:ea typeface="Arial" charset="0"/>
              <a:cs typeface="Arial" charset="0"/>
              <a:sym typeface="Cabin"/>
            </a:endParaRPr>
          </a:p>
        </p:txBody>
      </p:sp>
      <p:sp>
        <p:nvSpPr>
          <p:cNvPr id="266" name="Shape 266"/>
          <p:cNvSpPr txBox="1">
            <a:spLocks noGrp="1"/>
          </p:cNvSpPr>
          <p:nvPr>
            <p:ph idx="1"/>
          </p:nvPr>
        </p:nvSpPr>
        <p:spPr>
          <a:xfrm>
            <a:off x="1155700" y="2603501"/>
            <a:ext cx="13931900" cy="1765300"/>
          </a:xfrm>
          <a:prstGeom prst="rect">
            <a:avLst/>
          </a:prstGeom>
          <a:noFill/>
          <a:ln>
            <a:noFill/>
          </a:ln>
        </p:spPr>
        <p:txBody>
          <a:bodyPr lIns="38100" tIns="38100" rIns="38100" bIns="38100" anchor="ctr" anchorCtr="0">
            <a:noAutofit/>
          </a:bodyPr>
          <a:lstStyle/>
          <a:p>
            <a:pPr marL="215900" lvl="0">
              <a:spcBef>
                <a:spcPts val="0"/>
              </a:spcBef>
              <a:buClr>
                <a:srgbClr val="FF00FF"/>
              </a:buClr>
              <a:buSzPct val="171000"/>
            </a:pPr>
            <a:r>
              <a:rPr lang="es-419" sz="3600" dirty="0">
                <a:solidFill>
                  <a:schemeClr val="lt1"/>
                </a:solidFill>
                <a:latin typeface="Arial" charset="0"/>
                <a:ea typeface="Arial" charset="0"/>
                <a:cs typeface="Arial" charset="0"/>
                <a:sym typeface="Cabin"/>
              </a:rPr>
              <a:t>Los </a:t>
            </a:r>
            <a:r>
              <a:rPr lang="es-419" sz="3600" dirty="0">
                <a:solidFill>
                  <a:srgbClr val="FF00FF"/>
                </a:solidFill>
                <a:latin typeface="Arial" charset="0"/>
                <a:ea typeface="Arial" charset="0"/>
                <a:cs typeface="Arial" charset="0"/>
                <a:sym typeface="Cabin"/>
              </a:rPr>
              <a:t>Diccionarios</a:t>
            </a:r>
            <a:r>
              <a:rPr lang="es-419" sz="3600" dirty="0">
                <a:solidFill>
                  <a:schemeClr val="lt1"/>
                </a:solidFill>
                <a:latin typeface="Arial" charset="0"/>
                <a:ea typeface="Arial" charset="0"/>
                <a:cs typeface="Arial" charset="0"/>
                <a:sym typeface="Cabin"/>
              </a:rPr>
              <a:t> son como </a:t>
            </a:r>
            <a:r>
              <a:rPr lang="es-419" sz="3600" dirty="0">
                <a:solidFill>
                  <a:srgbClr val="00FF00"/>
                </a:solidFill>
                <a:latin typeface="Arial" charset="0"/>
                <a:ea typeface="Arial" charset="0"/>
                <a:cs typeface="Arial" charset="0"/>
                <a:sym typeface="Cabin"/>
              </a:rPr>
              <a:t>listas</a:t>
            </a:r>
            <a:r>
              <a:rPr lang="es-419" sz="3600" dirty="0">
                <a:solidFill>
                  <a:schemeClr val="lt1"/>
                </a:solidFill>
                <a:latin typeface="Arial" charset="0"/>
                <a:ea typeface="Arial" charset="0"/>
                <a:cs typeface="Arial" charset="0"/>
                <a:sym typeface="Cabin"/>
              </a:rPr>
              <a:t> a excepción de que utilizan </a:t>
            </a:r>
            <a:r>
              <a:rPr lang="es-419" sz="3600" dirty="0">
                <a:solidFill>
                  <a:srgbClr val="FF7F00"/>
                </a:solidFill>
                <a:latin typeface="Arial" charset="0"/>
                <a:ea typeface="Arial" charset="0"/>
                <a:cs typeface="Arial" charset="0"/>
                <a:sym typeface="Cabin"/>
              </a:rPr>
              <a:t>claves</a:t>
            </a:r>
            <a:r>
              <a:rPr lang="es-419" sz="3600" dirty="0">
                <a:solidFill>
                  <a:schemeClr val="lt1"/>
                </a:solidFill>
                <a:latin typeface="Arial" charset="0"/>
                <a:ea typeface="Arial" charset="0"/>
                <a:cs typeface="Arial" charset="0"/>
                <a:sym typeface="Cabin"/>
              </a:rPr>
              <a:t> en vez de números para buscar </a:t>
            </a:r>
            <a:r>
              <a:rPr lang="es-419" sz="3600" dirty="0">
                <a:solidFill>
                  <a:srgbClr val="FFFF00"/>
                </a:solidFill>
                <a:latin typeface="Arial" charset="0"/>
                <a:ea typeface="Arial" charset="0"/>
                <a:cs typeface="Arial" charset="0"/>
                <a:sym typeface="Cabin"/>
              </a:rPr>
              <a:t>valores</a:t>
            </a:r>
          </a:p>
        </p:txBody>
      </p:sp>
      <p:sp>
        <p:nvSpPr>
          <p:cNvPr id="267" name="Shape 267"/>
          <p:cNvSpPr txBox="1"/>
          <p:nvPr/>
        </p:nvSpPr>
        <p:spPr>
          <a:xfrm>
            <a:off x="2381250" y="4551344"/>
            <a:ext cx="5059200" cy="357824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err="1">
                <a:solidFill>
                  <a:srgbClr val="FF00FF"/>
                </a:solidFill>
                <a:latin typeface="Courier"/>
                <a:ea typeface="Courier"/>
                <a:cs typeface="Courier"/>
                <a:sym typeface="Courier New"/>
              </a:rPr>
              <a:t>append</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21, 183</a:t>
            </a:r>
            <a:r>
              <a:rPr lang="en-US" sz="30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lst</a:t>
            </a: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0</a:t>
            </a:r>
            <a:r>
              <a:rPr lang="en-US" sz="3000" i="0" u="none" strike="noStrike" cap="none" dirty="0">
                <a:solidFill>
                  <a:srgbClr val="00FF00"/>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23</a:t>
            </a:r>
          </a:p>
          <a:p>
            <a:pPr lvl="0">
              <a:buClr>
                <a:srgbClr val="00FF00"/>
              </a:buClr>
              <a:buSzPct val="25000"/>
            </a:pPr>
            <a:r>
              <a:rPr lang="en-US" sz="3000" i="0" u="none" strike="noStrike" cap="none" dirty="0">
                <a:solidFill>
                  <a:srgbClr val="00FF00"/>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lst</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23, 183</a:t>
            </a:r>
            <a:r>
              <a:rPr lang="en-US" sz="3000" i="0" u="none" strike="noStrike" cap="none" dirty="0">
                <a:solidFill>
                  <a:srgbClr val="00FF00"/>
                </a:solidFill>
                <a:latin typeface="Courier"/>
                <a:ea typeface="Courier"/>
                <a:cs typeface="Courier"/>
                <a:sym typeface="Courier New"/>
              </a:rPr>
              <a:t>]</a:t>
            </a:r>
          </a:p>
        </p:txBody>
      </p:sp>
      <p:sp>
        <p:nvSpPr>
          <p:cNvPr id="268" name="Shape 268"/>
          <p:cNvSpPr txBox="1"/>
          <p:nvPr/>
        </p:nvSpPr>
        <p:spPr>
          <a:xfrm>
            <a:off x="9083675" y="3997320"/>
            <a:ext cx="6492600" cy="4432199"/>
          </a:xfrm>
          <a:prstGeom prst="rect">
            <a:avLst/>
          </a:prstGeom>
          <a:noFill/>
          <a:ln>
            <a:noFill/>
          </a:ln>
        </p:spPr>
        <p:txBody>
          <a:bodyPr lIns="0" tIns="0" rIns="0" bIns="0" anchor="ctr" anchorCtr="0">
            <a:noAutofit/>
          </a:bodyPr>
          <a:lstStyle/>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 =</a:t>
            </a:r>
            <a:r>
              <a:rPr lang="es-419" sz="3000" dirty="0">
                <a:solidFill>
                  <a:srgbClr val="0000FF"/>
                </a:solidFill>
                <a:latin typeface="Courier New"/>
                <a:ea typeface="Courier New"/>
                <a:cs typeface="Courier New"/>
                <a:sym typeface="Courier New"/>
              </a:rPr>
              <a:t> </a:t>
            </a:r>
            <a:r>
              <a:rPr lang="es-419" sz="3000" dirty="0" err="1">
                <a:solidFill>
                  <a:srgbClr val="00FFFF"/>
                </a:solidFill>
                <a:latin typeface="Courier New"/>
                <a:ea typeface="Courier New"/>
                <a:cs typeface="Courier New"/>
                <a:sym typeface="Courier New"/>
              </a:rPr>
              <a:t>dict</a:t>
            </a:r>
            <a:r>
              <a:rPr lang="es-419" sz="3000" dirty="0">
                <a:solidFill>
                  <a:srgbClr val="00FFFF"/>
                </a:solidFill>
                <a:latin typeface="Courier New"/>
                <a:ea typeface="Courier New"/>
                <a:cs typeface="Courier New"/>
                <a:sym typeface="Courier New"/>
              </a:rPr>
              <a:t>()</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 </a:t>
            </a:r>
            <a:r>
              <a:rPr lang="es-419" sz="3000" dirty="0">
                <a:solidFill>
                  <a:srgbClr val="FFFF00"/>
                </a:solidFill>
                <a:latin typeface="Courier New"/>
                <a:ea typeface="Courier New"/>
                <a:cs typeface="Courier New"/>
                <a:sym typeface="Courier New"/>
              </a:rPr>
              <a:t>21</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'curso'</a:t>
            </a:r>
            <a:r>
              <a:rPr lang="es-419" sz="3000" dirty="0">
                <a:solidFill>
                  <a:srgbClr val="FF00FF"/>
                </a:solidFill>
                <a:latin typeface="Courier New"/>
                <a:ea typeface="Courier New"/>
                <a:cs typeface="Courier New"/>
                <a:sym typeface="Courier New"/>
              </a:rPr>
              <a:t>] = </a:t>
            </a:r>
            <a:r>
              <a:rPr lang="es-419" sz="3000" dirty="0">
                <a:solidFill>
                  <a:srgbClr val="FFFF00"/>
                </a:solidFill>
                <a:latin typeface="Courier New"/>
                <a:ea typeface="Courier New"/>
                <a:cs typeface="Courier New"/>
                <a:sym typeface="Courier New"/>
              </a:rPr>
              <a:t>182</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ddd</a:t>
            </a:r>
            <a:r>
              <a:rPr lang="es-419" sz="3000" dirty="0">
                <a:solidFill>
                  <a:srgbClr val="FFFF00"/>
                </a:solidFill>
                <a:latin typeface="Courier New"/>
                <a:ea typeface="Courier New"/>
                <a:cs typeface="Courier New"/>
                <a:sym typeface="Courier New"/>
              </a:rPr>
              <a:t>)</a:t>
            </a:r>
            <a:endParaRPr lang="es-419" sz="3000" dirty="0">
              <a:solidFill>
                <a:srgbClr val="FF00FF"/>
              </a:solidFill>
              <a:latin typeface="Courier New"/>
              <a:ea typeface="Courier New"/>
              <a:cs typeface="Courier New"/>
              <a:sym typeface="Courier New"/>
            </a:endParaRPr>
          </a:p>
          <a:p>
            <a:pPr lvl="0">
              <a:buClr>
                <a:srgbClr val="FF00FF"/>
              </a:buClr>
              <a:buSzPct val="25000"/>
            </a:pP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'curso'</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182</a:t>
            </a:r>
            <a:r>
              <a:rPr lang="es-419" sz="3000" dirty="0">
                <a:solidFill>
                  <a:srgbClr val="FF00FF"/>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21</a:t>
            </a:r>
            <a:r>
              <a:rPr lang="es-419" sz="3000" dirty="0">
                <a:solidFill>
                  <a:srgbClr val="FF00FF"/>
                </a:solidFill>
                <a:latin typeface="Courier New"/>
                <a:ea typeface="Courier New"/>
                <a:cs typeface="Courier New"/>
                <a:sym typeface="Courier New"/>
              </a:rPr>
              <a:t>}</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00FF"/>
                </a:solidFill>
                <a:latin typeface="Courier New"/>
                <a:ea typeface="Courier New"/>
                <a:cs typeface="Courier New"/>
                <a:sym typeface="Courier New"/>
              </a:rPr>
              <a:t>ddd</a:t>
            </a: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 23</a:t>
            </a:r>
          </a:p>
          <a:p>
            <a:pPr lvl="0">
              <a:buClr>
                <a:srgbClr val="FF00FF"/>
              </a:buClr>
              <a:buSzPct val="25000"/>
            </a:pPr>
            <a:r>
              <a:rPr lang="es-419" sz="3000" dirty="0">
                <a:solidFill>
                  <a:srgbClr val="FF00FF"/>
                </a:solidFill>
                <a:latin typeface="Courier New"/>
                <a:ea typeface="Courier New"/>
                <a:cs typeface="Courier New"/>
                <a:sym typeface="Courier New"/>
              </a:rPr>
              <a:t>&gt;&gt;&gt; </a:t>
            </a:r>
            <a:r>
              <a:rPr lang="es-419" sz="3000" dirty="0" err="1">
                <a:solidFill>
                  <a:srgbClr val="FFFF00"/>
                </a:solidFill>
                <a:latin typeface="Courier New"/>
                <a:ea typeface="Courier New"/>
                <a:cs typeface="Courier New"/>
                <a:sym typeface="Courier New"/>
              </a:rPr>
              <a:t>print</a:t>
            </a:r>
            <a:r>
              <a:rPr lang="es-419" sz="3000" dirty="0">
                <a:solidFill>
                  <a:srgbClr val="FFFF00"/>
                </a:solidFill>
                <a:latin typeface="Courier New"/>
                <a:ea typeface="Courier New"/>
                <a:cs typeface="Courier New"/>
                <a:sym typeface="Courier New"/>
              </a:rPr>
              <a:t>(</a:t>
            </a:r>
            <a:r>
              <a:rPr lang="es-419" sz="3000" dirty="0" err="1">
                <a:solidFill>
                  <a:srgbClr val="FF00FF"/>
                </a:solidFill>
                <a:latin typeface="Courier New"/>
                <a:ea typeface="Courier New"/>
                <a:cs typeface="Courier New"/>
                <a:sym typeface="Courier New"/>
              </a:rPr>
              <a:t>ddd</a:t>
            </a:r>
            <a:r>
              <a:rPr lang="es-419" sz="3000" dirty="0">
                <a:solidFill>
                  <a:srgbClr val="FFFF00"/>
                </a:solidFill>
                <a:latin typeface="Courier New"/>
                <a:ea typeface="Courier New"/>
                <a:cs typeface="Courier New"/>
                <a:sym typeface="Courier New"/>
              </a:rPr>
              <a:t>)</a:t>
            </a:r>
            <a:endParaRPr lang="es-419" sz="3000" dirty="0">
              <a:solidFill>
                <a:srgbClr val="FF00FF"/>
              </a:solidFill>
              <a:latin typeface="Courier New"/>
              <a:ea typeface="Courier New"/>
              <a:cs typeface="Courier New"/>
              <a:sym typeface="Courier New"/>
            </a:endParaRPr>
          </a:p>
          <a:p>
            <a:pPr lvl="0">
              <a:buClr>
                <a:srgbClr val="FF00FF"/>
              </a:buClr>
              <a:buSzPct val="25000"/>
            </a:pPr>
            <a:r>
              <a:rPr lang="es-419" sz="3000" dirty="0">
                <a:solidFill>
                  <a:srgbClr val="FF00FF"/>
                </a:solidFill>
                <a:latin typeface="Courier New"/>
                <a:ea typeface="Courier New"/>
                <a:cs typeface="Courier New"/>
                <a:sym typeface="Courier New"/>
              </a:rPr>
              <a:t>{</a:t>
            </a:r>
            <a:r>
              <a:rPr lang="es-419" sz="3000" dirty="0">
                <a:solidFill>
                  <a:srgbClr val="FF7F00"/>
                </a:solidFill>
                <a:latin typeface="Courier New"/>
                <a:ea typeface="Courier New"/>
                <a:cs typeface="Courier New"/>
                <a:sym typeface="Courier New"/>
              </a:rPr>
              <a:t>'curso'</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182</a:t>
            </a:r>
            <a:r>
              <a:rPr lang="es-419" sz="3000" dirty="0">
                <a:solidFill>
                  <a:srgbClr val="FF00FF"/>
                </a:solidFill>
                <a:latin typeface="Courier New"/>
                <a:ea typeface="Courier New"/>
                <a:cs typeface="Courier New"/>
                <a:sym typeface="Courier New"/>
              </a:rPr>
              <a:t>, </a:t>
            </a:r>
            <a:r>
              <a:rPr lang="es-419" sz="3000" dirty="0">
                <a:solidFill>
                  <a:srgbClr val="FF7F00"/>
                </a:solidFill>
                <a:latin typeface="Courier New"/>
                <a:ea typeface="Courier New"/>
                <a:cs typeface="Courier New"/>
                <a:sym typeface="Courier New"/>
              </a:rPr>
              <a:t>'edad'</a:t>
            </a:r>
            <a:r>
              <a:rPr lang="es-419" sz="3000" dirty="0">
                <a:solidFill>
                  <a:srgbClr val="FF00FF"/>
                </a:solidFill>
                <a:latin typeface="Courier New"/>
                <a:ea typeface="Courier New"/>
                <a:cs typeface="Courier New"/>
                <a:sym typeface="Courier New"/>
              </a:rPr>
              <a:t>: </a:t>
            </a:r>
            <a:r>
              <a:rPr lang="es-419" sz="3000" dirty="0">
                <a:solidFill>
                  <a:srgbClr val="FFFF00"/>
                </a:solidFill>
                <a:latin typeface="Courier New"/>
                <a:ea typeface="Courier New"/>
                <a:cs typeface="Courier New"/>
                <a:sym typeface="Courier New"/>
              </a:rPr>
              <a:t>23</a:t>
            </a:r>
            <a:r>
              <a:rPr lang="es-419" sz="3000" dirty="0">
                <a:solidFill>
                  <a:srgbClr val="FF00FF"/>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p:nvPr/>
        </p:nvSpPr>
        <p:spPr>
          <a:xfrm>
            <a:off x="1586675" y="779399"/>
            <a:ext cx="5690999" cy="359257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00FF00"/>
                </a:solidFill>
                <a:latin typeface="Courier"/>
                <a:ea typeface="Courier"/>
                <a:cs typeface="Courier"/>
                <a:sym typeface="Courier New"/>
              </a:rPr>
              <a:t> =</a:t>
            </a:r>
            <a:r>
              <a:rPr lang="en-US" sz="2800" i="0" u="none" strike="noStrike" cap="none" dirty="0">
                <a:solidFill>
                  <a:srgbClr val="0000FF"/>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list()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lst.append</a:t>
            </a: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183</a:t>
            </a:r>
            <a:r>
              <a:rPr lang="en-US" sz="2800" i="0" u="none" strike="noStrike" cap="none" dirty="0">
                <a:solidFill>
                  <a:srgbClr val="00FF00"/>
                </a:solidFill>
                <a:latin typeface="Courier"/>
                <a:ea typeface="Courier"/>
                <a:cs typeface="Courier"/>
                <a:sym typeface="Courier New"/>
              </a:rPr>
              <a:t>)</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21, 183</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lst</a:t>
            </a:r>
            <a:r>
              <a:rPr lang="en-US" sz="2800" i="0" u="none" strike="noStrike" cap="none" dirty="0">
                <a:solidFill>
                  <a:srgbClr val="FF7F00"/>
                </a:solidFill>
                <a:latin typeface="Courier"/>
                <a:ea typeface="Courier"/>
                <a:cs typeface="Courier"/>
                <a:sym typeface="Courier New"/>
              </a:rPr>
              <a:t>[0]</a:t>
            </a:r>
            <a:r>
              <a:rPr lang="en-US" sz="2800" i="0" u="none" strike="noStrike" cap="none" dirty="0">
                <a:solidFill>
                  <a:srgbClr val="00FF00"/>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23</a:t>
            </a:r>
          </a:p>
          <a:p>
            <a:pPr lvl="0">
              <a:buClr>
                <a:srgbClr val="00FF00"/>
              </a:buClr>
              <a:buSzPct val="25000"/>
            </a:pPr>
            <a:r>
              <a:rPr lang="en-US" sz="2800" i="0" u="none" strike="noStrike" cap="none" dirty="0">
                <a:solidFill>
                  <a:srgbClr val="00FF00"/>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00FF00"/>
                </a:solidFill>
                <a:latin typeface="Courier"/>
                <a:ea typeface="Courier"/>
                <a:cs typeface="Courier"/>
                <a:sym typeface="Courier New"/>
              </a:rPr>
              <a:t>lst</a:t>
            </a:r>
            <a:r>
              <a:rPr lang="en-US" sz="2800" dirty="0">
                <a:solidFill>
                  <a:srgbClr val="FFFF00"/>
                </a:solidFill>
                <a:latin typeface="Courier"/>
                <a:ea typeface="Courier"/>
                <a:cs typeface="Courier"/>
                <a:sym typeface="Courier New"/>
              </a:rPr>
              <a:t>)</a:t>
            </a: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23, 183</a:t>
            </a:r>
            <a:r>
              <a:rPr lang="en-US" sz="2800" i="0" u="none" strike="noStrike" cap="none" dirty="0">
                <a:solidFill>
                  <a:srgbClr val="00FF00"/>
                </a:solidFill>
                <a:latin typeface="Courier"/>
                <a:ea typeface="Courier"/>
                <a:cs typeface="Courier"/>
                <a:sym typeface="Courier New"/>
              </a:rPr>
              <a:t>]</a:t>
            </a:r>
          </a:p>
        </p:txBody>
      </p:sp>
      <p:sp>
        <p:nvSpPr>
          <p:cNvPr id="274" name="Shape 274"/>
          <p:cNvSpPr txBox="1"/>
          <p:nvPr/>
        </p:nvSpPr>
        <p:spPr>
          <a:xfrm>
            <a:off x="1586675" y="4519499"/>
            <a:ext cx="6215699" cy="3940200"/>
          </a:xfrm>
          <a:prstGeom prst="rect">
            <a:avLst/>
          </a:prstGeom>
          <a:noFill/>
          <a:ln>
            <a:noFill/>
          </a:ln>
        </p:spPr>
        <p:txBody>
          <a:bodyPr lIns="0" tIns="0" rIns="0" bIns="0" anchor="ctr" anchorCtr="0">
            <a:noAutofit/>
          </a:bodyPr>
          <a:lstStyle/>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 = </a:t>
            </a:r>
            <a:r>
              <a:rPr lang="es-419" sz="2800" dirty="0" err="1">
                <a:solidFill>
                  <a:srgbClr val="00FFFF"/>
                </a:solidFill>
                <a:latin typeface="Courier New"/>
                <a:ea typeface="Courier New"/>
                <a:cs typeface="Courier New"/>
                <a:sym typeface="Courier New"/>
              </a:rPr>
              <a:t>dict</a:t>
            </a:r>
            <a:r>
              <a:rPr lang="es-419" sz="2800" dirty="0">
                <a:solidFill>
                  <a:srgbClr val="00FFFF"/>
                </a:solidFill>
                <a:latin typeface="Courier New"/>
                <a:ea typeface="Courier New"/>
                <a:cs typeface="Courier New"/>
                <a:sym typeface="Courier New"/>
              </a:rPr>
              <a:t>()</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 </a:t>
            </a:r>
            <a:r>
              <a:rPr lang="es-419" sz="2800" dirty="0">
                <a:solidFill>
                  <a:srgbClr val="FFFF00"/>
                </a:solidFill>
                <a:latin typeface="Courier New"/>
                <a:ea typeface="Courier New"/>
                <a:cs typeface="Courier New"/>
                <a:sym typeface="Courier New"/>
              </a:rPr>
              <a:t>21</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'curso'</a:t>
            </a:r>
            <a:r>
              <a:rPr lang="es-419" sz="2800" dirty="0">
                <a:solidFill>
                  <a:srgbClr val="FF00FF"/>
                </a:solidFill>
                <a:latin typeface="Courier New"/>
                <a:ea typeface="Courier New"/>
                <a:cs typeface="Courier New"/>
                <a:sym typeface="Courier New"/>
              </a:rPr>
              <a:t>] = </a:t>
            </a:r>
            <a:r>
              <a:rPr lang="es-419" sz="2800" dirty="0">
                <a:solidFill>
                  <a:srgbClr val="FFFF00"/>
                </a:solidFill>
                <a:latin typeface="Courier New"/>
                <a:ea typeface="Courier New"/>
                <a:cs typeface="Courier New"/>
                <a:sym typeface="Courier New"/>
              </a:rPr>
              <a:t>182</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err="1">
                <a:solidFill>
                  <a:srgbClr val="FF00FF"/>
                </a:solidFill>
                <a:latin typeface="Courier New"/>
                <a:ea typeface="Courier New"/>
                <a:cs typeface="Courier New"/>
                <a:sym typeface="Courier New"/>
              </a:rPr>
              <a:t>ddd</a:t>
            </a:r>
            <a:r>
              <a:rPr lang="es-419" sz="2800" dirty="0">
                <a:solidFill>
                  <a:srgbClr val="FFFF00"/>
                </a:solidFill>
                <a:latin typeface="Courier New"/>
                <a:ea typeface="Courier New"/>
                <a:cs typeface="Courier New"/>
                <a:sym typeface="Courier New"/>
              </a:rPr>
              <a:t>)</a:t>
            </a:r>
            <a:endParaRPr lang="es-419" sz="2800" dirty="0">
              <a:solidFill>
                <a:srgbClr val="FF00FF"/>
              </a:solidFill>
              <a:latin typeface="Courier New"/>
              <a:ea typeface="Courier New"/>
              <a:cs typeface="Courier New"/>
              <a:sym typeface="Courier New"/>
            </a:endParaRPr>
          </a:p>
          <a:p>
            <a:pPr lvl="0">
              <a:buClr>
                <a:srgbClr val="FF00FF"/>
              </a:buClr>
              <a:buSzPct val="25000"/>
            </a:pP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'curso'</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182</a:t>
            </a:r>
            <a:r>
              <a:rPr lang="es-419" sz="2800" dirty="0">
                <a:solidFill>
                  <a:srgbClr val="FF00FF"/>
                </a:solidFill>
                <a:latin typeface="Courier New"/>
                <a:ea typeface="Courier New"/>
                <a:cs typeface="Courier New"/>
                <a:sym typeface="Courier New"/>
              </a:rPr>
              <a:t>, </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21</a:t>
            </a:r>
            <a:r>
              <a:rPr lang="es-419" sz="2800" dirty="0">
                <a:solidFill>
                  <a:srgbClr val="FF00FF"/>
                </a:solidFill>
                <a:latin typeface="Courier New"/>
                <a:ea typeface="Courier New"/>
                <a:cs typeface="Courier New"/>
                <a:sym typeface="Courier New"/>
              </a:rPr>
              <a:t>}</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00FF"/>
                </a:solidFill>
                <a:latin typeface="Courier New"/>
                <a:ea typeface="Courier New"/>
                <a:cs typeface="Courier New"/>
                <a:sym typeface="Courier New"/>
              </a:rPr>
              <a:t>ddd</a:t>
            </a: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 23</a:t>
            </a:r>
          </a:p>
          <a:p>
            <a:pPr lvl="0">
              <a:buClr>
                <a:srgbClr val="FF00FF"/>
              </a:buClr>
              <a:buSzPct val="25000"/>
            </a:pPr>
            <a:r>
              <a:rPr lang="es-419" sz="2800" dirty="0">
                <a:solidFill>
                  <a:srgbClr val="FF00FF"/>
                </a:solidFill>
                <a:latin typeface="Courier New"/>
                <a:ea typeface="Courier New"/>
                <a:cs typeface="Courier New"/>
                <a:sym typeface="Courier New"/>
              </a:rPr>
              <a:t>&gt;&gt;&gt; </a:t>
            </a:r>
            <a:r>
              <a:rPr lang="es-419" sz="2800" dirty="0" err="1">
                <a:solidFill>
                  <a:srgbClr val="FFFF00"/>
                </a:solidFill>
                <a:latin typeface="Courier New"/>
                <a:ea typeface="Courier New"/>
                <a:cs typeface="Courier New"/>
                <a:sym typeface="Courier New"/>
              </a:rPr>
              <a:t>print</a:t>
            </a:r>
            <a:r>
              <a:rPr lang="es-419" sz="2800" dirty="0">
                <a:solidFill>
                  <a:srgbClr val="FFFF00"/>
                </a:solidFill>
                <a:latin typeface="Courier New"/>
                <a:ea typeface="Courier New"/>
                <a:cs typeface="Courier New"/>
                <a:sym typeface="Courier New"/>
              </a:rPr>
              <a:t>(</a:t>
            </a:r>
            <a:r>
              <a:rPr lang="es-419" sz="2800" dirty="0" err="1">
                <a:solidFill>
                  <a:srgbClr val="FF00FF"/>
                </a:solidFill>
                <a:latin typeface="Courier New"/>
                <a:ea typeface="Courier New"/>
                <a:cs typeface="Courier New"/>
                <a:sym typeface="Courier New"/>
              </a:rPr>
              <a:t>ddd</a:t>
            </a:r>
            <a:r>
              <a:rPr lang="es-419" sz="2800" dirty="0">
                <a:solidFill>
                  <a:srgbClr val="FFFF00"/>
                </a:solidFill>
                <a:latin typeface="Courier New"/>
                <a:ea typeface="Courier New"/>
                <a:cs typeface="Courier New"/>
                <a:sym typeface="Courier New"/>
              </a:rPr>
              <a:t>)</a:t>
            </a:r>
            <a:endParaRPr lang="es-419" sz="2800" dirty="0">
              <a:solidFill>
                <a:srgbClr val="FF00FF"/>
              </a:solidFill>
              <a:latin typeface="Courier New"/>
              <a:ea typeface="Courier New"/>
              <a:cs typeface="Courier New"/>
              <a:sym typeface="Courier New"/>
            </a:endParaRPr>
          </a:p>
          <a:p>
            <a:pPr lvl="0">
              <a:buClr>
                <a:srgbClr val="FF00FF"/>
              </a:buClr>
              <a:buSzPct val="25000"/>
            </a:pPr>
            <a:r>
              <a:rPr lang="es-419" sz="2800" dirty="0">
                <a:solidFill>
                  <a:srgbClr val="FF00FF"/>
                </a:solidFill>
                <a:latin typeface="Courier New"/>
                <a:ea typeface="Courier New"/>
                <a:cs typeface="Courier New"/>
                <a:sym typeface="Courier New"/>
              </a:rPr>
              <a:t>{</a:t>
            </a:r>
            <a:r>
              <a:rPr lang="es-419" sz="2800" dirty="0">
                <a:solidFill>
                  <a:srgbClr val="FF7F00"/>
                </a:solidFill>
                <a:latin typeface="Courier New"/>
                <a:ea typeface="Courier New"/>
                <a:cs typeface="Courier New"/>
                <a:sym typeface="Courier New"/>
              </a:rPr>
              <a:t>'curso'</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182</a:t>
            </a:r>
            <a:r>
              <a:rPr lang="es-419" sz="2800" dirty="0">
                <a:solidFill>
                  <a:srgbClr val="FF00FF"/>
                </a:solidFill>
                <a:latin typeface="Courier New"/>
                <a:ea typeface="Courier New"/>
                <a:cs typeface="Courier New"/>
                <a:sym typeface="Courier New"/>
              </a:rPr>
              <a:t>, </a:t>
            </a:r>
            <a:r>
              <a:rPr lang="es-419" sz="2800" dirty="0">
                <a:solidFill>
                  <a:srgbClr val="FF7F00"/>
                </a:solidFill>
                <a:latin typeface="Courier New"/>
                <a:ea typeface="Courier New"/>
                <a:cs typeface="Courier New"/>
                <a:sym typeface="Courier New"/>
              </a:rPr>
              <a:t>'edad'</a:t>
            </a:r>
            <a:r>
              <a:rPr lang="es-419" sz="2800" dirty="0">
                <a:solidFill>
                  <a:srgbClr val="FF00FF"/>
                </a:solidFill>
                <a:latin typeface="Courier New"/>
                <a:ea typeface="Courier New"/>
                <a:cs typeface="Courier New"/>
                <a:sym typeface="Courier New"/>
              </a:rPr>
              <a:t>: </a:t>
            </a:r>
            <a:r>
              <a:rPr lang="es-419" sz="2800" dirty="0">
                <a:solidFill>
                  <a:srgbClr val="FFFF00"/>
                </a:solidFill>
                <a:latin typeface="Courier New"/>
                <a:ea typeface="Courier New"/>
                <a:cs typeface="Courier New"/>
                <a:sym typeface="Courier New"/>
              </a:rPr>
              <a:t>23</a:t>
            </a:r>
            <a:r>
              <a:rPr lang="es-419" sz="2800" dirty="0">
                <a:solidFill>
                  <a:srgbClr val="FF00FF"/>
                </a:solidFill>
                <a:latin typeface="Courier New"/>
                <a:ea typeface="Courier New"/>
                <a:cs typeface="Courier New"/>
                <a:sym typeface="Courier New"/>
              </a:rPr>
              <a:t>}</a:t>
            </a:r>
          </a:p>
        </p:txBody>
      </p:sp>
      <p:sp>
        <p:nvSpPr>
          <p:cNvPr id="20" name="Shape 275">
            <a:extLst>
              <a:ext uri="{FF2B5EF4-FFF2-40B4-BE49-F238E27FC236}">
                <a16:creationId xmlns:a16="http://schemas.microsoft.com/office/drawing/2014/main" id="{776CAACF-C796-4D5E-82DF-20D7F2BAE212}"/>
              </a:ext>
            </a:extLst>
          </p:cNvPr>
          <p:cNvSpPr txBox="1"/>
          <p:nvPr/>
        </p:nvSpPr>
        <p:spPr>
          <a:xfrm>
            <a:off x="10263191" y="2252613"/>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200" u="none" strike="noStrike" cap="none">
                <a:solidFill>
                  <a:srgbClr val="FF7F00"/>
                </a:solidFill>
                <a:latin typeface="Arial" charset="0"/>
                <a:ea typeface="Arial" charset="0"/>
                <a:cs typeface="Arial" charset="0"/>
                <a:sym typeface="Cabin"/>
              </a:rPr>
              <a:t>[0]</a:t>
            </a:r>
          </a:p>
        </p:txBody>
      </p:sp>
      <p:sp>
        <p:nvSpPr>
          <p:cNvPr id="21" name="Shape 276">
            <a:extLst>
              <a:ext uri="{FF2B5EF4-FFF2-40B4-BE49-F238E27FC236}">
                <a16:creationId xmlns:a16="http://schemas.microsoft.com/office/drawing/2014/main" id="{4719B373-D890-4142-A2B6-F59772369AAF}"/>
              </a:ext>
            </a:extLst>
          </p:cNvPr>
          <p:cNvSpPr txBox="1"/>
          <p:nvPr/>
        </p:nvSpPr>
        <p:spPr>
          <a:xfrm>
            <a:off x="11587166" y="2239913"/>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21</a:t>
            </a:r>
          </a:p>
        </p:txBody>
      </p:sp>
      <p:sp>
        <p:nvSpPr>
          <p:cNvPr id="22" name="Shape 277">
            <a:extLst>
              <a:ext uri="{FF2B5EF4-FFF2-40B4-BE49-F238E27FC236}">
                <a16:creationId xmlns:a16="http://schemas.microsoft.com/office/drawing/2014/main" id="{0F2D7E7F-A118-4129-8FB9-4DC1CDC50CF9}"/>
              </a:ext>
            </a:extLst>
          </p:cNvPr>
          <p:cNvSpPr txBox="1"/>
          <p:nvPr/>
        </p:nvSpPr>
        <p:spPr>
          <a:xfrm>
            <a:off x="10263191" y="3014613"/>
            <a:ext cx="647700" cy="622199"/>
          </a:xfrm>
          <a:prstGeom prst="rect">
            <a:avLst/>
          </a:prstGeom>
          <a:noFill/>
          <a:ln>
            <a:noFill/>
          </a:ln>
        </p:spPr>
        <p:txBody>
          <a:bodyPr lIns="0" tIns="0" rIns="0" bIns="0" anchor="ctr" anchorCtr="0">
            <a:noAutofit/>
          </a:bodyPr>
          <a:lstStyle/>
          <a:p>
            <a:pPr marL="0" marR="0" lvl="0" indent="0" algn="r" rtl="0">
              <a:lnSpc>
                <a:spcPct val="100000"/>
              </a:lnSpc>
              <a:spcBef>
                <a:spcPts val="0"/>
              </a:spcBef>
              <a:spcAft>
                <a:spcPts val="0"/>
              </a:spcAft>
              <a:buClr>
                <a:srgbClr val="FF7F00"/>
              </a:buClr>
              <a:buSzPct val="25000"/>
              <a:buFont typeface="Cabin"/>
              <a:buNone/>
            </a:pPr>
            <a:r>
              <a:rPr lang="es-419" sz="3200" u="none" strike="noStrike" cap="none">
                <a:solidFill>
                  <a:srgbClr val="FF7F00"/>
                </a:solidFill>
                <a:latin typeface="Arial" charset="0"/>
                <a:ea typeface="Arial" charset="0"/>
                <a:cs typeface="Arial" charset="0"/>
                <a:sym typeface="Cabin"/>
              </a:rPr>
              <a:t>[1]</a:t>
            </a:r>
          </a:p>
        </p:txBody>
      </p:sp>
      <p:sp>
        <p:nvSpPr>
          <p:cNvPr id="23" name="Shape 278">
            <a:extLst>
              <a:ext uri="{FF2B5EF4-FFF2-40B4-BE49-F238E27FC236}">
                <a16:creationId xmlns:a16="http://schemas.microsoft.com/office/drawing/2014/main" id="{A91040C5-E7EC-4273-8A61-DABBA341B8DE}"/>
              </a:ext>
            </a:extLst>
          </p:cNvPr>
          <p:cNvSpPr txBox="1"/>
          <p:nvPr/>
        </p:nvSpPr>
        <p:spPr>
          <a:xfrm>
            <a:off x="11587166" y="3001913"/>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183</a:t>
            </a:r>
          </a:p>
        </p:txBody>
      </p:sp>
      <p:sp>
        <p:nvSpPr>
          <p:cNvPr id="24" name="Shape 279">
            <a:extLst>
              <a:ext uri="{FF2B5EF4-FFF2-40B4-BE49-F238E27FC236}">
                <a16:creationId xmlns:a16="http://schemas.microsoft.com/office/drawing/2014/main" id="{F1758EB2-5905-4D07-979C-5A611083EB3A}"/>
              </a:ext>
            </a:extLst>
          </p:cNvPr>
          <p:cNvSpPr txBox="1"/>
          <p:nvPr/>
        </p:nvSpPr>
        <p:spPr>
          <a:xfrm>
            <a:off x="13758866" y="2405013"/>
            <a:ext cx="6477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3200" u="none" strike="noStrike" cap="none">
                <a:solidFill>
                  <a:srgbClr val="00FF00"/>
                </a:solidFill>
                <a:latin typeface="Arial" charset="0"/>
                <a:ea typeface="Arial" charset="0"/>
                <a:cs typeface="Arial" charset="0"/>
                <a:sym typeface="Cabin"/>
              </a:rPr>
              <a:t>l</a:t>
            </a:r>
            <a:r>
              <a:rPr lang="es-419" sz="3200">
                <a:solidFill>
                  <a:srgbClr val="00FF00"/>
                </a:solidFill>
                <a:latin typeface="Arial" charset="0"/>
                <a:ea typeface="Arial" charset="0"/>
                <a:cs typeface="Arial" charset="0"/>
                <a:sym typeface="Cabin"/>
              </a:rPr>
              <a:t>st</a:t>
            </a:r>
          </a:p>
        </p:txBody>
      </p:sp>
      <p:sp>
        <p:nvSpPr>
          <p:cNvPr id="25" name="Shape 280">
            <a:extLst>
              <a:ext uri="{FF2B5EF4-FFF2-40B4-BE49-F238E27FC236}">
                <a16:creationId xmlns:a16="http://schemas.microsoft.com/office/drawing/2014/main" id="{00B7FC81-B1C6-4C8C-BE08-A4A77B4AC64A}"/>
              </a:ext>
            </a:extLst>
          </p:cNvPr>
          <p:cNvSpPr txBox="1"/>
          <p:nvPr/>
        </p:nvSpPr>
        <p:spPr>
          <a:xfrm>
            <a:off x="10186991" y="1452513"/>
            <a:ext cx="110648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200" u="none" strike="noStrike" cap="none" dirty="0">
                <a:solidFill>
                  <a:srgbClr val="FF7F00"/>
                </a:solidFill>
                <a:latin typeface="Arial" charset="0"/>
                <a:ea typeface="Arial" charset="0"/>
                <a:cs typeface="Arial" charset="0"/>
                <a:sym typeface="Cabin"/>
              </a:rPr>
              <a:t>Clave</a:t>
            </a:r>
          </a:p>
        </p:txBody>
      </p:sp>
      <p:sp>
        <p:nvSpPr>
          <p:cNvPr id="26" name="Shape 281">
            <a:extLst>
              <a:ext uri="{FF2B5EF4-FFF2-40B4-BE49-F238E27FC236}">
                <a16:creationId xmlns:a16="http://schemas.microsoft.com/office/drawing/2014/main" id="{0F35AE6A-EF26-4F06-8F1F-BF8F837605F4}"/>
              </a:ext>
            </a:extLst>
          </p:cNvPr>
          <p:cNvSpPr txBox="1"/>
          <p:nvPr/>
        </p:nvSpPr>
        <p:spPr>
          <a:xfrm>
            <a:off x="11607802" y="1452513"/>
            <a:ext cx="1106487"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200" dirty="0">
                <a:solidFill>
                  <a:srgbClr val="FFFF00"/>
                </a:solidFill>
                <a:latin typeface="Arial" charset="0"/>
                <a:ea typeface="Arial" charset="0"/>
                <a:cs typeface="Arial" charset="0"/>
                <a:sym typeface="Cabin"/>
              </a:rPr>
              <a:t>Valor</a:t>
            </a:r>
            <a:endParaRPr lang="es-419" sz="3200" u="none" strike="noStrike" cap="none" dirty="0">
              <a:solidFill>
                <a:srgbClr val="FFFF00"/>
              </a:solidFill>
              <a:latin typeface="Arial" charset="0"/>
              <a:ea typeface="Arial" charset="0"/>
              <a:cs typeface="Arial" charset="0"/>
              <a:sym typeface="Cabin"/>
            </a:endParaRPr>
          </a:p>
        </p:txBody>
      </p:sp>
      <p:sp>
        <p:nvSpPr>
          <p:cNvPr id="27" name="Shape 282">
            <a:extLst>
              <a:ext uri="{FF2B5EF4-FFF2-40B4-BE49-F238E27FC236}">
                <a16:creationId xmlns:a16="http://schemas.microsoft.com/office/drawing/2014/main" id="{350D0F96-4BE8-4506-96DB-717BF766D997}"/>
              </a:ext>
            </a:extLst>
          </p:cNvPr>
          <p:cNvSpPr txBox="1"/>
          <p:nvPr/>
        </p:nvSpPr>
        <p:spPr>
          <a:xfrm>
            <a:off x="9418641" y="6353121"/>
            <a:ext cx="1847699" cy="622199"/>
          </a:xfrm>
          <a:prstGeom prst="rect">
            <a:avLst/>
          </a:prstGeom>
          <a:noFill/>
          <a:ln>
            <a:noFill/>
          </a:ln>
        </p:spPr>
        <p:txBody>
          <a:bodyPr lIns="0" tIns="0" rIns="0" bIns="0" anchor="ctr" anchorCtr="0">
            <a:noAutofit/>
          </a:bodyPr>
          <a:lstStyle/>
          <a:p>
            <a:pPr lvl="0" algn="r">
              <a:buClr>
                <a:srgbClr val="FF7F00"/>
              </a:buClr>
              <a:buSzPct val="25000"/>
            </a:pPr>
            <a:r>
              <a:rPr lang="es-419" sz="3200" dirty="0">
                <a:solidFill>
                  <a:srgbClr val="FF7F00"/>
                </a:solidFill>
                <a:latin typeface="Arial" charset="0"/>
                <a:ea typeface="Arial" charset="0"/>
                <a:cs typeface="Arial" charset="0"/>
                <a:sym typeface="Cabin"/>
              </a:rPr>
              <a:t>['curso</a:t>
            </a:r>
            <a:r>
              <a:rPr lang="es-419" sz="3200" u="none" strike="noStrike" cap="none" dirty="0">
                <a:solidFill>
                  <a:srgbClr val="FF7F00"/>
                </a:solidFill>
                <a:latin typeface="Arial" charset="0"/>
                <a:ea typeface="Arial" charset="0"/>
                <a:cs typeface="Arial" charset="0"/>
                <a:sym typeface="Cabin"/>
              </a:rPr>
              <a:t>']</a:t>
            </a:r>
          </a:p>
        </p:txBody>
      </p:sp>
      <p:sp>
        <p:nvSpPr>
          <p:cNvPr id="28" name="Shape 283">
            <a:extLst>
              <a:ext uri="{FF2B5EF4-FFF2-40B4-BE49-F238E27FC236}">
                <a16:creationId xmlns:a16="http://schemas.microsoft.com/office/drawing/2014/main" id="{BEDCB589-1EA2-4F01-B78C-DB5200FB44BA}"/>
              </a:ext>
            </a:extLst>
          </p:cNvPr>
          <p:cNvSpPr txBox="1"/>
          <p:nvPr/>
        </p:nvSpPr>
        <p:spPr>
          <a:xfrm>
            <a:off x="11790366" y="6340421"/>
            <a:ext cx="947699"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18</a:t>
            </a:r>
            <a:r>
              <a:rPr lang="es-419" sz="3200">
                <a:solidFill>
                  <a:schemeClr val="lt1"/>
                </a:solidFill>
                <a:latin typeface="Arial" charset="0"/>
                <a:ea typeface="Arial" charset="0"/>
                <a:cs typeface="Arial" charset="0"/>
                <a:sym typeface="Cabin"/>
              </a:rPr>
              <a:t>2</a:t>
            </a:r>
          </a:p>
        </p:txBody>
      </p:sp>
      <p:sp>
        <p:nvSpPr>
          <p:cNvPr id="29" name="Shape 284">
            <a:extLst>
              <a:ext uri="{FF2B5EF4-FFF2-40B4-BE49-F238E27FC236}">
                <a16:creationId xmlns:a16="http://schemas.microsoft.com/office/drawing/2014/main" id="{B55012B8-617E-427A-9E6D-E2A68D3701F8}"/>
              </a:ext>
            </a:extLst>
          </p:cNvPr>
          <p:cNvSpPr txBox="1"/>
          <p:nvPr/>
        </p:nvSpPr>
        <p:spPr>
          <a:xfrm>
            <a:off x="9757775" y="7115121"/>
            <a:ext cx="1508865" cy="622199"/>
          </a:xfrm>
          <a:prstGeom prst="rect">
            <a:avLst/>
          </a:prstGeom>
          <a:noFill/>
          <a:ln>
            <a:noFill/>
          </a:ln>
        </p:spPr>
        <p:txBody>
          <a:bodyPr lIns="0" tIns="0" rIns="0" bIns="0" anchor="ctr" anchorCtr="0">
            <a:noAutofit/>
          </a:bodyPr>
          <a:lstStyle/>
          <a:p>
            <a:pPr lvl="0" algn="r">
              <a:buClr>
                <a:srgbClr val="FF7F00"/>
              </a:buClr>
              <a:buSzPct val="25000"/>
            </a:pPr>
            <a:r>
              <a:rPr lang="es-419" sz="3200" dirty="0">
                <a:solidFill>
                  <a:srgbClr val="FF7F00"/>
                </a:solidFill>
                <a:latin typeface="Arial" charset="0"/>
                <a:ea typeface="Arial" charset="0"/>
                <a:cs typeface="Arial" charset="0"/>
                <a:sym typeface="Cabin"/>
              </a:rPr>
              <a:t>['edad']</a:t>
            </a:r>
            <a:endParaRPr lang="es-419" sz="3200" u="none" strike="noStrike" cap="none" dirty="0">
              <a:solidFill>
                <a:srgbClr val="FF7F00"/>
              </a:solidFill>
              <a:latin typeface="Arial" charset="0"/>
              <a:ea typeface="Arial" charset="0"/>
              <a:cs typeface="Arial" charset="0"/>
              <a:sym typeface="Cabin"/>
            </a:endParaRPr>
          </a:p>
        </p:txBody>
      </p:sp>
      <p:sp>
        <p:nvSpPr>
          <p:cNvPr id="30" name="Shape 285">
            <a:extLst>
              <a:ext uri="{FF2B5EF4-FFF2-40B4-BE49-F238E27FC236}">
                <a16:creationId xmlns:a16="http://schemas.microsoft.com/office/drawing/2014/main" id="{CF7EA940-3ADC-4CD8-90DA-4B37FC986BFC}"/>
              </a:ext>
            </a:extLst>
          </p:cNvPr>
          <p:cNvSpPr txBox="1"/>
          <p:nvPr/>
        </p:nvSpPr>
        <p:spPr>
          <a:xfrm>
            <a:off x="11790366" y="7102421"/>
            <a:ext cx="597000" cy="647700"/>
          </a:xfrm>
          <a:prstGeom prst="rect">
            <a:avLst/>
          </a:prstGeom>
          <a:noFill/>
          <a:ln w="254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419" sz="3200">
                <a:solidFill>
                  <a:schemeClr val="lt1"/>
                </a:solidFill>
                <a:latin typeface="Arial" charset="0"/>
                <a:ea typeface="Arial" charset="0"/>
                <a:cs typeface="Arial" charset="0"/>
                <a:sym typeface="Cabin"/>
              </a:rPr>
              <a:t> </a:t>
            </a:r>
            <a:r>
              <a:rPr lang="es-419" sz="3200" u="none" strike="noStrike" cap="none">
                <a:solidFill>
                  <a:schemeClr val="lt1"/>
                </a:solidFill>
                <a:latin typeface="Arial" charset="0"/>
                <a:ea typeface="Arial" charset="0"/>
                <a:cs typeface="Arial" charset="0"/>
                <a:sym typeface="Cabin"/>
              </a:rPr>
              <a:t>21</a:t>
            </a:r>
          </a:p>
        </p:txBody>
      </p:sp>
      <p:sp>
        <p:nvSpPr>
          <p:cNvPr id="31" name="Shape 286">
            <a:extLst>
              <a:ext uri="{FF2B5EF4-FFF2-40B4-BE49-F238E27FC236}">
                <a16:creationId xmlns:a16="http://schemas.microsoft.com/office/drawing/2014/main" id="{DC97C5AC-795A-4665-BA2A-363F2DB46D69}"/>
              </a:ext>
            </a:extLst>
          </p:cNvPr>
          <p:cNvSpPr txBox="1"/>
          <p:nvPr/>
        </p:nvSpPr>
        <p:spPr>
          <a:xfrm>
            <a:off x="13593766" y="6556321"/>
            <a:ext cx="996950"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200" u="none" strike="noStrike" cap="none">
                <a:solidFill>
                  <a:srgbClr val="FF00FF"/>
                </a:solidFill>
                <a:latin typeface="Arial" charset="0"/>
                <a:ea typeface="Arial" charset="0"/>
                <a:cs typeface="Arial" charset="0"/>
                <a:sym typeface="Cabin"/>
              </a:rPr>
              <a:t>ddd</a:t>
            </a:r>
          </a:p>
        </p:txBody>
      </p:sp>
      <p:sp>
        <p:nvSpPr>
          <p:cNvPr id="32" name="Shape 287">
            <a:extLst>
              <a:ext uri="{FF2B5EF4-FFF2-40B4-BE49-F238E27FC236}">
                <a16:creationId xmlns:a16="http://schemas.microsoft.com/office/drawing/2014/main" id="{931ECB07-9DDB-465B-8CEF-47C3D8729E68}"/>
              </a:ext>
            </a:extLst>
          </p:cNvPr>
          <p:cNvSpPr txBox="1"/>
          <p:nvPr/>
        </p:nvSpPr>
        <p:spPr>
          <a:xfrm>
            <a:off x="10313991" y="5553021"/>
            <a:ext cx="11064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419" sz="3200" u="none" strike="noStrike" cap="none" dirty="0">
                <a:solidFill>
                  <a:srgbClr val="FF7F00"/>
                </a:solidFill>
                <a:latin typeface="Arial" charset="0"/>
                <a:ea typeface="Arial" charset="0"/>
                <a:cs typeface="Arial" charset="0"/>
                <a:sym typeface="Cabin"/>
              </a:rPr>
              <a:t>Clave</a:t>
            </a:r>
          </a:p>
        </p:txBody>
      </p:sp>
      <p:sp>
        <p:nvSpPr>
          <p:cNvPr id="33" name="Shape 288">
            <a:extLst>
              <a:ext uri="{FF2B5EF4-FFF2-40B4-BE49-F238E27FC236}">
                <a16:creationId xmlns:a16="http://schemas.microsoft.com/office/drawing/2014/main" id="{EF93525B-F165-4552-8572-A02D279B13C5}"/>
              </a:ext>
            </a:extLst>
          </p:cNvPr>
          <p:cNvSpPr txBox="1"/>
          <p:nvPr/>
        </p:nvSpPr>
        <p:spPr>
          <a:xfrm>
            <a:off x="11734803" y="5553021"/>
            <a:ext cx="1106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419" sz="3200" u="none" strike="noStrike" cap="none" dirty="0">
                <a:solidFill>
                  <a:srgbClr val="FFFF00"/>
                </a:solidFill>
                <a:latin typeface="Arial" charset="0"/>
                <a:ea typeface="Arial" charset="0"/>
                <a:cs typeface="Arial" charset="0"/>
                <a:sym typeface="Cabin"/>
              </a:rPr>
              <a:t>Valor</a:t>
            </a:r>
          </a:p>
        </p:txBody>
      </p:sp>
      <p:sp>
        <p:nvSpPr>
          <p:cNvPr id="34" name="Shape 289">
            <a:extLst>
              <a:ext uri="{FF2B5EF4-FFF2-40B4-BE49-F238E27FC236}">
                <a16:creationId xmlns:a16="http://schemas.microsoft.com/office/drawing/2014/main" id="{EAD090E1-EC43-4EBA-86D0-C5B6E5ECBC27}"/>
              </a:ext>
            </a:extLst>
          </p:cNvPr>
          <p:cNvSpPr txBox="1"/>
          <p:nvPr/>
        </p:nvSpPr>
        <p:spPr>
          <a:xfrm>
            <a:off x="10823577" y="766713"/>
            <a:ext cx="947737" cy="774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419" sz="3200" u="none" strike="noStrike" cap="none" dirty="0">
                <a:solidFill>
                  <a:srgbClr val="00FF00"/>
                </a:solidFill>
                <a:latin typeface="Arial" charset="0"/>
                <a:ea typeface="Arial" charset="0"/>
                <a:cs typeface="Arial" charset="0"/>
                <a:sym typeface="Cabin"/>
              </a:rPr>
              <a:t>Lista</a:t>
            </a:r>
          </a:p>
        </p:txBody>
      </p:sp>
      <p:sp>
        <p:nvSpPr>
          <p:cNvPr id="35" name="Shape 290">
            <a:extLst>
              <a:ext uri="{FF2B5EF4-FFF2-40B4-BE49-F238E27FC236}">
                <a16:creationId xmlns:a16="http://schemas.microsoft.com/office/drawing/2014/main" id="{C83FFFF4-508E-4271-9CD5-B707FD573CEE}"/>
              </a:ext>
            </a:extLst>
          </p:cNvPr>
          <p:cNvSpPr txBox="1"/>
          <p:nvPr/>
        </p:nvSpPr>
        <p:spPr>
          <a:xfrm>
            <a:off x="10085391" y="4752921"/>
            <a:ext cx="2627400" cy="774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419" sz="3200" u="none" strike="noStrike" cap="none" dirty="0">
                <a:solidFill>
                  <a:srgbClr val="FF00FF"/>
                </a:solidFill>
                <a:latin typeface="Arial" charset="0"/>
                <a:ea typeface="Arial" charset="0"/>
                <a:cs typeface="Arial" charset="0"/>
                <a:sym typeface="Cabin"/>
              </a:rPr>
              <a:t>Diccionario</a:t>
            </a:r>
          </a:p>
        </p:txBody>
      </p:sp>
    </p:spTree>
  </p:cSld>
  <p:clrMapOvr>
    <a:masterClrMapping/>
  </p:clrMapOvr>
</p:sld>
</file>

<file path=ppt/theme/theme1.xml><?xml version="1.0" encoding="utf-8"?>
<a:theme xmlns:a="http://schemas.openxmlformats.org/drawingml/2006/main" name="1_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071215_powerpoint_template_b">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2419</Words>
  <Application>Microsoft Office PowerPoint</Application>
  <PresentationFormat>Personalizado</PresentationFormat>
  <Paragraphs>321</Paragraphs>
  <Slides>29</Slides>
  <Notes>28</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29</vt:i4>
      </vt:variant>
    </vt:vector>
  </HeadingPairs>
  <TitlesOfParts>
    <vt:vector size="38" baseType="lpstr">
      <vt:lpstr>Arial</vt:lpstr>
      <vt:lpstr>Cabin</vt:lpstr>
      <vt:lpstr>Courier</vt:lpstr>
      <vt:lpstr>Courier New</vt:lpstr>
      <vt:lpstr>Gill Sans</vt:lpstr>
      <vt:lpstr>Gill Sans SemiBold</vt:lpstr>
      <vt:lpstr>Lucida Grande</vt:lpstr>
      <vt:lpstr>1_Title &amp; Subtitle</vt:lpstr>
      <vt:lpstr>071215_powerpoint_template_b</vt:lpstr>
      <vt:lpstr>Diccionarios en Python</vt:lpstr>
      <vt:lpstr>¿Qué Es Una Colección?</vt:lpstr>
      <vt:lpstr>¿Qué No Es Una “Colección”?</vt:lpstr>
      <vt:lpstr>Una Historia De Dos Colecciones...</vt:lpstr>
      <vt:lpstr>Diccionarios</vt:lpstr>
      <vt:lpstr>Diccionarios</vt:lpstr>
      <vt:lpstr>Diccionarios</vt:lpstr>
      <vt:lpstr>Comparación de Listas y Diccionarios</vt:lpstr>
      <vt:lpstr>Presentación de PowerPoint</vt:lpstr>
      <vt:lpstr>Literales de Diccionarios (Constantes)</vt:lpstr>
      <vt:lpstr>¿El Nombre Más Común?</vt:lpstr>
      <vt:lpstr>¿El Nombre Más Común?</vt:lpstr>
      <vt:lpstr>¿El Nombre Más Común?</vt:lpstr>
      <vt:lpstr>Múltiples Contadores con un Diccionario</vt:lpstr>
      <vt:lpstr>Errores de Diccionarios</vt:lpstr>
      <vt:lpstr>Cuando Encontramos un Nuevo Valor</vt:lpstr>
      <vt:lpstr>El Método get de un Diccionario</vt:lpstr>
      <vt:lpstr>Conteo Simplificado usando get()</vt:lpstr>
      <vt:lpstr>Conteo Simplificado usando get()</vt:lpstr>
      <vt:lpstr>Presentación de PowerPoint</vt:lpstr>
      <vt:lpstr>Presentación de PowerPoint</vt:lpstr>
      <vt:lpstr>Patrón del Contador</vt:lpstr>
      <vt:lpstr>Presentación de PowerPoint</vt:lpstr>
      <vt:lpstr>Presentación de PowerPoint</vt:lpstr>
      <vt:lpstr>Bucles Finitos y Diccionarios</vt:lpstr>
      <vt:lpstr>Recuperando listas de Claves y Valores</vt:lpstr>
      <vt:lpstr>Bonus: Dos Variables de Iteración!</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dc:creator>Rudy Luis</dc:creator>
  <cp:lastModifiedBy>Rudy Manzaneda Veizaga</cp:lastModifiedBy>
  <cp:revision>57</cp:revision>
  <dcterms:modified xsi:type="dcterms:W3CDTF">2024-11-17T02:07:25Z</dcterms:modified>
</cp:coreProperties>
</file>