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99"/>
    <p:restoredTop sz="96327"/>
  </p:normalViewPr>
  <p:slideViewPr>
    <p:cSldViewPr snapToGrid="0" snapToObjects="1">
      <p:cViewPr varScale="1">
        <p:scale>
          <a:sx n="138" d="100"/>
          <a:sy n="138" d="100"/>
        </p:scale>
        <p:origin x="104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4939EF7-F26E-4AFF-956C-68AF0F18BFB9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BF3032B-BA44-4246-AFE3-69EF67321955}">
      <dgm:prSet/>
      <dgm:spPr/>
      <dgm:t>
        <a:bodyPr/>
        <a:lstStyle/>
        <a:p>
          <a:r>
            <a:rPr lang="en-IL" dirty="0"/>
            <a:t>What if we added the temperatures of the prior day to the features?</a:t>
          </a:r>
          <a:endParaRPr lang="en-US" dirty="0"/>
        </a:p>
      </dgm:t>
    </dgm:pt>
    <dgm:pt modelId="{70CB3FA2-CBD8-40AD-BE51-2A3DD52B04D2}" type="parTrans" cxnId="{0FA106B8-7998-454E-B531-95CB6B44569C}">
      <dgm:prSet/>
      <dgm:spPr/>
      <dgm:t>
        <a:bodyPr/>
        <a:lstStyle/>
        <a:p>
          <a:endParaRPr lang="en-US"/>
        </a:p>
      </dgm:t>
    </dgm:pt>
    <dgm:pt modelId="{697523D3-8F3A-46AD-A48D-1DB6855ED475}" type="sibTrans" cxnId="{0FA106B8-7998-454E-B531-95CB6B44569C}">
      <dgm:prSet/>
      <dgm:spPr/>
      <dgm:t>
        <a:bodyPr/>
        <a:lstStyle/>
        <a:p>
          <a:endParaRPr lang="en-US"/>
        </a:p>
      </dgm:t>
    </dgm:pt>
    <dgm:pt modelId="{9DE932C7-C0EB-404A-9F97-1B3D64A30256}">
      <dgm:prSet/>
      <dgm:spPr/>
      <dgm:t>
        <a:bodyPr/>
        <a:lstStyle/>
        <a:p>
          <a:r>
            <a:rPr lang="en-US" dirty="0"/>
            <a:t>RMSE: </a:t>
          </a:r>
          <a:r>
            <a:rPr lang="en-US" b="1" dirty="0"/>
            <a:t>16,202</a:t>
          </a:r>
        </a:p>
      </dgm:t>
    </dgm:pt>
    <dgm:pt modelId="{E2610CA3-1BC6-41CC-9B67-40BEE89E33BC}" type="parTrans" cxnId="{89F142B7-FE71-4AB7-9C08-E6C7168270E4}">
      <dgm:prSet/>
      <dgm:spPr/>
      <dgm:t>
        <a:bodyPr/>
        <a:lstStyle/>
        <a:p>
          <a:endParaRPr lang="en-US"/>
        </a:p>
      </dgm:t>
    </dgm:pt>
    <dgm:pt modelId="{376758CC-86E5-43C1-816C-1BD314AE33A5}" type="sibTrans" cxnId="{89F142B7-FE71-4AB7-9C08-E6C7168270E4}">
      <dgm:prSet/>
      <dgm:spPr/>
      <dgm:t>
        <a:bodyPr/>
        <a:lstStyle/>
        <a:p>
          <a:endParaRPr lang="en-US"/>
        </a:p>
      </dgm:t>
    </dgm:pt>
    <dgm:pt modelId="{E2326D15-1BD1-40D3-90CA-513CB54D46EE}" type="pres">
      <dgm:prSet presAssocID="{74939EF7-F26E-4AFF-956C-68AF0F18BFB9}" presName="root" presStyleCnt="0">
        <dgm:presLayoutVars>
          <dgm:dir/>
          <dgm:resizeHandles val="exact"/>
        </dgm:presLayoutVars>
      </dgm:prSet>
      <dgm:spPr/>
    </dgm:pt>
    <dgm:pt modelId="{1F320DA9-E860-4E1D-BE03-D0E03E7CE2CF}" type="pres">
      <dgm:prSet presAssocID="{BBF3032B-BA44-4246-AFE3-69EF67321955}" presName="compNode" presStyleCnt="0"/>
      <dgm:spPr/>
    </dgm:pt>
    <dgm:pt modelId="{5FC2891E-252E-49CB-84C1-F0FD969614AC}" type="pres">
      <dgm:prSet presAssocID="{BBF3032B-BA44-4246-AFE3-69EF67321955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hermometer"/>
        </a:ext>
      </dgm:extLst>
    </dgm:pt>
    <dgm:pt modelId="{30B75360-60C7-4466-A660-93DF941E17F6}" type="pres">
      <dgm:prSet presAssocID="{BBF3032B-BA44-4246-AFE3-69EF67321955}" presName="spaceRect" presStyleCnt="0"/>
      <dgm:spPr/>
    </dgm:pt>
    <dgm:pt modelId="{B4D77C62-F831-4DD5-9681-42A7AFB79A04}" type="pres">
      <dgm:prSet presAssocID="{BBF3032B-BA44-4246-AFE3-69EF67321955}" presName="textRect" presStyleLbl="revTx" presStyleIdx="0" presStyleCnt="2">
        <dgm:presLayoutVars>
          <dgm:chMax val="1"/>
          <dgm:chPref val="1"/>
        </dgm:presLayoutVars>
      </dgm:prSet>
      <dgm:spPr/>
    </dgm:pt>
    <dgm:pt modelId="{2D1AF6A1-3DCB-4856-A95A-08096D41E82C}" type="pres">
      <dgm:prSet presAssocID="{697523D3-8F3A-46AD-A48D-1DB6855ED475}" presName="sibTrans" presStyleCnt="0"/>
      <dgm:spPr/>
    </dgm:pt>
    <dgm:pt modelId="{038F290C-6E19-4A9C-A6CC-B7391E92E4AB}" type="pres">
      <dgm:prSet presAssocID="{9DE932C7-C0EB-404A-9F97-1B3D64A30256}" presName="compNode" presStyleCnt="0"/>
      <dgm:spPr/>
    </dgm:pt>
    <dgm:pt modelId="{F0E308D5-4740-4ADF-BD4D-94765C411758}" type="pres">
      <dgm:prSet presAssocID="{9DE932C7-C0EB-404A-9F97-1B3D64A30256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BA7AEED9-2A62-4D39-9D37-EBE2C7FAB7D8}" type="pres">
      <dgm:prSet presAssocID="{9DE932C7-C0EB-404A-9F97-1B3D64A30256}" presName="spaceRect" presStyleCnt="0"/>
      <dgm:spPr/>
    </dgm:pt>
    <dgm:pt modelId="{FEACCB12-AC7B-4F31-B000-605AFBC543BE}" type="pres">
      <dgm:prSet presAssocID="{9DE932C7-C0EB-404A-9F97-1B3D64A30256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21C62E04-F052-4540-919C-12623C6DF88F}" type="presOf" srcId="{BBF3032B-BA44-4246-AFE3-69EF67321955}" destId="{B4D77C62-F831-4DD5-9681-42A7AFB79A04}" srcOrd="0" destOrd="0" presId="urn:microsoft.com/office/officeart/2018/2/layout/IconLabelList"/>
    <dgm:cxn modelId="{C21BE835-4B3D-4FFF-9C0D-2C03F01F0925}" type="presOf" srcId="{74939EF7-F26E-4AFF-956C-68AF0F18BFB9}" destId="{E2326D15-1BD1-40D3-90CA-513CB54D46EE}" srcOrd="0" destOrd="0" presId="urn:microsoft.com/office/officeart/2018/2/layout/IconLabelList"/>
    <dgm:cxn modelId="{C39EF256-7153-4E68-9C8C-9C92C9DB53DB}" type="presOf" srcId="{9DE932C7-C0EB-404A-9F97-1B3D64A30256}" destId="{FEACCB12-AC7B-4F31-B000-605AFBC543BE}" srcOrd="0" destOrd="0" presId="urn:microsoft.com/office/officeart/2018/2/layout/IconLabelList"/>
    <dgm:cxn modelId="{89F142B7-FE71-4AB7-9C08-E6C7168270E4}" srcId="{74939EF7-F26E-4AFF-956C-68AF0F18BFB9}" destId="{9DE932C7-C0EB-404A-9F97-1B3D64A30256}" srcOrd="1" destOrd="0" parTransId="{E2610CA3-1BC6-41CC-9B67-40BEE89E33BC}" sibTransId="{376758CC-86E5-43C1-816C-1BD314AE33A5}"/>
    <dgm:cxn modelId="{0FA106B8-7998-454E-B531-95CB6B44569C}" srcId="{74939EF7-F26E-4AFF-956C-68AF0F18BFB9}" destId="{BBF3032B-BA44-4246-AFE3-69EF67321955}" srcOrd="0" destOrd="0" parTransId="{70CB3FA2-CBD8-40AD-BE51-2A3DD52B04D2}" sibTransId="{697523D3-8F3A-46AD-A48D-1DB6855ED475}"/>
    <dgm:cxn modelId="{3EB25825-561A-4AD1-84EB-F6DBD36BE306}" type="presParOf" srcId="{E2326D15-1BD1-40D3-90CA-513CB54D46EE}" destId="{1F320DA9-E860-4E1D-BE03-D0E03E7CE2CF}" srcOrd="0" destOrd="0" presId="urn:microsoft.com/office/officeart/2018/2/layout/IconLabelList"/>
    <dgm:cxn modelId="{B5B56933-478F-4DD1-8365-5F00F699B5C7}" type="presParOf" srcId="{1F320DA9-E860-4E1D-BE03-D0E03E7CE2CF}" destId="{5FC2891E-252E-49CB-84C1-F0FD969614AC}" srcOrd="0" destOrd="0" presId="urn:microsoft.com/office/officeart/2018/2/layout/IconLabelList"/>
    <dgm:cxn modelId="{B7240CCC-15A1-4321-8B2A-8DB95C417E5A}" type="presParOf" srcId="{1F320DA9-E860-4E1D-BE03-D0E03E7CE2CF}" destId="{30B75360-60C7-4466-A660-93DF941E17F6}" srcOrd="1" destOrd="0" presId="urn:microsoft.com/office/officeart/2018/2/layout/IconLabelList"/>
    <dgm:cxn modelId="{78304BB4-8FAF-455E-8ECC-894F080EB12B}" type="presParOf" srcId="{1F320DA9-E860-4E1D-BE03-D0E03E7CE2CF}" destId="{B4D77C62-F831-4DD5-9681-42A7AFB79A04}" srcOrd="2" destOrd="0" presId="urn:microsoft.com/office/officeart/2018/2/layout/IconLabelList"/>
    <dgm:cxn modelId="{80B6D36F-9DF0-4CD0-AFD0-DB05CA586EAE}" type="presParOf" srcId="{E2326D15-1BD1-40D3-90CA-513CB54D46EE}" destId="{2D1AF6A1-3DCB-4856-A95A-08096D41E82C}" srcOrd="1" destOrd="0" presId="urn:microsoft.com/office/officeart/2018/2/layout/IconLabelList"/>
    <dgm:cxn modelId="{F84EE759-CF9D-4D10-AD00-2173B3807A38}" type="presParOf" srcId="{E2326D15-1BD1-40D3-90CA-513CB54D46EE}" destId="{038F290C-6E19-4A9C-A6CC-B7391E92E4AB}" srcOrd="2" destOrd="0" presId="urn:microsoft.com/office/officeart/2018/2/layout/IconLabelList"/>
    <dgm:cxn modelId="{1BFA73C6-8E42-4064-B40D-BF586E44B173}" type="presParOf" srcId="{038F290C-6E19-4A9C-A6CC-B7391E92E4AB}" destId="{F0E308D5-4740-4ADF-BD4D-94765C411758}" srcOrd="0" destOrd="0" presId="urn:microsoft.com/office/officeart/2018/2/layout/IconLabelList"/>
    <dgm:cxn modelId="{DB5E1C3E-6A45-4DB7-9ABA-BBBFAF8B9583}" type="presParOf" srcId="{038F290C-6E19-4A9C-A6CC-B7391E92E4AB}" destId="{BA7AEED9-2A62-4D39-9D37-EBE2C7FAB7D8}" srcOrd="1" destOrd="0" presId="urn:microsoft.com/office/officeart/2018/2/layout/IconLabelList"/>
    <dgm:cxn modelId="{91258DCE-7D94-450E-A953-A6F394842295}" type="presParOf" srcId="{038F290C-6E19-4A9C-A6CC-B7391E92E4AB}" destId="{FEACCB12-AC7B-4F31-B000-605AFBC543BE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C2891E-252E-49CB-84C1-F0FD969614AC}">
      <dsp:nvSpPr>
        <dsp:cNvPr id="0" name=""/>
        <dsp:cNvSpPr/>
      </dsp:nvSpPr>
      <dsp:spPr>
        <a:xfrm>
          <a:off x="2004974" y="271984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D77C62-F831-4DD5-9681-42A7AFB79A04}">
      <dsp:nvSpPr>
        <dsp:cNvPr id="0" name=""/>
        <dsp:cNvSpPr/>
      </dsp:nvSpPr>
      <dsp:spPr>
        <a:xfrm>
          <a:off x="816974" y="2686253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L" sz="2300" kern="1200" dirty="0"/>
            <a:t>What if we added the temperatures of the prior day to the features?</a:t>
          </a:r>
          <a:endParaRPr lang="en-US" sz="2300" kern="1200" dirty="0"/>
        </a:p>
      </dsp:txBody>
      <dsp:txXfrm>
        <a:off x="816974" y="2686253"/>
        <a:ext cx="4320000" cy="720000"/>
      </dsp:txXfrm>
    </dsp:sp>
    <dsp:sp modelId="{F0E308D5-4740-4ADF-BD4D-94765C411758}">
      <dsp:nvSpPr>
        <dsp:cNvPr id="0" name=""/>
        <dsp:cNvSpPr/>
      </dsp:nvSpPr>
      <dsp:spPr>
        <a:xfrm>
          <a:off x="7080975" y="271984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ACCB12-AC7B-4F31-B000-605AFBC543BE}">
      <dsp:nvSpPr>
        <dsp:cNvPr id="0" name=""/>
        <dsp:cNvSpPr/>
      </dsp:nvSpPr>
      <dsp:spPr>
        <a:xfrm>
          <a:off x="5892975" y="2686253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RMSE: </a:t>
          </a:r>
          <a:r>
            <a:rPr lang="en-US" sz="2300" b="1" kern="1200" dirty="0"/>
            <a:t>16,202</a:t>
          </a:r>
        </a:p>
      </dsp:txBody>
      <dsp:txXfrm>
        <a:off x="5892975" y="2686253"/>
        <a:ext cx="432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udymalhi/data-science-course-final-project/blob/master/energy-consumption-v2.ipynb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pypi.org/project/holidays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9BBFF-DC5E-7D44-A96A-FDF40683D6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L" dirty="0"/>
              <a:t>Predicting daily </a:t>
            </a:r>
            <a:r>
              <a:rPr lang="en-US" dirty="0"/>
              <a:t>Energy Consumption</a:t>
            </a:r>
            <a:endParaRPr lang="en-I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F02D50-B426-8B4F-BFE5-95C75E91AF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L" dirty="0"/>
              <a:t>Data science course final projecT – January 2021 – Rudy Malhi</a:t>
            </a:r>
            <a:br>
              <a:rPr lang="en-IL" dirty="0"/>
            </a:br>
            <a:br>
              <a:rPr lang="en-IL" dirty="0"/>
            </a:br>
            <a:r>
              <a:rPr lang="en-US" sz="900" dirty="0">
                <a:latin typeface="Andale Mono" panose="020B0509000000000004" pitchFamily="49" charset="0"/>
                <a:hlinkClick r:id="rId2"/>
              </a:rPr>
              <a:t>https://</a:t>
            </a:r>
            <a:r>
              <a:rPr lang="en-US" sz="900" dirty="0" err="1">
                <a:latin typeface="Andale Mono" panose="020B0509000000000004" pitchFamily="49" charset="0"/>
                <a:hlinkClick r:id="rId2"/>
              </a:rPr>
              <a:t>github.com</a:t>
            </a:r>
            <a:r>
              <a:rPr lang="en-US" sz="900" dirty="0">
                <a:latin typeface="Andale Mono" panose="020B0509000000000004" pitchFamily="49" charset="0"/>
                <a:hlinkClick r:id="rId2"/>
              </a:rPr>
              <a:t>/</a:t>
            </a:r>
            <a:r>
              <a:rPr lang="en-US" sz="900" dirty="0" err="1">
                <a:latin typeface="Andale Mono" panose="020B0509000000000004" pitchFamily="49" charset="0"/>
                <a:hlinkClick r:id="rId2"/>
              </a:rPr>
              <a:t>rudymalhi</a:t>
            </a:r>
            <a:r>
              <a:rPr lang="en-US" sz="900" dirty="0">
                <a:latin typeface="Andale Mono" panose="020B0509000000000004" pitchFamily="49" charset="0"/>
                <a:hlinkClick r:id="rId2"/>
              </a:rPr>
              <a:t>/data-science-course-final-project/blob/master/energy-consumption-v2.ipynb</a:t>
            </a:r>
            <a:endParaRPr lang="en-IL" dirty="0">
              <a:latin typeface="Andale Mono" panose="020B050900000000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8664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9AA9F65-94B8-41A5-A7FF-23D2CFB11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E8B0F8E-3F6C-4541-B9C1-774D80A08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A45F5BC-32D1-41CD-B270-C46F18CA1A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E57EE13-72B0-4FFA-ACE1-EBDE89340E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4BFB7C5-23B6-4047-BF5E-F9EEBB437C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37DA931-62D6-4B32-9103-84C0960AEA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84420" y="457200"/>
            <a:ext cx="6248454" cy="585973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3A62D3-985A-A640-BF13-7C8B5C782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6346" y="849745"/>
            <a:ext cx="5526993" cy="47458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>
                <a:solidFill>
                  <a:srgbClr val="FFFFFF"/>
                </a:solidFill>
              </a:rPr>
              <a:t>Q&amp;A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695E140-9B6E-43E9-B17E-CDFE3FCA8A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9872" y="453642"/>
            <a:ext cx="3615595" cy="586329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BC3CD9F-A361-4496-A6E0-24338B2A69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1191" y="457201"/>
            <a:ext cx="1106164" cy="5859735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04011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A59258C-AAC2-41CD-973C-7439B122A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4516B72-0116-42B2-82A2-B11218A36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11319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AFFC61-F9A8-CE43-9745-64810EA81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1033389"/>
            <a:ext cx="4826256" cy="4825409"/>
          </a:xfrm>
        </p:spPr>
        <p:txBody>
          <a:bodyPr anchor="ctr">
            <a:normAutofit/>
          </a:bodyPr>
          <a:lstStyle/>
          <a:p>
            <a:r>
              <a:rPr lang="en-IL" sz="5400">
                <a:solidFill>
                  <a:srgbClr val="FFFFFF"/>
                </a:solidFill>
              </a:rPr>
              <a:t>The data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DB507F-21B7-4C27-B0FC-D9C465C6DB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579" y="460868"/>
            <a:ext cx="4828032" cy="1116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B1AE17-B7A3-4363-95CD-25441E2FF1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82774" y="460868"/>
            <a:ext cx="4828032" cy="111654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4B629A-1813-AA4C-8636-CB4CB017F9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55769" y="1033390"/>
            <a:ext cx="4855037" cy="4825409"/>
          </a:xfrm>
          <a:ln w="57150">
            <a:noFill/>
          </a:ln>
        </p:spPr>
        <p:txBody>
          <a:bodyPr anchor="ctr">
            <a:normAutofit/>
          </a:bodyPr>
          <a:lstStyle/>
          <a:p>
            <a:r>
              <a:rPr lang="en-IL" sz="2000">
                <a:solidFill>
                  <a:schemeClr val="accent2">
                    <a:lumMod val="50000"/>
                  </a:schemeClr>
                </a:solidFill>
              </a:rPr>
              <a:t>The main dataset contains ~60k records of the hourly energy consumption in the Chicago area (2004-2010) </a:t>
            </a:r>
          </a:p>
          <a:p>
            <a:r>
              <a:rPr lang="en-IL" sz="2000">
                <a:solidFill>
                  <a:schemeClr val="accent2">
                    <a:lumMod val="50000"/>
                  </a:schemeClr>
                </a:solidFill>
              </a:rPr>
              <a:t>Historical daily weather information for the area was obtained from the </a:t>
            </a:r>
            <a:r>
              <a:rPr lang="en-US" sz="2000">
                <a:solidFill>
                  <a:schemeClr val="accent2">
                    <a:lumMod val="50000"/>
                  </a:schemeClr>
                </a:solidFill>
              </a:rPr>
              <a:t>National Centers for Environmental Information (NCEI) </a:t>
            </a:r>
            <a:endParaRPr lang="en-IL" sz="200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5775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A59258C-AAC2-41CD-973C-7439B122A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4516B72-0116-42B2-82A2-B11218A36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11319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AFF6DC-D2D9-C84C-A7DA-388E26F4D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1033389"/>
            <a:ext cx="4826256" cy="4825409"/>
          </a:xfrm>
        </p:spPr>
        <p:txBody>
          <a:bodyPr anchor="ctr">
            <a:normAutofit/>
          </a:bodyPr>
          <a:lstStyle/>
          <a:p>
            <a:r>
              <a:rPr lang="en-IL" sz="4600">
                <a:solidFill>
                  <a:srgbClr val="FFFFFF"/>
                </a:solidFill>
              </a:rPr>
              <a:t>Preprocessing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DB507F-21B7-4C27-B0FC-D9C465C6DB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579" y="460868"/>
            <a:ext cx="4828032" cy="1116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B1AE17-B7A3-4363-95CD-25441E2FF1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82774" y="460868"/>
            <a:ext cx="4828032" cy="111654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AFD68A-B54F-4F4D-9D15-15CE683403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55769" y="1033390"/>
            <a:ext cx="4855037" cy="4825409"/>
          </a:xfrm>
          <a:ln w="57150">
            <a:noFill/>
          </a:ln>
        </p:spPr>
        <p:txBody>
          <a:bodyPr anchor="ctr">
            <a:normAutofit/>
          </a:bodyPr>
          <a:lstStyle/>
          <a:p>
            <a:r>
              <a:rPr lang="en-IL" sz="2000">
                <a:solidFill>
                  <a:schemeClr val="accent2">
                    <a:lumMod val="50000"/>
                  </a:schemeClr>
                </a:solidFill>
              </a:rPr>
              <a:t>The consumption data was grouped by date and merged with the daily weather data</a:t>
            </a:r>
          </a:p>
          <a:p>
            <a:r>
              <a:rPr lang="en-IL" sz="2000">
                <a:solidFill>
                  <a:schemeClr val="accent2">
                    <a:lumMod val="50000"/>
                  </a:schemeClr>
                </a:solidFill>
              </a:rPr>
              <a:t>While analyzing the data an outlier was found on the last day, probably caused by a partial reading, and was dropped</a:t>
            </a:r>
          </a:p>
          <a:p>
            <a:r>
              <a:rPr lang="en-IL" sz="2000">
                <a:solidFill>
                  <a:schemeClr val="accent2">
                    <a:lumMod val="50000"/>
                  </a:schemeClr>
                </a:solidFill>
              </a:rPr>
              <a:t>Using the </a:t>
            </a:r>
            <a:r>
              <a:rPr lang="en-IL" sz="2000">
                <a:solidFill>
                  <a:schemeClr val="accent2">
                    <a:lumMod val="50000"/>
                  </a:schemeClr>
                </a:solidFill>
                <a:hlinkClick r:id="rId2"/>
              </a:rPr>
              <a:t>holidays</a:t>
            </a:r>
            <a:r>
              <a:rPr lang="en-IL" sz="2000">
                <a:solidFill>
                  <a:schemeClr val="accent2">
                    <a:lumMod val="50000"/>
                  </a:schemeClr>
                </a:solidFill>
              </a:rPr>
              <a:t> library a column was added to indicate a business day</a:t>
            </a:r>
          </a:p>
          <a:p>
            <a:r>
              <a:rPr lang="en-IL" sz="2000">
                <a:solidFill>
                  <a:schemeClr val="accent2">
                    <a:lumMod val="50000"/>
                  </a:schemeClr>
                </a:solidFill>
              </a:rPr>
              <a:t>A day of the week column was added</a:t>
            </a:r>
          </a:p>
        </p:txBody>
      </p:sp>
    </p:spTree>
    <p:extLst>
      <p:ext uri="{BB962C8B-B14F-4D97-AF65-F5344CB8AC3E}">
        <p14:creationId xmlns:p14="http://schemas.microsoft.com/office/powerpoint/2010/main" val="3472602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EB14B-8660-E94B-9721-E993E25E5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Visualisazions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80347EC-B2E2-B044-8A66-DAA1B379FC5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975527" y="2487279"/>
            <a:ext cx="5854801" cy="3275900"/>
          </a:xfrm>
          <a:prstGeom prst="rect">
            <a:avLst/>
          </a:prstGeom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DF4C66C-77E1-6A4E-A96E-320AAE4337D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tretch/>
        </p:blipFill>
        <p:spPr>
          <a:xfrm>
            <a:off x="159716" y="2487279"/>
            <a:ext cx="5624858" cy="3275900"/>
          </a:xfrm>
          <a:prstGeom prst="rect">
            <a:avLst/>
          </a:prstGeom>
        </p:spPr>
      </p:pic>
      <p:sp>
        <p:nvSpPr>
          <p:cNvPr id="10" name="Right Arrow Callout 9">
            <a:extLst>
              <a:ext uri="{FF2B5EF4-FFF2-40B4-BE49-F238E27FC236}">
                <a16:creationId xmlns:a16="http://schemas.microsoft.com/office/drawing/2014/main" id="{F44C393D-D266-B74D-B75F-999ACE118762}"/>
              </a:ext>
            </a:extLst>
          </p:cNvPr>
          <p:cNvSpPr/>
          <p:nvPr/>
        </p:nvSpPr>
        <p:spPr>
          <a:xfrm>
            <a:off x="4194313" y="4860235"/>
            <a:ext cx="1361661" cy="347870"/>
          </a:xfrm>
          <a:prstGeom prst="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dirty="0"/>
              <a:t>Outlier</a:t>
            </a:r>
          </a:p>
        </p:txBody>
      </p:sp>
    </p:spTree>
    <p:extLst>
      <p:ext uri="{BB962C8B-B14F-4D97-AF65-F5344CB8AC3E}">
        <p14:creationId xmlns:p14="http://schemas.microsoft.com/office/powerpoint/2010/main" val="1868138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E1396-3D15-2F47-9479-046FA6244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</a:t>
            </a:r>
            <a:r>
              <a:rPr lang="en-IL"/>
              <a:t>isualizations (cont.)</a:t>
            </a:r>
            <a:endParaRPr lang="en-IL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C6C109E-99F9-474F-8C8F-5163396244B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81025" y="2454861"/>
            <a:ext cx="5422900" cy="3178591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7ED1967-03E6-1740-B826-CE7E0687696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87909" y="2454861"/>
            <a:ext cx="5422900" cy="3016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7288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1A59258C-AAC2-41CD-973C-7439B122A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4516B72-0116-42B2-82A2-B11218A36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11319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4E5776-04C4-8E4F-B16B-BC9A7F42E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1033389"/>
            <a:ext cx="4826256" cy="4825409"/>
          </a:xfrm>
        </p:spPr>
        <p:txBody>
          <a:bodyPr anchor="ctr">
            <a:normAutofit/>
          </a:bodyPr>
          <a:lstStyle/>
          <a:p>
            <a:r>
              <a:rPr lang="en-IL" sz="5400" dirty="0">
                <a:solidFill>
                  <a:srgbClr val="FFFFFF"/>
                </a:solidFill>
              </a:rPr>
              <a:t>Numeric Features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CDB507F-21B7-4C27-B0FC-D9C465C6DB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579" y="460868"/>
            <a:ext cx="4828032" cy="1116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AB1AE17-B7A3-4363-95CD-25441E2FF1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82774" y="460868"/>
            <a:ext cx="4828032" cy="111654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27A3CD-03C2-8B4A-8A38-F1A41B4E02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55769" y="1033390"/>
            <a:ext cx="4855037" cy="4825409"/>
          </a:xfrm>
          <a:ln w="57150">
            <a:noFill/>
          </a:ln>
        </p:spPr>
        <p:txBody>
          <a:bodyPr anchor="ctr">
            <a:normAutofit/>
          </a:bodyPr>
          <a:lstStyle/>
          <a:p>
            <a:r>
              <a:rPr lang="en-IL" sz="2000" dirty="0">
                <a:solidFill>
                  <a:schemeClr val="accent2">
                    <a:lumMod val="50000"/>
                  </a:schemeClr>
                </a:solidFill>
              </a:rPr>
              <a:t>The numeric features are </a:t>
            </a:r>
          </a:p>
          <a:p>
            <a:pPr lvl="1"/>
            <a:r>
              <a:rPr lang="en-IL" sz="1800" b="1" dirty="0">
                <a:solidFill>
                  <a:schemeClr val="accent2">
                    <a:lumMod val="50000"/>
                  </a:schemeClr>
                </a:solidFill>
              </a:rPr>
              <a:t>Minimum daily temperature</a:t>
            </a:r>
          </a:p>
          <a:p>
            <a:pPr lvl="1"/>
            <a:r>
              <a:rPr lang="en-IL" sz="1800" b="1" dirty="0">
                <a:solidFill>
                  <a:schemeClr val="accent2">
                    <a:lumMod val="50000"/>
                  </a:schemeClr>
                </a:solidFill>
              </a:rPr>
              <a:t>Maximum daily temperature</a:t>
            </a:r>
          </a:p>
          <a:p>
            <a:r>
              <a:rPr lang="en-IL" sz="2000" dirty="0">
                <a:solidFill>
                  <a:schemeClr val="accent2">
                    <a:lumMod val="50000"/>
                  </a:schemeClr>
                </a:solidFill>
              </a:rPr>
              <a:t>Tansformations:</a:t>
            </a:r>
          </a:p>
          <a:p>
            <a:pPr lvl="1"/>
            <a:r>
              <a:rPr lang="en-US" sz="2000" b="1" dirty="0">
                <a:solidFill>
                  <a:schemeClr val="accent2">
                    <a:lumMod val="50000"/>
                  </a:schemeClr>
                </a:solidFill>
              </a:rPr>
              <a:t>Polynomial transformation 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- </a:t>
            </a:r>
            <a:r>
              <a:rPr lang="en-IL" sz="2000" dirty="0">
                <a:solidFill>
                  <a:schemeClr val="accent2">
                    <a:lumMod val="50000"/>
                  </a:schemeClr>
                </a:solidFill>
              </a:rPr>
              <a:t>there is clearly a 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curvilinear relationship between the temperature and the consumption</a:t>
            </a:r>
          </a:p>
          <a:p>
            <a:pPr lvl="1"/>
            <a:r>
              <a:rPr lang="en-US" sz="2000" b="1" dirty="0">
                <a:solidFill>
                  <a:schemeClr val="accent2">
                    <a:lumMod val="50000"/>
                  </a:schemeClr>
                </a:solidFill>
              </a:rPr>
              <a:t>Standard scaler</a:t>
            </a:r>
            <a:endParaRPr lang="en-IL" sz="20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CBDABA-CAD3-314D-B599-C02F486FB3DD}"/>
              </a:ext>
            </a:extLst>
          </p:cNvPr>
          <p:cNvSpPr txBox="1"/>
          <p:nvPr/>
        </p:nvSpPr>
        <p:spPr>
          <a:xfrm>
            <a:off x="2941983" y="272332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4968266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1A59258C-AAC2-41CD-973C-7439B122A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4516B72-0116-42B2-82A2-B11218A36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11319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4E5776-04C4-8E4F-B16B-BC9A7F42E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1033389"/>
            <a:ext cx="4826256" cy="4825409"/>
          </a:xfrm>
        </p:spPr>
        <p:txBody>
          <a:bodyPr anchor="ctr">
            <a:normAutofit/>
          </a:bodyPr>
          <a:lstStyle/>
          <a:p>
            <a:r>
              <a:rPr lang="en-IL" sz="5400" dirty="0">
                <a:solidFill>
                  <a:srgbClr val="FFFFFF"/>
                </a:solidFill>
              </a:rPr>
              <a:t>categorical Features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CDB507F-21B7-4C27-B0FC-D9C465C6DB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579" y="460868"/>
            <a:ext cx="4828032" cy="1116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AB1AE17-B7A3-4363-95CD-25441E2FF1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82774" y="460868"/>
            <a:ext cx="4828032" cy="111654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27A3CD-03C2-8B4A-8A38-F1A41B4E02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55769" y="1033390"/>
            <a:ext cx="4855037" cy="4825409"/>
          </a:xfrm>
          <a:ln w="57150">
            <a:noFill/>
          </a:ln>
        </p:spPr>
        <p:txBody>
          <a:bodyPr anchor="ctr">
            <a:normAutofit/>
          </a:bodyPr>
          <a:lstStyle/>
          <a:p>
            <a:r>
              <a:rPr lang="en-IL" sz="2000" dirty="0">
                <a:solidFill>
                  <a:schemeClr val="accent2">
                    <a:lumMod val="50000"/>
                  </a:schemeClr>
                </a:solidFill>
              </a:rPr>
              <a:t>The categorical features are </a:t>
            </a:r>
          </a:p>
          <a:p>
            <a:pPr lvl="1"/>
            <a:r>
              <a:rPr lang="en-US" sz="1800" b="1" dirty="0">
                <a:solidFill>
                  <a:schemeClr val="accent2">
                    <a:lumMod val="50000"/>
                  </a:schemeClr>
                </a:solidFill>
              </a:rPr>
              <a:t>B</a:t>
            </a:r>
            <a:r>
              <a:rPr lang="en-IL" sz="1800" b="1" dirty="0">
                <a:solidFill>
                  <a:schemeClr val="accent2">
                    <a:lumMod val="50000"/>
                  </a:schemeClr>
                </a:solidFill>
              </a:rPr>
              <a:t>usiness day</a:t>
            </a:r>
          </a:p>
          <a:p>
            <a:pPr lvl="1"/>
            <a:r>
              <a:rPr lang="en-IL" sz="1800" b="1" dirty="0">
                <a:solidFill>
                  <a:schemeClr val="accent2">
                    <a:lumMod val="50000"/>
                  </a:schemeClr>
                </a:solidFill>
              </a:rPr>
              <a:t>Day of the week</a:t>
            </a:r>
          </a:p>
          <a:p>
            <a:r>
              <a:rPr lang="en-IL" sz="2000" dirty="0">
                <a:solidFill>
                  <a:schemeClr val="accent2">
                    <a:lumMod val="50000"/>
                  </a:schemeClr>
                </a:solidFill>
              </a:rPr>
              <a:t>Tansformations:</a:t>
            </a:r>
          </a:p>
          <a:p>
            <a:pPr lvl="1"/>
            <a:r>
              <a:rPr lang="en-US" sz="2000" b="1" dirty="0">
                <a:solidFill>
                  <a:schemeClr val="accent2">
                    <a:lumMod val="50000"/>
                  </a:schemeClr>
                </a:solidFill>
              </a:rPr>
              <a:t>One-hot encoding</a:t>
            </a:r>
            <a:endParaRPr lang="en-IL" sz="20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CBDABA-CAD3-314D-B599-C02F486FB3DD}"/>
              </a:ext>
            </a:extLst>
          </p:cNvPr>
          <p:cNvSpPr txBox="1"/>
          <p:nvPr/>
        </p:nvSpPr>
        <p:spPr>
          <a:xfrm>
            <a:off x="2941983" y="272332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2524235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32533-64DB-174C-BBB8-E7E56B563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Algorythm comparison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D2BEC-4606-E143-855D-C46707E383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7288887" cy="3678303"/>
          </a:xfrm>
        </p:spPr>
        <p:txBody>
          <a:bodyPr/>
          <a:lstStyle/>
          <a:p>
            <a:r>
              <a:rPr lang="en-US" dirty="0"/>
              <a:t>Linear Regression 	RMSE: </a:t>
            </a:r>
            <a:r>
              <a:rPr lang="en-IL" b="1" dirty="0"/>
              <a:t>22,712</a:t>
            </a:r>
          </a:p>
          <a:p>
            <a:r>
              <a:rPr lang="en-US" dirty="0"/>
              <a:t>Ridge Regression 	RMSE: </a:t>
            </a:r>
            <a:r>
              <a:rPr lang="en-IL" b="1" dirty="0"/>
              <a:t>16,218</a:t>
            </a:r>
            <a:br>
              <a:rPr lang="en-IL" dirty="0"/>
            </a:br>
            <a:r>
              <a:rPr lang="en-IL" sz="1600" dirty="0"/>
              <a:t>Using grid search for tuning the alpha parameter and the polynomial degree</a:t>
            </a:r>
            <a:endParaRPr lang="en-US" sz="1600" dirty="0"/>
          </a:p>
          <a:p>
            <a:endParaRPr lang="en-IL" dirty="0"/>
          </a:p>
          <a:p>
            <a:endParaRPr lang="en-US" dirty="0"/>
          </a:p>
          <a:p>
            <a:endParaRPr lang="en-IL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DD7C829D-98E6-4845-A4B4-9611073AF3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1981973"/>
              </p:ext>
            </p:extLst>
          </p:nvPr>
        </p:nvGraphicFramePr>
        <p:xfrm>
          <a:off x="7870079" y="2180496"/>
          <a:ext cx="3879274" cy="18542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39637">
                  <a:extLst>
                    <a:ext uri="{9D8B030D-6E8A-4147-A177-3AD203B41FA5}">
                      <a16:colId xmlns:a16="http://schemas.microsoft.com/office/drawing/2014/main" val="2626076602"/>
                    </a:ext>
                  </a:extLst>
                </a:gridCol>
                <a:gridCol w="1939637">
                  <a:extLst>
                    <a:ext uri="{9D8B030D-6E8A-4147-A177-3AD203B41FA5}">
                      <a16:colId xmlns:a16="http://schemas.microsoft.com/office/drawing/2014/main" val="23636280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Consumption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0083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L" dirty="0"/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L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280,769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01348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Std. deviation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L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41,774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343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L" dirty="0"/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L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198,158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56817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L" dirty="0"/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L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481,122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61677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3199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773A9-33C0-3C4D-993B-1872A43A0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IL">
                <a:solidFill>
                  <a:srgbClr val="FFFEFF"/>
                </a:solidFill>
              </a:rPr>
              <a:t>Improving the model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2F48519-9EB4-4EE3-B904-8DB417EF49D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84010815"/>
              </p:ext>
            </p:extLst>
          </p:nvPr>
        </p:nvGraphicFramePr>
        <p:xfrm>
          <a:off x="581025" y="2181225"/>
          <a:ext cx="11029950" cy="3678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9441500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249</Words>
  <Application>Microsoft Macintosh PowerPoint</Application>
  <PresentationFormat>Widescreen</PresentationFormat>
  <Paragraphs>43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Andale Mono</vt:lpstr>
      <vt:lpstr>Arial</vt:lpstr>
      <vt:lpstr>Gill Sans MT</vt:lpstr>
      <vt:lpstr>Wingdings 2</vt:lpstr>
      <vt:lpstr>Dividend</vt:lpstr>
      <vt:lpstr>Predicting daily Energy Consumption</vt:lpstr>
      <vt:lpstr>The data</vt:lpstr>
      <vt:lpstr>Preprocessing</vt:lpstr>
      <vt:lpstr>Visualisazions</vt:lpstr>
      <vt:lpstr>Visualizations (cont.)</vt:lpstr>
      <vt:lpstr>Numeric Features</vt:lpstr>
      <vt:lpstr>categorical Features</vt:lpstr>
      <vt:lpstr>Algorythm comparison</vt:lpstr>
      <vt:lpstr>Improving the model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daily Energy Consumption</dc:title>
  <dc:creator>Malhi, Rudy</dc:creator>
  <cp:lastModifiedBy>Malhi, Rudy</cp:lastModifiedBy>
  <cp:revision>2</cp:revision>
  <dcterms:created xsi:type="dcterms:W3CDTF">2021-01-03T08:42:13Z</dcterms:created>
  <dcterms:modified xsi:type="dcterms:W3CDTF">2021-01-03T08:51:08Z</dcterms:modified>
</cp:coreProperties>
</file>