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1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39EF7-F26E-4AFF-956C-68AF0F18BF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F3032B-BA44-4246-AFE3-69EF67321955}">
      <dgm:prSet/>
      <dgm:spPr/>
      <dgm:t>
        <a:bodyPr/>
        <a:lstStyle/>
        <a:p>
          <a:r>
            <a:rPr lang="en-IL" dirty="0"/>
            <a:t>What if we added the temperatures of the prior day to the features?</a:t>
          </a:r>
          <a:endParaRPr lang="en-US" dirty="0"/>
        </a:p>
      </dgm:t>
    </dgm:pt>
    <dgm:pt modelId="{70CB3FA2-CBD8-40AD-BE51-2A3DD52B04D2}" type="parTrans" cxnId="{0FA106B8-7998-454E-B531-95CB6B44569C}">
      <dgm:prSet/>
      <dgm:spPr/>
      <dgm:t>
        <a:bodyPr/>
        <a:lstStyle/>
        <a:p>
          <a:endParaRPr lang="en-US"/>
        </a:p>
      </dgm:t>
    </dgm:pt>
    <dgm:pt modelId="{697523D3-8F3A-46AD-A48D-1DB6855ED475}" type="sibTrans" cxnId="{0FA106B8-7998-454E-B531-95CB6B44569C}">
      <dgm:prSet/>
      <dgm:spPr/>
      <dgm:t>
        <a:bodyPr/>
        <a:lstStyle/>
        <a:p>
          <a:endParaRPr lang="en-US"/>
        </a:p>
      </dgm:t>
    </dgm:pt>
    <dgm:pt modelId="{9DE932C7-C0EB-404A-9F97-1B3D64A30256}">
      <dgm:prSet/>
      <dgm:spPr/>
      <dgm:t>
        <a:bodyPr/>
        <a:lstStyle/>
        <a:p>
          <a:r>
            <a:rPr lang="en-US" dirty="0"/>
            <a:t>RMSE: </a:t>
          </a:r>
          <a:r>
            <a:rPr lang="en-US" b="1" dirty="0"/>
            <a:t>16,202</a:t>
          </a:r>
        </a:p>
      </dgm:t>
    </dgm:pt>
    <dgm:pt modelId="{E2610CA3-1BC6-41CC-9B67-40BEE89E33BC}" type="parTrans" cxnId="{89F142B7-FE71-4AB7-9C08-E6C7168270E4}">
      <dgm:prSet/>
      <dgm:spPr/>
      <dgm:t>
        <a:bodyPr/>
        <a:lstStyle/>
        <a:p>
          <a:endParaRPr lang="en-US"/>
        </a:p>
      </dgm:t>
    </dgm:pt>
    <dgm:pt modelId="{376758CC-86E5-43C1-816C-1BD314AE33A5}" type="sibTrans" cxnId="{89F142B7-FE71-4AB7-9C08-E6C7168270E4}">
      <dgm:prSet/>
      <dgm:spPr/>
      <dgm:t>
        <a:bodyPr/>
        <a:lstStyle/>
        <a:p>
          <a:endParaRPr lang="en-US"/>
        </a:p>
      </dgm:t>
    </dgm:pt>
    <dgm:pt modelId="{E2326D15-1BD1-40D3-90CA-513CB54D46EE}" type="pres">
      <dgm:prSet presAssocID="{74939EF7-F26E-4AFF-956C-68AF0F18BFB9}" presName="root" presStyleCnt="0">
        <dgm:presLayoutVars>
          <dgm:dir/>
          <dgm:resizeHandles val="exact"/>
        </dgm:presLayoutVars>
      </dgm:prSet>
      <dgm:spPr/>
    </dgm:pt>
    <dgm:pt modelId="{1F320DA9-E860-4E1D-BE03-D0E03E7CE2CF}" type="pres">
      <dgm:prSet presAssocID="{BBF3032B-BA44-4246-AFE3-69EF67321955}" presName="compNode" presStyleCnt="0"/>
      <dgm:spPr/>
    </dgm:pt>
    <dgm:pt modelId="{5FC2891E-252E-49CB-84C1-F0FD969614AC}" type="pres">
      <dgm:prSet presAssocID="{BBF3032B-BA44-4246-AFE3-69EF673219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30B75360-60C7-4466-A660-93DF941E17F6}" type="pres">
      <dgm:prSet presAssocID="{BBF3032B-BA44-4246-AFE3-69EF67321955}" presName="spaceRect" presStyleCnt="0"/>
      <dgm:spPr/>
    </dgm:pt>
    <dgm:pt modelId="{B4D77C62-F831-4DD5-9681-42A7AFB79A04}" type="pres">
      <dgm:prSet presAssocID="{BBF3032B-BA44-4246-AFE3-69EF67321955}" presName="textRect" presStyleLbl="revTx" presStyleIdx="0" presStyleCnt="2">
        <dgm:presLayoutVars>
          <dgm:chMax val="1"/>
          <dgm:chPref val="1"/>
        </dgm:presLayoutVars>
      </dgm:prSet>
      <dgm:spPr/>
    </dgm:pt>
    <dgm:pt modelId="{2D1AF6A1-3DCB-4856-A95A-08096D41E82C}" type="pres">
      <dgm:prSet presAssocID="{697523D3-8F3A-46AD-A48D-1DB6855ED475}" presName="sibTrans" presStyleCnt="0"/>
      <dgm:spPr/>
    </dgm:pt>
    <dgm:pt modelId="{038F290C-6E19-4A9C-A6CC-B7391E92E4AB}" type="pres">
      <dgm:prSet presAssocID="{9DE932C7-C0EB-404A-9F97-1B3D64A30256}" presName="compNode" presStyleCnt="0"/>
      <dgm:spPr/>
    </dgm:pt>
    <dgm:pt modelId="{F0E308D5-4740-4ADF-BD4D-94765C411758}" type="pres">
      <dgm:prSet presAssocID="{9DE932C7-C0EB-404A-9F97-1B3D64A302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7AEED9-2A62-4D39-9D37-EBE2C7FAB7D8}" type="pres">
      <dgm:prSet presAssocID="{9DE932C7-C0EB-404A-9F97-1B3D64A30256}" presName="spaceRect" presStyleCnt="0"/>
      <dgm:spPr/>
    </dgm:pt>
    <dgm:pt modelId="{FEACCB12-AC7B-4F31-B000-605AFBC543BE}" type="pres">
      <dgm:prSet presAssocID="{9DE932C7-C0EB-404A-9F97-1B3D64A3025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1C62E04-F052-4540-919C-12623C6DF88F}" type="presOf" srcId="{BBF3032B-BA44-4246-AFE3-69EF67321955}" destId="{B4D77C62-F831-4DD5-9681-42A7AFB79A04}" srcOrd="0" destOrd="0" presId="urn:microsoft.com/office/officeart/2018/2/layout/IconLabelList"/>
    <dgm:cxn modelId="{C21BE835-4B3D-4FFF-9C0D-2C03F01F0925}" type="presOf" srcId="{74939EF7-F26E-4AFF-956C-68AF0F18BFB9}" destId="{E2326D15-1BD1-40D3-90CA-513CB54D46EE}" srcOrd="0" destOrd="0" presId="urn:microsoft.com/office/officeart/2018/2/layout/IconLabelList"/>
    <dgm:cxn modelId="{C39EF256-7153-4E68-9C8C-9C92C9DB53DB}" type="presOf" srcId="{9DE932C7-C0EB-404A-9F97-1B3D64A30256}" destId="{FEACCB12-AC7B-4F31-B000-605AFBC543BE}" srcOrd="0" destOrd="0" presId="urn:microsoft.com/office/officeart/2018/2/layout/IconLabelList"/>
    <dgm:cxn modelId="{89F142B7-FE71-4AB7-9C08-E6C7168270E4}" srcId="{74939EF7-F26E-4AFF-956C-68AF0F18BFB9}" destId="{9DE932C7-C0EB-404A-9F97-1B3D64A30256}" srcOrd="1" destOrd="0" parTransId="{E2610CA3-1BC6-41CC-9B67-40BEE89E33BC}" sibTransId="{376758CC-86E5-43C1-816C-1BD314AE33A5}"/>
    <dgm:cxn modelId="{0FA106B8-7998-454E-B531-95CB6B44569C}" srcId="{74939EF7-F26E-4AFF-956C-68AF0F18BFB9}" destId="{BBF3032B-BA44-4246-AFE3-69EF67321955}" srcOrd="0" destOrd="0" parTransId="{70CB3FA2-CBD8-40AD-BE51-2A3DD52B04D2}" sibTransId="{697523D3-8F3A-46AD-A48D-1DB6855ED475}"/>
    <dgm:cxn modelId="{3EB25825-561A-4AD1-84EB-F6DBD36BE306}" type="presParOf" srcId="{E2326D15-1BD1-40D3-90CA-513CB54D46EE}" destId="{1F320DA9-E860-4E1D-BE03-D0E03E7CE2CF}" srcOrd="0" destOrd="0" presId="urn:microsoft.com/office/officeart/2018/2/layout/IconLabelList"/>
    <dgm:cxn modelId="{B5B56933-478F-4DD1-8365-5F00F699B5C7}" type="presParOf" srcId="{1F320DA9-E860-4E1D-BE03-D0E03E7CE2CF}" destId="{5FC2891E-252E-49CB-84C1-F0FD969614AC}" srcOrd="0" destOrd="0" presId="urn:microsoft.com/office/officeart/2018/2/layout/IconLabelList"/>
    <dgm:cxn modelId="{B7240CCC-15A1-4321-8B2A-8DB95C417E5A}" type="presParOf" srcId="{1F320DA9-E860-4E1D-BE03-D0E03E7CE2CF}" destId="{30B75360-60C7-4466-A660-93DF941E17F6}" srcOrd="1" destOrd="0" presId="urn:microsoft.com/office/officeart/2018/2/layout/IconLabelList"/>
    <dgm:cxn modelId="{78304BB4-8FAF-455E-8ECC-894F080EB12B}" type="presParOf" srcId="{1F320DA9-E860-4E1D-BE03-D0E03E7CE2CF}" destId="{B4D77C62-F831-4DD5-9681-42A7AFB79A04}" srcOrd="2" destOrd="0" presId="urn:microsoft.com/office/officeart/2018/2/layout/IconLabelList"/>
    <dgm:cxn modelId="{80B6D36F-9DF0-4CD0-AFD0-DB05CA586EAE}" type="presParOf" srcId="{E2326D15-1BD1-40D3-90CA-513CB54D46EE}" destId="{2D1AF6A1-3DCB-4856-A95A-08096D41E82C}" srcOrd="1" destOrd="0" presId="urn:microsoft.com/office/officeart/2018/2/layout/IconLabelList"/>
    <dgm:cxn modelId="{F84EE759-CF9D-4D10-AD00-2173B3807A38}" type="presParOf" srcId="{E2326D15-1BD1-40D3-90CA-513CB54D46EE}" destId="{038F290C-6E19-4A9C-A6CC-B7391E92E4AB}" srcOrd="2" destOrd="0" presId="urn:microsoft.com/office/officeart/2018/2/layout/IconLabelList"/>
    <dgm:cxn modelId="{1BFA73C6-8E42-4064-B40D-BF586E44B173}" type="presParOf" srcId="{038F290C-6E19-4A9C-A6CC-B7391E92E4AB}" destId="{F0E308D5-4740-4ADF-BD4D-94765C411758}" srcOrd="0" destOrd="0" presId="urn:microsoft.com/office/officeart/2018/2/layout/IconLabelList"/>
    <dgm:cxn modelId="{DB5E1C3E-6A45-4DB7-9ABA-BBBFAF8B9583}" type="presParOf" srcId="{038F290C-6E19-4A9C-A6CC-B7391E92E4AB}" destId="{BA7AEED9-2A62-4D39-9D37-EBE2C7FAB7D8}" srcOrd="1" destOrd="0" presId="urn:microsoft.com/office/officeart/2018/2/layout/IconLabelList"/>
    <dgm:cxn modelId="{91258DCE-7D94-450E-A953-A6F394842295}" type="presParOf" srcId="{038F290C-6E19-4A9C-A6CC-B7391E92E4AB}" destId="{FEACCB12-AC7B-4F31-B000-605AFBC543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2891E-252E-49CB-84C1-F0FD969614AC}">
      <dsp:nvSpPr>
        <dsp:cNvPr id="0" name=""/>
        <dsp:cNvSpPr/>
      </dsp:nvSpPr>
      <dsp:spPr>
        <a:xfrm>
          <a:off x="2004974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77C62-F831-4DD5-9681-42A7AFB79A04}">
      <dsp:nvSpPr>
        <dsp:cNvPr id="0" name=""/>
        <dsp:cNvSpPr/>
      </dsp:nvSpPr>
      <dsp:spPr>
        <a:xfrm>
          <a:off x="816974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300" kern="1200" dirty="0"/>
            <a:t>What if we added the temperatures of the prior day to the features?</a:t>
          </a:r>
          <a:endParaRPr lang="en-US" sz="2300" kern="1200" dirty="0"/>
        </a:p>
      </dsp:txBody>
      <dsp:txXfrm>
        <a:off x="816974" y="2686253"/>
        <a:ext cx="4320000" cy="720000"/>
      </dsp:txXfrm>
    </dsp:sp>
    <dsp:sp modelId="{F0E308D5-4740-4ADF-BD4D-94765C411758}">
      <dsp:nvSpPr>
        <dsp:cNvPr id="0" name=""/>
        <dsp:cNvSpPr/>
      </dsp:nvSpPr>
      <dsp:spPr>
        <a:xfrm>
          <a:off x="7080975" y="27198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CCB12-AC7B-4F31-B000-605AFBC543BE}">
      <dsp:nvSpPr>
        <dsp:cNvPr id="0" name=""/>
        <dsp:cNvSpPr/>
      </dsp:nvSpPr>
      <dsp:spPr>
        <a:xfrm>
          <a:off x="5892975" y="268625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RMSE: </a:t>
          </a:r>
          <a:r>
            <a:rPr lang="en-US" sz="2300" b="1" kern="1200" dirty="0"/>
            <a:t>16,202</a:t>
          </a:r>
        </a:p>
      </dsp:txBody>
      <dsp:txXfrm>
        <a:off x="5892975" y="268625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dymalhi/data-science-course-final-project/blob/master/energy-consumption-v2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holiday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BBFF-DC5E-7D44-A96A-FDF40683D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Predicting daily </a:t>
            </a:r>
            <a:r>
              <a:rPr lang="en-US" dirty="0"/>
              <a:t>Energy Consumption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02D50-B426-8B4F-BFE5-95C75E91A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L" dirty="0"/>
              <a:t>Data science course final projecT – January 2021 – Rudy Malhi</a:t>
            </a:r>
            <a:br>
              <a:rPr lang="en-IL" dirty="0"/>
            </a:br>
            <a:br>
              <a:rPr lang="en-IL" dirty="0"/>
            </a:br>
            <a:r>
              <a:rPr lang="en-US" sz="900" dirty="0">
                <a:latin typeface="Andale Mono" panose="020B0509000000000004" pitchFamily="49" charset="0"/>
                <a:hlinkClick r:id="rId2"/>
              </a:rPr>
              <a:t>https://</a:t>
            </a:r>
            <a:r>
              <a:rPr lang="en-US" sz="900" dirty="0" err="1">
                <a:latin typeface="Andale Mono" panose="020B0509000000000004" pitchFamily="49" charset="0"/>
                <a:hlinkClick r:id="rId2"/>
              </a:rPr>
              <a:t>github.com</a:t>
            </a:r>
            <a:r>
              <a:rPr lang="en-US" sz="900" dirty="0">
                <a:latin typeface="Andale Mono" panose="020B0509000000000004" pitchFamily="49" charset="0"/>
                <a:hlinkClick r:id="rId2"/>
              </a:rPr>
              <a:t>/</a:t>
            </a:r>
            <a:r>
              <a:rPr lang="en-US" sz="900" dirty="0" err="1">
                <a:latin typeface="Andale Mono" panose="020B0509000000000004" pitchFamily="49" charset="0"/>
                <a:hlinkClick r:id="rId2"/>
              </a:rPr>
              <a:t>rudymalhi</a:t>
            </a:r>
            <a:r>
              <a:rPr lang="en-US" sz="900" dirty="0">
                <a:latin typeface="Andale Mono" panose="020B0509000000000004" pitchFamily="49" charset="0"/>
                <a:hlinkClick r:id="rId2"/>
              </a:rPr>
              <a:t>/data-science-course-final-project/blob/master/energy-consumption-v2.ipynb</a:t>
            </a:r>
            <a:endParaRPr lang="en-IL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73A9-33C0-3C4D-993B-1872A43A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L">
                <a:solidFill>
                  <a:srgbClr val="FFFEFF"/>
                </a:solidFill>
              </a:rPr>
              <a:t>Improving the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F48519-9EB4-4EE3-B904-8DB417EF4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01081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A62D3-985A-A640-BF13-7C8B5C78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849745"/>
            <a:ext cx="5526993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401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FFC61-F9A8-CE43-9745-64810EA8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5400">
                <a:solidFill>
                  <a:srgbClr val="FFFFFF"/>
                </a:solidFill>
              </a:rPr>
              <a:t>The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629A-1813-AA4C-8636-CB4CB017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>
                <a:solidFill>
                  <a:schemeClr val="accent2">
                    <a:lumMod val="50000"/>
                  </a:schemeClr>
                </a:solidFill>
              </a:rPr>
              <a:t>The main dataset contains ~60k records of the hourly energy consumption in the Chicago area (2004-2010) </a:t>
            </a:r>
          </a:p>
          <a:p>
            <a:r>
              <a:rPr lang="en-IL" sz="2000">
                <a:solidFill>
                  <a:schemeClr val="accent2">
                    <a:lumMod val="50000"/>
                  </a:schemeClr>
                </a:solidFill>
              </a:rPr>
              <a:t>Historical daily weather information for the area was obtained from the 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National Centers for Environmental Information (NCEI) </a:t>
            </a:r>
            <a:endParaRPr lang="en-IL" sz="20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7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FF6DC-D2D9-C84C-A7DA-388E26F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4600">
                <a:solidFill>
                  <a:srgbClr val="FFFFFF"/>
                </a:solidFill>
              </a:rPr>
              <a:t>Preprocessing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D68A-B54F-4F4D-9D15-15CE68340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 consumption data was grouped by date and merged with the daily weather data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Forward fill was used to fill in the days with missing temperature readings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While analyzing the data an outlier was found on the last day, probably caused by a partial reading, and was dropped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Using the </a:t>
            </a:r>
            <a:r>
              <a:rPr lang="en-IL" sz="20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holidays</a:t>
            </a:r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 library a column was added to indicate a business day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A day of the week column was added</a:t>
            </a:r>
          </a:p>
        </p:txBody>
      </p:sp>
    </p:spTree>
    <p:extLst>
      <p:ext uri="{BB962C8B-B14F-4D97-AF65-F5344CB8AC3E}">
        <p14:creationId xmlns:p14="http://schemas.microsoft.com/office/powerpoint/2010/main" val="347260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B322E-34C4-40A4-91E5-53D60DE97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AEE973-9BA8-47FC-978E-9052735A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60"/>
            <a:ext cx="12188952" cy="68584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ACEF87-056E-4E77-899B-9E9A04E9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096000" cy="3474720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E1396-3D15-2F47-9479-046FA624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708142"/>
            <a:ext cx="5139775" cy="8290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Visualizations</a:t>
            </a: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5EF79540-3F46-7343-A7DF-90A4CB1BC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676456" y="321733"/>
            <a:ext cx="4692795" cy="2733553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A8485C2C-175D-4EAE-A107-508DBB0BF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4624173"/>
            <a:ext cx="5147354" cy="175122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0C6C3A-73B1-4E33-AD0D-8BCD35B71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-460"/>
            <a:ext cx="9144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C109E-99F9-474F-8C8F-516339624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010" y="321733"/>
            <a:ext cx="4673600" cy="273405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03022F3-BFF5-4104-AE9A-399949DAF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383280"/>
            <a:ext cx="12188952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0FD764B5-908B-3B4E-B8D6-6110293BD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381" y="3802211"/>
            <a:ext cx="4882243" cy="2734056"/>
          </a:xfrm>
          <a:prstGeom prst="rect">
            <a:avLst/>
          </a:prstGeom>
        </p:spPr>
      </p:pic>
      <p:sp>
        <p:nvSpPr>
          <p:cNvPr id="16" name="Right Arrow Callout 15">
            <a:extLst>
              <a:ext uri="{FF2B5EF4-FFF2-40B4-BE49-F238E27FC236}">
                <a16:creationId xmlns:a16="http://schemas.microsoft.com/office/drawing/2014/main" id="{8C253E48-6A6C-B742-A0CE-0656C80D716A}"/>
              </a:ext>
            </a:extLst>
          </p:cNvPr>
          <p:cNvSpPr/>
          <p:nvPr/>
        </p:nvSpPr>
        <p:spPr>
          <a:xfrm>
            <a:off x="3876020" y="2286749"/>
            <a:ext cx="1361661" cy="34787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L" dirty="0"/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265672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3F09C6-4F57-4B05-9592-E253D8BC6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E1396-3D15-2F47-9479-046FA624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Visualizations (cont.)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F887C2-9F66-47EB-91EC-9ADF9E143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4110" y="2052084"/>
            <a:ext cx="3033249" cy="3856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We can see a curvilinear relationship between the temperature and the consumption.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The consumption is a little higher when it's colder and much higher when it's warmer.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ED1967-03E6-1740-B826-CE7E068769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68800" y="1514324"/>
            <a:ext cx="6866506" cy="382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38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9CD4BEB-C391-4F7E-9838-95411A832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DB34C-E070-9947-8BD5-D7652268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The Effect of cold temperatures on electric power consumption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D0492-B9DC-EC4E-A14B-27C9D5166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172965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Electric power is only used for heating in about 20% of households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EB70B-B963-EA4E-81D7-2895C5BEE1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6027" y="2790605"/>
            <a:ext cx="7466809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9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E5776-04C4-8E4F-B16B-BC9A7F42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5400" dirty="0">
                <a:solidFill>
                  <a:srgbClr val="FFFFFF"/>
                </a:solidFill>
              </a:rPr>
              <a:t>Numeric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A3CD-03C2-8B4A-8A38-F1A41B4E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 numeric features are </a:t>
            </a:r>
          </a:p>
          <a:p>
            <a:pPr lvl="1"/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Minimum daily temperature</a:t>
            </a:r>
          </a:p>
          <a:p>
            <a:pPr lvl="1"/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Maximum daily temperature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Tansformations: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Polynomial transformation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- </a:t>
            </a:r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there is clearly a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curvilinear relationship between the temperature and the consumption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Standard scaler</a:t>
            </a:r>
            <a:endParaRPr lang="en-IL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BDABA-CAD3-314D-B599-C02F486FB3DD}"/>
              </a:ext>
            </a:extLst>
          </p:cNvPr>
          <p:cNvSpPr txBox="1"/>
          <p:nvPr/>
        </p:nvSpPr>
        <p:spPr>
          <a:xfrm>
            <a:off x="2941983" y="2723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9682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E5776-04C4-8E4F-B16B-BC9A7F42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IL" sz="5400" dirty="0">
                <a:solidFill>
                  <a:srgbClr val="FFFFFF"/>
                </a:solidFill>
              </a:rPr>
              <a:t>categorical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7A3CD-03C2-8B4A-8A38-F1A41B4E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The categorical features are </a:t>
            </a:r>
          </a:p>
          <a:p>
            <a:pPr lvl="1"/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usiness day</a:t>
            </a:r>
          </a:p>
          <a:p>
            <a:pPr lvl="1"/>
            <a:r>
              <a:rPr lang="en-IL" sz="1800" b="1" dirty="0">
                <a:solidFill>
                  <a:schemeClr val="accent2">
                    <a:lumMod val="50000"/>
                  </a:schemeClr>
                </a:solidFill>
              </a:rPr>
              <a:t>Day of the week</a:t>
            </a:r>
          </a:p>
          <a:p>
            <a:r>
              <a:rPr lang="en-IL" sz="2000" dirty="0">
                <a:solidFill>
                  <a:schemeClr val="accent2">
                    <a:lumMod val="50000"/>
                  </a:schemeClr>
                </a:solidFill>
              </a:rPr>
              <a:t>Tansformations: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One-hot encoding</a:t>
            </a:r>
            <a:endParaRPr lang="en-IL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BDABA-CAD3-314D-B599-C02F486FB3DD}"/>
              </a:ext>
            </a:extLst>
          </p:cNvPr>
          <p:cNvSpPr txBox="1"/>
          <p:nvPr/>
        </p:nvSpPr>
        <p:spPr>
          <a:xfrm>
            <a:off x="2941983" y="2723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242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32533-64DB-174C-BBB8-E7E56B56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IL" sz="2400">
                <a:solidFill>
                  <a:srgbClr val="FFFFFF"/>
                </a:solidFill>
              </a:rPr>
              <a:t>Algorythm comparison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0F60C668-7BAA-754C-A057-F87DE4412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75025"/>
              </p:ext>
            </p:extLst>
          </p:nvPr>
        </p:nvGraphicFramePr>
        <p:xfrm>
          <a:off x="764110" y="2555825"/>
          <a:ext cx="2590468" cy="2193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172">
                  <a:extLst>
                    <a:ext uri="{9D8B030D-6E8A-4147-A177-3AD203B41FA5}">
                      <a16:colId xmlns:a16="http://schemas.microsoft.com/office/drawing/2014/main" val="2626076602"/>
                    </a:ext>
                  </a:extLst>
                </a:gridCol>
                <a:gridCol w="1739296">
                  <a:extLst>
                    <a:ext uri="{9D8B030D-6E8A-4147-A177-3AD203B41FA5}">
                      <a16:colId xmlns:a16="http://schemas.microsoft.com/office/drawing/2014/main" val="2363628030"/>
                    </a:ext>
                  </a:extLst>
                </a:gridCol>
              </a:tblGrid>
              <a:tr h="438763">
                <a:tc>
                  <a:txBody>
                    <a:bodyPr/>
                    <a:lstStyle/>
                    <a:p>
                      <a:endParaRPr lang="en-IL" sz="1600" dirty="0"/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US" sz="16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Consumption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1840083914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IL" sz="1600"/>
                        <a:t>Mean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280,769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560134848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41,774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3399343763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IL" sz="1600"/>
                        <a:t>Min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198,158</a:t>
                      </a:r>
                      <a:endParaRPr lang="en-IL" sz="160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1185681779"/>
                  </a:ext>
                </a:extLst>
              </a:tr>
              <a:tr h="438763">
                <a:tc>
                  <a:txBody>
                    <a:bodyPr/>
                    <a:lstStyle/>
                    <a:p>
                      <a:r>
                        <a:rPr lang="en-IL" sz="1600"/>
                        <a:t>Max</a:t>
                      </a:r>
                    </a:p>
                  </a:txBody>
                  <a:tcPr marL="163037" marR="163037" marT="81519" marB="81519"/>
                </a:tc>
                <a:tc>
                  <a:txBody>
                    <a:bodyPr/>
                    <a:lstStyle/>
                    <a:p>
                      <a:r>
                        <a:rPr lang="en-IL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481,122</a:t>
                      </a:r>
                      <a:endParaRPr lang="en-IL" sz="1600" dirty="0"/>
                    </a:p>
                  </a:txBody>
                  <a:tcPr marL="163037" marR="163037" marT="81519" marB="81519"/>
                </a:tc>
                <a:extLst>
                  <a:ext uri="{0D108BD9-81ED-4DB2-BD59-A6C34878D82A}">
                    <a16:rowId xmlns:a16="http://schemas.microsoft.com/office/drawing/2014/main" val="15461677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61B5802-A44C-5B4D-86CE-08603D53C824}"/>
              </a:ext>
            </a:extLst>
          </p:cNvPr>
          <p:cNvSpPr txBox="1"/>
          <p:nvPr/>
        </p:nvSpPr>
        <p:spPr>
          <a:xfrm>
            <a:off x="4519258" y="1671874"/>
            <a:ext cx="6790577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265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Linear Regression 	RMSE: </a:t>
            </a:r>
            <a:r>
              <a:rPr lang="en-IL" sz="2000" b="1" dirty="0">
                <a:solidFill>
                  <a:schemeClr val="accent2">
                    <a:lumMod val="50000"/>
                  </a:schemeClr>
                </a:solidFill>
              </a:rPr>
              <a:t>22,712</a:t>
            </a:r>
          </a:p>
          <a:p>
            <a:pPr marL="322650" indent="-306000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Ridge Regression 	RMSE: </a:t>
            </a:r>
            <a:r>
              <a:rPr lang="en-IL" sz="2000" b="1" dirty="0">
                <a:solidFill>
                  <a:schemeClr val="accent2">
                    <a:lumMod val="50000"/>
                  </a:schemeClr>
                </a:solidFill>
              </a:rPr>
              <a:t>16,218</a:t>
            </a:r>
            <a:br>
              <a:rPr lang="en-IL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L" sz="1600" dirty="0">
                <a:solidFill>
                  <a:schemeClr val="accent2">
                    <a:lumMod val="50000"/>
                  </a:schemeClr>
                </a:solidFill>
              </a:rPr>
              <a:t>Grid search used for tuning the alpha parameter and the polynomial degree</a:t>
            </a:r>
            <a:br>
              <a:rPr lang="en-IL" sz="1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L" sz="1600" dirty="0">
                <a:solidFill>
                  <a:schemeClr val="accent2">
                    <a:lumMod val="50000"/>
                  </a:schemeClr>
                </a:solidFill>
              </a:rPr>
              <a:t>Best parameters: alpha: 0.3981, degree: 9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9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322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Andale Mono</vt:lpstr>
      <vt:lpstr>Arial</vt:lpstr>
      <vt:lpstr>Gill Sans MT</vt:lpstr>
      <vt:lpstr>Wingdings 2</vt:lpstr>
      <vt:lpstr>Dividend</vt:lpstr>
      <vt:lpstr>Predicting daily Energy Consumption</vt:lpstr>
      <vt:lpstr>The data</vt:lpstr>
      <vt:lpstr>Preprocessing</vt:lpstr>
      <vt:lpstr>Visualizations</vt:lpstr>
      <vt:lpstr>Visualizations (cont.)</vt:lpstr>
      <vt:lpstr>The Effect of cold temperatures on electric power consumption</vt:lpstr>
      <vt:lpstr>Numeric Features</vt:lpstr>
      <vt:lpstr>categorical Features</vt:lpstr>
      <vt:lpstr>Algorythm comparison</vt:lpstr>
      <vt:lpstr>Improving the model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daily Energy Consumption</dc:title>
  <dc:creator>Malhi, Rudy</dc:creator>
  <cp:lastModifiedBy>Malhi, Rudy</cp:lastModifiedBy>
  <cp:revision>1</cp:revision>
  <dcterms:created xsi:type="dcterms:W3CDTF">2021-01-03T09:48:34Z</dcterms:created>
  <dcterms:modified xsi:type="dcterms:W3CDTF">2021-01-03T09:53:03Z</dcterms:modified>
</cp:coreProperties>
</file>