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71" r:id="rId3"/>
    <p:sldId id="258" r:id="rId4"/>
    <p:sldId id="259" r:id="rId5"/>
    <p:sldId id="268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66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hy6dulpXlAcZ7aOL32KkYDqD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075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3370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1340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8110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23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4324" y="569519"/>
            <a:ext cx="4989253" cy="45838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3"/>
          <p:cNvSpPr/>
          <p:nvPr/>
        </p:nvSpPr>
        <p:spPr>
          <a:xfrm>
            <a:off x="0" y="0"/>
            <a:ext cx="9144000" cy="437322"/>
          </a:xfrm>
          <a:prstGeom prst="rect">
            <a:avLst/>
          </a:prstGeom>
          <a:solidFill>
            <a:srgbClr val="0081C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3"/>
          <p:cNvSpPr txBox="1"/>
          <p:nvPr/>
        </p:nvSpPr>
        <p:spPr>
          <a:xfrm>
            <a:off x="2520493" y="1072"/>
            <a:ext cx="3875034" cy="33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Blockchain in Business: Beyond the Hype</a:t>
            </a:r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1143000" y="3602037"/>
            <a:ext cx="6858000" cy="165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825672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5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5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Georgia"/>
              <a:buNone/>
              <a:defRPr sz="60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1" cy="15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4" name="Google Shape;24;p15" descr="Picture 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613862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16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6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2" name="Google Shape;32;p16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17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7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2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29150" y="1681163"/>
            <a:ext cx="3887393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1" name="Google Shape;41;p17" descr="Picture 9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45;p18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8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8" name="Google Shape;48;p18" descr="Picture 5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9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9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9" descr="Picture 4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20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0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eorgia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2"/>
          </p:nvPr>
        </p:nvSpPr>
        <p:spPr>
          <a:xfrm>
            <a:off x="629839" y="2057400"/>
            <a:ext cx="2949182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3" name="Google Shape;63;p20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21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1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eorgia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2" name="Google Shape;72;p21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Layout">
  <p:cSld name="Custom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22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2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2" descr="Picture 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6940" y="1627907"/>
            <a:ext cx="4410118" cy="360218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2"/>
          <p:cNvSpPr/>
          <p:nvPr/>
        </p:nvSpPr>
        <p:spPr>
          <a:xfrm>
            <a:off x="0" y="0"/>
            <a:ext cx="9144000" cy="9005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2"/>
          <p:cNvSpPr txBox="1">
            <a:spLocks noGrp="1"/>
          </p:cNvSpPr>
          <p:nvPr>
            <p:ph type="sldNum" idx="12"/>
          </p:nvPr>
        </p:nvSpPr>
        <p:spPr>
          <a:xfrm>
            <a:off x="6290039" y="6221731"/>
            <a:ext cx="263162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2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sldNum" idx="12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sldNum" idx="4294967295"/>
          </p:nvPr>
        </p:nvSpPr>
        <p:spPr>
          <a:xfrm>
            <a:off x="4456083" y="6356351"/>
            <a:ext cx="23183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F48784-AE57-6A4C-92DD-F949DC391996}"/>
              </a:ext>
            </a:extLst>
          </p:cNvPr>
          <p:cNvSpPr txBox="1"/>
          <p:nvPr/>
        </p:nvSpPr>
        <p:spPr>
          <a:xfrm>
            <a:off x="583660" y="1975913"/>
            <a:ext cx="79766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0" dirty="0">
                <a:latin typeface="Georgia"/>
                <a:sym typeface="Georgia"/>
              </a:rPr>
              <a:t>House </a:t>
            </a:r>
            <a:r>
              <a:rPr lang="en-US" sz="4800" b="0" dirty="0">
                <a:latin typeface="Georgia"/>
              </a:rPr>
              <a:t>Predictions using AMES </a:t>
            </a:r>
            <a:r>
              <a:rPr lang="en-US" sz="4800" b="0" dirty="0">
                <a:latin typeface="Georgia"/>
                <a:sym typeface="Georgia"/>
              </a:rPr>
              <a:t>dataset</a:t>
            </a:r>
            <a:endParaRPr lang="en-US" sz="4800" dirty="0"/>
          </a:p>
        </p:txBody>
      </p:sp>
      <p:sp>
        <p:nvSpPr>
          <p:cNvPr id="7" name="Google Shape;93;p1">
            <a:extLst>
              <a:ext uri="{FF2B5EF4-FFF2-40B4-BE49-F238E27FC236}">
                <a16:creationId xmlns:a16="http://schemas.microsoft.com/office/drawing/2014/main" id="{AE5F8B9D-CF12-C517-167A-8191C0D2A91C}"/>
              </a:ext>
            </a:extLst>
          </p:cNvPr>
          <p:cNvSpPr txBox="1"/>
          <p:nvPr/>
        </p:nvSpPr>
        <p:spPr>
          <a:xfrm>
            <a:off x="501472" y="5740549"/>
            <a:ext cx="7795260" cy="30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Author: </a:t>
            </a:r>
            <a:r>
              <a:rPr lang="en-US" sz="1500" dirty="0"/>
              <a:t>Rudy Meza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Analysis and Results</a:t>
            </a: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sldNum" idx="4294967295"/>
          </p:nvPr>
        </p:nvSpPr>
        <p:spPr>
          <a:xfrm>
            <a:off x="4451785" y="6356351"/>
            <a:ext cx="240428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10</a:t>
            </a:fld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body" idx="1"/>
          </p:nvPr>
        </p:nvSpPr>
        <p:spPr>
          <a:xfrm>
            <a:off x="606342" y="137981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2400" dirty="0">
              <a:latin typeface="Arial"/>
              <a:cs typeface="Arial"/>
              <a:sym typeface="Arial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sym typeface="Arial"/>
              </a:rPr>
              <a:t>The variables included in the final model: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Property Size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Location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Property type (Townhome, Duplex, Etc.)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Quality of the property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/>
              <a:t>The size of the property makes sense on the effected sales price, but also the location of the Neighborhood. If the property is in a nice location, we’d expect the demand for that property to be high.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/>
              <a:t>Also, the property type in that location and size will affect the price too along with the quality of the property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>
              <a:latin typeface="Arial"/>
              <a:cs typeface="Arial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Verification</a:t>
            </a:r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4294967295"/>
          </p:nvPr>
        </p:nvSpPr>
        <p:spPr>
          <a:xfrm>
            <a:off x="4455246" y="6356351"/>
            <a:ext cx="233508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11</a:t>
            </a:fld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 lnSpcReduction="20000"/>
          </a:bodyPr>
          <a:lstStyle/>
          <a:p>
            <a:pPr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The final model for the testing data:</a:t>
            </a:r>
          </a:p>
          <a:p>
            <a:pPr lvl="1"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Model Score: 85%</a:t>
            </a:r>
          </a:p>
          <a:p>
            <a:pPr lvl="1" indent="-457200">
              <a:lnSpc>
                <a:spcPct val="110000"/>
              </a:lnSpc>
              <a:spcBef>
                <a:spcPts val="0"/>
              </a:spcBef>
            </a:pPr>
            <a:endParaRPr lang="en-US" sz="1800" dirty="0"/>
          </a:p>
          <a:p>
            <a:pPr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The training model for the training data:</a:t>
            </a:r>
          </a:p>
          <a:p>
            <a:pPr lvl="1" indent="-457200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Model Score: 95%</a:t>
            </a:r>
          </a:p>
          <a:p>
            <a:pPr lvl="1" indent="-457200">
              <a:lnSpc>
                <a:spcPct val="110000"/>
              </a:lnSpc>
              <a:spcBef>
                <a:spcPts val="0"/>
              </a:spcBef>
            </a:pPr>
            <a:endParaRPr lang="en-US" sz="1800" dirty="0"/>
          </a:p>
          <a:p>
            <a:pPr marL="342900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Overall, the final model performed well.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342900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This was a naïve approach using the LASSO regression model.</a:t>
            </a:r>
          </a:p>
          <a:p>
            <a:pPr marL="342900">
              <a:lnSpc>
                <a:spcPct val="110000"/>
              </a:lnSpc>
              <a:spcBef>
                <a:spcPts val="0"/>
              </a:spcBef>
            </a:pPr>
            <a:endParaRPr lang="en-US" sz="1800" dirty="0"/>
          </a:p>
          <a:p>
            <a:pPr marL="342900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Additional feature engineering could have been applied to our original variables such as:</a:t>
            </a:r>
          </a:p>
          <a:p>
            <a:pPr marL="800100"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Logs</a:t>
            </a:r>
          </a:p>
          <a:p>
            <a:pPr marL="800100"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Polynomials</a:t>
            </a:r>
          </a:p>
          <a:p>
            <a:pPr marL="800100"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Differences</a:t>
            </a:r>
          </a:p>
          <a:p>
            <a:pPr marL="800100"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Standardizing</a:t>
            </a:r>
          </a:p>
          <a:p>
            <a:pPr marL="800100"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bins</a:t>
            </a:r>
          </a:p>
        </p:txBody>
      </p:sp>
      <p:sp>
        <p:nvSpPr>
          <p:cNvPr id="155" name="Google Shape;155;p9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sldNum" idx="4294967295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12</a:t>
            </a:fld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r>
              <a:rPr lang="en-US" sz="1700" dirty="0"/>
              <a:t>The results show that dealing with 'High Cardinality' data can benefit from using the LASSO Regression model. </a:t>
            </a:r>
          </a:p>
          <a:p>
            <a:r>
              <a:rPr lang="en-US" sz="1700" dirty="0"/>
              <a:t>This specific model implements feature selection. </a:t>
            </a:r>
          </a:p>
          <a:p>
            <a:pPr lvl="1"/>
            <a:r>
              <a:rPr lang="en-US" sz="1700" dirty="0"/>
              <a:t>We can extract and apply those particular features to the linear regression model. </a:t>
            </a:r>
          </a:p>
          <a:p>
            <a:r>
              <a:rPr lang="en-US" sz="1700" dirty="0"/>
              <a:t>Our final results show a model score of 85%. </a:t>
            </a:r>
          </a:p>
          <a:p>
            <a:pPr lvl="1"/>
            <a:r>
              <a:rPr lang="en-US" sz="1700" dirty="0"/>
              <a:t>This is an improvement and more realistic since it's less than our training score of 95%. The latter is a vital sign of overfitting. </a:t>
            </a:r>
          </a:p>
          <a:p>
            <a:pPr lvl="1"/>
            <a:r>
              <a:rPr lang="en-US" sz="1700" dirty="0"/>
              <a:t>Overfitting isn't an issue with the </a:t>
            </a:r>
            <a:r>
              <a:rPr lang="en-US" sz="1700" dirty="0" err="1"/>
              <a:t>jtest</a:t>
            </a:r>
            <a:r>
              <a:rPr lang="en-US" sz="1700" dirty="0"/>
              <a:t> results. We expect our testing score to underperform our training score.</a:t>
            </a:r>
          </a:p>
          <a:p>
            <a:pPr lvl="1"/>
            <a:r>
              <a:rPr lang="en-US" sz="1700" dirty="0"/>
              <a:t> If there were opposite results, then I would be concerned with overfitting. </a:t>
            </a:r>
          </a:p>
          <a:p>
            <a:pPr lvl="1"/>
            <a:r>
              <a:rPr lang="en-US" sz="1700" dirty="0"/>
              <a:t>Lastly, the final scatter plot compares </a:t>
            </a:r>
            <a:r>
              <a:rPr lang="en-US" sz="1700" dirty="0" err="1"/>
              <a:t>SalePrice</a:t>
            </a:r>
            <a:r>
              <a:rPr lang="en-US" sz="1700" dirty="0"/>
              <a:t> and Predictions regarding the test data.</a:t>
            </a:r>
          </a:p>
        </p:txBody>
      </p:sp>
      <p:sp>
        <p:nvSpPr>
          <p:cNvPr id="163" name="Google Shape;163;p10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sldNum" idx="4294967295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13</a:t>
            </a:fld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body" idx="1"/>
          </p:nvPr>
        </p:nvSpPr>
        <p:spPr>
          <a:xfrm>
            <a:off x="667252" y="4221804"/>
            <a:ext cx="7931316" cy="129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r>
              <a:rPr lang="en-US" sz="1700" dirty="0"/>
              <a:t>We still see a strong, positive correlation. </a:t>
            </a:r>
          </a:p>
          <a:p>
            <a:r>
              <a:rPr lang="en-US" sz="1700" dirty="0"/>
              <a:t>The data points are farther from the regression line than the training.</a:t>
            </a:r>
          </a:p>
          <a:p>
            <a:r>
              <a:rPr lang="en-US" sz="1700" dirty="0"/>
              <a:t> Overall, the model does an excellent job of predicting</a:t>
            </a:r>
          </a:p>
        </p:txBody>
      </p:sp>
      <p:sp>
        <p:nvSpPr>
          <p:cNvPr id="163" name="Google Shape;163;p10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DF1123-0514-74EE-DD5E-CE3418C83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69" y="795338"/>
            <a:ext cx="4775673" cy="341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02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sldNum" idx="4294967295"/>
          </p:nvPr>
        </p:nvSpPr>
        <p:spPr>
          <a:xfrm>
            <a:off x="4421704" y="6356351"/>
            <a:ext cx="300592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14</a:t>
            </a:fld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r>
              <a:rPr lang="en-US" sz="1700" dirty="0"/>
              <a:t>Use this format for articles:</a:t>
            </a:r>
          </a:p>
          <a:p>
            <a:r>
              <a:rPr lang="en-US" sz="1700" dirty="0"/>
              <a:t>- James, Gareth, et al. An Introduction to Statistical Learning: With Applications in Python. Springer, 2023. </a:t>
            </a:r>
          </a:p>
          <a:p>
            <a:br>
              <a:rPr lang="en-US" sz="1700" dirty="0"/>
            </a:br>
            <a:br>
              <a:rPr lang="en-US" sz="1700" dirty="0"/>
            </a:br>
            <a:r>
              <a:rPr lang="en-US" sz="1700" dirty="0"/>
              <a:t>Use this format for websites:</a:t>
            </a:r>
          </a:p>
          <a:p>
            <a:r>
              <a:rPr lang="en-US" sz="1700" dirty="0"/>
              <a:t>- Author Simon, Laura and Young, Derek. “STAT 501” Name of Website. 2024. https://online.stat.psu.edu/stat501/ .</a:t>
            </a:r>
          </a:p>
          <a:p>
            <a:pPr marL="0" lvl="0" indent="0" algn="l" rtl="0">
              <a:lnSpc>
                <a:spcPct val="99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171" name="Google Shape;171;p11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4294967295"/>
          </p:nvPr>
        </p:nvSpPr>
        <p:spPr>
          <a:xfrm>
            <a:off x="4456083" y="6356351"/>
            <a:ext cx="23183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2</a:t>
            </a:fld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114300" indent="0">
              <a:spcBef>
                <a:spcPts val="0"/>
              </a:spcBef>
              <a:buFont typeface="Arial"/>
              <a:buNone/>
            </a:pPr>
            <a:r>
              <a:rPr lang="en-US" sz="2000" dirty="0"/>
              <a:t>The following analysis will take a look at the AMES Housing dataset. </a:t>
            </a:r>
          </a:p>
          <a:p>
            <a:pPr marL="114300" indent="0">
              <a:spcBef>
                <a:spcPts val="0"/>
              </a:spcBef>
              <a:buFont typeface="Arial"/>
              <a:buNone/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The goal is to perform the following steps: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EDA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Preprocess the data for modeling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Implement LASSO Model and Select Features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Implement Linear Regression Model w/ Selected Features</a:t>
            </a:r>
          </a:p>
          <a:p>
            <a:pPr lvl="1"/>
            <a:endParaRPr lang="en-US" sz="20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marL="571500" lvl="1" indent="0">
              <a:buNone/>
            </a:pPr>
            <a:endParaRPr lang="en-US" sz="1700" dirty="0"/>
          </a:p>
          <a:p>
            <a:pPr marL="571500" lvl="1" indent="0">
              <a:buNone/>
            </a:pPr>
            <a:r>
              <a:rPr lang="en-US" sz="2000" dirty="0">
                <a:highlight>
                  <a:srgbClr val="FFFFFF"/>
                </a:highlight>
                <a:latin typeface="-apple-system"/>
              </a:rPr>
              <a:t>Next Slide For more detail</a:t>
            </a:r>
          </a:p>
        </p:txBody>
      </p:sp>
      <p:sp>
        <p:nvSpPr>
          <p:cNvPr id="101" name="Google Shape;101;p2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614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Data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4294967295"/>
          </p:nvPr>
        </p:nvSpPr>
        <p:spPr>
          <a:xfrm>
            <a:off x="4456865" y="6356351"/>
            <a:ext cx="230270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3</a:t>
            </a:fld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606342" y="135490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1028700" lvl="2" indent="0">
              <a:spcBef>
                <a:spcPts val="0"/>
              </a:spcBef>
              <a:buNone/>
            </a:pPr>
            <a:endParaRPr lang="en-US" sz="1800" dirty="0">
              <a:sym typeface="Arial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ym typeface="Arial"/>
              </a:rPr>
              <a:t>Shape: 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sym typeface="Arial"/>
              </a:rPr>
              <a:t>82 columns, 100 rows</a:t>
            </a:r>
          </a:p>
          <a:p>
            <a:pPr lvl="1">
              <a:spcBef>
                <a:spcPts val="0"/>
              </a:spcBef>
            </a:pPr>
            <a:endParaRPr lang="en-US" sz="1800" dirty="0">
              <a:sym typeface="Arial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ym typeface="Arial"/>
              </a:rPr>
              <a:t>Information of DF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sym typeface="Arial"/>
              </a:rPr>
              <a:t>4 numeric variables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sym typeface="Arial"/>
              </a:rPr>
              <a:t>36 integer variables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sym typeface="Arial"/>
              </a:rPr>
              <a:t>42 categorial variables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/>
                <a:cs typeface="Arial"/>
                <a:sym typeface="Arial"/>
              </a:rPr>
              <a:t>Variables included in the final model: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sym typeface="Arial"/>
              </a:rPr>
              <a:t>The variables included in the final model: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Property Size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Location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Property type (Townhome, Duplex, Etc.)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Quality of the property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87387" y="0"/>
            <a:ext cx="7013410" cy="55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Data Exploration: Sales Price</a:t>
            </a:r>
            <a:endParaRPr dirty="0"/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4294967295"/>
          </p:nvPr>
        </p:nvSpPr>
        <p:spPr>
          <a:xfrm>
            <a:off x="4455358" y="6356351"/>
            <a:ext cx="23328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CFC67D-7071-A90A-5EBC-ADD870C0A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78" y="881900"/>
            <a:ext cx="7715858" cy="55043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Data Exploration: Sales Price over Time</a:t>
            </a:r>
            <a:endParaRPr dirty="0"/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4294967295"/>
          </p:nvPr>
        </p:nvSpPr>
        <p:spPr>
          <a:xfrm>
            <a:off x="4455358" y="6356351"/>
            <a:ext cx="23328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E1745-62B1-4273-13BB-07F2B193E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41" y="942812"/>
            <a:ext cx="7948714" cy="570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9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Data Exploration: Sales Price by Neighborhood</a:t>
            </a:r>
            <a:endParaRPr dirty="0"/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4294967295"/>
          </p:nvPr>
        </p:nvSpPr>
        <p:spPr>
          <a:xfrm>
            <a:off x="4455358" y="6356351"/>
            <a:ext cx="23328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56F26-F920-D8B5-40BA-7D8A5A3CD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56" y="763620"/>
            <a:ext cx="8385930" cy="534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3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Preparation</a:t>
            </a: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ldNum" idx="4294967295"/>
          </p:nvPr>
        </p:nvSpPr>
        <p:spPr>
          <a:xfrm>
            <a:off x="4459543" y="6356351"/>
            <a:ext cx="22491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7</a:t>
            </a:fld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  <p:sp>
        <p:nvSpPr>
          <p:cNvPr id="2" name="Google Shape;100;p2">
            <a:extLst>
              <a:ext uri="{FF2B5EF4-FFF2-40B4-BE49-F238E27FC236}">
                <a16:creationId xmlns:a16="http://schemas.microsoft.com/office/drawing/2014/main" id="{49333F48-A739-1975-6C37-898EB80DDC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6425" y="1354138"/>
            <a:ext cx="7931150" cy="414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700" dirty="0"/>
              <a:t>Drop NA values in rows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700" dirty="0"/>
              <a:t>OneHotEncoder-Create indicator variables for all our categorical variables. Later, the get_dummies function will do this for the linear </a:t>
            </a:r>
            <a:r>
              <a:rPr lang="en-US" sz="1700" dirty="0" err="1"/>
              <a:t>regresison</a:t>
            </a:r>
            <a:r>
              <a:rPr lang="en-US" sz="1700" dirty="0"/>
              <a:t> model.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700" dirty="0"/>
              <a:t>Scale - Apply a scaler to all out predictors in the training dataset. This is required for the LASSO model.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700" dirty="0"/>
              <a:t>Cross Validation- This is needed to test how our model performs for different subsets of the data and variable selection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700" dirty="0"/>
              <a:t>Fit and Assess final model- We will fit on the training and testing of the dataset.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700" dirty="0" err="1"/>
              <a:t>Extarct</a:t>
            </a:r>
            <a:r>
              <a:rPr lang="en-US" sz="1700" dirty="0"/>
              <a:t> Features - </a:t>
            </a:r>
            <a:r>
              <a:rPr lang="en-US" sz="1700" dirty="0" err="1"/>
              <a:t>extarcts</a:t>
            </a:r>
            <a:r>
              <a:rPr lang="en-US" sz="1700" dirty="0"/>
              <a:t> the important features from the LASSO model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700" dirty="0"/>
              <a:t>Apply the Linear Regression model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700" dirty="0"/>
              <a:t>Assess the final results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Correlation</a:t>
            </a: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628650" y="5067337"/>
            <a:ext cx="7886700" cy="145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 lnSpcReduction="10000"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/>
              <a:t>GrLivArea</a:t>
            </a:r>
            <a:r>
              <a:rPr lang="en-US" sz="1800" dirty="0"/>
              <a:t>  has the highest correlation with Sales Price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The Neighborhood </a:t>
            </a:r>
            <a:r>
              <a:rPr lang="en-US" sz="1800" dirty="0" err="1"/>
              <a:t>Somerst</a:t>
            </a:r>
            <a:r>
              <a:rPr lang="en-US" sz="1800" dirty="0"/>
              <a:t> has the lowest correlation with Sales Prices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endParaRPr lang="en-US" sz="1800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</a:pP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* </a:t>
            </a:r>
            <a:r>
              <a:rPr lang="en-US" sz="1800" i="1" dirty="0"/>
              <a:t>Final result for </a:t>
            </a:r>
            <a:r>
              <a:rPr lang="en-US" sz="1800" i="1" dirty="0" err="1"/>
              <a:t>jtest</a:t>
            </a:r>
            <a:r>
              <a:rPr lang="en-US" sz="1800" i="1" dirty="0"/>
              <a:t> dataset</a:t>
            </a:r>
            <a:endParaRPr sz="18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788848-F19B-088B-C793-F83B3AE4D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73" y="645284"/>
            <a:ext cx="6332706" cy="38961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sldNum" idx="4294967295"/>
          </p:nvPr>
        </p:nvSpPr>
        <p:spPr>
          <a:xfrm>
            <a:off x="4462499" y="6356351"/>
            <a:ext cx="218998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9</a:t>
            </a:fld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606342" y="135490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ym typeface="Arial"/>
              </a:rPr>
              <a:t>High Cardinality Data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Least Absolute Shrinkage and Selection  (LASSO) Regression model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Variable Selector</a:t>
            </a:r>
          </a:p>
          <a:p>
            <a:pPr lvl="1"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Top Positive Predictors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Used for Linear Regression Model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Final Predictions</a:t>
            </a:r>
          </a:p>
          <a:p>
            <a:pPr lvl="1" indent="-457200">
              <a:lnSpc>
                <a:spcPct val="110000"/>
              </a:lnSpc>
              <a:spcBef>
                <a:spcPts val="0"/>
              </a:spcBef>
            </a:pPr>
            <a:endParaRPr lang="en-US" sz="1800" dirty="0"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pPr indent="-457200">
              <a:lnSpc>
                <a:spcPct val="110000"/>
              </a:lnSpc>
              <a:spcBef>
                <a:spcPts val="0"/>
              </a:spcBef>
            </a:pPr>
            <a:endParaRPr lang="en-US" sz="1800" dirty="0"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pPr lvl="1" indent="-457200">
              <a:lnSpc>
                <a:spcPct val="110000"/>
              </a:lnSpc>
              <a:spcBef>
                <a:spcPts val="0"/>
              </a:spcBef>
            </a:pPr>
            <a:endParaRPr lang="en-US" sz="1800" b="0" i="0" dirty="0">
              <a:effectLst/>
              <a:highlight>
                <a:srgbClr val="FFFFFF"/>
              </a:highlight>
              <a:latin typeface="Georgia" panose="02040502050405020303" pitchFamily="18" charset="0"/>
            </a:endParaRPr>
          </a:p>
          <a:p>
            <a:pPr indent="-457200">
              <a:lnSpc>
                <a:spcPct val="110000"/>
              </a:lnSpc>
              <a:spcBef>
                <a:spcPts val="0"/>
              </a:spcBef>
            </a:pPr>
            <a:endParaRPr lang="en-US" sz="1800" b="0" i="0" dirty="0">
              <a:effectLst/>
              <a:highlight>
                <a:srgbClr val="FFFFFF"/>
              </a:highlight>
              <a:latin typeface="Georgia" panose="02040502050405020303" pitchFamily="18" charset="0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755</Words>
  <Application>Microsoft Office PowerPoint</Application>
  <PresentationFormat>On-screen Show (4:3)</PresentationFormat>
  <Paragraphs>127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Georgia</vt:lpstr>
      <vt:lpstr>Office Theme</vt:lpstr>
      <vt:lpstr>PowerPoint Presentation</vt:lpstr>
      <vt:lpstr>Introduction</vt:lpstr>
      <vt:lpstr>The Data</vt:lpstr>
      <vt:lpstr>Data Exploration: Sales Price</vt:lpstr>
      <vt:lpstr>Data Exploration: Sales Price over Time</vt:lpstr>
      <vt:lpstr>Data Exploration: Sales Price by Neighborhood</vt:lpstr>
      <vt:lpstr>Data Preparation</vt:lpstr>
      <vt:lpstr>Correlation</vt:lpstr>
      <vt:lpstr>Project Description</vt:lpstr>
      <vt:lpstr>Analysis and Results</vt:lpstr>
      <vt:lpstr>Verification</vt:lpstr>
      <vt:lpstr>Conclusion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House Predictions using AMES dataset</dc:title>
  <dc:creator>Britni Epstein</dc:creator>
  <cp:lastModifiedBy>rudy MEZA</cp:lastModifiedBy>
  <cp:revision>10</cp:revision>
  <dcterms:modified xsi:type="dcterms:W3CDTF">2024-05-21T17:07:46Z</dcterms:modified>
</cp:coreProperties>
</file>