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8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7" d="100"/>
          <a:sy n="67" d="100"/>
        </p:scale>
        <p:origin x="1392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F5C29-4BF1-47A8-89F8-E3DB610FA87F}" type="datetimeFigureOut">
              <a:rPr lang="es-BO" smtClean="0"/>
              <a:pPr/>
              <a:t>03/08/2018</a:t>
            </a:fld>
            <a:endParaRPr lang="es-B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B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776CF-AA67-4977-B49E-D6018A1AD303}" type="slidenum">
              <a:rPr lang="es-BO" smtClean="0"/>
              <a:pPr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5537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B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80094-BF86-4322-A017-BECD950E1428}" type="slidenum">
              <a:rPr lang="es-BO" smtClean="0"/>
              <a:pPr/>
              <a:t>11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5004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C7BD-009C-42BA-B8A3-ED0623728783}" type="datetimeFigureOut">
              <a:rPr lang="es-BO" smtClean="0"/>
              <a:pPr/>
              <a:t>03/08/2018</a:t>
            </a:fld>
            <a:endParaRPr lang="es-BO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C7BD-009C-42BA-B8A3-ED0623728783}" type="datetimeFigureOut">
              <a:rPr lang="es-BO" smtClean="0"/>
              <a:pPr/>
              <a:t>03/08/2018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C7BD-009C-42BA-B8A3-ED0623728783}" type="datetimeFigureOut">
              <a:rPr lang="es-BO" smtClean="0"/>
              <a:pPr/>
              <a:t>03/08/2018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C7BD-009C-42BA-B8A3-ED0623728783}" type="datetimeFigureOut">
              <a:rPr lang="es-BO" smtClean="0"/>
              <a:pPr/>
              <a:t>03/08/2018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C7BD-009C-42BA-B8A3-ED0623728783}" type="datetimeFigureOut">
              <a:rPr lang="es-BO" smtClean="0"/>
              <a:pPr/>
              <a:t>03/08/2018</a:t>
            </a:fld>
            <a:endParaRPr lang="es-BO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889C7BD-009C-42BA-B8A3-ED0623728783}" type="datetimeFigureOut">
              <a:rPr lang="es-BO" smtClean="0"/>
              <a:pPr/>
              <a:t>03/08/2018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C7BD-009C-42BA-B8A3-ED0623728783}" type="datetimeFigureOut">
              <a:rPr lang="es-BO" smtClean="0"/>
              <a:pPr/>
              <a:t>03/08/2018</a:t>
            </a:fld>
            <a:endParaRPr lang="es-B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BO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C7BD-009C-42BA-B8A3-ED0623728783}" type="datetimeFigureOut">
              <a:rPr lang="es-BO" smtClean="0"/>
              <a:pPr/>
              <a:t>03/08/2018</a:t>
            </a:fld>
            <a:endParaRPr lang="es-B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C7BD-009C-42BA-B8A3-ED0623728783}" type="datetimeFigureOut">
              <a:rPr lang="es-BO" smtClean="0"/>
              <a:pPr/>
              <a:t>03/08/2018</a:t>
            </a:fld>
            <a:endParaRPr lang="es-B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C7BD-009C-42BA-B8A3-ED0623728783}" type="datetimeFigureOut">
              <a:rPr lang="es-BO" smtClean="0"/>
              <a:pPr/>
              <a:t>03/08/2018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B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889C7BD-009C-42BA-B8A3-ED0623728783}" type="datetimeFigureOut">
              <a:rPr lang="es-BO" smtClean="0"/>
              <a:pPr/>
              <a:t>03/08/2018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B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889C7BD-009C-42BA-B8A3-ED0623728783}" type="datetimeFigureOut">
              <a:rPr lang="es-BO" smtClean="0"/>
              <a:pPr/>
              <a:t>03/08/2018</a:t>
            </a:fld>
            <a:endParaRPr lang="es-B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BO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071802" y="5572140"/>
            <a:ext cx="5843606" cy="681038"/>
          </a:xfrm>
        </p:spPr>
        <p:txBody>
          <a:bodyPr>
            <a:noAutofit/>
          </a:bodyPr>
          <a:lstStyle/>
          <a:p>
            <a:r>
              <a:rPr lang="es-BO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INSTRUCTOR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RUDY SALVATIERRA            	RODRIGUEZ</a:t>
            </a:r>
            <a:endParaRPr lang="es-BO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5206" y="2643182"/>
            <a:ext cx="1643074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817528"/>
            <a:ext cx="142876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76156" y="4712822"/>
            <a:ext cx="2371724" cy="8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768" y="4000504"/>
            <a:ext cx="1638299" cy="1038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596" y="5373216"/>
            <a:ext cx="150019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4417" y="4071942"/>
            <a:ext cx="149226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81913" y="2614607"/>
            <a:ext cx="14763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11 CuadroTexto"/>
          <p:cNvSpPr txBox="1"/>
          <p:nvPr/>
        </p:nvSpPr>
        <p:spPr>
          <a:xfrm>
            <a:off x="280791" y="248816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b="1" dirty="0" smtClean="0">
                <a:latin typeface="Times New Roman" pitchFamily="18" charset="0"/>
                <a:cs typeface="Times New Roman" pitchFamily="18" charset="0"/>
              </a:rPr>
              <a:t>UBUNTU 10.4</a:t>
            </a:r>
            <a:endParaRPr lang="es-BO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13 Rectángulo"/>
          <p:cNvSpPr/>
          <p:nvPr/>
        </p:nvSpPr>
        <p:spPr>
          <a:xfrm>
            <a:off x="1418727" y="345455"/>
            <a:ext cx="6878050" cy="166199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4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CURSO DE FUNDAMENTOS Y ADMINISTRACION DE </a:t>
            </a:r>
          </a:p>
          <a:p>
            <a:pPr algn="ctr"/>
            <a:r>
              <a:rPr lang="es-ES" sz="34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  <a:r>
              <a:rPr lang="es-ES" sz="3400" b="1" spc="50" dirty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4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endParaRPr lang="es-BO" sz="34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402" y="3284369"/>
            <a:ext cx="2415593" cy="191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53" b="19095"/>
          <a:stretch/>
        </p:blipFill>
        <p:spPr bwMode="auto">
          <a:xfrm>
            <a:off x="4776156" y="3366758"/>
            <a:ext cx="2110591" cy="1229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589670" cy="4824536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s-ES" sz="2600" dirty="0" smtClean="0">
                <a:latin typeface="Times New Roman" pitchFamily="18" charset="0"/>
                <a:cs typeface="Times New Roman" pitchFamily="18" charset="0"/>
              </a:rPr>
              <a:t>Comando para conexión a una Base de Datos</a:t>
            </a:r>
          </a:p>
          <a:p>
            <a:pPr marL="357188" lvl="1" indent="-271463" algn="just" eaLnBrk="1" hangingPunct="1">
              <a:defRPr/>
            </a:pPr>
            <a:r>
              <a:rPr lang="es-E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$psql –d prueba</a:t>
            </a:r>
          </a:p>
          <a:p>
            <a:pPr marL="357188" lvl="1" indent="-271463" algn="just" eaLnBrk="1" hangingPunct="1">
              <a:defRPr/>
            </a:pPr>
            <a:r>
              <a:rPr lang="es-E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$psql --</a:t>
            </a:r>
            <a:r>
              <a:rPr lang="es-E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help</a:t>
            </a:r>
            <a:r>
              <a:rPr lang="es-E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Para mostrar todas la opciones</a:t>
            </a:r>
          </a:p>
          <a:p>
            <a:pPr lvl="1" algn="just" eaLnBrk="1" hangingPunct="1">
              <a:buFont typeface="Wingdings" pitchFamily="2" charset="2"/>
              <a:buNone/>
              <a:defRPr/>
            </a:pPr>
            <a:r>
              <a:rPr lang="es-E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Las opciones mas importantes</a:t>
            </a:r>
          </a:p>
          <a:p>
            <a:pPr marL="357188" lvl="1" indent="-271463" algn="just" eaLnBrk="1" hangingPunct="1">
              <a:defRPr/>
            </a:pPr>
            <a:r>
              <a:rPr lang="es-E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-d  o -W&lt;BD&gt;</a:t>
            </a:r>
            <a:r>
              <a:rPr lang="es-E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Base de datos al que se desea conectarse.</a:t>
            </a:r>
          </a:p>
          <a:p>
            <a:pPr marL="357188" lvl="1" indent="-271463" algn="just" eaLnBrk="1" hangingPunct="1">
              <a:defRPr/>
            </a:pPr>
            <a:r>
              <a:rPr lang="es-E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-f  &lt;archivo&gt; 	Cargar consultas desde un archivo script</a:t>
            </a:r>
          </a:p>
          <a:p>
            <a:pPr marL="357188" lvl="1" indent="-271463" algn="just" eaLnBrk="1" hangingPunct="1">
              <a:defRPr/>
            </a:pPr>
            <a:r>
              <a:rPr lang="es-E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-h &lt;Host&gt;	           Servidor de BD al que se desea conectar</a:t>
            </a:r>
          </a:p>
          <a:p>
            <a:pPr marL="357188" lvl="1" indent="-271463" algn="just" eaLnBrk="1" hangingPunct="1">
              <a:defRPr/>
            </a:pPr>
            <a:r>
              <a:rPr lang="es-E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-p &lt;puerto&gt;	Puerto del servidor de BDs</a:t>
            </a:r>
          </a:p>
          <a:p>
            <a:pPr marL="357188" lvl="1" indent="-271463" algn="just" eaLnBrk="1" hangingPunct="1">
              <a:defRPr/>
            </a:pPr>
            <a:r>
              <a:rPr lang="es-E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-U &lt;user&gt;</a:t>
            </a:r>
            <a:r>
              <a:rPr lang="es-E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Usuario de la BD con el que se quiere conectar</a:t>
            </a:r>
          </a:p>
          <a:p>
            <a:pPr lvl="1" eaLnBrk="1" hangingPunct="1">
              <a:defRPr/>
            </a:pPr>
            <a:endParaRPr lang="es-ES" sz="2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13 Rectángulo"/>
          <p:cNvSpPr/>
          <p:nvPr/>
        </p:nvSpPr>
        <p:spPr>
          <a:xfrm>
            <a:off x="415930" y="332656"/>
            <a:ext cx="8404865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4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POSTGRES:PRUEBAS DE CONECCION</a:t>
            </a:r>
            <a:endParaRPr lang="es-BO" sz="34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7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060" y="1496752"/>
            <a:ext cx="8501122" cy="5357850"/>
          </a:xfrm>
        </p:spPr>
        <p:txBody>
          <a:bodyPr>
            <a:normAutofit/>
          </a:bodyPr>
          <a:lstStyle/>
          <a:p>
            <a:r>
              <a:rPr lang="es-BO" sz="2600" dirty="0" smtClean="0">
                <a:latin typeface="Times New Roman" pitchFamily="18" charset="0"/>
                <a:cs typeface="Times New Roman" pitchFamily="18" charset="0"/>
              </a:rPr>
              <a:t>Para poder conectarnos pos cliente consola tendremos que ubicarnos en la siguiente dirección en el sistema.</a:t>
            </a:r>
          </a:p>
          <a:p>
            <a:endParaRPr lang="es-BO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s-BO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s-BO" sz="2600" dirty="0" smtClean="0">
                <a:latin typeface="Times New Roman" pitchFamily="18" charset="0"/>
                <a:cs typeface="Times New Roman" pitchFamily="18" charset="0"/>
              </a:rPr>
              <a:t>Luego si quisiéramos ingresar con este cliente colocamos la siguiente sentencia:</a:t>
            </a:r>
            <a:endParaRPr lang="es-BO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RUDY\Desktop\sshot-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427157"/>
            <a:ext cx="7429552" cy="857256"/>
          </a:xfrm>
          <a:prstGeom prst="rect">
            <a:avLst/>
          </a:prstGeom>
          <a:noFill/>
        </p:spPr>
      </p:pic>
      <p:pic>
        <p:nvPicPr>
          <p:cNvPr id="1029" name="Picture 5" descr="C:\Users\RUDY\Desktop\sshot-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4214818"/>
            <a:ext cx="8143932" cy="1071570"/>
          </a:xfrm>
          <a:prstGeom prst="rect">
            <a:avLst/>
          </a:prstGeom>
          <a:noFill/>
        </p:spPr>
      </p:pic>
      <p:sp>
        <p:nvSpPr>
          <p:cNvPr id="9" name="8 Elipse"/>
          <p:cNvSpPr/>
          <p:nvPr/>
        </p:nvSpPr>
        <p:spPr>
          <a:xfrm>
            <a:off x="2143107" y="5429264"/>
            <a:ext cx="2000264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Host </a:t>
            </a:r>
            <a:endParaRPr lang="es-BO" dirty="0"/>
          </a:p>
        </p:txBody>
      </p:sp>
      <p:sp>
        <p:nvSpPr>
          <p:cNvPr id="10" name="9 Elipse"/>
          <p:cNvSpPr/>
          <p:nvPr/>
        </p:nvSpPr>
        <p:spPr>
          <a:xfrm>
            <a:off x="4529140" y="5441857"/>
            <a:ext cx="2000264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Usuario</a:t>
            </a:r>
            <a:endParaRPr lang="es-BO" dirty="0"/>
          </a:p>
        </p:txBody>
      </p:sp>
      <p:sp>
        <p:nvSpPr>
          <p:cNvPr id="11" name="10 Elipse"/>
          <p:cNvSpPr/>
          <p:nvPr/>
        </p:nvSpPr>
        <p:spPr>
          <a:xfrm>
            <a:off x="6661761" y="5441857"/>
            <a:ext cx="2000264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Base de datos</a:t>
            </a:r>
            <a:endParaRPr lang="es-BO" dirty="0"/>
          </a:p>
        </p:txBody>
      </p:sp>
      <p:cxnSp>
        <p:nvCxnSpPr>
          <p:cNvPr id="13" name="12 Conector recto de flecha"/>
          <p:cNvCxnSpPr/>
          <p:nvPr/>
        </p:nvCxnSpPr>
        <p:spPr>
          <a:xfrm flipV="1">
            <a:off x="3889352" y="4786322"/>
            <a:ext cx="1364503" cy="76848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 flipV="1">
            <a:off x="6018418" y="4786322"/>
            <a:ext cx="696722" cy="655535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11" idx="0"/>
          </p:cNvCxnSpPr>
          <p:nvPr/>
        </p:nvCxnSpPr>
        <p:spPr>
          <a:xfrm flipV="1">
            <a:off x="7661893" y="4786322"/>
            <a:ext cx="482007" cy="655535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3 Rectángulo"/>
          <p:cNvSpPr/>
          <p:nvPr/>
        </p:nvSpPr>
        <p:spPr>
          <a:xfrm>
            <a:off x="369170" y="313117"/>
            <a:ext cx="8404865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4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POSTGRES:PRUEBAS DE CONECCION</a:t>
            </a:r>
            <a:endParaRPr lang="es-BO" sz="34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36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idx="1"/>
          </p:nvPr>
        </p:nvSpPr>
        <p:spPr>
          <a:xfrm>
            <a:off x="179512" y="1556792"/>
            <a:ext cx="8785100" cy="4896544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s-E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Ejemplos para conexión a una Base de Datos</a:t>
            </a:r>
          </a:p>
          <a:p>
            <a:pPr marL="442913" lvl="1" indent="-257175" algn="just" eaLnBrk="1" hangingPunct="1">
              <a:defRPr/>
            </a:pPr>
            <a:r>
              <a:rPr lang="es-ES" sz="25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$psql</a:t>
            </a:r>
            <a:r>
              <a:rPr lang="es-ES" sz="25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5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</a:t>
            </a:r>
            <a:r>
              <a:rPr lang="es-E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Conexión local la mas simple</a:t>
            </a:r>
          </a:p>
          <a:p>
            <a:pPr marL="442913" lvl="1" indent="-257175" algn="just" eaLnBrk="1" hangingPunct="1">
              <a:defRPr/>
            </a:pPr>
            <a:r>
              <a:rPr lang="es-ES" sz="25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$psql –d prueba</a:t>
            </a:r>
            <a:r>
              <a:rPr lang="es-ES" sz="25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500" b="1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s-E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Conexión local  a la BD prueba</a:t>
            </a:r>
          </a:p>
          <a:p>
            <a:pPr marL="442913" lvl="1" indent="-257175" algn="just" eaLnBrk="1" hangingPunct="1">
              <a:defRPr/>
            </a:pPr>
            <a:r>
              <a:rPr lang="es-ES" sz="25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$psql –U juan -d prueba   </a:t>
            </a:r>
            <a:r>
              <a:rPr lang="es-E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Conexión local como usuario Juan</a:t>
            </a:r>
          </a:p>
          <a:p>
            <a:pPr marL="442913" lvl="1" indent="-257175" algn="just" eaLnBrk="1" hangingPunct="1">
              <a:defRPr/>
            </a:pPr>
            <a:r>
              <a:rPr lang="es-ES" sz="25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$psql –U juan –W -d prueba </a:t>
            </a:r>
            <a:r>
              <a:rPr lang="es-E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Conexión local y le pide mas 					        el promtp del password</a:t>
            </a:r>
          </a:p>
          <a:p>
            <a:pPr marL="442913" lvl="1" indent="-257175" algn="just" eaLnBrk="1" hangingPunct="1">
              <a:defRPr/>
            </a:pPr>
            <a:r>
              <a:rPr lang="es-ES" sz="25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$psql –h 192.168.2.11 -U juan -d prueba</a:t>
            </a:r>
            <a:r>
              <a:rPr lang="es-ES" sz="25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Conexión remota al servidor de BDs 	192.168.2.11 como 	usuario Juan</a:t>
            </a:r>
          </a:p>
          <a:p>
            <a:pPr marL="442913" lvl="1" indent="-257175" algn="just" eaLnBrk="1" hangingPunct="1">
              <a:defRPr/>
            </a:pPr>
            <a:r>
              <a:rPr lang="es-ES" sz="25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$psql –192.168.2.11 -U juan –p 5432 -d prueba</a:t>
            </a:r>
            <a:r>
              <a:rPr lang="es-E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Conexión remota al servidor de BDs </a:t>
            </a:r>
            <a:r>
              <a:rPr lang="es-ES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por el puerto estándar 5432</a:t>
            </a:r>
          </a:p>
        </p:txBody>
      </p:sp>
      <p:sp>
        <p:nvSpPr>
          <p:cNvPr id="7" name="13 Rectángulo"/>
          <p:cNvSpPr/>
          <p:nvPr/>
        </p:nvSpPr>
        <p:spPr>
          <a:xfrm>
            <a:off x="369629" y="332656"/>
            <a:ext cx="8404865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4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POSTGRES:PRUEBAS DE CONECCION</a:t>
            </a:r>
            <a:endParaRPr lang="es-BO" sz="34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52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idx="1"/>
          </p:nvPr>
        </p:nvSpPr>
        <p:spPr>
          <a:xfrm>
            <a:off x="323528" y="1601118"/>
            <a:ext cx="8571805" cy="525688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Interacción con la BD después de la Conexión</a:t>
            </a:r>
          </a:p>
          <a:p>
            <a:pPr lvl="1" algn="just" eaLnBrk="1" hangingPunct="1">
              <a:defRPr/>
            </a:pPr>
            <a:r>
              <a:rPr lang="es-ES" sz="2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prueba=&gt;    </a:t>
            </a:r>
            <a:r>
              <a:rPr lang="es-E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Promtp que indica conexión a la BD prueba</a:t>
            </a:r>
          </a:p>
          <a:p>
            <a:pPr lvl="1" algn="just" eaLnBrk="1" hangingPunct="1">
              <a:defRPr/>
            </a:pPr>
            <a:r>
              <a:rPr lang="es-ES" sz="2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prueba=&gt;\?</a:t>
            </a:r>
            <a:r>
              <a:rPr lang="es-ES" sz="2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Muestra opciones de ayuda, entre las mas			     importantes:</a:t>
            </a:r>
          </a:p>
          <a:p>
            <a:pPr lvl="2" algn="just" eaLnBrk="1" hangingPunct="1">
              <a:buFont typeface="Wingdings" pitchFamily="2" charset="2"/>
              <a:buNone/>
              <a:defRPr/>
            </a:pPr>
            <a:r>
              <a:rPr lang="es-ES" sz="2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\c &lt;BD&gt;</a:t>
            </a:r>
            <a:r>
              <a:rPr lang="es-ES" sz="2600" dirty="0" smtClean="0">
                <a:latin typeface="Times New Roman" pitchFamily="18" charset="0"/>
                <a:cs typeface="Times New Roman" pitchFamily="18" charset="0"/>
              </a:rPr>
              <a:t>	     Permite conectar a otra base de datos</a:t>
            </a:r>
          </a:p>
          <a:p>
            <a:pPr lvl="2" algn="just" eaLnBrk="1" hangingPunct="1">
              <a:buFont typeface="Wingdings" pitchFamily="2" charset="2"/>
              <a:buNone/>
              <a:defRPr/>
            </a:pPr>
            <a:r>
              <a:rPr lang="es-ES" sz="2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\d &lt;</a:t>
            </a:r>
            <a:r>
              <a:rPr lang="es-ES" sz="2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s-ES" sz="2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&gt;   </a:t>
            </a:r>
            <a:r>
              <a:rPr lang="es-ES" sz="2600" dirty="0" smtClean="0">
                <a:latin typeface="Times New Roman" pitchFamily="18" charset="0"/>
                <a:cs typeface="Times New Roman" pitchFamily="18" charset="0"/>
              </a:rPr>
              <a:t>Muestra descripción de la tabla dada</a:t>
            </a:r>
          </a:p>
          <a:p>
            <a:pPr lvl="2" algn="just" eaLnBrk="1" hangingPunct="1">
              <a:buFont typeface="Wingdings" pitchFamily="2" charset="2"/>
              <a:buNone/>
              <a:defRPr/>
            </a:pPr>
            <a:r>
              <a:rPr lang="es-ES" sz="2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\d{</a:t>
            </a:r>
            <a:r>
              <a:rPr lang="es-ES" sz="2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t|i|s|v</a:t>
            </a:r>
            <a:r>
              <a:rPr lang="es-ES" sz="2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s-E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600" dirty="0" smtClean="0">
                <a:latin typeface="Times New Roman" pitchFamily="18" charset="0"/>
                <a:cs typeface="Times New Roman" pitchFamily="18" charset="0"/>
              </a:rPr>
              <a:t>   Lista tablas, índices, secuencias y vistas 	</a:t>
            </a:r>
            <a:r>
              <a:rPr lang="es-E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600" dirty="0" smtClean="0">
                <a:latin typeface="Times New Roman" pitchFamily="18" charset="0"/>
                <a:cs typeface="Times New Roman" pitchFamily="18" charset="0"/>
              </a:rPr>
              <a:t>   		     respectivamente</a:t>
            </a:r>
          </a:p>
          <a:p>
            <a:pPr lvl="2" algn="just" eaLnBrk="1" hangingPunct="1">
              <a:buFont typeface="Wingdings" pitchFamily="2" charset="2"/>
              <a:buNone/>
              <a:defRPr/>
            </a:pPr>
            <a:r>
              <a:rPr lang="es-ES" sz="2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\</a:t>
            </a:r>
            <a:r>
              <a:rPr lang="es-ES" sz="2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s-ES" sz="2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E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600" dirty="0" smtClean="0">
                <a:latin typeface="Times New Roman" pitchFamily="18" charset="0"/>
                <a:cs typeface="Times New Roman" pitchFamily="18" charset="0"/>
              </a:rPr>
              <a:t>    Lista funciones</a:t>
            </a:r>
          </a:p>
        </p:txBody>
      </p:sp>
      <p:sp>
        <p:nvSpPr>
          <p:cNvPr id="7" name="13 Rectángulo"/>
          <p:cNvSpPr/>
          <p:nvPr/>
        </p:nvSpPr>
        <p:spPr>
          <a:xfrm>
            <a:off x="1974683" y="332656"/>
            <a:ext cx="5557933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4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POSTGRES:SENTENCIAS</a:t>
            </a:r>
            <a:endParaRPr lang="es-BO" sz="34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50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idx="1"/>
          </p:nvPr>
        </p:nvSpPr>
        <p:spPr>
          <a:xfrm>
            <a:off x="395536" y="1744018"/>
            <a:ext cx="8424862" cy="442128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Interacción con la BD después de la Conexión</a:t>
            </a:r>
            <a:endParaRPr lang="es-ES" sz="3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714375" lvl="2" indent="-528638">
              <a:buNone/>
              <a:defRPr/>
            </a:pPr>
            <a:r>
              <a:rPr lang="es-ES" sz="2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\l	</a:t>
            </a:r>
            <a:r>
              <a:rPr lang="es-ES" sz="2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ES" sz="2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E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600" dirty="0" smtClean="0">
                <a:latin typeface="Times New Roman" pitchFamily="18" charset="0"/>
                <a:cs typeface="Times New Roman" pitchFamily="18" charset="0"/>
              </a:rPr>
              <a:t>    Lista </a:t>
            </a:r>
            <a:r>
              <a:rPr lang="es-ES" sz="2600" dirty="0">
                <a:latin typeface="Times New Roman" pitchFamily="18" charset="0"/>
                <a:cs typeface="Times New Roman" pitchFamily="18" charset="0"/>
              </a:rPr>
              <a:t>todas las BDs del servidor</a:t>
            </a:r>
          </a:p>
          <a:p>
            <a:pPr marL="714375" lvl="2" indent="-528638">
              <a:buNone/>
              <a:defRPr/>
            </a:pPr>
            <a:r>
              <a:rPr lang="es-ES" sz="2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\i	&lt;</a:t>
            </a:r>
            <a:r>
              <a:rPr lang="es-ES" sz="2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archivo&gt;</a:t>
            </a:r>
            <a:r>
              <a:rPr lang="es-ES" sz="2600" dirty="0" smtClean="0">
                <a:latin typeface="Times New Roman" pitchFamily="18" charset="0"/>
                <a:cs typeface="Times New Roman" pitchFamily="18" charset="0"/>
              </a:rPr>
              <a:t> Ejecuta </a:t>
            </a:r>
            <a:r>
              <a:rPr lang="es-ES" sz="2600" dirty="0">
                <a:latin typeface="Times New Roman" pitchFamily="18" charset="0"/>
                <a:cs typeface="Times New Roman" pitchFamily="18" charset="0"/>
              </a:rPr>
              <a:t>consultas desde un archivo, similar a </a:t>
            </a:r>
            <a:r>
              <a:rPr lang="es-ES" sz="2600" dirty="0" smtClean="0">
                <a:latin typeface="Times New Roman" pitchFamily="18" charset="0"/>
                <a:cs typeface="Times New Roman" pitchFamily="18" charset="0"/>
              </a:rPr>
              <a:t>              		     la  opción </a:t>
            </a:r>
            <a:r>
              <a:rPr lang="es-ES" sz="2600" dirty="0">
                <a:latin typeface="Times New Roman" pitchFamily="18" charset="0"/>
                <a:cs typeface="Times New Roman" pitchFamily="18" charset="0"/>
              </a:rPr>
              <a:t>‘–f’ del comando </a:t>
            </a:r>
            <a:r>
              <a:rPr lang="es-ES" sz="2600" dirty="0" smtClean="0">
                <a:latin typeface="Times New Roman" pitchFamily="18" charset="0"/>
                <a:cs typeface="Times New Roman" pitchFamily="18" charset="0"/>
              </a:rPr>
              <a:t>psql.</a:t>
            </a:r>
            <a:endParaRPr lang="es-ES" sz="2600" dirty="0">
              <a:latin typeface="Times New Roman" pitchFamily="18" charset="0"/>
              <a:cs typeface="Times New Roman" pitchFamily="18" charset="0"/>
            </a:endParaRPr>
          </a:p>
          <a:p>
            <a:pPr marL="714375" lvl="2" indent="-528638">
              <a:buNone/>
              <a:defRPr/>
            </a:pPr>
            <a:r>
              <a:rPr lang="es-ES" sz="2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\z</a:t>
            </a:r>
            <a:r>
              <a:rPr lang="es-ES" sz="2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ES" sz="2600" dirty="0" smtClean="0">
                <a:latin typeface="Times New Roman" pitchFamily="18" charset="0"/>
                <a:cs typeface="Times New Roman" pitchFamily="18" charset="0"/>
              </a:rPr>
              <a:t>	           </a:t>
            </a:r>
            <a:r>
              <a:rPr lang="es-ES" sz="2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ES" sz="2600" dirty="0" smtClean="0">
                <a:latin typeface="Times New Roman" pitchFamily="18" charset="0"/>
                <a:cs typeface="Times New Roman" pitchFamily="18" charset="0"/>
              </a:rPr>
              <a:t>Muestra </a:t>
            </a:r>
            <a:r>
              <a:rPr lang="es-ES" sz="2600" dirty="0">
                <a:latin typeface="Times New Roman" pitchFamily="18" charset="0"/>
                <a:cs typeface="Times New Roman" pitchFamily="18" charset="0"/>
              </a:rPr>
              <a:t>los permisos respecto a una </a:t>
            </a:r>
            <a:r>
              <a:rPr lang="es-ES" sz="2600" dirty="0" smtClean="0">
                <a:latin typeface="Times New Roman" pitchFamily="18" charset="0"/>
                <a:cs typeface="Times New Roman" pitchFamily="18" charset="0"/>
              </a:rPr>
              <a:t>tabla.</a:t>
            </a:r>
            <a:endParaRPr lang="es-ES" sz="2600" dirty="0">
              <a:latin typeface="Times New Roman" pitchFamily="18" charset="0"/>
              <a:cs typeface="Times New Roman" pitchFamily="18" charset="0"/>
            </a:endParaRPr>
          </a:p>
          <a:p>
            <a:pPr marL="714375" lvl="2" indent="-528638">
              <a:buNone/>
              <a:defRPr/>
            </a:pPr>
            <a:r>
              <a:rPr lang="es-ES" sz="2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\h	&lt;</a:t>
            </a:r>
            <a:r>
              <a:rPr lang="es-ES" sz="26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cmd</a:t>
            </a:r>
            <a:r>
              <a:rPr lang="es-ES" sz="2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SQL&gt;</a:t>
            </a:r>
            <a:r>
              <a:rPr lang="es-ES" sz="2600" dirty="0">
                <a:latin typeface="Times New Roman" pitchFamily="18" charset="0"/>
                <a:cs typeface="Times New Roman" pitchFamily="18" charset="0"/>
              </a:rPr>
              <a:t>	Muestra ayuda en la sintaxis de un </a:t>
            </a:r>
            <a:r>
              <a:rPr lang="es-ES" sz="2600" dirty="0" smtClean="0">
                <a:latin typeface="Times New Roman" pitchFamily="18" charset="0"/>
                <a:cs typeface="Times New Roman" pitchFamily="18" charset="0"/>
              </a:rPr>
              <a:t>				comando SQL.</a:t>
            </a:r>
            <a:endParaRPr lang="es-ES" sz="2600" dirty="0">
              <a:latin typeface="Times New Roman" pitchFamily="18" charset="0"/>
              <a:cs typeface="Times New Roman" pitchFamily="18" charset="0"/>
            </a:endParaRPr>
          </a:p>
          <a:p>
            <a:pPr marL="714375" lvl="2" indent="-528638">
              <a:buNone/>
              <a:defRPr/>
            </a:pPr>
            <a:r>
              <a:rPr lang="es-ES" sz="2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\q</a:t>
            </a:r>
            <a:r>
              <a:rPr lang="es-ES" sz="26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s-ES" sz="2600" dirty="0" smtClean="0">
                <a:latin typeface="Times New Roman" pitchFamily="18" charset="0"/>
                <a:cs typeface="Times New Roman" pitchFamily="18" charset="0"/>
              </a:rPr>
              <a:t>    Salir </a:t>
            </a:r>
            <a:r>
              <a:rPr lang="es-ES" sz="2600" dirty="0">
                <a:latin typeface="Times New Roman" pitchFamily="18" charset="0"/>
                <a:cs typeface="Times New Roman" pitchFamily="18" charset="0"/>
              </a:rPr>
              <a:t>de la BD</a:t>
            </a:r>
          </a:p>
        </p:txBody>
      </p:sp>
      <p:sp>
        <p:nvSpPr>
          <p:cNvPr id="7" name="13 Rectángulo"/>
          <p:cNvSpPr/>
          <p:nvPr/>
        </p:nvSpPr>
        <p:spPr>
          <a:xfrm>
            <a:off x="1974683" y="332656"/>
            <a:ext cx="5557933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4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POSTGRES:SENTENCIAS</a:t>
            </a:r>
            <a:endParaRPr lang="es-BO" sz="34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84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idx="1"/>
          </p:nvPr>
        </p:nvSpPr>
        <p:spPr>
          <a:xfrm>
            <a:off x="395536" y="1595093"/>
            <a:ext cx="8427789" cy="4786235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Antes, crear una base de datos y usuario en el Servidor local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	1. Conectarse como root a la maquina local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	 	</a:t>
            </a:r>
            <a:r>
              <a:rPr lang="es-E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#su postgres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	2. Conectarse con la base de datos template1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 	         </a:t>
            </a:r>
            <a:r>
              <a:rPr lang="es-E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$psql –d template1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	3. Crear una base de datos dentro de template1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	          </a:t>
            </a:r>
            <a:r>
              <a:rPr lang="es-E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template1=#create database prueba;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	4. Crear un usuario llamado prueba con password prueba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s-E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template1=#create user prueba with encrypted password     ‘prueba’;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	6. 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permite salir </a:t>
            </a:r>
            <a:endParaRPr lang="es-E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s-E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template1</a:t>
            </a:r>
            <a:r>
              <a:rPr lang="es-E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=#\q </a:t>
            </a:r>
            <a:endParaRPr lang="es-ES" sz="24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	7. 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para cambiar de usuario </a:t>
            </a:r>
            <a:r>
              <a:rPr lang="es-E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$exit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6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5" name="13 Rectángulo"/>
          <p:cNvSpPr/>
          <p:nvPr/>
        </p:nvSpPr>
        <p:spPr>
          <a:xfrm>
            <a:off x="2680006" y="332656"/>
            <a:ext cx="4147289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4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POSTGRES:LINUX</a:t>
            </a:r>
            <a:endParaRPr lang="es-BO" sz="34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91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23528" y="1556792"/>
            <a:ext cx="8640960" cy="5473844"/>
          </a:xfrm>
        </p:spPr>
        <p:txBody>
          <a:bodyPr>
            <a:normAutofit/>
          </a:bodyPr>
          <a:lstStyle/>
          <a:p>
            <a:pPr algn="just"/>
            <a:r>
              <a:rPr lang="es-BO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poder eliminar un objeto  ya sea base de datos, usuarios, tablas se utiliza el comando DROP de la siguiente manera:</a:t>
            </a:r>
          </a:p>
          <a:p>
            <a:pPr algn="just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DROP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[NOMBRE DE LA BASE DE DATOS];</a:t>
            </a:r>
          </a:p>
          <a:p>
            <a:pPr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DROP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USUARIO[NOMBRE DEL USUARIO];</a:t>
            </a:r>
          </a:p>
          <a:p>
            <a:pPr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DROP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TABLE[NOMBRE DE LA TABLA];</a:t>
            </a:r>
            <a:endParaRPr lang="es-BO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BO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poder modificar datos de un objeto ya sea base de datos usuarios, tablas se utiliza la sentencia ALTER</a:t>
            </a:r>
          </a:p>
          <a:p>
            <a:pPr>
              <a:buNone/>
            </a:pPr>
            <a:r>
              <a:rPr lang="es-BO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ALTER  </a:t>
            </a:r>
            <a:r>
              <a:rPr lang="es-BO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prueba RENAME prueba1;</a:t>
            </a:r>
          </a:p>
          <a:p>
            <a:pPr>
              <a:buNone/>
            </a:pPr>
            <a:r>
              <a:rPr lang="es-BO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ALTER  </a:t>
            </a:r>
            <a:r>
              <a:rPr lang="es-BO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 "prueba" PASSWORD 'prueba';</a:t>
            </a:r>
          </a:p>
          <a:p>
            <a:pPr>
              <a:buNone/>
            </a:pPr>
            <a:r>
              <a:rPr lang="es-BO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ALTER  </a:t>
            </a:r>
            <a:r>
              <a:rPr lang="es-BO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"prueba" PASSWORD 'prueba';</a:t>
            </a:r>
          </a:p>
          <a:p>
            <a:pPr>
              <a:buNone/>
            </a:pPr>
            <a:r>
              <a:rPr lang="es-BO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ALTER  </a:t>
            </a:r>
            <a:r>
              <a:rPr lang="es-BO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prueba RENAME prueba1;</a:t>
            </a:r>
          </a:p>
          <a:p>
            <a:pPr>
              <a:buNone/>
            </a:pPr>
            <a:r>
              <a:rPr lang="es-BO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ALTER  </a:t>
            </a:r>
            <a:r>
              <a:rPr lang="es-BO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prueba RENAME prueba1;</a:t>
            </a:r>
          </a:p>
          <a:p>
            <a:pPr>
              <a:buNone/>
            </a:pPr>
            <a:endParaRPr lang="es-BO" dirty="0" smtClean="0"/>
          </a:p>
          <a:p>
            <a:pPr>
              <a:buNone/>
            </a:pPr>
            <a:endParaRPr lang="es-BO" dirty="0" smtClean="0"/>
          </a:p>
          <a:p>
            <a:pPr>
              <a:buNone/>
            </a:pPr>
            <a:endParaRPr lang="es-BO" dirty="0" smtClean="0"/>
          </a:p>
          <a:p>
            <a:pPr>
              <a:buNone/>
            </a:pPr>
            <a:endParaRPr lang="es-BO" dirty="0"/>
          </a:p>
        </p:txBody>
      </p:sp>
      <p:sp>
        <p:nvSpPr>
          <p:cNvPr id="5" name="13 Rectángulo"/>
          <p:cNvSpPr/>
          <p:nvPr/>
        </p:nvSpPr>
        <p:spPr>
          <a:xfrm>
            <a:off x="1355928" y="332656"/>
            <a:ext cx="6795450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4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POSTGRES:ADMINISTRACION</a:t>
            </a:r>
            <a:endParaRPr lang="es-BO" sz="34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65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282352" y="1385888"/>
            <a:ext cx="8682136" cy="5472112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s-ES" sz="2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Que es PostgreSQL?</a:t>
            </a:r>
          </a:p>
          <a:p>
            <a:pPr lvl="1"/>
            <a:r>
              <a:rPr lang="es-BO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Sistema </a:t>
            </a:r>
            <a:r>
              <a:rPr lang="es-BO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es-BO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gestión de </a:t>
            </a:r>
            <a:r>
              <a:rPr lang="es-BO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bases de </a:t>
            </a:r>
            <a:r>
              <a:rPr lang="es-BO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datos.</a:t>
            </a:r>
          </a:p>
          <a:p>
            <a:pPr lvl="1"/>
            <a:r>
              <a:rPr lang="es-BO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Licencia </a:t>
            </a:r>
            <a:r>
              <a:rPr lang="es-BO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BSD </a:t>
            </a:r>
            <a:r>
              <a:rPr lang="es-BO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(Berkeley SoftwareDistribution)</a:t>
            </a:r>
            <a:endParaRPr lang="es-BO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s-BO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Parecida OpenSSLo la MIT License</a:t>
            </a:r>
            <a:endParaRPr lang="es-BO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40968"/>
            <a:ext cx="6120680" cy="3153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13 Rectángulo"/>
          <p:cNvSpPr/>
          <p:nvPr/>
        </p:nvSpPr>
        <p:spPr>
          <a:xfrm>
            <a:off x="671634" y="260648"/>
            <a:ext cx="774481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POSTGRES:PRIMEROS PASOS</a:t>
            </a:r>
            <a:endParaRPr lang="es-BO" sz="40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68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6861" y="1628800"/>
            <a:ext cx="8503920" cy="4572000"/>
          </a:xfrm>
        </p:spPr>
        <p:txBody>
          <a:bodyPr>
            <a:normAutofit fontScale="92500" lnSpcReduction="10000"/>
          </a:bodyPr>
          <a:lstStyle/>
          <a:p>
            <a:pPr algn="just">
              <a:defRPr/>
            </a:pPr>
            <a:r>
              <a:rPr lang="es-ES" sz="2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Características de PostgreSQL</a:t>
            </a:r>
          </a:p>
          <a:p>
            <a:pPr lvl="1" algn="just">
              <a:defRPr/>
            </a:pPr>
            <a:r>
              <a:rPr lang="es-E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Object-Relational, en PostgreSQL cada tabla es definida como una clase, puede implementar la herencia</a:t>
            </a:r>
          </a:p>
          <a:p>
            <a:pPr lvl="1" algn="just">
              <a:defRPr/>
            </a:pPr>
            <a:r>
              <a:rPr lang="es-E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Uso de estándares SQL92, SQL99, etc.</a:t>
            </a:r>
          </a:p>
          <a:p>
            <a:pPr lvl="1" algn="just">
              <a:defRPr/>
            </a:pPr>
            <a:r>
              <a:rPr lang="es-E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Código abierto, es una de RDBMS de código abierto mas grande en la actualidad.</a:t>
            </a:r>
          </a:p>
          <a:p>
            <a:pPr lvl="1" algn="just">
              <a:defRPr/>
            </a:pPr>
            <a:r>
              <a:rPr lang="es-E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Procesamiento de transacciones</a:t>
            </a:r>
          </a:p>
          <a:p>
            <a:pPr lvl="1" algn="just">
              <a:defRPr/>
            </a:pPr>
            <a:r>
              <a:rPr lang="es-E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Integridad </a:t>
            </a:r>
            <a:r>
              <a:rPr lang="es-E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referencial</a:t>
            </a:r>
          </a:p>
          <a:p>
            <a:pPr lvl="1" algn="just">
              <a:defRPr/>
            </a:pPr>
            <a:r>
              <a:rPr lang="es-BO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Herencia </a:t>
            </a:r>
            <a:r>
              <a:rPr lang="es-BO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es-BO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tablas.</a:t>
            </a:r>
          </a:p>
          <a:p>
            <a:pPr lvl="1" algn="just">
              <a:defRPr/>
            </a:pPr>
            <a:r>
              <a:rPr lang="es-BO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Sistema de reglas.</a:t>
            </a:r>
          </a:p>
          <a:p>
            <a:pPr lvl="1" algn="just">
              <a:defRPr/>
            </a:pPr>
            <a:r>
              <a:rPr lang="es-BO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varios </a:t>
            </a:r>
            <a:r>
              <a:rPr lang="es-BO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lenguajes procedurales</a:t>
            </a:r>
          </a:p>
        </p:txBody>
      </p:sp>
      <p:sp>
        <p:nvSpPr>
          <p:cNvPr id="5" name="13 Rectángulo"/>
          <p:cNvSpPr/>
          <p:nvPr/>
        </p:nvSpPr>
        <p:spPr>
          <a:xfrm>
            <a:off x="586189" y="260648"/>
            <a:ext cx="820288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POSTGRES:CARACTERISTICAS</a:t>
            </a:r>
            <a:endParaRPr lang="es-BO" sz="40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98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s-ES" sz="2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Características de PostgreSQL</a:t>
            </a:r>
          </a:p>
          <a:p>
            <a:pPr lvl="1" algn="just">
              <a:defRPr/>
            </a:pPr>
            <a:r>
              <a:rPr lang="es-BO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BO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arios lenguajes procedurales</a:t>
            </a:r>
          </a:p>
          <a:p>
            <a:pPr lvl="1" algn="just">
              <a:defRPr/>
            </a:pPr>
            <a:r>
              <a:rPr lang="es-BO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Índices </a:t>
            </a:r>
            <a:r>
              <a:rPr lang="es-BO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compuestos, únicos, parciales, funcionales (sobre </a:t>
            </a:r>
            <a:r>
              <a:rPr lang="es-BO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funciones).</a:t>
            </a:r>
          </a:p>
          <a:p>
            <a:pPr lvl="1" algn="just">
              <a:defRPr/>
            </a:pPr>
            <a:r>
              <a:rPr lang="es-BO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Escritura </a:t>
            </a:r>
            <a:r>
              <a:rPr lang="es-BO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adelantada de registros (</a:t>
            </a:r>
            <a:r>
              <a:rPr lang="es-BO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WAL)</a:t>
            </a:r>
          </a:p>
          <a:p>
            <a:pPr lvl="1" algn="just">
              <a:defRPr/>
            </a:pPr>
            <a:r>
              <a:rPr lang="es-BO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Juegos </a:t>
            </a:r>
            <a:r>
              <a:rPr lang="es-BO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 caracteres </a:t>
            </a:r>
            <a:r>
              <a:rPr lang="es-BO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internacionales.</a:t>
            </a:r>
          </a:p>
          <a:p>
            <a:pPr lvl="1" algn="just">
              <a:defRPr/>
            </a:pPr>
            <a:r>
              <a:rPr lang="es-BO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Características </a:t>
            </a:r>
            <a:r>
              <a:rPr lang="es-BO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para la integridad de los datos</a:t>
            </a:r>
            <a:r>
              <a:rPr lang="es-BO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,.</a:t>
            </a:r>
          </a:p>
          <a:p>
            <a:pPr lvl="1" algn="just">
              <a:defRPr/>
            </a:pPr>
            <a:r>
              <a:rPr lang="es-BO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Interfaces </a:t>
            </a:r>
            <a:r>
              <a:rPr lang="es-BO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 programación para Java (JDBC), ODBC, Perl, Python, </a:t>
            </a:r>
            <a:r>
              <a:rPr lang="es-BO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Ruby,C</a:t>
            </a:r>
            <a:r>
              <a:rPr lang="es-BO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C++, PHP, </a:t>
            </a:r>
            <a:r>
              <a:rPr lang="es-BO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Lisp</a:t>
            </a:r>
            <a:r>
              <a:rPr lang="es-BO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BO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Scheme</a:t>
            </a:r>
            <a:r>
              <a:rPr lang="es-BO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y </a:t>
            </a:r>
            <a:r>
              <a:rPr lang="es-BO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Qtsolo</a:t>
            </a:r>
            <a:r>
              <a:rPr lang="es-BO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para nombrar algunas</a:t>
            </a:r>
          </a:p>
          <a:p>
            <a:pPr lvl="1" algn="just">
              <a:defRPr/>
            </a:pPr>
            <a:endParaRPr lang="es-BO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13 Rectángulo"/>
          <p:cNvSpPr/>
          <p:nvPr/>
        </p:nvSpPr>
        <p:spPr>
          <a:xfrm>
            <a:off x="586189" y="260648"/>
            <a:ext cx="820288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POSTGRES:CARACTERISTICAS</a:t>
            </a:r>
            <a:endParaRPr lang="es-BO" sz="40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43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700808"/>
            <a:ext cx="4038600" cy="4533900"/>
          </a:xfrm>
        </p:spPr>
        <p:txBody>
          <a:bodyPr/>
          <a:lstStyle/>
          <a:p>
            <a:pPr lvl="1" eaLnBrk="1" hangingPunct="1">
              <a:defRPr/>
            </a:pPr>
            <a:r>
              <a:rPr lang="es-E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  <a:p>
            <a:pPr lvl="1" eaLnBrk="1" hangingPunct="1">
              <a:defRPr/>
            </a:pPr>
            <a:r>
              <a:rPr lang="es-E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endParaRPr lang="es-ES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es-E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s-E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E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relacion</a:t>
            </a:r>
            <a:r>
              <a:rPr lang="es-E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File, Clase)</a:t>
            </a:r>
          </a:p>
          <a:p>
            <a:pPr lvl="1" eaLnBrk="1" hangingPunct="1">
              <a:defRPr/>
            </a:pPr>
            <a:r>
              <a:rPr lang="es-E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Row</a:t>
            </a:r>
            <a:endParaRPr lang="es-ES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es-E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</a:t>
            </a:r>
          </a:p>
          <a:p>
            <a:pPr lvl="1" eaLnBrk="1" hangingPunct="1">
              <a:defRPr/>
            </a:pPr>
            <a:r>
              <a:rPr lang="es-E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endParaRPr lang="es-ES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endParaRPr lang="es-ES" dirty="0" smtClean="0"/>
          </a:p>
        </p:txBody>
      </p:sp>
      <p:sp>
        <p:nvSpPr>
          <p:cNvPr id="7578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72000" y="1700808"/>
            <a:ext cx="4038600" cy="4533900"/>
          </a:xfrm>
        </p:spPr>
        <p:txBody>
          <a:bodyPr>
            <a:normAutofit/>
          </a:bodyPr>
          <a:lstStyle/>
          <a:p>
            <a:pPr lvl="1" eaLnBrk="1" hangingPunct="1">
              <a:defRPr/>
            </a:pPr>
            <a:r>
              <a:rPr lang="es-E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</a:p>
          <a:p>
            <a:pPr lvl="1" eaLnBrk="1" hangingPunct="1">
              <a:defRPr/>
            </a:pPr>
            <a:r>
              <a:rPr lang="es-E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Postmaster</a:t>
            </a:r>
            <a:endParaRPr lang="es-ES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es-E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Transaction</a:t>
            </a:r>
            <a:endParaRPr lang="es-ES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es-E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Commit</a:t>
            </a:r>
            <a:endParaRPr lang="es-ES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es-E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Rollback</a:t>
            </a:r>
            <a:endParaRPr lang="es-ES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es-E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Index</a:t>
            </a:r>
            <a:endParaRPr lang="es-ES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es-E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s-E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set</a:t>
            </a:r>
          </a:p>
        </p:txBody>
      </p:sp>
      <p:sp>
        <p:nvSpPr>
          <p:cNvPr id="6" name="13 Rectángulo"/>
          <p:cNvSpPr/>
          <p:nvPr/>
        </p:nvSpPr>
        <p:spPr>
          <a:xfrm>
            <a:off x="971600" y="332656"/>
            <a:ext cx="74430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POSTGRES:TERMINOLOGIA</a:t>
            </a:r>
            <a:endParaRPr lang="es-BO" sz="40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29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UDY\Desktop\sshot-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8541" y="1628800"/>
            <a:ext cx="7287676" cy="4567743"/>
          </a:xfrm>
          <a:prstGeom prst="rect">
            <a:avLst/>
          </a:prstGeom>
          <a:noFill/>
        </p:spPr>
      </p:pic>
      <p:sp>
        <p:nvSpPr>
          <p:cNvPr id="5" name="13 Rectángulo"/>
          <p:cNvSpPr/>
          <p:nvPr/>
        </p:nvSpPr>
        <p:spPr>
          <a:xfrm>
            <a:off x="1088541" y="260648"/>
            <a:ext cx="71981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POSTGRES:COMPARACION</a:t>
            </a:r>
            <a:endParaRPr lang="es-BO" sz="40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52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idx="1"/>
          </p:nvPr>
        </p:nvSpPr>
        <p:spPr>
          <a:xfrm>
            <a:off x="323528" y="1556793"/>
            <a:ext cx="8640960" cy="4824535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s-ES" sz="2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Prerrequisitos de software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postgresql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     </a:t>
            </a: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Clients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libraries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documentation</a:t>
            </a:r>
            <a:endParaRPr lang="es-ES" sz="23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postgresql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-server	     </a:t>
            </a: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Programs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(and data files) </a:t>
            </a: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required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			    	     run a server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postgresql-devel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ES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required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create new </a:t>
            </a: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applications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postgresql-odbc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    ODBC driver </a:t>
            </a: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PostgreSQL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postgresql-jdbc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    JDBC driver </a:t>
            </a: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PostgreSQL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postgresql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-test	      </a:t>
            </a: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Regression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test suite </a:t>
            </a: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PostgreSQL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postgresql-libs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Shared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libraries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applications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postgresql-docs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     Extra </a:t>
            </a: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documentation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included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			     	      </a:t>
            </a: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postgresql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base </a:t>
            </a: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</a:t>
            </a:r>
            <a:endParaRPr lang="es-ES" sz="23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postgresql-contrib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es-E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Contributed</a:t>
            </a:r>
            <a:r>
              <a:rPr lang="es-E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software </a:t>
            </a:r>
          </a:p>
        </p:txBody>
      </p:sp>
      <p:sp>
        <p:nvSpPr>
          <p:cNvPr id="7" name="13 Rectángulo"/>
          <p:cNvSpPr/>
          <p:nvPr/>
        </p:nvSpPr>
        <p:spPr>
          <a:xfrm>
            <a:off x="1403648" y="332656"/>
            <a:ext cx="68006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POSTGRES:INSTALACION</a:t>
            </a:r>
            <a:endParaRPr lang="es-BO" sz="40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39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700808"/>
            <a:ext cx="850392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BO" sz="2600" dirty="0" smtClean="0">
                <a:latin typeface="Times New Roman" pitchFamily="18" charset="0"/>
                <a:cs typeface="Times New Roman" pitchFamily="18" charset="0"/>
              </a:rPr>
              <a:t>Para la instalación de sistemas operativos Linux se deben considerar los siguientes paquetes.</a:t>
            </a:r>
          </a:p>
          <a:p>
            <a:pPr lvl="1"/>
            <a:r>
              <a:rPr lang="es-BO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postgresql </a:t>
            </a:r>
          </a:p>
          <a:p>
            <a:pPr lvl="1"/>
            <a:r>
              <a:rPr lang="es-BO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postgresql-client</a:t>
            </a:r>
            <a:r>
              <a:rPr lang="es-BO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s-BO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postgresql-contrib</a:t>
            </a:r>
            <a:endParaRPr lang="es-BO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s-BO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BO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libpq-dev</a:t>
            </a:r>
            <a:r>
              <a:rPr lang="es-BO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s-BO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s-BO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pgadmin3</a:t>
            </a:r>
            <a:endParaRPr lang="es-BO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13 Rectángulo"/>
          <p:cNvSpPr/>
          <p:nvPr/>
        </p:nvSpPr>
        <p:spPr>
          <a:xfrm>
            <a:off x="1403648" y="332656"/>
            <a:ext cx="68006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POSTGRES:INSTALACION</a:t>
            </a:r>
            <a:endParaRPr lang="es-BO" sz="40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866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60033" y="1571834"/>
            <a:ext cx="8455899" cy="5143536"/>
          </a:xfrm>
        </p:spPr>
        <p:txBody>
          <a:bodyPr>
            <a:normAutofit/>
          </a:bodyPr>
          <a:lstStyle/>
          <a:p>
            <a:pPr algn="just"/>
            <a:r>
              <a:rPr lang="es-BO" dirty="0" smtClean="0">
                <a:latin typeface="Times New Roman" pitchFamily="18" charset="0"/>
                <a:cs typeface="Times New Roman" pitchFamily="18" charset="0"/>
              </a:rPr>
              <a:t>La guía de instalación la encontrara en la carpeta videos  instalación de Postgresql server en el cual encontrara como instalar Postgresql Server, Servidor Xampp y el  cliente Ems postgresql que se utilizara en este curso y la instalación en Linux Ubuntu.</a:t>
            </a:r>
            <a:endParaRPr lang="es-BO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xampp\htdocs\xampp\img\xampp-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9445" y="4143602"/>
            <a:ext cx="2670194" cy="1485900"/>
          </a:xfrm>
          <a:prstGeom prst="rect">
            <a:avLst/>
          </a:prstGeom>
          <a:noFill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15527" y="5024072"/>
            <a:ext cx="1576196" cy="1032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3857620" y="607220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b="1" dirty="0" smtClean="0">
                <a:latin typeface="Times New Roman" pitchFamily="18" charset="0"/>
                <a:cs typeface="Times New Roman" pitchFamily="18" charset="0"/>
              </a:rPr>
              <a:t>UBUNTU 10.4</a:t>
            </a:r>
            <a:endParaRPr lang="es-BO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53" b="19095"/>
          <a:stretch/>
        </p:blipFill>
        <p:spPr bwMode="auto">
          <a:xfrm>
            <a:off x="3612802" y="3735402"/>
            <a:ext cx="2110591" cy="1229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08" y="4143602"/>
            <a:ext cx="2415593" cy="191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13 Rectángulo"/>
          <p:cNvSpPr/>
          <p:nvPr/>
        </p:nvSpPr>
        <p:spPr>
          <a:xfrm>
            <a:off x="1403648" y="332656"/>
            <a:ext cx="68006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POSTGRES:INSTALACION</a:t>
            </a:r>
            <a:endParaRPr lang="es-BO" sz="40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15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1616</TotalTime>
  <Words>456</Words>
  <Application>Microsoft Office PowerPoint</Application>
  <PresentationFormat>Presentación en pantalla (4:3)</PresentationFormat>
  <Paragraphs>132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Calibri</vt:lpstr>
      <vt:lpstr>Georgia</vt:lpstr>
      <vt:lpstr>Times New Roman</vt:lpstr>
      <vt:lpstr>Wingdings</vt:lpstr>
      <vt:lpstr>Wingdings 2</vt:lpstr>
      <vt:lpstr>Civil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RUDY</dc:creator>
  <cp:lastModifiedBy>rudy salvatierra</cp:lastModifiedBy>
  <cp:revision>117</cp:revision>
  <dcterms:created xsi:type="dcterms:W3CDTF">2010-07-31T12:55:35Z</dcterms:created>
  <dcterms:modified xsi:type="dcterms:W3CDTF">2018-08-03T04:47:02Z</dcterms:modified>
</cp:coreProperties>
</file>