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5" r:id="rId14"/>
    <p:sldId id="314" r:id="rId15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8510" autoAdjust="0"/>
  </p:normalViewPr>
  <p:slideViewPr>
    <p:cSldViewPr>
      <p:cViewPr>
        <p:scale>
          <a:sx n="98" d="100"/>
          <a:sy n="98" d="100"/>
        </p:scale>
        <p:origin x="49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F5C29-4BF1-47A8-89F8-E3DB610FA87F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776CF-AA67-4977-B49E-D6018A1AD30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53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C9B301-DEF9-454C-9B7F-EF7DCE37D85E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9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BO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889C7BD-009C-42BA-B8A3-ED0623728783}" type="datetimeFigureOut">
              <a:rPr lang="es-BO" smtClean="0"/>
              <a:pPr/>
              <a:t>27/08/2018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71802" y="5572140"/>
            <a:ext cx="5843606" cy="681038"/>
          </a:xfrm>
        </p:spPr>
        <p:txBody>
          <a:bodyPr>
            <a:noAutofit/>
          </a:bodyPr>
          <a:lstStyle/>
          <a:p>
            <a:r>
              <a:rPr lang="es-BO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RUDY SALVATIERRA            	RODRIGUEZ</a:t>
            </a:r>
            <a:endParaRPr lang="es-BO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2643182"/>
            <a:ext cx="1643074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17528"/>
            <a:ext cx="142876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6156" y="4712822"/>
            <a:ext cx="2371724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4000504"/>
            <a:ext cx="1638299" cy="103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5373216"/>
            <a:ext cx="15001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417" y="4071942"/>
            <a:ext cx="14922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81913" y="2614607"/>
            <a:ext cx="1476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280791" y="248816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 smtClean="0">
                <a:latin typeface="Times New Roman" pitchFamily="18" charset="0"/>
                <a:cs typeface="Times New Roman" pitchFamily="18" charset="0"/>
              </a:rPr>
              <a:t>UBUNTU 10.4</a:t>
            </a:r>
            <a:endParaRPr lang="es-BO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3 Rectángulo"/>
          <p:cNvSpPr/>
          <p:nvPr/>
        </p:nvSpPr>
        <p:spPr>
          <a:xfrm>
            <a:off x="1418727" y="345455"/>
            <a:ext cx="6878050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CURSO DE FUNDAMENTOS Y ADMINISTRACION DE </a:t>
            </a:r>
          </a:p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02" y="3284369"/>
            <a:ext cx="2415593" cy="191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3" b="19095"/>
          <a:stretch/>
        </p:blipFill>
        <p:spPr bwMode="auto">
          <a:xfrm>
            <a:off x="4776156" y="3366758"/>
            <a:ext cx="2110591" cy="122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idx="1"/>
          </p:nvPr>
        </p:nvSpPr>
        <p:spPr>
          <a:xfrm>
            <a:off x="351253" y="1541851"/>
            <a:ext cx="8424862" cy="4839477"/>
          </a:xfrm>
        </p:spPr>
        <p:txBody>
          <a:bodyPr>
            <a:normAutofit/>
          </a:bodyPr>
          <a:lstStyle/>
          <a:p>
            <a:r>
              <a:rPr lang="es-ES" sz="2400" b="1" cap="all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Requisitos para crear una función Trigger.</a:t>
            </a:r>
          </a:p>
          <a:p>
            <a:pPr algn="just">
              <a:buFont typeface="Wingdings" pitchFamily="2" charset="2"/>
              <a:buNone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	1. La función 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trigger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no debe recibir ningún parámetro</a:t>
            </a:r>
          </a:p>
          <a:p>
            <a:pPr marL="633413" indent="-279400" algn="just">
              <a:buFont typeface="Wingdings" pitchFamily="2" charset="2"/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. El tipo de retorno de  la función 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Trigger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debe ser de tipo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trigger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y no un tipo de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dato.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	El trigger del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Bit_docente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ejecuta cada ves que eliminamos (evento 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) un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docente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de la tabla,  al activarse el trigger ejecuta la función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bitacora_docente(),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esta función a la ves inserta en otra tabla llamada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docente_respaldo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(…)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el registro eliminado mas la fecha en la que se esta eliminando.</a:t>
            </a:r>
          </a:p>
        </p:txBody>
      </p:sp>
      <p:sp>
        <p:nvSpPr>
          <p:cNvPr id="4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PL/PGSQL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80920" cy="475252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500" b="1" cap="all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Descripción del </a:t>
            </a:r>
            <a:r>
              <a:rPr lang="es-ES" sz="2500" b="1" cap="all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ejemplo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s-E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CREANDO </a:t>
            </a:r>
            <a:r>
              <a:rPr lang="es-E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 TABLA RESPALDO</a:t>
            </a:r>
            <a:endParaRPr lang="es-E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endParaRPr lang="es-E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TABLE docente _respaldo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(usuario VARCHAR(20),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accion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VARCHAR(20), fecha date,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codigo_docente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INTEGER, 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nombre_docente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VARCHAR(50)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apellido_pat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VARCHAR(50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apellido_mat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VARCHAR(50),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profesion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VARCHAR(50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)); </a:t>
            </a:r>
            <a:endParaRPr lang="es-E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s-E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s-E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CREANDO  LA FUNCION BITACORA DOCENTE </a:t>
            </a:r>
          </a:p>
          <a:p>
            <a:pPr marL="0" indent="0" algn="just">
              <a:spcBef>
                <a:spcPts val="0"/>
              </a:spcBef>
            </a:pPr>
            <a:endParaRPr lang="es-E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OR REPLACE FUNCTION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bitacora_docente()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RETURNS trigger AS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‘ BEGIN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  INSERT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docente_respaldo VALUES(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user,TG_OP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OLD.codigo_docente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OLD.nombre_docente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OLD.apellido_pat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OLD.apellido_mat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OLD.profesion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s-E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LANGUAGE '</a:t>
            </a:r>
            <a:r>
              <a:rPr lang="es-ES" sz="2200" dirty="0" err="1">
                <a:latin typeface="Times New Roman" pitchFamily="18" charset="0"/>
                <a:cs typeface="Times New Roman" pitchFamily="18" charset="0"/>
              </a:rPr>
              <a:t>plpgsql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’;</a:t>
            </a:r>
          </a:p>
        </p:txBody>
      </p:sp>
      <p:sp>
        <p:nvSpPr>
          <p:cNvPr id="6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PL/PGSQL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424862" cy="4608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cap="all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Descripción de la función </a:t>
            </a:r>
            <a:r>
              <a:rPr lang="es-ES" sz="2400" b="1" cap="all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trigger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CREATE TRIGGER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Bit_docente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    AFTER DELETE 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docente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    FOR EACH ROW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    EXECUTE PROCEDURE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bitacora_docente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PL/PGSQL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idx="1"/>
          </p:nvPr>
        </p:nvSpPr>
        <p:spPr>
          <a:xfrm>
            <a:off x="287487" y="1628800"/>
            <a:ext cx="8604919" cy="47525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FUNCTION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public.respaldo_empleado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RETURNS trigger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$body$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DECLARE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usuario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(50);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accion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(50);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datos_fecha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(200);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usuario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:=USER;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accion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:= TG_OP;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datos_fecha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:= now();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accion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='INSERT'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insert into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bit_empleado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values(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usuario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accion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datos_fecha,new.ci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||'  '||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new.id_cuenta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||'  '||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new.nombre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||'  '||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new.apellido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||'  '||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new.cargo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||'  '||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new.genero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raise notice 'Se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inserto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correctamente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';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IF; </a:t>
            </a:r>
          </a:p>
        </p:txBody>
      </p:sp>
      <p:sp>
        <p:nvSpPr>
          <p:cNvPr id="4" name="13 Rectángulo"/>
          <p:cNvSpPr/>
          <p:nvPr/>
        </p:nvSpPr>
        <p:spPr>
          <a:xfrm>
            <a:off x="287487" y="116632"/>
            <a:ext cx="878497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PL/PGSQL</a:t>
            </a:r>
          </a:p>
          <a:p>
            <a:pPr algn="ctr"/>
            <a:r>
              <a:rPr lang="es-ES" sz="28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s-BO" sz="28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idx="1"/>
          </p:nvPr>
        </p:nvSpPr>
        <p:spPr>
          <a:xfrm>
            <a:off x="287487" y="1628800"/>
            <a:ext cx="8604919" cy="47525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accion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='UPDATE'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insert into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bit_empleado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values(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usuario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accion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datos_fecha,old.ci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||'  '||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old.id_cuenta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||'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'||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old.nombre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||'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'||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old.apellido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||'  '||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old.cargo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||'  '||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old.genero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raise notice 'Se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modifico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correctamente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';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accion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='DELETE'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insert into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bit_empleado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values(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usuario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accion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datos_fecha,old.ci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||'  '||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old.id_cuenta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||'  '||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old.nombre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||'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'||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old.apellido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||'  '||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old.cargo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||'  '||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old.genero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raise notice 'Se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elimino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correctamente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';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END IF;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END IF;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END IF;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RETURN NULL;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$body$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LANGUAGE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plpgsql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3 Rectángulo"/>
          <p:cNvSpPr/>
          <p:nvPr/>
        </p:nvSpPr>
        <p:spPr>
          <a:xfrm>
            <a:off x="287487" y="116632"/>
            <a:ext cx="878497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PL/PGSQL</a:t>
            </a:r>
          </a:p>
          <a:p>
            <a:pPr algn="ctr"/>
            <a:r>
              <a:rPr lang="es-ES" sz="28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s-BO" sz="28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0040" y="1628800"/>
            <a:ext cx="8503920" cy="47525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DEFINICION</a:t>
            </a:r>
          </a:p>
          <a:p>
            <a:pPr algn="just"/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trigger es comúnmente llamado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disparador.</a:t>
            </a:r>
            <a:endParaRPr lang="es-E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Estos disparadores reaccionan a un cierto tipo de evento como INSERT, UPDATE o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DELETE.</a:t>
            </a:r>
            <a:endParaRPr lang="es-E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Cuando ocurre el evento estos triggers saltan o reaccionan realizando las acciones que tiene en su cuerpo</a:t>
            </a:r>
          </a:p>
          <a:p>
            <a:pPr algn="just"/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Son útiles a la hora de validar los datos y para crear </a:t>
            </a:r>
            <a:r>
              <a:rPr lang="es-E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BITACORAS</a:t>
            </a:r>
          </a:p>
          <a:p>
            <a:pPr algn="just"/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Usan dos variables: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 algn="just"/>
            <a:r>
              <a:rPr lang="es-E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-&gt; hace referencia a los datos que estoy insertando, esta variable puede ser referenciada desde el INSERT y UPDATE</a:t>
            </a:r>
          </a:p>
          <a:p>
            <a:pPr lvl="2" algn="just"/>
            <a:r>
              <a:rPr lang="es-E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-&gt; hace referencia a los datos que estoy borrando, esta variable es referenciada por UPDATE y 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DELETE</a:t>
            </a:r>
          </a:p>
          <a:p>
            <a:pPr lvl="2"/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Un ejemplo seria: </a:t>
            </a:r>
          </a:p>
          <a:p>
            <a:pPr lvl="1" algn="just"/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Cuando hago el insert puedo agarrar los datos a insertar, manipularlos y luego insertarlos</a:t>
            </a:r>
            <a:endParaRPr lang="es-E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MYSQL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7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28800"/>
            <a:ext cx="8858280" cy="4752528"/>
          </a:xfrm>
        </p:spPr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Sintaxis</a:t>
            </a:r>
          </a:p>
          <a:p>
            <a:pPr marL="0" indent="0">
              <a:buNone/>
            </a:pPr>
            <a:endParaRPr lang="es-E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CREATE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 [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Nombre_trigger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BEFORE/AFTER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INSERT/UPDATE/DELETE]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[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</a:t>
            </a: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Begin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[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declaraciones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[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sentencias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MYSQL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trigger</a:t>
            </a:r>
          </a:p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InsertCanal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 on canal </a:t>
            </a:r>
          </a:p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each row</a:t>
            </a:r>
          </a:p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bitcora(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usuario,tabla,datosNuevos,fecha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VALUES(user(),'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canal',CONCAT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(new.cod_canal,new.cod_gen,new.nombre_canal,new.rating,NEW.numero_canal,new.logo),now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4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MYSQL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9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1988" y="1700808"/>
            <a:ext cx="8401080" cy="4680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 trigger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UpdateCanal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before update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canal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 each row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begin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s-BO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bitcora</a:t>
            </a:r>
            <a:r>
              <a:rPr lang="es-BO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usuario,tabla,datosNuevos,datosAntiguos,fecha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) VALUES(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(),'canal',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CONCAT_sw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(‘-’,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new.cod_canal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, new.cod_gen,new.nombre_canal,new.rating,NEW.numero_canal,new.logo), 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CONCAT_sw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(‘-’, 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old.cod_canal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old.cod_gen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old.nombre_canal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old.rating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old.numero_canal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old.logo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s-BO" sz="2400" dirty="0" err="1" smtClean="0"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s-BO" sz="24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MYSQL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4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>
          <a:xfrm>
            <a:off x="329967" y="1623546"/>
            <a:ext cx="8280920" cy="523445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BO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DEFINICIÓN: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disparador 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es una </a:t>
            </a:r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acción definida en una tabla de 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una  </a:t>
            </a:r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base de datos y ejecutada automáticamente por una función programada por nosotros. Esta acción se activará, 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según </a:t>
            </a:r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la definamos, cuando realicemos un INSERT, un UPDATE ó un 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DELETE.</a:t>
            </a:r>
          </a:p>
          <a:p>
            <a:pPr marL="0" indent="0" algn="just">
              <a:buNone/>
            </a:pPr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Un disparador se puede definir de las siguientes maneras:</a:t>
            </a:r>
          </a:p>
          <a:p>
            <a:pPr algn="just"/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Para que ocurra ANTES de cualquier INSERT,UPDATE ó 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DELETE.</a:t>
            </a:r>
            <a:endParaRPr lang="es-BO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Para que ocurra DESPUES de cualquier INSERT,UPDATE ó 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DELETE.</a:t>
            </a:r>
            <a:endParaRPr lang="es-BO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Para que se ejecute una sola vez por comando SQL (</a:t>
            </a:r>
            <a:r>
              <a:rPr lang="es-BO" sz="2600" dirty="0" err="1">
                <a:latin typeface="Times New Roman" pitchFamily="18" charset="0"/>
                <a:cs typeface="Times New Roman" pitchFamily="18" charset="0"/>
              </a:rPr>
              <a:t>statement-level</a:t>
            </a:r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BO" sz="2600" dirty="0" err="1">
                <a:latin typeface="Times New Roman" pitchFamily="18" charset="0"/>
                <a:cs typeface="Times New Roman" pitchFamily="18" charset="0"/>
              </a:rPr>
              <a:t>trigger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s-BO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Para que se ejecute por cada </a:t>
            </a:r>
            <a:r>
              <a:rPr lang="es-BO" sz="2600" dirty="0" err="1">
                <a:latin typeface="Times New Roman" pitchFamily="18" charset="0"/>
                <a:cs typeface="Times New Roman" pitchFamily="18" charset="0"/>
              </a:rPr>
              <a:t>linea</a:t>
            </a:r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 afectada por un comando SQL (</a:t>
            </a:r>
            <a:r>
              <a:rPr lang="es-BO" sz="2600" dirty="0" err="1">
                <a:latin typeface="Times New Roman" pitchFamily="18" charset="0"/>
                <a:cs typeface="Times New Roman" pitchFamily="18" charset="0"/>
              </a:rPr>
              <a:t>row-level</a:t>
            </a:r>
            <a:r>
              <a:rPr lang="es-BO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BO" sz="2600" dirty="0" err="1">
                <a:latin typeface="Times New Roman" pitchFamily="18" charset="0"/>
                <a:cs typeface="Times New Roman" pitchFamily="18" charset="0"/>
              </a:rPr>
              <a:t>trigger</a:t>
            </a: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s-BO" sz="26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</a:pPr>
            <a:endParaRPr lang="es-E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PL/PGSQL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>
          <a:xfrm>
            <a:off x="572068" y="1623546"/>
            <a:ext cx="8280920" cy="468577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BO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TIPOS DE TRIGGERS: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BO" sz="3600" b="1" dirty="0" smtClean="0">
                <a:latin typeface="Times New Roman" pitchFamily="18" charset="0"/>
                <a:cs typeface="Times New Roman" pitchFamily="18" charset="0"/>
              </a:rPr>
              <a:t>Existen 3 tipos de triggers.</a:t>
            </a:r>
            <a:endParaRPr lang="es-BO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BO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s-E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Triggers pl/</a:t>
            </a:r>
            <a:r>
              <a:rPr lang="es-ES" sz="3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pgsql</a:t>
            </a:r>
            <a:endParaRPr lang="es-ES" sz="3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s-E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Triggers para Auditoria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s-E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Triggers para Mantener una tabla resumen</a:t>
            </a:r>
            <a:r>
              <a:rPr lang="es-ES" sz="3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3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PL/PGSQL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401" name="Group 8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27867097"/>
              </p:ext>
            </p:extLst>
          </p:nvPr>
        </p:nvGraphicFramePr>
        <p:xfrm>
          <a:off x="539552" y="1772816"/>
          <a:ext cx="8229600" cy="4572000"/>
        </p:xfrm>
        <a:graphic>
          <a:graphicData uri="http://schemas.openxmlformats.org/drawingml/2006/table">
            <a:tbl>
              <a:tblPr/>
              <a:tblGrid>
                <a:gridCol w="2026568"/>
                <a:gridCol w="1872208"/>
                <a:gridCol w="4330824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DESCRIPCION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%ROWTYPE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Valores nuevos para insert o </a:t>
                      </a:r>
                      <a:r>
                        <a:rPr kumimoji="0" lang="es-E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</a:t>
                      </a:r>
                      <a:endParaRPr kumimoji="0" lang="es-E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%ROWTYPE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Valores antiguos para delete o </a:t>
                      </a:r>
                      <a:r>
                        <a:rPr kumimoji="0" lang="es-E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</a:t>
                      </a:r>
                      <a:endParaRPr kumimoji="0" lang="es-E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Nombre del trigger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TG_WHEN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Antes(</a:t>
                      </a:r>
                      <a:r>
                        <a:rPr kumimoji="0" lang="es-E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before</a:t>
                      </a: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 o </a:t>
                      </a:r>
                      <a:r>
                        <a:rPr kumimoji="0" lang="es-E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despues</a:t>
                      </a: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s-E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after</a:t>
                      </a: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TG_LEVEL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Aplicado a cada registro(</a:t>
                      </a:r>
                      <a:r>
                        <a:rPr kumimoji="0" lang="es-E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row</a:t>
                      </a: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o solo una sentencia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TG_OP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Tipo de evento: insert, </a:t>
                      </a:r>
                      <a:r>
                        <a:rPr kumimoji="0" lang="es-E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</a:t>
                      </a: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 delete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TG_RELID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Oid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Identificador OID de la tabla trigger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TG_RELNAME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Nombre de la tabla del trigger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TG_NARGS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Indica la cantidad de argumentos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TG_ARGV[]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Argumentos opcionales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424862" cy="720081"/>
          </a:xfrm>
        </p:spPr>
        <p:txBody>
          <a:bodyPr>
            <a:normAutofit fontScale="85000" lnSpcReduction="20000"/>
          </a:bodyPr>
          <a:lstStyle/>
          <a:p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Variables predefinidas en un trigger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PL/PGSQL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>
          <a:xfrm>
            <a:off x="321782" y="1628800"/>
            <a:ext cx="8496944" cy="511256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s-E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CREANDO </a:t>
            </a:r>
            <a:r>
              <a:rPr lang="es-E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TRIGGERS</a:t>
            </a:r>
            <a:endParaRPr lang="es-E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crear un trigger primero debemos definir una función Trigger.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Sintaxis para un Trigger</a:t>
            </a:r>
            <a:r>
              <a:rPr lang="es-E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s-E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	CREATE TRIGGER nombre_trigger   [ BEFORE | AFTER]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INSERT | DELETE | UPDATE [OR ...]]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nombre_tabla FOR EACH ROW EXECUTE PROCEDURE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funcion_trigger_ejecutarse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s-E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nombre_trigger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=  Cualquier nombre para el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Trigger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nombre_tabla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nombre de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la tabla sobre el cual se esta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ocurriendo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evento(insert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, delete).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funcion_trigger_ejecutarse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= función que se ejecutara cuando ocurra este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evento.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7" name="13 Rectángulo"/>
          <p:cNvSpPr/>
          <p:nvPr/>
        </p:nvSpPr>
        <p:spPr>
          <a:xfrm>
            <a:off x="320040" y="332656"/>
            <a:ext cx="878497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TRIGGERS EN PL/PGSQL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7025</TotalTime>
  <Words>648</Words>
  <Application>Microsoft Office PowerPoint</Application>
  <PresentationFormat>Presentación en pantalla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Times New Roman</vt:lpstr>
      <vt:lpstr>Wingdings</vt:lpstr>
      <vt:lpstr>Wingdings 2</vt:lpstr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RUDY</dc:creator>
  <cp:lastModifiedBy>rudy salvatierra</cp:lastModifiedBy>
  <cp:revision>213</cp:revision>
  <dcterms:created xsi:type="dcterms:W3CDTF">2010-07-31T12:55:35Z</dcterms:created>
  <dcterms:modified xsi:type="dcterms:W3CDTF">2018-08-27T04:38:46Z</dcterms:modified>
</cp:coreProperties>
</file>