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6"/>
  </p:notesMasterIdLst>
  <p:sldIdLst>
    <p:sldId id="256" r:id="rId2"/>
    <p:sldId id="259" r:id="rId3"/>
    <p:sldId id="260" r:id="rId4"/>
    <p:sldId id="263" r:id="rId5"/>
    <p:sldId id="265" r:id="rId6"/>
    <p:sldId id="266" r:id="rId7"/>
    <p:sldId id="269" r:id="rId8"/>
    <p:sldId id="270" r:id="rId9"/>
    <p:sldId id="271" r:id="rId10"/>
    <p:sldId id="272" r:id="rId11"/>
    <p:sldId id="273" r:id="rId12"/>
    <p:sldId id="278" r:id="rId13"/>
    <p:sldId id="274" r:id="rId14"/>
    <p:sldId id="275" r:id="rId15"/>
    <p:sldId id="277" r:id="rId16"/>
    <p:sldId id="276" r:id="rId17"/>
    <p:sldId id="279" r:id="rId18"/>
    <p:sldId id="280" r:id="rId19"/>
    <p:sldId id="281" r:id="rId20"/>
    <p:sldId id="282" r:id="rId21"/>
    <p:sldId id="283" r:id="rId22"/>
    <p:sldId id="268" r:id="rId23"/>
    <p:sldId id="284" r:id="rId24"/>
    <p:sldId id="264" r:id="rId25"/>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3448"/>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B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F5C29-4BF1-47A8-89F8-E3DB610FA87F}" type="datetimeFigureOut">
              <a:rPr lang="es-BO" smtClean="0"/>
              <a:pPr/>
              <a:t>5/1/2019</a:t>
            </a:fld>
            <a:endParaRPr lang="es-B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B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B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776CF-AA67-4977-B49E-D6018A1AD303}" type="slidenum">
              <a:rPr lang="es-BO" smtClean="0"/>
              <a:pPr/>
              <a:t>‹Nº›</a:t>
            </a:fld>
            <a:endParaRPr lang="es-BO"/>
          </a:p>
        </p:txBody>
      </p:sp>
    </p:spTree>
    <p:extLst>
      <p:ext uri="{BB962C8B-B14F-4D97-AF65-F5344CB8AC3E}">
        <p14:creationId xmlns:p14="http://schemas.microsoft.com/office/powerpoint/2010/main" val="34299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2</a:t>
            </a:fld>
            <a:endParaRPr lang="es-BO"/>
          </a:p>
        </p:txBody>
      </p:sp>
    </p:spTree>
    <p:extLst>
      <p:ext uri="{BB962C8B-B14F-4D97-AF65-F5344CB8AC3E}">
        <p14:creationId xmlns:p14="http://schemas.microsoft.com/office/powerpoint/2010/main" val="133922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11</a:t>
            </a:fld>
            <a:endParaRPr lang="es-BO"/>
          </a:p>
        </p:txBody>
      </p:sp>
    </p:spTree>
    <p:extLst>
      <p:ext uri="{BB962C8B-B14F-4D97-AF65-F5344CB8AC3E}">
        <p14:creationId xmlns:p14="http://schemas.microsoft.com/office/powerpoint/2010/main" val="770176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12</a:t>
            </a:fld>
            <a:endParaRPr lang="es-BO"/>
          </a:p>
        </p:txBody>
      </p:sp>
    </p:spTree>
    <p:extLst>
      <p:ext uri="{BB962C8B-B14F-4D97-AF65-F5344CB8AC3E}">
        <p14:creationId xmlns:p14="http://schemas.microsoft.com/office/powerpoint/2010/main" val="1372048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13</a:t>
            </a:fld>
            <a:endParaRPr lang="es-BO"/>
          </a:p>
        </p:txBody>
      </p:sp>
    </p:spTree>
    <p:extLst>
      <p:ext uri="{BB962C8B-B14F-4D97-AF65-F5344CB8AC3E}">
        <p14:creationId xmlns:p14="http://schemas.microsoft.com/office/powerpoint/2010/main" val="4259628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14</a:t>
            </a:fld>
            <a:endParaRPr lang="es-BO"/>
          </a:p>
        </p:txBody>
      </p:sp>
    </p:spTree>
    <p:extLst>
      <p:ext uri="{BB962C8B-B14F-4D97-AF65-F5344CB8AC3E}">
        <p14:creationId xmlns:p14="http://schemas.microsoft.com/office/powerpoint/2010/main" val="3433093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15</a:t>
            </a:fld>
            <a:endParaRPr lang="es-BO"/>
          </a:p>
        </p:txBody>
      </p:sp>
    </p:spTree>
    <p:extLst>
      <p:ext uri="{BB962C8B-B14F-4D97-AF65-F5344CB8AC3E}">
        <p14:creationId xmlns:p14="http://schemas.microsoft.com/office/powerpoint/2010/main" val="2266857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16</a:t>
            </a:fld>
            <a:endParaRPr lang="es-BO"/>
          </a:p>
        </p:txBody>
      </p:sp>
    </p:spTree>
    <p:extLst>
      <p:ext uri="{BB962C8B-B14F-4D97-AF65-F5344CB8AC3E}">
        <p14:creationId xmlns:p14="http://schemas.microsoft.com/office/powerpoint/2010/main" val="204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17</a:t>
            </a:fld>
            <a:endParaRPr lang="es-BO"/>
          </a:p>
        </p:txBody>
      </p:sp>
    </p:spTree>
    <p:extLst>
      <p:ext uri="{BB962C8B-B14F-4D97-AF65-F5344CB8AC3E}">
        <p14:creationId xmlns:p14="http://schemas.microsoft.com/office/powerpoint/2010/main" val="1049719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18</a:t>
            </a:fld>
            <a:endParaRPr lang="es-BO"/>
          </a:p>
        </p:txBody>
      </p:sp>
    </p:spTree>
    <p:extLst>
      <p:ext uri="{BB962C8B-B14F-4D97-AF65-F5344CB8AC3E}">
        <p14:creationId xmlns:p14="http://schemas.microsoft.com/office/powerpoint/2010/main" val="1439909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19</a:t>
            </a:fld>
            <a:endParaRPr lang="es-BO"/>
          </a:p>
        </p:txBody>
      </p:sp>
    </p:spTree>
    <p:extLst>
      <p:ext uri="{BB962C8B-B14F-4D97-AF65-F5344CB8AC3E}">
        <p14:creationId xmlns:p14="http://schemas.microsoft.com/office/powerpoint/2010/main" val="1586886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20</a:t>
            </a:fld>
            <a:endParaRPr lang="es-BO"/>
          </a:p>
        </p:txBody>
      </p:sp>
    </p:spTree>
    <p:extLst>
      <p:ext uri="{BB962C8B-B14F-4D97-AF65-F5344CB8AC3E}">
        <p14:creationId xmlns:p14="http://schemas.microsoft.com/office/powerpoint/2010/main" val="282398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3</a:t>
            </a:fld>
            <a:endParaRPr lang="es-BO"/>
          </a:p>
        </p:txBody>
      </p:sp>
    </p:spTree>
    <p:extLst>
      <p:ext uri="{BB962C8B-B14F-4D97-AF65-F5344CB8AC3E}">
        <p14:creationId xmlns:p14="http://schemas.microsoft.com/office/powerpoint/2010/main" val="2572899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21</a:t>
            </a:fld>
            <a:endParaRPr lang="es-BO"/>
          </a:p>
        </p:txBody>
      </p:sp>
    </p:spTree>
    <p:extLst>
      <p:ext uri="{BB962C8B-B14F-4D97-AF65-F5344CB8AC3E}">
        <p14:creationId xmlns:p14="http://schemas.microsoft.com/office/powerpoint/2010/main" val="59824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22</a:t>
            </a:fld>
            <a:endParaRPr lang="es-BO"/>
          </a:p>
        </p:txBody>
      </p:sp>
    </p:spTree>
    <p:extLst>
      <p:ext uri="{BB962C8B-B14F-4D97-AF65-F5344CB8AC3E}">
        <p14:creationId xmlns:p14="http://schemas.microsoft.com/office/powerpoint/2010/main" val="2938608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23</a:t>
            </a:fld>
            <a:endParaRPr lang="es-BO"/>
          </a:p>
        </p:txBody>
      </p:sp>
    </p:spTree>
    <p:extLst>
      <p:ext uri="{BB962C8B-B14F-4D97-AF65-F5344CB8AC3E}">
        <p14:creationId xmlns:p14="http://schemas.microsoft.com/office/powerpoint/2010/main" val="3881061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24</a:t>
            </a:fld>
            <a:endParaRPr lang="es-BO"/>
          </a:p>
        </p:txBody>
      </p:sp>
    </p:spTree>
    <p:extLst>
      <p:ext uri="{BB962C8B-B14F-4D97-AF65-F5344CB8AC3E}">
        <p14:creationId xmlns:p14="http://schemas.microsoft.com/office/powerpoint/2010/main" val="145765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4</a:t>
            </a:fld>
            <a:endParaRPr lang="es-BO"/>
          </a:p>
        </p:txBody>
      </p:sp>
    </p:spTree>
    <p:extLst>
      <p:ext uri="{BB962C8B-B14F-4D97-AF65-F5344CB8AC3E}">
        <p14:creationId xmlns:p14="http://schemas.microsoft.com/office/powerpoint/2010/main" val="1261207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5</a:t>
            </a:fld>
            <a:endParaRPr lang="es-BO"/>
          </a:p>
        </p:txBody>
      </p:sp>
    </p:spTree>
    <p:extLst>
      <p:ext uri="{BB962C8B-B14F-4D97-AF65-F5344CB8AC3E}">
        <p14:creationId xmlns:p14="http://schemas.microsoft.com/office/powerpoint/2010/main" val="170626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6</a:t>
            </a:fld>
            <a:endParaRPr lang="es-BO"/>
          </a:p>
        </p:txBody>
      </p:sp>
    </p:spTree>
    <p:extLst>
      <p:ext uri="{BB962C8B-B14F-4D97-AF65-F5344CB8AC3E}">
        <p14:creationId xmlns:p14="http://schemas.microsoft.com/office/powerpoint/2010/main" val="220671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7</a:t>
            </a:fld>
            <a:endParaRPr lang="es-BO"/>
          </a:p>
        </p:txBody>
      </p:sp>
    </p:spTree>
    <p:extLst>
      <p:ext uri="{BB962C8B-B14F-4D97-AF65-F5344CB8AC3E}">
        <p14:creationId xmlns:p14="http://schemas.microsoft.com/office/powerpoint/2010/main" val="2398317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8</a:t>
            </a:fld>
            <a:endParaRPr lang="es-BO"/>
          </a:p>
        </p:txBody>
      </p:sp>
    </p:spTree>
    <p:extLst>
      <p:ext uri="{BB962C8B-B14F-4D97-AF65-F5344CB8AC3E}">
        <p14:creationId xmlns:p14="http://schemas.microsoft.com/office/powerpoint/2010/main" val="12068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9</a:t>
            </a:fld>
            <a:endParaRPr lang="es-BO"/>
          </a:p>
        </p:txBody>
      </p:sp>
    </p:spTree>
    <p:extLst>
      <p:ext uri="{BB962C8B-B14F-4D97-AF65-F5344CB8AC3E}">
        <p14:creationId xmlns:p14="http://schemas.microsoft.com/office/powerpoint/2010/main" val="349960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BO" dirty="0"/>
          </a:p>
        </p:txBody>
      </p:sp>
      <p:sp>
        <p:nvSpPr>
          <p:cNvPr id="4" name="3 Marcador de número de diapositiva"/>
          <p:cNvSpPr>
            <a:spLocks noGrp="1"/>
          </p:cNvSpPr>
          <p:nvPr>
            <p:ph type="sldNum" sz="quarter" idx="10"/>
          </p:nvPr>
        </p:nvSpPr>
        <p:spPr/>
        <p:txBody>
          <a:bodyPr/>
          <a:lstStyle/>
          <a:p>
            <a:fld id="{7E4776CF-AA67-4977-B49E-D6018A1AD303}" type="slidenum">
              <a:rPr lang="es-BO" smtClean="0"/>
              <a:pPr/>
              <a:t>10</a:t>
            </a:fld>
            <a:endParaRPr lang="es-BO"/>
          </a:p>
        </p:txBody>
      </p:sp>
    </p:spTree>
    <p:extLst>
      <p:ext uri="{BB962C8B-B14F-4D97-AF65-F5344CB8AC3E}">
        <p14:creationId xmlns:p14="http://schemas.microsoft.com/office/powerpoint/2010/main" val="513010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BO"/>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BO"/>
          </a:p>
        </p:txBody>
      </p:sp>
      <p:sp>
        <p:nvSpPr>
          <p:cNvPr id="4" name="Marcador de fecha 3"/>
          <p:cNvSpPr>
            <a:spLocks noGrp="1"/>
          </p:cNvSpPr>
          <p:nvPr>
            <p:ph type="dt" sz="half" idx="10"/>
          </p:nvPr>
        </p:nvSpPr>
        <p:spPr/>
        <p:txBody>
          <a:bodyPr/>
          <a:lstStyle/>
          <a:p>
            <a:fld id="{1889C7BD-009C-42BA-B8A3-ED0623728783}" type="datetimeFigureOut">
              <a:rPr lang="es-BO" smtClean="0"/>
              <a:pPr/>
              <a:t>5/1/2019</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108907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1889C7BD-009C-42BA-B8A3-ED0623728783}" type="datetimeFigureOut">
              <a:rPr lang="es-BO" smtClean="0"/>
              <a:pPr/>
              <a:t>5/1/2019</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160426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1889C7BD-009C-42BA-B8A3-ED0623728783}" type="datetimeFigureOut">
              <a:rPr lang="es-BO" smtClean="0"/>
              <a:pPr/>
              <a:t>5/1/2019</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322665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1889C7BD-009C-42BA-B8A3-ED0623728783}" type="datetimeFigureOut">
              <a:rPr lang="es-BO" smtClean="0"/>
              <a:pPr/>
              <a:t>5/1/2019</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171466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889C7BD-009C-42BA-B8A3-ED0623728783}" type="datetimeFigureOut">
              <a:rPr lang="es-BO" smtClean="0"/>
              <a:pPr/>
              <a:t>5/1/2019</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298962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fecha 4"/>
          <p:cNvSpPr>
            <a:spLocks noGrp="1"/>
          </p:cNvSpPr>
          <p:nvPr>
            <p:ph type="dt" sz="half" idx="10"/>
          </p:nvPr>
        </p:nvSpPr>
        <p:spPr/>
        <p:txBody>
          <a:bodyPr/>
          <a:lstStyle/>
          <a:p>
            <a:fld id="{1889C7BD-009C-42BA-B8A3-ED0623728783}" type="datetimeFigureOut">
              <a:rPr lang="es-BO" smtClean="0"/>
              <a:pPr/>
              <a:t>5/1/2019</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28263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Marcador de fecha 6"/>
          <p:cNvSpPr>
            <a:spLocks noGrp="1"/>
          </p:cNvSpPr>
          <p:nvPr>
            <p:ph type="dt" sz="half" idx="10"/>
          </p:nvPr>
        </p:nvSpPr>
        <p:spPr/>
        <p:txBody>
          <a:bodyPr/>
          <a:lstStyle/>
          <a:p>
            <a:fld id="{1889C7BD-009C-42BA-B8A3-ED0623728783}" type="datetimeFigureOut">
              <a:rPr lang="es-BO" smtClean="0"/>
              <a:pPr/>
              <a:t>5/1/2019</a:t>
            </a:fld>
            <a:endParaRPr lang="es-BO"/>
          </a:p>
        </p:txBody>
      </p:sp>
      <p:sp>
        <p:nvSpPr>
          <p:cNvPr id="8" name="Marcador de pie de página 7"/>
          <p:cNvSpPr>
            <a:spLocks noGrp="1"/>
          </p:cNvSpPr>
          <p:nvPr>
            <p:ph type="ftr" sz="quarter" idx="11"/>
          </p:nvPr>
        </p:nvSpPr>
        <p:spPr/>
        <p:txBody>
          <a:bodyPr/>
          <a:lstStyle/>
          <a:p>
            <a:endParaRPr lang="es-BO"/>
          </a:p>
        </p:txBody>
      </p:sp>
      <p:sp>
        <p:nvSpPr>
          <p:cNvPr id="9" name="Marcador de número de diapositiva 8"/>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169487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fecha 2"/>
          <p:cNvSpPr>
            <a:spLocks noGrp="1"/>
          </p:cNvSpPr>
          <p:nvPr>
            <p:ph type="dt" sz="half" idx="10"/>
          </p:nvPr>
        </p:nvSpPr>
        <p:spPr/>
        <p:txBody>
          <a:bodyPr/>
          <a:lstStyle/>
          <a:p>
            <a:fld id="{1889C7BD-009C-42BA-B8A3-ED0623728783}" type="datetimeFigureOut">
              <a:rPr lang="es-BO" smtClean="0"/>
              <a:pPr/>
              <a:t>5/1/2019</a:t>
            </a:fld>
            <a:endParaRPr lang="es-BO"/>
          </a:p>
        </p:txBody>
      </p:sp>
      <p:sp>
        <p:nvSpPr>
          <p:cNvPr id="4" name="Marcador de pie de página 3"/>
          <p:cNvSpPr>
            <a:spLocks noGrp="1"/>
          </p:cNvSpPr>
          <p:nvPr>
            <p:ph type="ftr" sz="quarter" idx="11"/>
          </p:nvPr>
        </p:nvSpPr>
        <p:spPr/>
        <p:txBody>
          <a:bodyPr/>
          <a:lstStyle/>
          <a:p>
            <a:endParaRPr lang="es-BO"/>
          </a:p>
        </p:txBody>
      </p:sp>
      <p:sp>
        <p:nvSpPr>
          <p:cNvPr id="5" name="Marcador de número de diapositiva 4"/>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125926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889C7BD-009C-42BA-B8A3-ED0623728783}" type="datetimeFigureOut">
              <a:rPr lang="es-BO" smtClean="0"/>
              <a:pPr/>
              <a:t>5/1/2019</a:t>
            </a:fld>
            <a:endParaRPr lang="es-BO"/>
          </a:p>
        </p:txBody>
      </p:sp>
      <p:sp>
        <p:nvSpPr>
          <p:cNvPr id="3" name="Marcador de pie de página 2"/>
          <p:cNvSpPr>
            <a:spLocks noGrp="1"/>
          </p:cNvSpPr>
          <p:nvPr>
            <p:ph type="ftr" sz="quarter" idx="11"/>
          </p:nvPr>
        </p:nvSpPr>
        <p:spPr/>
        <p:txBody>
          <a:bodyPr/>
          <a:lstStyle/>
          <a:p>
            <a:endParaRPr lang="es-BO"/>
          </a:p>
        </p:txBody>
      </p:sp>
      <p:sp>
        <p:nvSpPr>
          <p:cNvPr id="4" name="Marcador de número de diapositiva 3"/>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196434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BO"/>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89C7BD-009C-42BA-B8A3-ED0623728783}" type="datetimeFigureOut">
              <a:rPr lang="es-BO" smtClean="0"/>
              <a:pPr/>
              <a:t>5/1/2019</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87474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BO"/>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BO"/>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89C7BD-009C-42BA-B8A3-ED0623728783}" type="datetimeFigureOut">
              <a:rPr lang="es-BO" smtClean="0"/>
              <a:pPr/>
              <a:t>5/1/2019</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2CD0AF0D-1F07-4EC0-BF95-70C6E02600FE}" type="slidenum">
              <a:rPr lang="es-BO" smtClean="0"/>
              <a:pPr/>
              <a:t>‹Nº›</a:t>
            </a:fld>
            <a:endParaRPr lang="es-BO"/>
          </a:p>
        </p:txBody>
      </p:sp>
    </p:spTree>
    <p:extLst>
      <p:ext uri="{BB962C8B-B14F-4D97-AF65-F5344CB8AC3E}">
        <p14:creationId xmlns:p14="http://schemas.microsoft.com/office/powerpoint/2010/main" val="63810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889C7BD-009C-42BA-B8A3-ED0623728783}" type="datetimeFigureOut">
              <a:rPr lang="es-BO" smtClean="0"/>
              <a:pPr/>
              <a:t>5/1/2019</a:t>
            </a:fld>
            <a:endParaRPr lang="es-BO"/>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BO"/>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D0AF0D-1F07-4EC0-BF95-70C6E02600FE}" type="slidenum">
              <a:rPr lang="es-BO" smtClean="0"/>
              <a:pPr/>
              <a:t>‹Nº›</a:t>
            </a:fld>
            <a:endParaRPr lang="es-BO"/>
          </a:p>
        </p:txBody>
      </p:sp>
    </p:spTree>
    <p:extLst>
      <p:ext uri="{BB962C8B-B14F-4D97-AF65-F5344CB8AC3E}">
        <p14:creationId xmlns:p14="http://schemas.microsoft.com/office/powerpoint/2010/main" val="16468819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B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3 Rectángulo"/>
          <p:cNvSpPr/>
          <p:nvPr/>
        </p:nvSpPr>
        <p:spPr>
          <a:xfrm>
            <a:off x="1665840" y="324363"/>
            <a:ext cx="5998550" cy="1200329"/>
          </a:xfrm>
          <a:prstGeom prst="rect">
            <a:avLst/>
          </a:prstGeom>
          <a:noFill/>
          <a:effectLst>
            <a:outerShdw blurRad="50800" dist="38100" dir="5400000" algn="t" rotWithShape="0">
              <a:prstClr val="black">
                <a:alpha val="40000"/>
              </a:prstClr>
            </a:outerShdw>
          </a:effectLst>
        </p:spPr>
        <p:txBody>
          <a:bodyPr wrap="square" lIns="91440" tIns="45720" rIns="91440" bIns="45720">
            <a:spAutoFit/>
          </a:bodyPr>
          <a:lstStyle/>
          <a:p>
            <a:pPr algn="ctr"/>
            <a:r>
              <a:rPr lang="es-ES" sz="3600" b="1" spc="50" dirty="0" smtClean="0">
                <a:ln w="0"/>
                <a:solidFill>
                  <a:srgbClr val="BE3448"/>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CURSO DE EXCEL 2016</a:t>
            </a:r>
          </a:p>
          <a:p>
            <a:pPr algn="ctr"/>
            <a:r>
              <a:rPr lang="es-ES" sz="3600" b="1" spc="50" dirty="0" smtClean="0">
                <a:ln w="0"/>
                <a:solidFill>
                  <a:srgbClr val="BE3448"/>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MODULO III</a:t>
            </a:r>
            <a:endParaRPr lang="es-BO" sz="3600" b="1" spc="50" dirty="0">
              <a:ln w="0"/>
              <a:solidFill>
                <a:srgbClr val="BE3448"/>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19" name="2 Subtítulo"/>
          <p:cNvSpPr>
            <a:spLocks noGrp="1"/>
          </p:cNvSpPr>
          <p:nvPr>
            <p:ph type="subTitle" idx="1"/>
          </p:nvPr>
        </p:nvSpPr>
        <p:spPr>
          <a:xfrm>
            <a:off x="596099" y="5653050"/>
            <a:ext cx="8425471" cy="533366"/>
          </a:xfrm>
        </p:spPr>
        <p:txBody>
          <a:bodyPr>
            <a:noAutofit/>
          </a:bodyPr>
          <a:lstStyle/>
          <a:p>
            <a:pPr algn="r"/>
            <a:r>
              <a:rPr lang="es-BO" sz="2000" dirty="0" smtClean="0">
                <a:solidFill>
                  <a:srgbClr val="00B050"/>
                </a:solidFill>
                <a:latin typeface="Times New Roman" pitchFamily="18" charset="0"/>
                <a:cs typeface="Times New Roman" pitchFamily="18" charset="0"/>
              </a:rPr>
              <a:t>INSTRUCTOR</a:t>
            </a:r>
            <a:r>
              <a:rPr lang="en-US" sz="2000" dirty="0" smtClean="0">
                <a:solidFill>
                  <a:srgbClr val="FF0000"/>
                </a:solidFill>
                <a:latin typeface="Times New Roman" pitchFamily="18" charset="0"/>
                <a:cs typeface="Times New Roman" pitchFamily="18" charset="0"/>
              </a:rPr>
              <a:t>: RUDY SALVATIERRA RODRIGUEZ</a:t>
            </a:r>
            <a:endParaRPr lang="es-BO" sz="2000" dirty="0">
              <a:solidFill>
                <a:srgbClr val="FF0000"/>
              </a:solidFill>
              <a:latin typeface="Times New Roman" pitchFamily="18" charset="0"/>
              <a:cs typeface="Times New Roman" pitchFamily="18" charset="0"/>
            </a:endParaRPr>
          </a:p>
        </p:txBody>
      </p:sp>
      <p:cxnSp>
        <p:nvCxnSpPr>
          <p:cNvPr id="20" name="Conector recto 19"/>
          <p:cNvCxnSpPr/>
          <p:nvPr/>
        </p:nvCxnSpPr>
        <p:spPr>
          <a:xfrm>
            <a:off x="11654" y="1916832"/>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4719"/>
            <a:ext cx="1780961" cy="1780961"/>
          </a:xfrm>
          <a:prstGeom prst="rect">
            <a:avLst/>
          </a:prstGeom>
        </p:spPr>
      </p:pic>
      <p:pic>
        <p:nvPicPr>
          <p:cNvPr id="4" name="Imagen 3"/>
          <p:cNvPicPr>
            <a:picLocks noChangeAspect="1"/>
          </p:cNvPicPr>
          <p:nvPr/>
        </p:nvPicPr>
        <p:blipFill>
          <a:blip r:embed="rId3"/>
          <a:stretch>
            <a:fillRect/>
          </a:stretch>
        </p:blipFill>
        <p:spPr>
          <a:xfrm>
            <a:off x="7452320" y="65375"/>
            <a:ext cx="1569250" cy="1800305"/>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2201689"/>
            <a:ext cx="5717967" cy="3216357"/>
          </a:xfrm>
          <a:prstGeom prst="rect">
            <a:avLst/>
          </a:prstGeom>
        </p:spPr>
      </p:pic>
      <p:pic>
        <p:nvPicPr>
          <p:cNvPr id="13" name="Imagen 12"/>
          <p:cNvPicPr>
            <a:picLocks noChangeAspect="1"/>
          </p:cNvPicPr>
          <p:nvPr/>
        </p:nvPicPr>
        <p:blipFill>
          <a:blip r:embed="rId5"/>
          <a:stretch>
            <a:fillRect/>
          </a:stretch>
        </p:blipFill>
        <p:spPr>
          <a:xfrm>
            <a:off x="5865787" y="2696797"/>
            <a:ext cx="2929237" cy="2288990"/>
          </a:xfrm>
          <a:prstGeom prst="rect">
            <a:avLst/>
          </a:prstGeom>
        </p:spPr>
      </p:pic>
      <p:pic>
        <p:nvPicPr>
          <p:cNvPr id="25" name="Imagen 24"/>
          <p:cNvPicPr>
            <a:picLocks noChangeAspect="1"/>
          </p:cNvPicPr>
          <p:nvPr/>
        </p:nvPicPr>
        <p:blipFill>
          <a:blip r:embed="rId6"/>
          <a:stretch>
            <a:fillRect/>
          </a:stretch>
        </p:blipFill>
        <p:spPr>
          <a:xfrm>
            <a:off x="11654" y="6116329"/>
            <a:ext cx="9144000" cy="742950"/>
          </a:xfrm>
          <a:prstGeom prst="rect">
            <a:avLst/>
          </a:prstGeom>
        </p:spPr>
      </p:pic>
      <p:pic>
        <p:nvPicPr>
          <p:cNvPr id="27" name="Imagen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445975" y="1534150"/>
            <a:ext cx="8458733" cy="4689550"/>
          </a:xfrm>
        </p:spPr>
        <p:txBody>
          <a:bodyPr>
            <a:normAutofit fontScale="77500" lnSpcReduction="20000"/>
          </a:bodyPr>
          <a:lstStyle/>
          <a:p>
            <a:pPr marL="0" indent="0" algn="just">
              <a:lnSpc>
                <a:spcPct val="100000"/>
              </a:lnSpc>
              <a:buNone/>
            </a:pPr>
            <a:r>
              <a:rPr lang="es-MX" sz="3200" dirty="0">
                <a:solidFill>
                  <a:srgbClr val="0070C0"/>
                </a:solidFill>
                <a:latin typeface="Times New Roman" panose="02020603050405020304" pitchFamily="18" charset="0"/>
                <a:cs typeface="Times New Roman" panose="02020603050405020304" pitchFamily="18" charset="0"/>
              </a:rPr>
              <a:t>¿</a:t>
            </a:r>
            <a:r>
              <a:rPr lang="es-MX" sz="4100" dirty="0">
                <a:solidFill>
                  <a:srgbClr val="0070C0"/>
                </a:solidFill>
                <a:latin typeface="Times New Roman" panose="02020603050405020304" pitchFamily="18" charset="0"/>
                <a:cs typeface="Times New Roman" panose="02020603050405020304" pitchFamily="18" charset="0"/>
              </a:rPr>
              <a:t>Quién puede beneficiarse de Power Query</a:t>
            </a:r>
            <a:r>
              <a:rPr lang="es-MX" sz="4100" dirty="0" smtClean="0">
                <a:solidFill>
                  <a:srgbClr val="0070C0"/>
                </a:solidFill>
                <a:latin typeface="Times New Roman" panose="02020603050405020304" pitchFamily="18" charset="0"/>
                <a:cs typeface="Times New Roman" panose="02020603050405020304" pitchFamily="18" charset="0"/>
              </a:rPr>
              <a:t>?</a:t>
            </a:r>
          </a:p>
          <a:p>
            <a:pPr marL="0" indent="0" algn="just">
              <a:lnSpc>
                <a:spcPct val="120000"/>
              </a:lnSpc>
              <a:buNone/>
            </a:pPr>
            <a:r>
              <a:rPr lang="es-MX" sz="2900" dirty="0" smtClean="0">
                <a:latin typeface="Times New Roman" panose="02020603050405020304" pitchFamily="18" charset="0"/>
                <a:cs typeface="Times New Roman" panose="02020603050405020304" pitchFamily="18" charset="0"/>
              </a:rPr>
              <a:t>Si se presenta el siguiente escenario </a:t>
            </a:r>
            <a:r>
              <a:rPr lang="es-MX" sz="2900" dirty="0" err="1" smtClean="0">
                <a:latin typeface="Times New Roman" panose="02020603050405020304" pitchFamily="18" charset="0"/>
                <a:cs typeface="Times New Roman" panose="02020603050405020304" pitchFamily="18" charset="0"/>
              </a:rPr>
              <a:t>power</a:t>
            </a:r>
            <a:r>
              <a:rPr lang="es-MX" sz="2900" dirty="0" smtClean="0">
                <a:latin typeface="Times New Roman" panose="02020603050405020304" pitchFamily="18" charset="0"/>
                <a:cs typeface="Times New Roman" panose="02020603050405020304" pitchFamily="18" charset="0"/>
              </a:rPr>
              <a:t> query es una herramienta que puede utilizar para facilitar su trabajo.</a:t>
            </a:r>
          </a:p>
          <a:p>
            <a:pPr algn="just" fontAlgn="base">
              <a:lnSpc>
                <a:spcPct val="120000"/>
              </a:lnSpc>
            </a:pPr>
            <a:r>
              <a:rPr lang="es-MX" sz="2700" dirty="0" smtClean="0">
                <a:latin typeface="Times New Roman" panose="02020603050405020304" pitchFamily="18" charset="0"/>
                <a:cs typeface="Times New Roman" panose="02020603050405020304" pitchFamily="18" charset="0"/>
              </a:rPr>
              <a:t>Pasa </a:t>
            </a:r>
            <a:r>
              <a:rPr lang="es-MX" sz="2700" dirty="0">
                <a:latin typeface="Times New Roman" panose="02020603050405020304" pitchFamily="18" charset="0"/>
                <a:cs typeface="Times New Roman" panose="02020603050405020304" pitchFamily="18" charset="0"/>
              </a:rPr>
              <a:t>horas </a:t>
            </a:r>
            <a:r>
              <a:rPr lang="es-MX" sz="2700" dirty="0" smtClean="0">
                <a:latin typeface="Times New Roman" panose="02020603050405020304" pitchFamily="18" charset="0"/>
                <a:cs typeface="Times New Roman" panose="02020603050405020304" pitchFamily="18" charset="0"/>
              </a:rPr>
              <a:t>trabajo </a:t>
            </a:r>
            <a:r>
              <a:rPr lang="es-MX" sz="2700" dirty="0">
                <a:latin typeface="Times New Roman" panose="02020603050405020304" pitchFamily="18" charset="0"/>
                <a:cs typeface="Times New Roman" panose="02020603050405020304" pitchFamily="18" charset="0"/>
              </a:rPr>
              <a:t>repetitivo combinando datos de varios archivos (CSV, Excel) en un solo libro de Excel antes de poder comenzar el trabajo real.</a:t>
            </a:r>
          </a:p>
          <a:p>
            <a:pPr algn="just" fontAlgn="base">
              <a:lnSpc>
                <a:spcPct val="120000"/>
              </a:lnSpc>
            </a:pPr>
            <a:r>
              <a:rPr lang="es-MX" sz="2700" dirty="0">
                <a:latin typeface="Times New Roman" panose="02020603050405020304" pitchFamily="18" charset="0"/>
                <a:cs typeface="Times New Roman" panose="02020603050405020304" pitchFamily="18" charset="0"/>
              </a:rPr>
              <a:t>E</a:t>
            </a:r>
            <a:r>
              <a:rPr lang="es-MX" sz="2700" dirty="0" smtClean="0">
                <a:latin typeface="Times New Roman" panose="02020603050405020304" pitchFamily="18" charset="0"/>
                <a:cs typeface="Times New Roman" panose="02020603050405020304" pitchFamily="18" charset="0"/>
              </a:rPr>
              <a:t>scribe </a:t>
            </a:r>
            <a:r>
              <a:rPr lang="es-MX" sz="2700" dirty="0">
                <a:latin typeface="Times New Roman" panose="02020603050405020304" pitchFamily="18" charset="0"/>
                <a:cs typeface="Times New Roman" panose="02020603050405020304" pitchFamily="18" charset="0"/>
              </a:rPr>
              <a:t>muchas fórmulas VLOOKUP sobre varias tablas de datos para "unir" los datos.</a:t>
            </a:r>
          </a:p>
          <a:p>
            <a:pPr algn="just" fontAlgn="base">
              <a:lnSpc>
                <a:spcPct val="120000"/>
              </a:lnSpc>
            </a:pPr>
            <a:r>
              <a:rPr lang="es-MX" sz="2700" dirty="0" smtClean="0">
                <a:latin typeface="Times New Roman" panose="02020603050405020304" pitchFamily="18" charset="0"/>
                <a:cs typeface="Times New Roman" panose="02020603050405020304" pitchFamily="18" charset="0"/>
              </a:rPr>
              <a:t>Tiene que </a:t>
            </a:r>
            <a:r>
              <a:rPr lang="es-MX" sz="2700" dirty="0">
                <a:latin typeface="Times New Roman" panose="02020603050405020304" pitchFamily="18" charset="0"/>
                <a:cs typeface="Times New Roman" panose="02020603050405020304" pitchFamily="18" charset="0"/>
              </a:rPr>
              <a:t>"limpiar" manualmente sus datos cada mes, eliminando los datos y los errores que ya </a:t>
            </a:r>
            <a:r>
              <a:rPr lang="es-MX" sz="2700" dirty="0" smtClean="0">
                <a:latin typeface="Times New Roman" panose="02020603050405020304" pitchFamily="18" charset="0"/>
                <a:cs typeface="Times New Roman" panose="02020603050405020304" pitchFamily="18" charset="0"/>
              </a:rPr>
              <a:t>conoce.</a:t>
            </a:r>
            <a:endParaRPr lang="es-MX" sz="2700" dirty="0">
              <a:latin typeface="Times New Roman" panose="02020603050405020304" pitchFamily="18" charset="0"/>
              <a:cs typeface="Times New Roman" panose="02020603050405020304" pitchFamily="18" charset="0"/>
            </a:endParaRPr>
          </a:p>
          <a:p>
            <a:pPr algn="just" fontAlgn="base">
              <a:lnSpc>
                <a:spcPct val="120000"/>
              </a:lnSpc>
            </a:pPr>
            <a:r>
              <a:rPr lang="es-MX" sz="2700" dirty="0">
                <a:latin typeface="Times New Roman" panose="02020603050405020304" pitchFamily="18" charset="0"/>
                <a:cs typeface="Times New Roman" panose="02020603050405020304" pitchFamily="18" charset="0"/>
              </a:rPr>
              <a:t>Debe obtener los datos de las páginas web en Excel para poder analizarlos. Corta y pega los datos y dedica horas a formatearlos para eliminar el ruido de los datos.</a:t>
            </a:r>
          </a:p>
          <a:p>
            <a:pPr marL="0" indent="0" algn="just">
              <a:lnSpc>
                <a:spcPct val="100000"/>
              </a:lnSpc>
              <a:buNone/>
            </a:pPr>
            <a:endParaRPr lang="es-MX" sz="3200" dirty="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BO" sz="22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QUERY</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4047948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54287" y="1506015"/>
            <a:ext cx="8458733" cy="4689550"/>
          </a:xfrm>
        </p:spPr>
        <p:txBody>
          <a:bodyPr>
            <a:normAutofit/>
          </a:bodyPr>
          <a:lstStyle/>
          <a:p>
            <a:pPr marL="0" indent="0" fontAlgn="base">
              <a:buNone/>
            </a:pPr>
            <a:r>
              <a:rPr lang="es-MX" sz="3200" dirty="0">
                <a:solidFill>
                  <a:schemeClr val="accent1"/>
                </a:solidFill>
                <a:latin typeface="Times New Roman" panose="02020603050405020304" pitchFamily="18" charset="0"/>
                <a:cs typeface="Times New Roman" panose="02020603050405020304" pitchFamily="18" charset="0"/>
              </a:rPr>
              <a:t>¿Qué puede hacer Power Query?</a:t>
            </a:r>
          </a:p>
          <a:p>
            <a:pPr marL="0" indent="0" algn="just" fontAlgn="base">
              <a:lnSpc>
                <a:spcPct val="100000"/>
              </a:lnSpc>
              <a:buNone/>
            </a:pPr>
            <a:r>
              <a:rPr lang="es-MX" sz="2600" dirty="0">
                <a:latin typeface="Times New Roman" panose="02020603050405020304" pitchFamily="18" charset="0"/>
                <a:cs typeface="Times New Roman" panose="02020603050405020304" pitchFamily="18" charset="0"/>
              </a:rPr>
              <a:t>Power Query puede usarse para lo siguiente (y probablemente muchas más cosas también).</a:t>
            </a:r>
          </a:p>
          <a:p>
            <a:pPr marL="534988" indent="-169863" algn="just" fontAlgn="base">
              <a:lnSpc>
                <a:spcPct val="100000"/>
              </a:lnSpc>
            </a:pPr>
            <a:r>
              <a:rPr lang="es-MX" sz="2600" dirty="0">
                <a:latin typeface="Times New Roman" panose="02020603050405020304" pitchFamily="18" charset="0"/>
                <a:cs typeface="Times New Roman" panose="02020603050405020304" pitchFamily="18" charset="0"/>
              </a:rPr>
              <a:t>Una herramienta de carga de </a:t>
            </a:r>
            <a:r>
              <a:rPr lang="es-MX" sz="2600" dirty="0" smtClean="0">
                <a:latin typeface="Times New Roman" panose="02020603050405020304" pitchFamily="18" charset="0"/>
                <a:cs typeface="Times New Roman" panose="02020603050405020304" pitchFamily="18" charset="0"/>
              </a:rPr>
              <a:t>datos.</a:t>
            </a:r>
            <a:endParaRPr lang="es-MX" sz="2600" dirty="0">
              <a:latin typeface="Times New Roman" panose="02020603050405020304" pitchFamily="18" charset="0"/>
              <a:cs typeface="Times New Roman" panose="02020603050405020304" pitchFamily="18" charset="0"/>
            </a:endParaRPr>
          </a:p>
          <a:p>
            <a:pPr marL="534988" indent="-169863" algn="just" fontAlgn="base">
              <a:lnSpc>
                <a:spcPct val="100000"/>
              </a:lnSpc>
            </a:pPr>
            <a:r>
              <a:rPr lang="es-MX" sz="2600" dirty="0">
                <a:latin typeface="Times New Roman" panose="02020603050405020304" pitchFamily="18" charset="0"/>
                <a:cs typeface="Times New Roman" panose="02020603050405020304" pitchFamily="18" charset="0"/>
              </a:rPr>
              <a:t>Una herramienta de limpieza de datos (eliminar columnas, filas, caracteres, etc. no deseados</a:t>
            </a:r>
            <a:r>
              <a:rPr lang="es-MX" sz="2600" dirty="0" smtClean="0">
                <a:latin typeface="Times New Roman" panose="02020603050405020304" pitchFamily="18" charset="0"/>
                <a:cs typeface="Times New Roman" panose="02020603050405020304" pitchFamily="18" charset="0"/>
              </a:rPr>
              <a:t>).</a:t>
            </a:r>
            <a:endParaRPr lang="es-MX" sz="2600" dirty="0">
              <a:latin typeface="Times New Roman" panose="02020603050405020304" pitchFamily="18" charset="0"/>
              <a:cs typeface="Times New Roman" panose="02020603050405020304" pitchFamily="18" charset="0"/>
            </a:endParaRPr>
          </a:p>
          <a:p>
            <a:pPr marL="534988" indent="-169863" algn="just" fontAlgn="base">
              <a:lnSpc>
                <a:spcPct val="100000"/>
              </a:lnSpc>
            </a:pPr>
            <a:r>
              <a:rPr lang="es-MX" sz="2600" dirty="0">
                <a:latin typeface="Times New Roman" panose="02020603050405020304" pitchFamily="18" charset="0"/>
                <a:cs typeface="Times New Roman" panose="02020603050405020304" pitchFamily="18" charset="0"/>
              </a:rPr>
              <a:t>Una herramienta de remodelación de datos que incluye una función muy poderosa de "datos no </a:t>
            </a:r>
            <a:r>
              <a:rPr lang="es-MX" sz="2600" dirty="0" smtClean="0">
                <a:latin typeface="Times New Roman" panose="02020603050405020304" pitchFamily="18" charset="0"/>
                <a:cs typeface="Times New Roman" panose="02020603050405020304" pitchFamily="18" charset="0"/>
              </a:rPr>
              <a:t>dinámicos" (ejemplo mostrado a continuación).</a:t>
            </a:r>
          </a:p>
          <a:p>
            <a:pPr marL="0" indent="0" algn="just">
              <a:lnSpc>
                <a:spcPct val="100000"/>
              </a:lnSpc>
              <a:buNone/>
            </a:pPr>
            <a:endParaRPr lang="es-MX" sz="3200"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BO" sz="22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QUERY</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3623218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35138" y="1547416"/>
            <a:ext cx="8458733" cy="4436942"/>
          </a:xfrm>
        </p:spPr>
        <p:txBody>
          <a:bodyPr>
            <a:normAutofit/>
          </a:bodyPr>
          <a:lstStyle/>
          <a:p>
            <a:pPr marL="0" indent="0" fontAlgn="base">
              <a:buNone/>
            </a:pPr>
            <a:r>
              <a:rPr lang="es-MX" sz="3200" dirty="0">
                <a:solidFill>
                  <a:schemeClr val="accent1"/>
                </a:solidFill>
                <a:latin typeface="Times New Roman" panose="02020603050405020304" pitchFamily="18" charset="0"/>
                <a:cs typeface="Times New Roman" panose="02020603050405020304" pitchFamily="18" charset="0"/>
              </a:rPr>
              <a:t>¿Qué puede hacer Power Query</a:t>
            </a:r>
            <a:r>
              <a:rPr lang="es-MX" sz="3200" dirty="0" smtClean="0">
                <a:solidFill>
                  <a:schemeClr val="accent1"/>
                </a:solidFill>
                <a:latin typeface="Times New Roman" panose="02020603050405020304" pitchFamily="18" charset="0"/>
                <a:cs typeface="Times New Roman" panose="02020603050405020304" pitchFamily="18" charset="0"/>
              </a:rPr>
              <a:t>?</a:t>
            </a:r>
          </a:p>
          <a:p>
            <a:pPr marL="534988" indent="-169863" algn="just" fontAlgn="base">
              <a:lnSpc>
                <a:spcPct val="100000"/>
              </a:lnSpc>
            </a:pPr>
            <a:r>
              <a:rPr lang="es-MX" sz="2600" dirty="0">
                <a:latin typeface="Times New Roman" panose="02020603050405020304" pitchFamily="18" charset="0"/>
                <a:cs typeface="Times New Roman" panose="02020603050405020304" pitchFamily="18" charset="0"/>
              </a:rPr>
              <a:t>Una herramienta para unir datos de diferentes fuentes en </a:t>
            </a:r>
            <a:r>
              <a:rPr lang="es-MX" sz="2600" dirty="0" smtClean="0">
                <a:latin typeface="Times New Roman" panose="02020603050405020304" pitchFamily="18" charset="0"/>
                <a:cs typeface="Times New Roman" panose="02020603050405020304" pitchFamily="18" charset="0"/>
              </a:rPr>
              <a:t>un </a:t>
            </a:r>
            <a:r>
              <a:rPr lang="es-MX" sz="2600" dirty="0">
                <a:latin typeface="Times New Roman" panose="02020603050405020304" pitchFamily="18" charset="0"/>
                <a:cs typeface="Times New Roman" panose="02020603050405020304" pitchFamily="18" charset="0"/>
              </a:rPr>
              <a:t>conjunto de datos o tabla coherente.</a:t>
            </a:r>
          </a:p>
          <a:p>
            <a:pPr marL="534988" indent="-169863" algn="just" fontAlgn="base">
              <a:lnSpc>
                <a:spcPct val="100000"/>
              </a:lnSpc>
            </a:pPr>
            <a:r>
              <a:rPr lang="es-MX" sz="2600" dirty="0">
                <a:latin typeface="Times New Roman" panose="02020603050405020304" pitchFamily="18" charset="0"/>
                <a:cs typeface="Times New Roman" panose="02020603050405020304" pitchFamily="18" charset="0"/>
              </a:rPr>
              <a:t>Una herramienta de auditoría: compare listas de datos y encuentre las similitudes y diferencias.</a:t>
            </a:r>
          </a:p>
          <a:p>
            <a:pPr marL="534988" indent="-169863" algn="just" fontAlgn="base">
              <a:lnSpc>
                <a:spcPct val="100000"/>
              </a:lnSpc>
            </a:pPr>
            <a:r>
              <a:rPr lang="es-MX" sz="2600" dirty="0">
                <a:latin typeface="Times New Roman" panose="02020603050405020304" pitchFamily="18" charset="0"/>
                <a:cs typeface="Times New Roman" panose="02020603050405020304" pitchFamily="18" charset="0"/>
              </a:rPr>
              <a:t>Una herramienta de raspado de datos del sitio web: cargue fácilmente datos tabulares de una página web en Excel o Power BI.</a:t>
            </a:r>
          </a:p>
          <a:p>
            <a:pPr marL="0" indent="0" fontAlgn="base">
              <a:buNone/>
            </a:pPr>
            <a:endParaRPr lang="es-MX" sz="3200" dirty="0">
              <a:solidFill>
                <a:schemeClr val="accent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MX" sz="3200"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BO" sz="22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QUERY</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1705144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54287" y="1440329"/>
            <a:ext cx="8458733" cy="4689550"/>
          </a:xfrm>
        </p:spPr>
        <p:txBody>
          <a:bodyPr>
            <a:normAutofit/>
          </a:bodyPr>
          <a:lstStyle/>
          <a:p>
            <a:pPr marL="0" indent="0" fontAlgn="base">
              <a:buNone/>
            </a:pPr>
            <a:r>
              <a:rPr lang="es-MX" sz="3200" dirty="0">
                <a:solidFill>
                  <a:schemeClr val="accent1"/>
                </a:solidFill>
                <a:latin typeface="Times New Roman" panose="02020603050405020304" pitchFamily="18" charset="0"/>
                <a:cs typeface="Times New Roman" panose="02020603050405020304" pitchFamily="18" charset="0"/>
              </a:rPr>
              <a:t>¿Qué puede hacer Power Query?</a:t>
            </a:r>
          </a:p>
          <a:p>
            <a:pPr marL="0" indent="0" algn="just">
              <a:lnSpc>
                <a:spcPct val="100000"/>
              </a:lnSpc>
              <a:buNone/>
            </a:pPr>
            <a:endParaRPr lang="es-MX" sz="3200"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BO" sz="22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QUERY</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6146" name="Picture 2" descr="https://exceleratorbi.com.au/wp-content/uploads/2016/03/unpiv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628" y="2043939"/>
            <a:ext cx="6840760" cy="407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951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54287" y="1440329"/>
            <a:ext cx="8458733" cy="4689550"/>
          </a:xfrm>
        </p:spPr>
        <p:txBody>
          <a:bodyPr>
            <a:normAutofit/>
          </a:bodyPr>
          <a:lstStyle/>
          <a:p>
            <a:pPr marL="0" indent="0" fontAlgn="base">
              <a:buNone/>
            </a:pPr>
            <a:r>
              <a:rPr lang="es-MX" sz="3200" dirty="0">
                <a:solidFill>
                  <a:schemeClr val="accent1"/>
                </a:solidFill>
                <a:latin typeface="Times New Roman" panose="02020603050405020304" pitchFamily="18" charset="0"/>
                <a:cs typeface="Times New Roman" panose="02020603050405020304" pitchFamily="18" charset="0"/>
              </a:rPr>
              <a:t>¿Qué puede hacer Power Query</a:t>
            </a:r>
            <a:r>
              <a:rPr lang="es-MX" sz="3200" dirty="0" smtClean="0">
                <a:solidFill>
                  <a:schemeClr val="accent1"/>
                </a:solidFill>
                <a:latin typeface="Times New Roman" panose="02020603050405020304" pitchFamily="18" charset="0"/>
                <a:cs typeface="Times New Roman" panose="02020603050405020304" pitchFamily="18" charset="0"/>
              </a:rPr>
              <a:t>?</a:t>
            </a:r>
          </a:p>
          <a:p>
            <a:pPr marL="0" indent="0" algn="just" fontAlgn="base">
              <a:lnSpc>
                <a:spcPct val="100000"/>
              </a:lnSpc>
              <a:buNone/>
            </a:pPr>
            <a:r>
              <a:rPr lang="es-MX" sz="2600" dirty="0">
                <a:latin typeface="Times New Roman" panose="02020603050405020304" pitchFamily="18" charset="0"/>
                <a:cs typeface="Times New Roman" panose="02020603050405020304" pitchFamily="18" charset="0"/>
              </a:rPr>
              <a:t>Una herramienta para combinar datos de varias hojas de trabajo o libros en un solo archivo / tabla</a:t>
            </a:r>
          </a:p>
          <a:p>
            <a:pPr marL="0" indent="0" fontAlgn="base">
              <a:buNone/>
            </a:pPr>
            <a:endParaRPr lang="es-MX" sz="3200" dirty="0">
              <a:solidFill>
                <a:schemeClr val="accent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MX" sz="3200"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BO" sz="22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QUERY</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8194" name="Picture 2" descr="https://exceleratorbi.com.au/wp-content/uploads/2016/03/combine.png"/>
          <p:cNvPicPr>
            <a:picLocks noChangeAspect="1" noChangeArrowheads="1"/>
          </p:cNvPicPr>
          <p:nvPr/>
        </p:nvPicPr>
        <p:blipFill rotWithShape="1">
          <a:blip r:embed="rId5">
            <a:extLst>
              <a:ext uri="{28A0092B-C50C-407E-A947-70E740481C1C}">
                <a14:useLocalDpi xmlns:a14="http://schemas.microsoft.com/office/drawing/2010/main" val="0"/>
              </a:ext>
            </a:extLst>
          </a:blip>
          <a:srcRect b="4731"/>
          <a:stretch/>
        </p:blipFill>
        <p:spPr bwMode="auto">
          <a:xfrm>
            <a:off x="2305143" y="2910431"/>
            <a:ext cx="4703782" cy="318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529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683568" y="1700808"/>
            <a:ext cx="7920880" cy="4176464"/>
          </a:xfrm>
        </p:spPr>
        <p:txBody>
          <a:bodyPr>
            <a:normAutofit/>
          </a:bodyPr>
          <a:lstStyle/>
          <a:p>
            <a:pPr marL="0" indent="0" algn="just">
              <a:lnSpc>
                <a:spcPct val="110000"/>
              </a:lnSpc>
              <a:buNone/>
            </a:pPr>
            <a:r>
              <a:rPr lang="es-BO" sz="3200" dirty="0" smtClean="0">
                <a:solidFill>
                  <a:schemeClr val="tx1">
                    <a:lumMod val="95000"/>
                    <a:lumOff val="5000"/>
                  </a:schemeClr>
                </a:solidFill>
                <a:latin typeface="Times New Roman" panose="02020603050405020304" pitchFamily="18" charset="0"/>
                <a:cs typeface="Times New Roman" panose="02020603050405020304" pitchFamily="18" charset="0"/>
              </a:rPr>
              <a:t>Es un complemento de Excel que se puede usar para realizar análisis de datos y crear sofisticación de modelos de datos.</a:t>
            </a:r>
          </a:p>
          <a:p>
            <a:pPr marL="0" indent="0" algn="just">
              <a:lnSpc>
                <a:spcPct val="110000"/>
              </a:lnSpc>
              <a:buNone/>
            </a:pPr>
            <a:r>
              <a:rPr lang="es-BO" sz="3200" dirty="0" smtClean="0">
                <a:solidFill>
                  <a:schemeClr val="tx1">
                    <a:lumMod val="95000"/>
                    <a:lumOff val="5000"/>
                  </a:schemeClr>
                </a:solidFill>
                <a:latin typeface="Times New Roman" panose="02020603050405020304" pitchFamily="18" charset="0"/>
                <a:cs typeface="Times New Roman" panose="02020603050405020304" pitchFamily="18" charset="0"/>
              </a:rPr>
              <a:t>Power Pívot puede mezclar grandes volúmenes de datos de varios orígenes, realizar análisis de información rápidamente y compartir información con facilidad.</a:t>
            </a:r>
          </a:p>
        </p:txBody>
      </p:sp>
      <p:sp>
        <p:nvSpPr>
          <p:cNvPr id="6"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PIVOT</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1946227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1" cy="4661094"/>
          </a:xfrm>
        </p:spPr>
        <p:txBody>
          <a:bodyPr>
            <a:normAutofit/>
          </a:bodyPr>
          <a:lstStyle/>
          <a:p>
            <a:pPr marL="0" indent="0" algn="just">
              <a:lnSpc>
                <a:spcPct val="110000"/>
              </a:lnSpc>
              <a:buNone/>
            </a:pPr>
            <a:r>
              <a:rPr lang="es-MX" sz="2200" dirty="0" smtClean="0">
                <a:latin typeface="Times New Roman" panose="02020603050405020304" pitchFamily="18" charset="0"/>
                <a:cs typeface="Times New Roman" panose="02020603050405020304" pitchFamily="18" charset="0"/>
              </a:rPr>
              <a:t>Permite crear y adaptar modelos flexibles de datos en Excel.</a:t>
            </a:r>
            <a:endParaRPr lang="es-BO" sz="2200" b="1"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10000"/>
              </a:lnSpc>
              <a:buNone/>
            </a:pPr>
            <a:endParaRPr lang="es-BO" sz="3200" b="1" dirty="0" smtClean="0">
              <a:solidFill>
                <a:srgbClr val="0070C0"/>
              </a:solidFill>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3078" name="Picture 6" descr="Resultado de imagen para power pivot excel 20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060848"/>
            <a:ext cx="6831401" cy="3617367"/>
          </a:xfrm>
          <a:prstGeom prst="rect">
            <a:avLst/>
          </a:prstGeom>
          <a:noFill/>
          <a:extLst>
            <a:ext uri="{909E8E84-426E-40DD-AFC4-6F175D3DCCD1}">
              <a14:hiddenFill xmlns:a14="http://schemas.microsoft.com/office/drawing/2010/main">
                <a:solidFill>
                  <a:srgbClr val="FFFFFF"/>
                </a:solidFill>
              </a14:hiddenFill>
            </a:ext>
          </a:extLst>
        </p:spPr>
      </p:pic>
      <p:sp>
        <p:nvSpPr>
          <p:cNvPr id="11"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PIVOT</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669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1" cy="4661094"/>
          </a:xfrm>
        </p:spPr>
        <p:txBody>
          <a:bodyPr>
            <a:normAutofit/>
          </a:bodyPr>
          <a:lstStyle/>
          <a:p>
            <a:pPr marL="0" indent="0" algn="just">
              <a:lnSpc>
                <a:spcPct val="110000"/>
              </a:lnSpc>
              <a:buNone/>
            </a:pPr>
            <a:r>
              <a:rPr lang="en-US" sz="3200" b="1" dirty="0" smtClean="0">
                <a:solidFill>
                  <a:schemeClr val="accent1"/>
                </a:solidFill>
                <a:latin typeface="Times New Roman" panose="02020603050405020304" pitchFamily="18" charset="0"/>
                <a:cs typeface="Times New Roman" panose="02020603050405020304" pitchFamily="18" charset="0"/>
              </a:rPr>
              <a:t>¿Deseas </a:t>
            </a:r>
            <a:r>
              <a:rPr lang="en-US" sz="3200" b="1" dirty="0">
                <a:solidFill>
                  <a:schemeClr val="accent1"/>
                </a:solidFill>
                <a:latin typeface="Times New Roman" panose="02020603050405020304" pitchFamily="18" charset="0"/>
                <a:cs typeface="Times New Roman" panose="02020603050405020304" pitchFamily="18" charset="0"/>
              </a:rPr>
              <a:t>saber cómo</a:t>
            </a:r>
            <a:r>
              <a:rPr lang="en-US" sz="3200" b="1" dirty="0" smtClean="0">
                <a:solidFill>
                  <a:schemeClr val="accent1"/>
                </a:solidFill>
                <a:latin typeface="Times New Roman" panose="02020603050405020304" pitchFamily="18" charset="0"/>
                <a:cs typeface="Times New Roman" panose="02020603050405020304" pitchFamily="18" charset="0"/>
              </a:rPr>
              <a:t>?</a:t>
            </a:r>
          </a:p>
          <a:p>
            <a:pPr marL="0" indent="0" algn="just">
              <a:lnSpc>
                <a:spcPct val="100000"/>
              </a:lnSpc>
              <a:buNone/>
            </a:pPr>
            <a:r>
              <a:rPr lang="es-MX" sz="2300" dirty="0">
                <a:latin typeface="Times New Roman" panose="02020603050405020304" pitchFamily="18" charset="0"/>
                <a:cs typeface="Times New Roman" panose="02020603050405020304" pitchFamily="18" charset="0"/>
              </a:rPr>
              <a:t>En lugar de crear un reporte que sólo puede tener 1 millón de filas puede crear uno que puede contener miles de millones de filas</a:t>
            </a:r>
            <a:endParaRPr lang="en-US" sz="2300" b="1" dirty="0">
              <a:solidFill>
                <a:schemeClr val="accent1"/>
              </a:solidFill>
              <a:latin typeface="Times New Roman" panose="02020603050405020304" pitchFamily="18" charset="0"/>
              <a:cs typeface="Times New Roman" panose="02020603050405020304" pitchFamily="18" charset="0"/>
            </a:endParaRPr>
          </a:p>
          <a:p>
            <a:pPr marL="0" indent="0" algn="just">
              <a:lnSpc>
                <a:spcPct val="110000"/>
              </a:lnSpc>
              <a:buNone/>
            </a:pPr>
            <a:endParaRPr lang="es-BO" sz="2200" b="1"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10000"/>
              </a:lnSpc>
              <a:buNone/>
            </a:pPr>
            <a:endParaRPr lang="es-BO" sz="3200" b="1" dirty="0" smtClean="0">
              <a:solidFill>
                <a:srgbClr val="0070C0"/>
              </a:solidFill>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
        <p:nvSpPr>
          <p:cNvPr id="11"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PIVOT</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768" y="3004989"/>
            <a:ext cx="4780929" cy="2757571"/>
          </a:xfrm>
          <a:prstGeom prst="rect">
            <a:avLst/>
          </a:prstGeom>
        </p:spPr>
      </p:pic>
    </p:spTree>
    <p:extLst>
      <p:ext uri="{BB962C8B-B14F-4D97-AF65-F5344CB8AC3E}">
        <p14:creationId xmlns:p14="http://schemas.microsoft.com/office/powerpoint/2010/main" val="2359965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1" cy="4661094"/>
          </a:xfrm>
        </p:spPr>
        <p:txBody>
          <a:bodyPr>
            <a:normAutofit/>
          </a:bodyPr>
          <a:lstStyle/>
          <a:p>
            <a:pPr marL="0" indent="0" algn="just">
              <a:lnSpc>
                <a:spcPct val="110000"/>
              </a:lnSpc>
              <a:buNone/>
            </a:pPr>
            <a:r>
              <a:rPr lang="es-MX" sz="2300" dirty="0" smtClean="0">
                <a:latin typeface="Times New Roman" panose="02020603050405020304" pitchFamily="18" charset="0"/>
                <a:cs typeface="Times New Roman" panose="02020603050405020304" pitchFamily="18" charset="0"/>
              </a:rPr>
              <a:t>¿</a:t>
            </a:r>
            <a:r>
              <a:rPr lang="es-MX" sz="2300" dirty="0">
                <a:latin typeface="Times New Roman" panose="02020603050405020304" pitchFamily="18" charset="0"/>
                <a:cs typeface="Times New Roman" panose="02020603050405020304" pitchFamily="18" charset="0"/>
              </a:rPr>
              <a:t>Por qué copiar / pegar informes cuando se puede conectar directamente a la fuente de datos? (sí, esto es posible ya, pero ahora se ha integrado con el modelo de datos Power Pivot)</a:t>
            </a:r>
            <a:endParaRPr lang="es-BO" sz="2300" b="1" dirty="0" smtClean="0">
              <a:solidFill>
                <a:srgbClr val="0070C0"/>
              </a:solidFill>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
        <p:nvSpPr>
          <p:cNvPr id="11"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PIVOT</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736" y="2685582"/>
            <a:ext cx="5118920" cy="3137061"/>
          </a:xfrm>
          <a:prstGeom prst="rect">
            <a:avLst/>
          </a:prstGeom>
        </p:spPr>
      </p:pic>
    </p:spTree>
    <p:extLst>
      <p:ext uri="{BB962C8B-B14F-4D97-AF65-F5344CB8AC3E}">
        <p14:creationId xmlns:p14="http://schemas.microsoft.com/office/powerpoint/2010/main" val="732537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1" cy="4661094"/>
          </a:xfrm>
        </p:spPr>
        <p:txBody>
          <a:bodyPr>
            <a:normAutofit/>
          </a:bodyPr>
          <a:lstStyle/>
          <a:p>
            <a:pPr marL="0" indent="0" algn="just">
              <a:lnSpc>
                <a:spcPct val="110000"/>
              </a:lnSpc>
              <a:buNone/>
            </a:pPr>
            <a:r>
              <a:rPr lang="es-MX" sz="2300" dirty="0" smtClean="0">
                <a:latin typeface="Times New Roman" panose="02020603050405020304" pitchFamily="18" charset="0"/>
                <a:cs typeface="Times New Roman" panose="02020603050405020304" pitchFamily="18" charset="0"/>
              </a:rPr>
              <a:t>¿</a:t>
            </a:r>
            <a:r>
              <a:rPr lang="es-MX" sz="2300" dirty="0">
                <a:latin typeface="Times New Roman" panose="02020603050405020304" pitchFamily="18" charset="0"/>
                <a:cs typeface="Times New Roman" panose="02020603050405020304" pitchFamily="18" charset="0"/>
              </a:rPr>
              <a:t>Por qué copiar / pegar informes cuando se puede conectar directamente a la fuente de datos? (sí, esto es posible ya, pero ahora se ha integrado con el modelo de datos Power Pivot)</a:t>
            </a:r>
            <a:endParaRPr lang="es-BO" sz="2300" b="1" dirty="0" smtClean="0">
              <a:solidFill>
                <a:srgbClr val="0070C0"/>
              </a:solidFill>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
        <p:nvSpPr>
          <p:cNvPr id="11"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PIVOT</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736" y="2685582"/>
            <a:ext cx="5118920" cy="3137061"/>
          </a:xfrm>
          <a:prstGeom prst="rect">
            <a:avLst/>
          </a:prstGeom>
        </p:spPr>
      </p:pic>
    </p:spTree>
    <p:extLst>
      <p:ext uri="{BB962C8B-B14F-4D97-AF65-F5344CB8AC3E}">
        <p14:creationId xmlns:p14="http://schemas.microsoft.com/office/powerpoint/2010/main" val="3678842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39586" y="1374359"/>
            <a:ext cx="8696910" cy="4721930"/>
          </a:xfrm>
        </p:spPr>
        <p:txBody>
          <a:bodyPr>
            <a:normAutofit/>
          </a:bodyPr>
          <a:lstStyle/>
          <a:p>
            <a:pPr marL="444500" indent="-266700"/>
            <a:r>
              <a:rPr lang="es-MX" sz="2600" dirty="0" smtClean="0">
                <a:latin typeface="Times New Roman" panose="02020603050405020304" pitchFamily="18" charset="0"/>
                <a:cs typeface="Times New Roman" panose="02020603050405020304" pitchFamily="18" charset="0"/>
              </a:rPr>
              <a:t>Importación y exportación de datos</a:t>
            </a:r>
          </a:p>
          <a:p>
            <a:pPr marL="444500" indent="-266700"/>
            <a:r>
              <a:rPr lang="es-MX" sz="2600" dirty="0" smtClean="0">
                <a:latin typeface="Times New Roman" panose="02020603050405020304" pitchFamily="18" charset="0"/>
                <a:cs typeface="Times New Roman" panose="02020603050405020304" pitchFamily="18" charset="0"/>
              </a:rPr>
              <a:t>Gestión de Formularios</a:t>
            </a:r>
          </a:p>
          <a:p>
            <a:pPr marL="444500" indent="-266700"/>
            <a:r>
              <a:rPr lang="es-MX" sz="2600" dirty="0" smtClean="0">
                <a:latin typeface="Times New Roman" panose="02020603050405020304" pitchFamily="18" charset="0"/>
                <a:cs typeface="Times New Roman" panose="02020603050405020304" pitchFamily="18" charset="0"/>
              </a:rPr>
              <a:t>Excel y sus complementos de </a:t>
            </a:r>
            <a:r>
              <a:rPr lang="es-MX" sz="2600" dirty="0" err="1" smtClean="0">
                <a:latin typeface="Times New Roman" panose="02020603050405020304" pitchFamily="18" charset="0"/>
                <a:cs typeface="Times New Roman" panose="02020603050405020304" pitchFamily="18" charset="0"/>
              </a:rPr>
              <a:t>power</a:t>
            </a:r>
            <a:r>
              <a:rPr lang="es-MX" sz="2600" dirty="0" smtClean="0">
                <a:latin typeface="Times New Roman" panose="02020603050405020304" pitchFamily="18" charset="0"/>
                <a:cs typeface="Times New Roman" panose="02020603050405020304" pitchFamily="18" charset="0"/>
              </a:rPr>
              <a:t> BI</a:t>
            </a:r>
          </a:p>
          <a:p>
            <a:pPr marL="444500" indent="-266700"/>
            <a:r>
              <a:rPr lang="es-MX" sz="2600" dirty="0" smtClean="0">
                <a:latin typeface="Times New Roman" panose="02020603050405020304" pitchFamily="18" charset="0"/>
                <a:cs typeface="Times New Roman" panose="02020603050405020304" pitchFamily="18" charset="0"/>
              </a:rPr>
              <a:t>Introducción a la programación de macros</a:t>
            </a:r>
          </a:p>
          <a:p>
            <a:pPr marL="444500" indent="-266700"/>
            <a:r>
              <a:rPr lang="es-MX" sz="2600" dirty="0" smtClean="0">
                <a:latin typeface="Times New Roman" panose="02020603050405020304" pitchFamily="18" charset="0"/>
                <a:cs typeface="Times New Roman" panose="02020603050405020304" pitchFamily="18" charset="0"/>
              </a:rPr>
              <a:t>Estructuras de control </a:t>
            </a:r>
          </a:p>
          <a:p>
            <a:pPr marL="444500" indent="-266700"/>
            <a:r>
              <a:rPr lang="es-MX" sz="2600" dirty="0" smtClean="0">
                <a:latin typeface="Times New Roman" panose="02020603050405020304" pitchFamily="18" charset="0"/>
                <a:cs typeface="Times New Roman" panose="02020603050405020304" pitchFamily="18" charset="0"/>
              </a:rPr>
              <a:t>Métodos input Box y MsgBox</a:t>
            </a:r>
          </a:p>
          <a:p>
            <a:pPr marL="444500" indent="-266700"/>
            <a:r>
              <a:rPr lang="es-MX" sz="2600" dirty="0" smtClean="0">
                <a:latin typeface="Times New Roman" panose="02020603050405020304" pitchFamily="18" charset="0"/>
                <a:cs typeface="Times New Roman" panose="02020603050405020304" pitchFamily="18" charset="0"/>
              </a:rPr>
              <a:t>Estructuras repetitivas</a:t>
            </a:r>
          </a:p>
          <a:p>
            <a:pPr marL="444500" indent="-266700"/>
            <a:r>
              <a:rPr lang="es-MX" sz="2600" dirty="0">
                <a:latin typeface="Times New Roman" panose="02020603050405020304" pitchFamily="18" charset="0"/>
                <a:cs typeface="Times New Roman" panose="02020603050405020304" pitchFamily="18" charset="0"/>
              </a:rPr>
              <a:t> </a:t>
            </a:r>
            <a:r>
              <a:rPr lang="es-MX" sz="2600" dirty="0" smtClean="0">
                <a:latin typeface="Times New Roman" panose="02020603050405020304" pitchFamily="18" charset="0"/>
                <a:cs typeface="Times New Roman" panose="02020603050405020304" pitchFamily="18" charset="0"/>
              </a:rPr>
              <a:t>Funciones hechos por el usuarios con Visual Basic </a:t>
            </a:r>
          </a:p>
          <a:p>
            <a:pPr marL="444500" indent="-266700"/>
            <a:r>
              <a:rPr lang="es-MX" sz="2600" dirty="0" smtClean="0">
                <a:latin typeface="Times New Roman" panose="02020603050405020304" pitchFamily="18" charset="0"/>
                <a:cs typeface="Times New Roman" panose="02020603050405020304" pitchFamily="18" charset="0"/>
              </a:rPr>
              <a:t>Formularios utilizando el Ide de Excel</a:t>
            </a:r>
          </a:p>
          <a:p>
            <a:pPr marL="444500" indent="-266700"/>
            <a:r>
              <a:rPr lang="es-MX" sz="2600" dirty="0" smtClean="0">
                <a:latin typeface="Times New Roman" panose="02020603050405020304" pitchFamily="18" charset="0"/>
                <a:cs typeface="Times New Roman" panose="02020603050405020304" pitchFamily="18" charset="0"/>
              </a:rPr>
              <a:t>Programación de Formularios Extras</a:t>
            </a:r>
          </a:p>
          <a:p>
            <a:pPr marL="0" indent="0">
              <a:buNone/>
            </a:pPr>
            <a:endParaRPr lang="en-US" b="1" dirty="0" smtClean="0"/>
          </a:p>
          <a:p>
            <a:pPr>
              <a:buNone/>
            </a:pPr>
            <a:endParaRPr lang="en-US" dirty="0" smtClean="0"/>
          </a:p>
          <a:p>
            <a:endParaRPr lang="es-BO" dirty="0" smtClean="0"/>
          </a:p>
          <a:p>
            <a:endParaRPr lang="es-BO" dirty="0" smtClean="0"/>
          </a:p>
          <a:p>
            <a:pPr>
              <a:buNone/>
            </a:pPr>
            <a:endParaRPr lang="es-BO" dirty="0" smtClean="0"/>
          </a:p>
        </p:txBody>
      </p:sp>
      <p:sp>
        <p:nvSpPr>
          <p:cNvPr id="6" name="13 Rectángulo"/>
          <p:cNvSpPr/>
          <p:nvPr/>
        </p:nvSpPr>
        <p:spPr>
          <a:xfrm>
            <a:off x="339586" y="317709"/>
            <a:ext cx="8503920"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CONTENIDO DEL CURSO</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100764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1" cy="4661094"/>
          </a:xfrm>
        </p:spPr>
        <p:txBody>
          <a:bodyPr>
            <a:normAutofit fontScale="85000" lnSpcReduction="10000"/>
          </a:bodyPr>
          <a:lstStyle/>
          <a:p>
            <a:pPr marL="0" indent="0">
              <a:buNone/>
            </a:pPr>
            <a:r>
              <a:rPr lang="es-MX" sz="4100" b="1" dirty="0">
                <a:solidFill>
                  <a:schemeClr val="accent1"/>
                </a:solidFill>
                <a:latin typeface="Times New Roman" panose="02020603050405020304" pitchFamily="18" charset="0"/>
                <a:cs typeface="Times New Roman" panose="02020603050405020304" pitchFamily="18" charset="0"/>
              </a:rPr>
              <a:t>¿Por qué te debe de interesar Power Pivot?</a:t>
            </a:r>
          </a:p>
          <a:p>
            <a:pPr algn="just">
              <a:lnSpc>
                <a:spcPct val="120000"/>
              </a:lnSpc>
            </a:pPr>
            <a:r>
              <a:rPr lang="es-MX" sz="2600" dirty="0">
                <a:latin typeface="Times New Roman" panose="02020603050405020304" pitchFamily="18" charset="0"/>
                <a:cs typeface="Times New Roman" panose="02020603050405020304" pitchFamily="18" charset="0"/>
              </a:rPr>
              <a:t>Puede ayudarle a ejecutar un mejor proceso para llegar a la misma o incluso una idea mejor (consumiendo menos tiempo)</a:t>
            </a:r>
          </a:p>
          <a:p>
            <a:pPr algn="just">
              <a:lnSpc>
                <a:spcPct val="120000"/>
              </a:lnSpc>
            </a:pPr>
            <a:r>
              <a:rPr lang="es-MX" sz="2600" dirty="0">
                <a:latin typeface="Times New Roman" panose="02020603050405020304" pitchFamily="18" charset="0"/>
                <a:cs typeface="Times New Roman" panose="02020603050405020304" pitchFamily="18" charset="0"/>
              </a:rPr>
              <a:t>Si utiliza tablas dinámicas entonces considere esto como las tablas dinámicas que se ejecutan en turbo o supercargador (herramientas familiares y la misma interfaz)</a:t>
            </a:r>
          </a:p>
          <a:p>
            <a:pPr algn="just">
              <a:lnSpc>
                <a:spcPct val="120000"/>
              </a:lnSpc>
            </a:pPr>
            <a:r>
              <a:rPr lang="es-MX" sz="2600" dirty="0" smtClean="0">
                <a:latin typeface="Times New Roman" panose="02020603050405020304" pitchFamily="18" charset="0"/>
                <a:cs typeface="Times New Roman" panose="02020603050405020304" pitchFamily="18" charset="0"/>
              </a:rPr>
              <a:t>Volúmenes de datos (datos grandes para de Excel son superiores a 1 millón de filas) entonces considere el uso de Power Pivot que puede almacenar miles de millones de filas</a:t>
            </a:r>
          </a:p>
          <a:p>
            <a:pPr algn="just">
              <a:lnSpc>
                <a:spcPct val="120000"/>
              </a:lnSpc>
            </a:pPr>
            <a:r>
              <a:rPr lang="es-MX" sz="2600" dirty="0" smtClean="0">
                <a:latin typeface="Times New Roman" panose="02020603050405020304" pitchFamily="18" charset="0"/>
                <a:cs typeface="Times New Roman" panose="02020603050405020304" pitchFamily="18" charset="0"/>
              </a:rPr>
              <a:t>Si sucede </a:t>
            </a:r>
            <a:r>
              <a:rPr lang="es-MX" sz="2600" dirty="0">
                <a:latin typeface="Times New Roman" panose="02020603050405020304" pitchFamily="18" charset="0"/>
                <a:cs typeface="Times New Roman" panose="02020603050405020304" pitchFamily="18" charset="0"/>
              </a:rPr>
              <a:t>que se queda sin memoria RAM o CPU por </a:t>
            </a:r>
            <a:r>
              <a:rPr lang="es-MX" sz="2600" dirty="0" smtClean="0">
                <a:latin typeface="Times New Roman" panose="02020603050405020304" pitchFamily="18" charset="0"/>
                <a:cs typeface="Times New Roman" panose="02020603050405020304" pitchFamily="18" charset="0"/>
              </a:rPr>
              <a:t>utilizar muchas funciones de búsqueda como índex </a:t>
            </a:r>
            <a:r>
              <a:rPr lang="es-MX" sz="2600" dirty="0">
                <a:latin typeface="Times New Roman" panose="02020603050405020304" pitchFamily="18" charset="0"/>
                <a:cs typeface="Times New Roman" panose="02020603050405020304" pitchFamily="18" charset="0"/>
              </a:rPr>
              <a:t>/ match, BUSCARV, </a:t>
            </a:r>
            <a:r>
              <a:rPr lang="es-MX" sz="2600" dirty="0" smtClean="0">
                <a:latin typeface="Times New Roman" panose="02020603050405020304" pitchFamily="18" charset="0"/>
                <a:cs typeface="Times New Roman" panose="02020603050405020304" pitchFamily="18" charset="0"/>
              </a:rPr>
              <a:t>BUSCARH.</a:t>
            </a:r>
            <a:endParaRPr lang="es-BO" sz="2600" b="1" dirty="0" smtClean="0">
              <a:solidFill>
                <a:srgbClr val="0070C0"/>
              </a:solidFill>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
        <p:nvSpPr>
          <p:cNvPr id="11"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PIVOT</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703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2" cy="4661094"/>
          </a:xfrm>
        </p:spPr>
        <p:txBody>
          <a:bodyPr>
            <a:noAutofit/>
          </a:bodyPr>
          <a:lstStyle/>
          <a:p>
            <a:pPr marL="0" indent="0" algn="just">
              <a:lnSpc>
                <a:spcPct val="110000"/>
              </a:lnSpc>
              <a:buNone/>
            </a:pPr>
            <a:r>
              <a:rPr lang="es-MX" sz="2600" dirty="0" smtClean="0">
                <a:latin typeface="Times New Roman" panose="02020603050405020304" pitchFamily="18" charset="0"/>
                <a:ea typeface="Tahoma" panose="020B0604030504040204" pitchFamily="34" charset="0"/>
                <a:cs typeface="Times New Roman" panose="02020603050405020304" pitchFamily="18" charset="0"/>
              </a:rPr>
              <a:t>Es una </a:t>
            </a:r>
            <a:r>
              <a:rPr lang="es-MX" sz="2600" dirty="0">
                <a:latin typeface="Times New Roman" panose="02020603050405020304" pitchFamily="18" charset="0"/>
                <a:ea typeface="Tahoma" panose="020B0604030504040204" pitchFamily="34" charset="0"/>
                <a:cs typeface="Times New Roman" panose="02020603050405020304" pitchFamily="18" charset="0"/>
              </a:rPr>
              <a:t>tecnología de visualización de datos que le permite crear gráficos interactivos, gráficos, mapas y otros elementos visuales que dinamizan sus datos. Power View está disponible en Excel, SharePoint, SQL Server y Power BI. </a:t>
            </a:r>
          </a:p>
          <a:p>
            <a:pPr marL="0" indent="0" algn="just">
              <a:lnSpc>
                <a:spcPct val="110000"/>
              </a:lnSpc>
              <a:buNone/>
            </a:pPr>
            <a:r>
              <a:rPr lang="es-MX" sz="2600" dirty="0" smtClean="0">
                <a:latin typeface="Times New Roman" panose="02020603050405020304" pitchFamily="18" charset="0"/>
                <a:cs typeface="Times New Roman" panose="02020603050405020304" pitchFamily="18" charset="0"/>
              </a:rPr>
              <a:t>Su </a:t>
            </a:r>
            <a:r>
              <a:rPr lang="es-MX" sz="2600" dirty="0">
                <a:latin typeface="Times New Roman" panose="02020603050405020304" pitchFamily="18" charset="0"/>
                <a:cs typeface="Times New Roman" panose="02020603050405020304" pitchFamily="18" charset="0"/>
              </a:rPr>
              <a:t>origen de datos es el modelo de datos tabular creado en </a:t>
            </a:r>
            <a:r>
              <a:rPr lang="es-MX" sz="2600" dirty="0">
                <a:latin typeface="Times New Roman" panose="02020603050405020304" pitchFamily="18" charset="0"/>
                <a:cs typeface="Times New Roman" panose="02020603050405020304" pitchFamily="18" charset="0"/>
              </a:rPr>
              <a:t>Power </a:t>
            </a:r>
            <a:r>
              <a:rPr lang="es-MX" sz="2600" dirty="0" smtClean="0">
                <a:latin typeface="Times New Roman" panose="02020603050405020304" pitchFamily="18" charset="0"/>
                <a:cs typeface="Times New Roman" panose="02020603050405020304" pitchFamily="18" charset="0"/>
              </a:rPr>
              <a:t>Pívot. </a:t>
            </a:r>
            <a:r>
              <a:rPr lang="es-MX" sz="2600" dirty="0">
                <a:latin typeface="Times New Roman" panose="02020603050405020304" pitchFamily="18" charset="0"/>
                <a:cs typeface="Times New Roman" panose="02020603050405020304" pitchFamily="18" charset="0"/>
              </a:rPr>
              <a:t>Con </a:t>
            </a:r>
            <a:r>
              <a:rPr lang="es-MX" sz="2600" dirty="0">
                <a:latin typeface="Times New Roman" panose="02020603050405020304" pitchFamily="18" charset="0"/>
                <a:cs typeface="Times New Roman" panose="02020603050405020304" pitchFamily="18" charset="0"/>
              </a:rPr>
              <a:t>Power View</a:t>
            </a:r>
            <a:r>
              <a:rPr lang="es-MX" sz="2600" dirty="0">
                <a:latin typeface="Times New Roman" panose="02020603050405020304" pitchFamily="18" charset="0"/>
                <a:cs typeface="Times New Roman" panose="02020603050405020304" pitchFamily="18" charset="0"/>
              </a:rPr>
              <a:t> se pueden crear tablas, matrices, segmentadores, gráficos de varios tipos, mapas, tarjetas, mosaicos, que son una especie de contenedor que también nos vale para filtrar, en fin que hay muchas opciones.</a:t>
            </a:r>
            <a:endParaRPr lang="es-BO" sz="26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13 Rectángulo"/>
          <p:cNvSpPr/>
          <p:nvPr/>
        </p:nvSpPr>
        <p:spPr>
          <a:xfrm>
            <a:off x="240003" y="423479"/>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VIEW</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1160422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pic>
        <p:nvPicPr>
          <p:cNvPr id="4" name="Marcador de contenido 3"/>
          <p:cNvPicPr>
            <a:picLocks noGrp="1" noChangeAspect="1"/>
          </p:cNvPicPr>
          <p:nvPr>
            <p:ph idx="1"/>
          </p:nvPr>
        </p:nvPicPr>
        <p:blipFill>
          <a:blip r:embed="rId3"/>
          <a:stretch>
            <a:fillRect/>
          </a:stretch>
        </p:blipFill>
        <p:spPr>
          <a:xfrm>
            <a:off x="1320075" y="1414463"/>
            <a:ext cx="6659426" cy="4660900"/>
          </a:xfrm>
          <a:prstGeom prst="rect">
            <a:avLst/>
          </a:prstGeom>
        </p:spPr>
      </p:pic>
      <p:sp>
        <p:nvSpPr>
          <p:cNvPr id="6" name="13 Rectángulo"/>
          <p:cNvSpPr/>
          <p:nvPr/>
        </p:nvSpPr>
        <p:spPr>
          <a:xfrm>
            <a:off x="240003" y="423479"/>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VIEW</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4"/>
          <a:stretch>
            <a:fillRect/>
          </a:stretch>
        </p:blipFill>
        <p:spPr>
          <a:xfrm>
            <a:off x="11654" y="6116329"/>
            <a:ext cx="9144000" cy="742950"/>
          </a:xfrm>
          <a:prstGeom prst="rect">
            <a:avLst/>
          </a:prstGeom>
        </p:spPr>
      </p:pic>
      <p:pic>
        <p:nvPicPr>
          <p:cNvPr id="3" name="Imagen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3342814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6" name="13 Rectángulo"/>
          <p:cNvSpPr/>
          <p:nvPr/>
        </p:nvSpPr>
        <p:spPr>
          <a:xfrm>
            <a:off x="240003" y="423479"/>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VIEW</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8" name="Imagen 7"/>
          <p:cNvPicPr>
            <a:picLocks noChangeAspect="1"/>
          </p:cNvPicPr>
          <p:nvPr/>
        </p:nvPicPr>
        <p:blipFill>
          <a:blip r:embed="rId5"/>
          <a:stretch>
            <a:fillRect/>
          </a:stretch>
        </p:blipFill>
        <p:spPr>
          <a:xfrm>
            <a:off x="1643871" y="1374358"/>
            <a:ext cx="5376401" cy="4729305"/>
          </a:xfrm>
          <a:prstGeom prst="rect">
            <a:avLst/>
          </a:prstGeom>
        </p:spPr>
      </p:pic>
    </p:spTree>
    <p:extLst>
      <p:ext uri="{BB962C8B-B14F-4D97-AF65-F5344CB8AC3E}">
        <p14:creationId xmlns:p14="http://schemas.microsoft.com/office/powerpoint/2010/main" val="1516866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1" cy="4661094"/>
          </a:xfrm>
        </p:spPr>
        <p:txBody>
          <a:bodyPr>
            <a:normAutofit/>
          </a:bodyPr>
          <a:lstStyle/>
          <a:p>
            <a:pPr marL="354013" indent="-354013" algn="just">
              <a:lnSpc>
                <a:spcPct val="110000"/>
              </a:lnSpc>
            </a:pPr>
            <a:r>
              <a:rPr lang="es-BO" sz="3200" b="1" dirty="0" smtClean="0">
                <a:solidFill>
                  <a:srgbClr val="0070C0"/>
                </a:solidFill>
                <a:latin typeface="Times New Roman" panose="02020603050405020304" pitchFamily="18" charset="0"/>
                <a:cs typeface="Times New Roman" panose="02020603050405020304" pitchFamily="18" charset="0"/>
              </a:rPr>
              <a:t>Power Map</a:t>
            </a:r>
          </a:p>
          <a:p>
            <a:pPr marL="0" indent="0" algn="just">
              <a:lnSpc>
                <a:spcPct val="110000"/>
              </a:lnSpc>
              <a:buNone/>
            </a:pPr>
            <a:r>
              <a:rPr lang="es-MX" sz="2200" dirty="0" smtClean="0">
                <a:latin typeface="Times New Roman" panose="02020603050405020304" pitchFamily="18" charset="0"/>
                <a:cs typeface="Times New Roman" panose="02020603050405020304" pitchFamily="18" charset="0"/>
              </a:rPr>
              <a:t>Es una </a:t>
            </a:r>
            <a:r>
              <a:rPr lang="es-MX" sz="2200" dirty="0">
                <a:latin typeface="Times New Roman" panose="02020603050405020304" pitchFamily="18" charset="0"/>
                <a:cs typeface="Times New Roman" panose="02020603050405020304" pitchFamily="18" charset="0"/>
              </a:rPr>
              <a:t>herramienta de visualización en 3D, que permite analizar datos geográficos y temporales, superpuestos sobre mapas. Además, se pueden capturar escenas para la creación de presentaciones.</a:t>
            </a:r>
            <a:endParaRPr lang="es-BO" sz="2200" b="1" dirty="0" smtClean="0">
              <a:solidFill>
                <a:srgbClr val="0070C0"/>
              </a:solidFill>
              <a:latin typeface="Times New Roman" panose="02020603050405020304" pitchFamily="18" charset="0"/>
              <a:cs typeface="Times New Roman" panose="02020603050405020304" pitchFamily="18" charset="0"/>
            </a:endParaRPr>
          </a:p>
          <a:p>
            <a:pPr marL="354013" indent="-354013" algn="just">
              <a:lnSpc>
                <a:spcPct val="110000"/>
              </a:lnSpc>
            </a:pPr>
            <a:endParaRPr lang="es-BO" sz="3200" b="1" dirty="0" smtClean="0">
              <a:solidFill>
                <a:srgbClr val="0070C0"/>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240003" y="57768"/>
            <a:ext cx="8663994"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EXCEL Y COMPLEMENTOS DE POWER BI</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4" name="Imagen 3"/>
          <p:cNvPicPr>
            <a:picLocks noChangeAspect="1"/>
          </p:cNvPicPr>
          <p:nvPr/>
        </p:nvPicPr>
        <p:blipFill>
          <a:blip r:embed="rId5"/>
          <a:stretch>
            <a:fillRect/>
          </a:stretch>
        </p:blipFill>
        <p:spPr>
          <a:xfrm>
            <a:off x="1619672" y="3429000"/>
            <a:ext cx="6083970" cy="2232248"/>
          </a:xfrm>
          <a:prstGeom prst="rect">
            <a:avLst/>
          </a:prstGeom>
        </p:spPr>
      </p:pic>
    </p:spTree>
    <p:extLst>
      <p:ext uri="{BB962C8B-B14F-4D97-AF65-F5344CB8AC3E}">
        <p14:creationId xmlns:p14="http://schemas.microsoft.com/office/powerpoint/2010/main" val="3648951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39586" y="1655942"/>
            <a:ext cx="8503920" cy="4185652"/>
          </a:xfrm>
        </p:spPr>
        <p:txBody>
          <a:bodyPr>
            <a:normAutofit/>
          </a:bodyPr>
          <a:lstStyle/>
          <a:p>
            <a:pPr marL="442913" indent="-177800">
              <a:lnSpc>
                <a:spcPct val="100000"/>
              </a:lnSpc>
            </a:pPr>
            <a:r>
              <a:rPr lang="es-BO" sz="3000" b="1" dirty="0" smtClean="0">
                <a:latin typeface="Times New Roman" panose="02020603050405020304" pitchFamily="18" charset="0"/>
                <a:cs typeface="Times New Roman" panose="02020603050405020304" pitchFamily="18" charset="0"/>
              </a:rPr>
              <a:t>Importar </a:t>
            </a:r>
            <a:r>
              <a:rPr lang="es-BO" sz="3000" b="1" dirty="0">
                <a:latin typeface="Times New Roman" panose="02020603050405020304" pitchFamily="18" charset="0"/>
                <a:cs typeface="Times New Roman" panose="02020603050405020304" pitchFamily="18" charset="0"/>
              </a:rPr>
              <a:t>datos de programas </a:t>
            </a:r>
            <a:r>
              <a:rPr lang="es-BO" sz="3000" b="1" dirty="0" smtClean="0">
                <a:latin typeface="Times New Roman" panose="02020603050405020304" pitchFamily="18" charset="0"/>
                <a:cs typeface="Times New Roman" panose="02020603050405020304" pitchFamily="18" charset="0"/>
              </a:rPr>
              <a:t>externos</a:t>
            </a:r>
          </a:p>
          <a:p>
            <a:pPr marL="987425" lvl="1" indent="-354013">
              <a:lnSpc>
                <a:spcPct val="100000"/>
              </a:lnSpc>
              <a:buFont typeface="Courier New" panose="02070309020205020404" pitchFamily="49" charset="0"/>
              <a:buChar char="o"/>
            </a:pPr>
            <a:r>
              <a:rPr lang="es-BO" sz="3000" dirty="0" smtClean="0">
                <a:latin typeface="Times New Roman" panose="02020603050405020304" pitchFamily="18" charset="0"/>
                <a:cs typeface="Times New Roman" panose="02020603050405020304" pitchFamily="18" charset="0"/>
              </a:rPr>
              <a:t>Importar datos desde bases de datos como es el caso de Access, de paginas web.</a:t>
            </a:r>
          </a:p>
          <a:p>
            <a:pPr marL="442913" indent="-177800">
              <a:lnSpc>
                <a:spcPct val="100000"/>
              </a:lnSpc>
            </a:pPr>
            <a:r>
              <a:rPr lang="es-BO" sz="3000" b="1" dirty="0" smtClean="0">
                <a:latin typeface="Times New Roman" panose="02020603050405020304" pitchFamily="18" charset="0"/>
                <a:cs typeface="Times New Roman" panose="02020603050405020304" pitchFamily="18" charset="0"/>
              </a:rPr>
              <a:t>Exportar </a:t>
            </a:r>
            <a:r>
              <a:rPr lang="es-BO" sz="3000" b="1" dirty="0">
                <a:latin typeface="Times New Roman" panose="02020603050405020304" pitchFamily="18" charset="0"/>
                <a:cs typeface="Times New Roman" panose="02020603050405020304" pitchFamily="18" charset="0"/>
              </a:rPr>
              <a:t>datos a formato de </a:t>
            </a:r>
            <a:r>
              <a:rPr lang="es-BO" sz="3000" b="1" dirty="0" smtClean="0">
                <a:latin typeface="Times New Roman" panose="02020603050405020304" pitchFamily="18" charset="0"/>
                <a:cs typeface="Times New Roman" panose="02020603050405020304" pitchFamily="18" charset="0"/>
              </a:rPr>
              <a:t>texto</a:t>
            </a:r>
          </a:p>
          <a:p>
            <a:pPr marL="987425" lvl="1" indent="-354013">
              <a:lnSpc>
                <a:spcPct val="100000"/>
              </a:lnSpc>
              <a:buFont typeface="Courier New" panose="02070309020205020404" pitchFamily="49" charset="0"/>
              <a:buChar char="o"/>
            </a:pPr>
            <a:r>
              <a:rPr lang="es-BO" sz="3000" dirty="0" smtClean="0">
                <a:latin typeface="Times New Roman" panose="02020603050405020304" pitchFamily="18" charset="0"/>
                <a:cs typeface="Times New Roman" panose="02020603050405020304" pitchFamily="18" charset="0"/>
              </a:rPr>
              <a:t>Exportar datos en formato de texto.</a:t>
            </a:r>
            <a:endParaRPr lang="es-BO" sz="3000" b="1" dirty="0" smtClean="0">
              <a:latin typeface="Times New Roman" panose="02020603050405020304" pitchFamily="18" charset="0"/>
              <a:cs typeface="Times New Roman" panose="02020603050405020304" pitchFamily="18" charset="0"/>
            </a:endParaRPr>
          </a:p>
          <a:p>
            <a:pPr marL="442913" indent="-177800">
              <a:lnSpc>
                <a:spcPct val="100000"/>
              </a:lnSpc>
            </a:pPr>
            <a:r>
              <a:rPr lang="es-BO" sz="3000" b="1" dirty="0" smtClean="0">
                <a:latin typeface="Times New Roman" panose="02020603050405020304" pitchFamily="18" charset="0"/>
                <a:cs typeface="Times New Roman" panose="02020603050405020304" pitchFamily="18" charset="0"/>
              </a:rPr>
              <a:t>Exportar </a:t>
            </a:r>
            <a:r>
              <a:rPr lang="es-BO" sz="3000" b="1" dirty="0">
                <a:latin typeface="Times New Roman" panose="02020603050405020304" pitchFamily="18" charset="0"/>
                <a:cs typeface="Times New Roman" panose="02020603050405020304" pitchFamily="18" charset="0"/>
              </a:rPr>
              <a:t>datos a otros </a:t>
            </a:r>
            <a:r>
              <a:rPr lang="es-BO" sz="3000" b="1" dirty="0" smtClean="0">
                <a:latin typeface="Times New Roman" panose="02020603050405020304" pitchFamily="18" charset="0"/>
                <a:cs typeface="Times New Roman" panose="02020603050405020304" pitchFamily="18" charset="0"/>
              </a:rPr>
              <a:t>formatos</a:t>
            </a:r>
          </a:p>
          <a:p>
            <a:pPr marL="987425" lvl="1" indent="-354013">
              <a:lnSpc>
                <a:spcPct val="100000"/>
              </a:lnSpc>
              <a:buFont typeface="Courier New" panose="02070309020205020404" pitchFamily="49" charset="0"/>
              <a:buChar char="o"/>
            </a:pPr>
            <a:r>
              <a:rPr lang="es-BO" sz="3000" dirty="0" smtClean="0">
                <a:latin typeface="Times New Roman" panose="02020603050405020304" pitchFamily="18" charset="0"/>
                <a:cs typeface="Times New Roman" panose="02020603050405020304" pitchFamily="18" charset="0"/>
              </a:rPr>
              <a:t>Exportar datos en formatos cvs, rtf, etc.</a:t>
            </a:r>
          </a:p>
          <a:p>
            <a:endParaRPr lang="es-BO" dirty="0" smtClean="0"/>
          </a:p>
          <a:p>
            <a:pPr>
              <a:buNone/>
            </a:pPr>
            <a:endParaRPr lang="es-BO" dirty="0" smtClean="0"/>
          </a:p>
        </p:txBody>
      </p:sp>
      <p:sp>
        <p:nvSpPr>
          <p:cNvPr id="6" name="13 Rectángulo"/>
          <p:cNvSpPr/>
          <p:nvPr/>
        </p:nvSpPr>
        <p:spPr>
          <a:xfrm>
            <a:off x="240003" y="57768"/>
            <a:ext cx="8663994"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IMPORTACION Y EXPORTACION DE DATOS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1205147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12011" y="1397775"/>
            <a:ext cx="4908061" cy="4752144"/>
          </a:xfrm>
        </p:spPr>
        <p:txBody>
          <a:bodyPr>
            <a:normAutofit fontScale="92500"/>
          </a:bodyPr>
          <a:lstStyle/>
          <a:p>
            <a:pPr marL="0" indent="0" algn="just">
              <a:lnSpc>
                <a:spcPct val="110000"/>
              </a:lnSpc>
              <a:buNone/>
            </a:pPr>
            <a:r>
              <a:rPr lang="es-BO" sz="3600" b="1" dirty="0" smtClean="0">
                <a:solidFill>
                  <a:srgbClr val="0070C0"/>
                </a:solidFill>
                <a:latin typeface="Times New Roman" panose="02020603050405020304" pitchFamily="18" charset="0"/>
                <a:cs typeface="Times New Roman" panose="02020603050405020304" pitchFamily="18" charset="0"/>
              </a:rPr>
              <a:t>¿</a:t>
            </a:r>
            <a:r>
              <a:rPr lang="es-BO" sz="3200" b="1" dirty="0" smtClean="0">
                <a:solidFill>
                  <a:srgbClr val="0070C0"/>
                </a:solidFill>
                <a:latin typeface="Times New Roman" panose="02020603050405020304" pitchFamily="18" charset="0"/>
                <a:cs typeface="Times New Roman" panose="02020603050405020304" pitchFamily="18" charset="0"/>
              </a:rPr>
              <a:t>Que es Power BI?</a:t>
            </a:r>
          </a:p>
          <a:p>
            <a:pPr marL="0" indent="0" algn="just">
              <a:lnSpc>
                <a:spcPct val="100000"/>
              </a:lnSpc>
              <a:buNone/>
            </a:pPr>
            <a:r>
              <a:rPr lang="es-MX" sz="2500" dirty="0" smtClean="0">
                <a:latin typeface="Times New Roman" panose="02020603050405020304" pitchFamily="18" charset="0"/>
                <a:cs typeface="Times New Roman" panose="02020603050405020304" pitchFamily="18" charset="0"/>
              </a:rPr>
              <a:t>Es </a:t>
            </a:r>
            <a:r>
              <a:rPr lang="es-MX" sz="2500" dirty="0">
                <a:latin typeface="Times New Roman" panose="02020603050405020304" pitchFamily="18" charset="0"/>
                <a:cs typeface="Times New Roman" panose="02020603050405020304" pitchFamily="18" charset="0"/>
              </a:rPr>
              <a:t>la nueva herramienta de Business Inteligence (</a:t>
            </a:r>
            <a:r>
              <a:rPr lang="es-MX" sz="2500" dirty="0" smtClean="0">
                <a:latin typeface="Times New Roman" panose="02020603050405020304" pitchFamily="18" charset="0"/>
                <a:cs typeface="Times New Roman" panose="02020603050405020304" pitchFamily="18" charset="0"/>
              </a:rPr>
              <a:t>BI) que te </a:t>
            </a:r>
            <a:r>
              <a:rPr lang="es-MX" sz="2500" dirty="0">
                <a:latin typeface="Times New Roman" panose="02020603050405020304" pitchFamily="18" charset="0"/>
                <a:cs typeface="Times New Roman" panose="02020603050405020304" pitchFamily="18" charset="0"/>
              </a:rPr>
              <a:t>permite analizar e interactuar  con una cantidad masiva de datos dentro de </a:t>
            </a:r>
            <a:r>
              <a:rPr lang="es-MX" sz="2500" dirty="0" smtClean="0">
                <a:latin typeface="Times New Roman" panose="02020603050405020304" pitchFamily="18" charset="0"/>
                <a:cs typeface="Times New Roman" panose="02020603050405020304" pitchFamily="18" charset="0"/>
              </a:rPr>
              <a:t>Excel.</a:t>
            </a:r>
          </a:p>
          <a:p>
            <a:pPr marL="0" indent="0" algn="just">
              <a:lnSpc>
                <a:spcPct val="100000"/>
              </a:lnSpc>
              <a:buNone/>
            </a:pPr>
            <a:r>
              <a:rPr lang="es-MX" sz="2500" dirty="0" smtClean="0">
                <a:latin typeface="Times New Roman" panose="02020603050405020304" pitchFamily="18" charset="0"/>
                <a:cs typeface="Times New Roman" panose="02020603050405020304" pitchFamily="18" charset="0"/>
              </a:rPr>
              <a:t>Tiene la capacidad de buscar y obtener de manera fácil información, transformarlos y teniendo acceso a datos dentro y fuera de la organización, desde cualquier lugar en visualizaciones interactivas e autónomas.</a:t>
            </a:r>
          </a:p>
          <a:p>
            <a:pPr marL="0" indent="0" algn="just">
              <a:lnSpc>
                <a:spcPct val="110000"/>
              </a:lnSpc>
              <a:buNone/>
            </a:pPr>
            <a:endParaRPr lang="es-BO" sz="2600" dirty="0" smtClean="0">
              <a:latin typeface="Times New Roman" panose="02020603050405020304" pitchFamily="18" charset="0"/>
              <a:cs typeface="Times New Roman" panose="02020603050405020304" pitchFamily="18" charset="0"/>
            </a:endParaRPr>
          </a:p>
        </p:txBody>
      </p:sp>
      <p:sp>
        <p:nvSpPr>
          <p:cNvPr id="6" name="13 Rectángulo"/>
          <p:cNvSpPr/>
          <p:nvPr/>
        </p:nvSpPr>
        <p:spPr>
          <a:xfrm>
            <a:off x="312011" y="288960"/>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EXCEL Y POWER BI</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1028" name="Picture 4"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0669" y="1972665"/>
            <a:ext cx="3373659" cy="374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44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12011" y="1397775"/>
            <a:ext cx="8508461" cy="4752144"/>
          </a:xfrm>
        </p:spPr>
        <p:txBody>
          <a:bodyPr>
            <a:normAutofit/>
          </a:bodyPr>
          <a:lstStyle/>
          <a:p>
            <a:pPr marL="0" indent="0" algn="just">
              <a:lnSpc>
                <a:spcPct val="110000"/>
              </a:lnSpc>
              <a:buNone/>
            </a:pPr>
            <a:r>
              <a:rPr lang="es-BO" sz="3600" b="1" dirty="0" smtClean="0">
                <a:solidFill>
                  <a:srgbClr val="0070C0"/>
                </a:solidFill>
                <a:latin typeface="Times New Roman" panose="02020603050405020304" pitchFamily="18" charset="0"/>
                <a:cs typeface="Times New Roman" panose="02020603050405020304" pitchFamily="18" charset="0"/>
              </a:rPr>
              <a:t>¿</a:t>
            </a:r>
            <a:r>
              <a:rPr lang="es-BO" sz="3200" b="1" dirty="0" smtClean="0">
                <a:solidFill>
                  <a:srgbClr val="0070C0"/>
                </a:solidFill>
                <a:latin typeface="Times New Roman" panose="02020603050405020304" pitchFamily="18" charset="0"/>
                <a:cs typeface="Times New Roman" panose="02020603050405020304" pitchFamily="18" charset="0"/>
              </a:rPr>
              <a:t>Que es Power BI?</a:t>
            </a:r>
          </a:p>
          <a:p>
            <a:pPr marL="0" indent="0" algn="just">
              <a:lnSpc>
                <a:spcPct val="110000"/>
              </a:lnSpc>
              <a:buNone/>
            </a:pPr>
            <a:endParaRPr lang="es-BO" sz="2600" dirty="0" smtClean="0">
              <a:latin typeface="Times New Roman" panose="02020603050405020304" pitchFamily="18" charset="0"/>
              <a:cs typeface="Times New Roman" panose="02020603050405020304" pitchFamily="18" charset="0"/>
            </a:endParaRPr>
          </a:p>
        </p:txBody>
      </p:sp>
      <p:sp>
        <p:nvSpPr>
          <p:cNvPr id="6" name="13 Rectángulo"/>
          <p:cNvSpPr/>
          <p:nvPr/>
        </p:nvSpPr>
        <p:spPr>
          <a:xfrm>
            <a:off x="312011" y="288960"/>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EXCEL Y POWER BI</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2050" name="Picture 2" descr="powerB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185" y="2036800"/>
            <a:ext cx="6653645" cy="403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53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12011" y="1484784"/>
            <a:ext cx="8508461" cy="4287622"/>
          </a:xfrm>
        </p:spPr>
        <p:txBody>
          <a:bodyPr>
            <a:normAutofit/>
          </a:bodyPr>
          <a:lstStyle/>
          <a:p>
            <a:pPr marL="0" indent="0" algn="just">
              <a:lnSpc>
                <a:spcPct val="110000"/>
              </a:lnSpc>
              <a:buNone/>
            </a:pPr>
            <a:r>
              <a:rPr lang="es-BO" sz="2900" b="1" dirty="0" smtClean="0">
                <a:solidFill>
                  <a:srgbClr val="0070C0"/>
                </a:solidFill>
                <a:latin typeface="Times New Roman" panose="02020603050405020304" pitchFamily="18" charset="0"/>
                <a:cs typeface="Times New Roman" panose="02020603050405020304" pitchFamily="18" charset="0"/>
              </a:rPr>
              <a:t>Capacidades de colaboración, búsqueda y movilidad</a:t>
            </a:r>
            <a:endParaRPr lang="es-BO" sz="2900" b="1" dirty="0">
              <a:solidFill>
                <a:srgbClr val="0070C0"/>
              </a:solidFill>
              <a:latin typeface="Times New Roman" panose="02020603050405020304" pitchFamily="18" charset="0"/>
              <a:cs typeface="Times New Roman" panose="02020603050405020304" pitchFamily="18" charset="0"/>
            </a:endParaRPr>
          </a:p>
          <a:p>
            <a:pPr marL="0" indent="0" algn="just">
              <a:lnSpc>
                <a:spcPct val="110000"/>
              </a:lnSpc>
              <a:buNone/>
            </a:pPr>
            <a:r>
              <a:rPr lang="es-MX" sz="2300" dirty="0">
                <a:latin typeface="Times New Roman" panose="02020603050405020304" pitchFamily="18" charset="0"/>
                <a:cs typeface="Times New Roman" panose="02020603050405020304" pitchFamily="18" charset="0"/>
              </a:rPr>
              <a:t>Power BI se complementa con la potencia de SharePoint y nos ofrece capacidades para colaborar y dar acceso a la información de manera segura y en un </a:t>
            </a:r>
            <a:r>
              <a:rPr lang="es-MX" sz="2300" dirty="0" smtClean="0">
                <a:latin typeface="Times New Roman" panose="02020603050405020304" pitchFamily="18" charset="0"/>
                <a:cs typeface="Times New Roman" panose="02020603050405020304" pitchFamily="18" charset="0"/>
              </a:rPr>
              <a:t>entorno </a:t>
            </a:r>
            <a:r>
              <a:rPr lang="es-MX" sz="2300" dirty="0">
                <a:latin typeface="Times New Roman" panose="02020603050405020304" pitchFamily="18" charset="0"/>
                <a:cs typeface="Times New Roman" panose="02020603050405020304" pitchFamily="18" charset="0"/>
              </a:rPr>
              <a:t>de confianza, proporcionando: </a:t>
            </a:r>
            <a:endParaRPr lang="es-MX" sz="2300" dirty="0" smtClean="0">
              <a:latin typeface="Times New Roman" panose="02020603050405020304" pitchFamily="18" charset="0"/>
              <a:cs typeface="Times New Roman" panose="02020603050405020304" pitchFamily="18" charset="0"/>
            </a:endParaRPr>
          </a:p>
          <a:p>
            <a:pPr algn="just"/>
            <a:r>
              <a:rPr lang="es-MX" sz="2300" b="1" dirty="0">
                <a:solidFill>
                  <a:srgbClr val="00B050"/>
                </a:solidFill>
                <a:latin typeface="Times New Roman" panose="02020603050405020304" pitchFamily="18" charset="0"/>
                <a:cs typeface="Times New Roman" panose="02020603050405020304" pitchFamily="18" charset="0"/>
              </a:rPr>
              <a:t>Sitios Power </a:t>
            </a:r>
            <a:r>
              <a:rPr lang="es-MX" sz="2300" b="1" dirty="0" smtClean="0">
                <a:solidFill>
                  <a:srgbClr val="00B050"/>
                </a:solidFill>
                <a:latin typeface="Times New Roman" panose="02020603050405020304" pitchFamily="18" charset="0"/>
                <a:cs typeface="Times New Roman" panose="02020603050405020304" pitchFamily="18" charset="0"/>
              </a:rPr>
              <a:t>BI</a:t>
            </a:r>
            <a:r>
              <a:rPr lang="es-MX" sz="2300" dirty="0" smtClean="0">
                <a:solidFill>
                  <a:srgbClr val="00B050"/>
                </a:solidFill>
                <a:latin typeface="Times New Roman" panose="02020603050405020304" pitchFamily="18" charset="0"/>
                <a:cs typeface="Times New Roman" panose="02020603050405020304" pitchFamily="18" charset="0"/>
              </a:rPr>
              <a:t> </a:t>
            </a:r>
          </a:p>
          <a:p>
            <a:pPr marL="182563" indent="0" algn="just">
              <a:buNone/>
            </a:pPr>
            <a:r>
              <a:rPr lang="es-MX" sz="2300" dirty="0" smtClean="0">
                <a:latin typeface="Times New Roman" panose="02020603050405020304" pitchFamily="18" charset="0"/>
                <a:cs typeface="Times New Roman" panose="02020603050405020304" pitchFamily="18" charset="0"/>
              </a:rPr>
              <a:t>Son espacios </a:t>
            </a:r>
            <a:r>
              <a:rPr lang="es-MX" sz="2300" dirty="0">
                <a:latin typeface="Times New Roman" panose="02020603050405020304" pitchFamily="18" charset="0"/>
                <a:cs typeface="Times New Roman" panose="02020603050405020304" pitchFamily="18" charset="0"/>
              </a:rPr>
              <a:t>de trabajo colaborativos y dedicados de BI para compartir datos e información de valor con usuarios </a:t>
            </a:r>
            <a:r>
              <a:rPr lang="es-MX" sz="2300" dirty="0" smtClean="0">
                <a:latin typeface="Times New Roman" panose="02020603050405020304" pitchFamily="18" charset="0"/>
                <a:cs typeface="Times New Roman" panose="02020603050405020304" pitchFamily="18" charset="0"/>
              </a:rPr>
              <a:t>una </a:t>
            </a:r>
            <a:r>
              <a:rPr lang="es-MX" sz="2300" dirty="0">
                <a:latin typeface="Times New Roman" panose="02020603050405020304" pitchFamily="18" charset="0"/>
                <a:cs typeface="Times New Roman" panose="02020603050405020304" pitchFamily="18" charset="0"/>
              </a:rPr>
              <a:t>empresa. </a:t>
            </a:r>
          </a:p>
          <a:p>
            <a:pPr algn="just"/>
            <a:r>
              <a:rPr lang="es-MX" sz="2300" b="1" dirty="0">
                <a:solidFill>
                  <a:srgbClr val="00B050"/>
                </a:solidFill>
                <a:latin typeface="Times New Roman" panose="02020603050405020304" pitchFamily="18" charset="0"/>
                <a:cs typeface="Times New Roman" panose="02020603050405020304" pitchFamily="18" charset="0"/>
              </a:rPr>
              <a:t>Capacidades de consulta en lenguaje </a:t>
            </a:r>
            <a:r>
              <a:rPr lang="es-MX" sz="2300" b="1" dirty="0" smtClean="0">
                <a:solidFill>
                  <a:srgbClr val="00B050"/>
                </a:solidFill>
                <a:latin typeface="Times New Roman" panose="02020603050405020304" pitchFamily="18" charset="0"/>
                <a:cs typeface="Times New Roman" panose="02020603050405020304" pitchFamily="18" charset="0"/>
              </a:rPr>
              <a:t>natural</a:t>
            </a:r>
          </a:p>
          <a:p>
            <a:pPr marL="182563" indent="0" algn="just">
              <a:buNone/>
            </a:pPr>
            <a:r>
              <a:rPr lang="es-MX" sz="2300" dirty="0" smtClean="0">
                <a:latin typeface="Times New Roman" panose="02020603050405020304" pitchFamily="18" charset="0"/>
                <a:cs typeface="Times New Roman" panose="02020603050405020304" pitchFamily="18" charset="0"/>
              </a:rPr>
              <a:t>Permiten </a:t>
            </a:r>
            <a:r>
              <a:rPr lang="es-MX" sz="2300" dirty="0">
                <a:latin typeface="Times New Roman" panose="02020603050405020304" pitchFamily="18" charset="0"/>
                <a:cs typeface="Times New Roman" panose="02020603050405020304" pitchFamily="18" charset="0"/>
              </a:rPr>
              <a:t>a los usuarios hacer preguntas y obtener </a:t>
            </a:r>
            <a:r>
              <a:rPr lang="es-MX" sz="2300" dirty="0" smtClean="0">
                <a:latin typeface="Times New Roman" panose="02020603050405020304" pitchFamily="18" charset="0"/>
                <a:cs typeface="Times New Roman" panose="02020603050405020304" pitchFamily="18" charset="0"/>
              </a:rPr>
              <a:t>respuestas basadas </a:t>
            </a:r>
            <a:r>
              <a:rPr lang="es-MX" sz="2300" dirty="0">
                <a:latin typeface="Times New Roman" panose="02020603050405020304" pitchFamily="18" charset="0"/>
                <a:cs typeface="Times New Roman" panose="02020603050405020304" pitchFamily="18" charset="0"/>
              </a:rPr>
              <a:t>en información disponible.</a:t>
            </a:r>
          </a:p>
          <a:p>
            <a:pPr marL="0" indent="0" algn="just">
              <a:lnSpc>
                <a:spcPct val="110000"/>
              </a:lnSpc>
              <a:buNone/>
            </a:pPr>
            <a:endParaRPr lang="es-BO" sz="2200" dirty="0" smtClean="0">
              <a:latin typeface="Times New Roman" panose="02020603050405020304" pitchFamily="18" charset="0"/>
              <a:cs typeface="Times New Roman" panose="02020603050405020304" pitchFamily="18" charset="0"/>
            </a:endParaRPr>
          </a:p>
        </p:txBody>
      </p:sp>
      <p:sp>
        <p:nvSpPr>
          <p:cNvPr id="6" name="13 Rectángulo"/>
          <p:cNvSpPr/>
          <p:nvPr/>
        </p:nvSpPr>
        <p:spPr>
          <a:xfrm>
            <a:off x="312011" y="288960"/>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EXCEL Y POWER BI</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1936805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12011" y="1484784"/>
            <a:ext cx="8508461" cy="4287622"/>
          </a:xfrm>
        </p:spPr>
        <p:txBody>
          <a:bodyPr>
            <a:normAutofit lnSpcReduction="10000"/>
          </a:bodyPr>
          <a:lstStyle/>
          <a:p>
            <a:pPr marL="0" indent="0" algn="just">
              <a:lnSpc>
                <a:spcPct val="110000"/>
              </a:lnSpc>
              <a:buNone/>
            </a:pPr>
            <a:r>
              <a:rPr lang="es-MX" sz="2900" b="1" dirty="0" smtClean="0">
                <a:solidFill>
                  <a:srgbClr val="0070C0"/>
                </a:solidFill>
                <a:latin typeface="Times New Roman" panose="02020603050405020304" pitchFamily="18" charset="0"/>
                <a:cs typeface="Times New Roman" panose="02020603050405020304" pitchFamily="18" charset="0"/>
              </a:rPr>
              <a:t>Complementos de Power BI</a:t>
            </a:r>
          </a:p>
          <a:p>
            <a:pPr marL="0" indent="0" algn="just">
              <a:lnSpc>
                <a:spcPct val="110000"/>
              </a:lnSpc>
              <a:buNone/>
            </a:pPr>
            <a:r>
              <a:rPr lang="es-MX" sz="2900" dirty="0" smtClean="0">
                <a:latin typeface="Times New Roman" panose="02020603050405020304" pitchFamily="18" charset="0"/>
                <a:cs typeface="Times New Roman" panose="02020603050405020304" pitchFamily="18" charset="0"/>
              </a:rPr>
              <a:t>Para poder manejar y mostrar todo el poder de esta herramienta existen complementos que permiten cumplir con las expectativas.</a:t>
            </a:r>
          </a:p>
          <a:p>
            <a:pPr marL="1252538" indent="-169863" algn="just">
              <a:lnSpc>
                <a:spcPct val="110000"/>
              </a:lnSpc>
            </a:pPr>
            <a:r>
              <a:rPr lang="es-MX" sz="2900" dirty="0" smtClean="0">
                <a:latin typeface="Times New Roman" panose="02020603050405020304" pitchFamily="18" charset="0"/>
                <a:cs typeface="Times New Roman" panose="02020603050405020304" pitchFamily="18" charset="0"/>
              </a:rPr>
              <a:t>Power Query</a:t>
            </a:r>
          </a:p>
          <a:p>
            <a:pPr marL="1252538" indent="-169863" algn="just">
              <a:lnSpc>
                <a:spcPct val="110000"/>
              </a:lnSpc>
            </a:pPr>
            <a:r>
              <a:rPr lang="es-MX" sz="2900" dirty="0" smtClean="0">
                <a:latin typeface="Times New Roman" panose="02020603050405020304" pitchFamily="18" charset="0"/>
                <a:cs typeface="Times New Roman" panose="02020603050405020304" pitchFamily="18" charset="0"/>
              </a:rPr>
              <a:t>Power Pívot</a:t>
            </a:r>
          </a:p>
          <a:p>
            <a:pPr marL="1252538" indent="-169863" algn="just">
              <a:lnSpc>
                <a:spcPct val="110000"/>
              </a:lnSpc>
            </a:pPr>
            <a:r>
              <a:rPr lang="es-MX" sz="2900" dirty="0" smtClean="0">
                <a:latin typeface="Times New Roman" panose="02020603050405020304" pitchFamily="18" charset="0"/>
                <a:cs typeface="Times New Roman" panose="02020603050405020304" pitchFamily="18" charset="0"/>
              </a:rPr>
              <a:t>Power View</a:t>
            </a:r>
          </a:p>
          <a:p>
            <a:pPr marL="1252538" indent="-169863" algn="just">
              <a:lnSpc>
                <a:spcPct val="110000"/>
              </a:lnSpc>
            </a:pPr>
            <a:r>
              <a:rPr lang="es-MX" sz="2900" dirty="0" smtClean="0">
                <a:latin typeface="Times New Roman" panose="02020603050405020304" pitchFamily="18" charset="0"/>
                <a:cs typeface="Times New Roman" panose="02020603050405020304" pitchFamily="18" charset="0"/>
              </a:rPr>
              <a:t>Power Map </a:t>
            </a:r>
          </a:p>
          <a:p>
            <a:pPr algn="just">
              <a:lnSpc>
                <a:spcPct val="110000"/>
              </a:lnSpc>
            </a:pPr>
            <a:endParaRPr lang="es-MX" sz="2300" dirty="0">
              <a:latin typeface="Times New Roman" panose="02020603050405020304" pitchFamily="18" charset="0"/>
              <a:cs typeface="Times New Roman" panose="02020603050405020304" pitchFamily="18" charset="0"/>
            </a:endParaRPr>
          </a:p>
          <a:p>
            <a:pPr marL="0" indent="0" algn="just">
              <a:lnSpc>
                <a:spcPct val="110000"/>
              </a:lnSpc>
              <a:buNone/>
            </a:pPr>
            <a:endParaRPr lang="es-BO" sz="2200" dirty="0" smtClean="0">
              <a:latin typeface="Times New Roman" panose="02020603050405020304" pitchFamily="18" charset="0"/>
              <a:cs typeface="Times New Roman" panose="02020603050405020304" pitchFamily="18" charset="0"/>
            </a:endParaRPr>
          </a:p>
        </p:txBody>
      </p:sp>
      <p:sp>
        <p:nvSpPr>
          <p:cNvPr id="6" name="13 Rectángulo"/>
          <p:cNvSpPr/>
          <p:nvPr/>
        </p:nvSpPr>
        <p:spPr>
          <a:xfrm>
            <a:off x="312011" y="288960"/>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EXCEL Y POWER BI</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1480491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395535" y="1414797"/>
            <a:ext cx="8508461" cy="4661094"/>
          </a:xfrm>
        </p:spPr>
        <p:txBody>
          <a:bodyPr>
            <a:normAutofit/>
          </a:bodyPr>
          <a:lstStyle/>
          <a:p>
            <a:pPr marL="354013" indent="-354013" algn="just">
              <a:lnSpc>
                <a:spcPct val="110000"/>
              </a:lnSpc>
            </a:pPr>
            <a:r>
              <a:rPr lang="es-BO" sz="3200" b="1" dirty="0" smtClean="0">
                <a:solidFill>
                  <a:srgbClr val="0070C0"/>
                </a:solidFill>
                <a:latin typeface="Times New Roman" panose="02020603050405020304" pitchFamily="18" charset="0"/>
                <a:cs typeface="Times New Roman" panose="02020603050405020304" pitchFamily="18" charset="0"/>
              </a:rPr>
              <a:t>Power Query</a:t>
            </a:r>
          </a:p>
          <a:p>
            <a:pPr marL="0" indent="0" algn="just">
              <a:lnSpc>
                <a:spcPct val="100000"/>
              </a:lnSpc>
              <a:buNone/>
            </a:pPr>
            <a:r>
              <a:rPr lang="es-MX" sz="2200" dirty="0">
                <a:latin typeface="Times New Roman" panose="02020603050405020304" pitchFamily="18" charset="0"/>
                <a:cs typeface="Times New Roman" panose="02020603050405020304" pitchFamily="18" charset="0"/>
              </a:rPr>
              <a:t>P</a:t>
            </a:r>
            <a:r>
              <a:rPr lang="es-MX" sz="2200" dirty="0" smtClean="0">
                <a:latin typeface="Times New Roman" panose="02020603050405020304" pitchFamily="18" charset="0"/>
                <a:cs typeface="Times New Roman" panose="02020603050405020304" pitchFamily="18" charset="0"/>
              </a:rPr>
              <a:t>ermite </a:t>
            </a:r>
            <a:r>
              <a:rPr lang="es-MX" sz="2200" dirty="0">
                <a:latin typeface="Times New Roman" panose="02020603050405020304" pitchFamily="18" charset="0"/>
                <a:cs typeface="Times New Roman" panose="02020603050405020304" pitchFamily="18" charset="0"/>
              </a:rPr>
              <a:t>a los usuarios buscar de manera fácil, acceder a información pública y a los datos de tu organización</a:t>
            </a:r>
            <a:r>
              <a:rPr lang="es-MX" sz="2200" dirty="0" smtClean="0">
                <a:latin typeface="Times New Roman" panose="02020603050405020304" pitchFamily="18" charset="0"/>
                <a:cs typeface="Times New Roman" panose="02020603050405020304" pitchFamily="18" charset="0"/>
              </a:rPr>
              <a:t>.</a:t>
            </a:r>
          </a:p>
          <a:p>
            <a:pPr marL="0" indent="0" algn="just">
              <a:lnSpc>
                <a:spcPct val="100000"/>
              </a:lnSpc>
              <a:buNone/>
            </a:pPr>
            <a:endParaRPr lang="es-MX" sz="2200" b="1" dirty="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MX" sz="2200" b="1"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MX" sz="2200" b="1" dirty="0">
              <a:solidFill>
                <a:srgbClr val="0070C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s-BO" sz="2200" b="1" dirty="0" smtClean="0">
              <a:solidFill>
                <a:srgbClr val="0070C0"/>
              </a:solidFill>
              <a:latin typeface="Times New Roman" panose="02020603050405020304" pitchFamily="18" charset="0"/>
              <a:cs typeface="Times New Roman" panose="02020603050405020304" pitchFamily="18" charset="0"/>
            </a:endParaRPr>
          </a:p>
          <a:p>
            <a:pPr marL="0" indent="0" algn="just">
              <a:lnSpc>
                <a:spcPct val="110000"/>
              </a:lnSpc>
              <a:buNone/>
            </a:pPr>
            <a:endParaRPr lang="es-BO" sz="3200" b="1" dirty="0" smtClean="0">
              <a:solidFill>
                <a:srgbClr val="0070C0"/>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240003" y="57768"/>
            <a:ext cx="8663994"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EXCEL Y COMPLEMENTOS DE POWER BI</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pic>
        <p:nvPicPr>
          <p:cNvPr id="3076" name="Picture 4"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876627"/>
            <a:ext cx="6323694" cy="301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561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500826" y="2714620"/>
            <a:ext cx="184731" cy="369332"/>
          </a:xfrm>
          <a:prstGeom prst="rect">
            <a:avLst/>
          </a:prstGeom>
          <a:noFill/>
        </p:spPr>
        <p:txBody>
          <a:bodyPr wrap="none" rtlCol="0">
            <a:spAutoFit/>
          </a:bodyPr>
          <a:lstStyle/>
          <a:p>
            <a:endParaRPr lang="es-BO" dirty="0"/>
          </a:p>
        </p:txBody>
      </p:sp>
      <p:sp>
        <p:nvSpPr>
          <p:cNvPr id="8" name="7 Marcador de contenido"/>
          <p:cNvSpPr>
            <a:spLocks noGrp="1"/>
          </p:cNvSpPr>
          <p:nvPr>
            <p:ph idx="1"/>
          </p:nvPr>
        </p:nvSpPr>
        <p:spPr>
          <a:xfrm>
            <a:off x="611560" y="1578443"/>
            <a:ext cx="7992888" cy="4298828"/>
          </a:xfrm>
        </p:spPr>
        <p:txBody>
          <a:bodyPr>
            <a:normAutofit/>
          </a:bodyPr>
          <a:lstStyle/>
          <a:p>
            <a:pPr marL="0" indent="0" algn="just">
              <a:lnSpc>
                <a:spcPct val="100000"/>
              </a:lnSpc>
              <a:buNone/>
            </a:pPr>
            <a:r>
              <a:rPr lang="es-MX" sz="2600" dirty="0">
                <a:solidFill>
                  <a:schemeClr val="tx1">
                    <a:lumMod val="95000"/>
                    <a:lumOff val="5000"/>
                  </a:schemeClr>
                </a:solidFill>
                <a:latin typeface="Times New Roman" panose="02020603050405020304" pitchFamily="18" charset="0"/>
                <a:cs typeface="Times New Roman" panose="02020603050405020304" pitchFamily="18" charset="0"/>
              </a:rPr>
              <a:t>Power Query es una herramienta de extracción, transformación y carga (ETL) que ayuda a los usuarios de Excel y Power BI a conectarse a los datos, transformar la forma de los datos según sea necesario y luego cargar los datos para su uso posterior, normalmente en Excel, Power </a:t>
            </a:r>
            <a:r>
              <a:rPr lang="es-MX" sz="2600" dirty="0">
                <a:latin typeface="Times New Roman" panose="02020603050405020304" pitchFamily="18" charset="0"/>
                <a:cs typeface="Times New Roman" panose="02020603050405020304" pitchFamily="18" charset="0"/>
              </a:rPr>
              <a:t>BI</a:t>
            </a:r>
            <a:r>
              <a:rPr lang="es-MX" sz="2600" dirty="0">
                <a:solidFill>
                  <a:schemeClr val="tx1">
                    <a:lumMod val="95000"/>
                    <a:lumOff val="5000"/>
                  </a:schemeClr>
                </a:solidFill>
                <a:latin typeface="Times New Roman" panose="02020603050405020304" pitchFamily="18" charset="0"/>
                <a:cs typeface="Times New Roman" panose="02020603050405020304" pitchFamily="18" charset="0"/>
              </a:rPr>
              <a:t>, CSV, etc. </a:t>
            </a:r>
            <a:endParaRPr lang="es-MX" sz="2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00000"/>
              </a:lnSpc>
              <a:buNone/>
            </a:pPr>
            <a:r>
              <a:rPr lang="es-MX" sz="2200" dirty="0">
                <a:solidFill>
                  <a:schemeClr val="tx1">
                    <a:lumMod val="95000"/>
                    <a:lumOff val="5000"/>
                  </a:schemeClr>
                </a:solidFill>
                <a:latin typeface="Times New Roman" panose="02020603050405020304" pitchFamily="18" charset="0"/>
                <a:cs typeface="Times New Roman" panose="02020603050405020304" pitchFamily="18" charset="0"/>
              </a:rPr>
              <a:t>Las herramientas de ETL no son nuevas: existen muchas herramientas de fortaleza empresarial en el mercado que utilizan los profesionales de TI. Lo que hace de Power Query una herramienta tan innovadora es que es la primera herramienta diseñada específicamente para usuarios empresariales.</a:t>
            </a:r>
            <a:endParaRPr lang="es-BO" sz="22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13 Rectángulo"/>
          <p:cNvSpPr/>
          <p:nvPr/>
        </p:nvSpPr>
        <p:spPr>
          <a:xfrm>
            <a:off x="312011" y="393825"/>
            <a:ext cx="8663994" cy="707886"/>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POWER QUERY</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cxnSp>
        <p:nvCxnSpPr>
          <p:cNvPr id="13" name="Conector recto 12"/>
          <p:cNvCxnSpPr/>
          <p:nvPr/>
        </p:nvCxnSpPr>
        <p:spPr>
          <a:xfrm>
            <a:off x="0" y="1340768"/>
            <a:ext cx="914400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pic>
        <p:nvPicPr>
          <p:cNvPr id="7" name="Imagen 6"/>
          <p:cNvPicPr>
            <a:picLocks noChangeAspect="1"/>
          </p:cNvPicPr>
          <p:nvPr/>
        </p:nvPicPr>
        <p:blipFill>
          <a:blip r:embed="rId3"/>
          <a:stretch>
            <a:fillRect/>
          </a:stretch>
        </p:blipFill>
        <p:spPr>
          <a:xfrm>
            <a:off x="11654" y="6116329"/>
            <a:ext cx="9144000" cy="742950"/>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6149919"/>
            <a:ext cx="1440160" cy="689320"/>
          </a:xfrm>
          <a:prstGeom prst="rect">
            <a:avLst/>
          </a:prstGeom>
        </p:spPr>
      </p:pic>
    </p:spTree>
    <p:extLst>
      <p:ext uri="{BB962C8B-B14F-4D97-AF65-F5344CB8AC3E}">
        <p14:creationId xmlns:p14="http://schemas.microsoft.com/office/powerpoint/2010/main" val="605583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14870</TotalTime>
  <Words>1098</Words>
  <Application>Microsoft Office PowerPoint</Application>
  <PresentationFormat>Presentación en pantalla (4:3)</PresentationFormat>
  <Paragraphs>127</Paragraphs>
  <Slides>24</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Calibri Light</vt:lpstr>
      <vt:lpstr>Courier New</vt:lpstr>
      <vt:lpstr>Tahoma</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RUDY</dc:creator>
  <cp:lastModifiedBy>rudy salvatierra</cp:lastModifiedBy>
  <cp:revision>132</cp:revision>
  <dcterms:created xsi:type="dcterms:W3CDTF">2010-07-31T12:55:35Z</dcterms:created>
  <dcterms:modified xsi:type="dcterms:W3CDTF">2019-01-05T05:49:31Z</dcterms:modified>
</cp:coreProperties>
</file>