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93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57BAF-7F3F-4DF0-A994-ACB4978B57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13A-754A-4CB5-92F3-969C6718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chose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vertical</a:t>
            </a:r>
            <a:r>
              <a:rPr lang="cs-CZ" dirty="0"/>
              <a:t> </a:t>
            </a:r>
            <a:r>
              <a:rPr lang="cs-CZ" dirty="0" err="1"/>
              <a:t>orientation</a:t>
            </a:r>
            <a:r>
              <a:rPr lang="cs-CZ" dirty="0"/>
              <a:t>, </a:t>
            </a:r>
            <a:r>
              <a:rPr lang="cs-CZ" dirty="0" err="1"/>
              <a:t>since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held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easiest</a:t>
            </a:r>
            <a:r>
              <a:rPr lang="cs-CZ" dirty="0"/>
              <a:t>.</a:t>
            </a:r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configuration</a:t>
            </a:r>
            <a:r>
              <a:rPr lang="cs-CZ" dirty="0"/>
              <a:t> </a:t>
            </a:r>
            <a:r>
              <a:rPr lang="cs-CZ" dirty="0" err="1"/>
              <a:t>might‘ve</a:t>
            </a:r>
            <a:r>
              <a:rPr lang="cs-CZ" dirty="0"/>
              <a:t> </a:t>
            </a:r>
            <a:r>
              <a:rPr lang="cs-CZ" dirty="0" err="1"/>
              <a:t>improved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torque</a:t>
            </a:r>
            <a:r>
              <a:rPr lang="cs-CZ" dirty="0"/>
              <a:t> </a:t>
            </a:r>
            <a:r>
              <a:rPr lang="cs-CZ" dirty="0" err="1"/>
              <a:t>tranfer</a:t>
            </a:r>
            <a:r>
              <a:rPr lang="cs-CZ" dirty="0"/>
              <a:t>, </a:t>
            </a:r>
            <a:r>
              <a:rPr lang="cs-CZ" dirty="0" err="1"/>
              <a:t>since</a:t>
            </a:r>
            <a:r>
              <a:rPr lang="cs-CZ" dirty="0"/>
              <a:t> B </a:t>
            </a:r>
            <a:r>
              <a:rPr lang="cs-CZ" dirty="0" err="1"/>
              <a:t>interactions</a:t>
            </a:r>
            <a:r>
              <a:rPr lang="cs-CZ" dirty="0"/>
              <a:t> are non-</a:t>
            </a:r>
            <a:r>
              <a:rPr lang="cs-CZ" dirty="0" err="1"/>
              <a:t>zero</a:t>
            </a:r>
            <a:r>
              <a:rPr lang="cs-CZ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dipole</a:t>
            </a:r>
            <a:r>
              <a:rPr lang="cs-CZ" dirty="0"/>
              <a:t> </a:t>
            </a:r>
            <a:r>
              <a:rPr lang="cs-CZ" dirty="0" err="1"/>
              <a:t>approximation</a:t>
            </a:r>
            <a:r>
              <a:rPr lang="cs-CZ" dirty="0"/>
              <a:t> </a:t>
            </a:r>
            <a:r>
              <a:rPr lang="cs-CZ" dirty="0" err="1"/>
              <a:t>breaks</a:t>
            </a:r>
            <a:r>
              <a:rPr lang="cs-CZ" dirty="0"/>
              <a:t> </a:t>
            </a:r>
            <a:r>
              <a:rPr lang="cs-CZ" dirty="0" err="1"/>
              <a:t>down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small</a:t>
            </a:r>
            <a:r>
              <a:rPr lang="cs-CZ" dirty="0"/>
              <a:t> </a:t>
            </a:r>
            <a:r>
              <a:rPr lang="cs-CZ" dirty="0" err="1"/>
              <a:t>distances</a:t>
            </a:r>
            <a:r>
              <a:rPr lang="cs-CZ" dirty="0"/>
              <a:t> (</a:t>
            </a:r>
            <a:r>
              <a:rPr lang="cs-CZ" dirty="0" err="1"/>
              <a:t>comparable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magnet)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Two</a:t>
            </a:r>
            <a:r>
              <a:rPr lang="cs-CZ" dirty="0"/>
              <a:t> RK4 </a:t>
            </a:r>
            <a:r>
              <a:rPr lang="cs-CZ" dirty="0" err="1"/>
              <a:t>passes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Two</a:t>
            </a:r>
            <a:r>
              <a:rPr lang="cs-CZ" dirty="0"/>
              <a:t> RK4 </a:t>
            </a:r>
            <a:r>
              <a:rPr lang="cs-CZ" dirty="0" err="1"/>
              <a:t>passes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Two</a:t>
            </a:r>
            <a:r>
              <a:rPr lang="cs-CZ" dirty="0"/>
              <a:t> RK4 </a:t>
            </a:r>
            <a:r>
              <a:rPr lang="cs-CZ" dirty="0" err="1"/>
              <a:t>passes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39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observed</a:t>
            </a:r>
            <a:r>
              <a:rPr lang="cs-CZ" dirty="0"/>
              <a:t>,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spinners</a:t>
            </a:r>
            <a:r>
              <a:rPr lang="cs-CZ" dirty="0"/>
              <a:t> </a:t>
            </a:r>
            <a:r>
              <a:rPr lang="cs-CZ" i="1" dirty="0"/>
              <a:t>(</a:t>
            </a:r>
            <a:r>
              <a:rPr lang="cs-CZ" i="1" dirty="0" err="1"/>
              <a:t>with</a:t>
            </a:r>
            <a:r>
              <a:rPr lang="cs-CZ" i="1" dirty="0"/>
              <a:t> </a:t>
            </a:r>
            <a:r>
              <a:rPr lang="cs-CZ" b="1" i="1" dirty="0" err="1"/>
              <a:t>one</a:t>
            </a:r>
            <a:r>
              <a:rPr lang="cs-CZ" b="1" i="1" dirty="0"/>
              <a:t> </a:t>
            </a:r>
            <a:r>
              <a:rPr lang="cs-CZ" b="1" i="1" dirty="0" err="1"/>
              <a:t>being</a:t>
            </a:r>
            <a:r>
              <a:rPr lang="cs-CZ" b="1" i="1" dirty="0"/>
              <a:t> </a:t>
            </a:r>
            <a:r>
              <a:rPr lang="cs-CZ" b="1" i="1" dirty="0" err="1"/>
              <a:t>driven</a:t>
            </a:r>
            <a:r>
              <a:rPr lang="cs-CZ" b="1" i="1" dirty="0"/>
              <a:t> </a:t>
            </a:r>
            <a:r>
              <a:rPr lang="cs-CZ" i="1" dirty="0"/>
              <a:t>by a motor)</a:t>
            </a:r>
            <a:r>
              <a:rPr lang="cs-CZ" dirty="0"/>
              <a:t> are </a:t>
            </a:r>
            <a:r>
              <a:rPr lang="cs-CZ" dirty="0" err="1"/>
              <a:t>rotating</a:t>
            </a:r>
            <a:r>
              <a:rPr lang="cs-CZ" dirty="0"/>
              <a:t> </a:t>
            </a:r>
            <a:r>
              <a:rPr lang="cs-CZ" b="1" dirty="0" err="1"/>
              <a:t>at</a:t>
            </a:r>
            <a:r>
              <a:rPr lang="cs-CZ" b="1" dirty="0"/>
              <a:t> </a:t>
            </a:r>
            <a:r>
              <a:rPr lang="cs-CZ" b="1" dirty="0" err="1"/>
              <a:t>roughly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same</a:t>
            </a:r>
            <a:r>
              <a:rPr lang="cs-CZ" b="1" dirty="0"/>
              <a:t> </a:t>
            </a:r>
            <a:r>
              <a:rPr lang="cs-CZ" b="1" dirty="0" err="1"/>
              <a:t>velocity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second </a:t>
            </a:r>
            <a:r>
              <a:rPr lang="cs-CZ" dirty="0" err="1"/>
              <a:t>spinner</a:t>
            </a:r>
            <a:r>
              <a:rPr lang="cs-CZ" dirty="0"/>
              <a:t> </a:t>
            </a:r>
            <a:r>
              <a:rPr lang="cs-CZ" dirty="0" err="1"/>
              <a:t>becomes</a:t>
            </a:r>
            <a:r>
              <a:rPr lang="cs-CZ" dirty="0"/>
              <a:t> </a:t>
            </a:r>
            <a:r>
              <a:rPr lang="cs-CZ" dirty="0" err="1"/>
              <a:t>coupled</a:t>
            </a:r>
            <a:r>
              <a:rPr lang="cs-CZ" dirty="0"/>
              <a:t> and </a:t>
            </a:r>
            <a:r>
              <a:rPr lang="cs-CZ" dirty="0" err="1"/>
              <a:t>continues</a:t>
            </a:r>
            <a:r>
              <a:rPr lang="cs-CZ" dirty="0"/>
              <a:t> </a:t>
            </a:r>
            <a:r>
              <a:rPr lang="cs-CZ" dirty="0" err="1"/>
              <a:t>keeping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velocity</a:t>
            </a:r>
            <a:r>
              <a:rPr lang="cs-CZ" dirty="0"/>
              <a:t> </a:t>
            </a:r>
            <a:r>
              <a:rPr lang="cs-CZ" dirty="0" err="1"/>
              <a:t>even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b="1" dirty="0" err="1"/>
              <a:t>gradual</a:t>
            </a:r>
            <a:r>
              <a:rPr lang="cs-CZ" b="1" dirty="0"/>
              <a:t> </a:t>
            </a:r>
            <a:r>
              <a:rPr lang="cs-CZ" b="1" dirty="0" err="1"/>
              <a:t>changes</a:t>
            </a:r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observed</a:t>
            </a:r>
            <a:r>
              <a:rPr lang="cs-CZ" dirty="0"/>
              <a:t>,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spinners</a:t>
            </a:r>
            <a:r>
              <a:rPr lang="cs-CZ" dirty="0"/>
              <a:t> </a:t>
            </a:r>
            <a:r>
              <a:rPr lang="cs-CZ" i="1" dirty="0"/>
              <a:t>(</a:t>
            </a:r>
            <a:r>
              <a:rPr lang="cs-CZ" i="1" dirty="0" err="1"/>
              <a:t>with</a:t>
            </a:r>
            <a:r>
              <a:rPr lang="cs-CZ" i="1" dirty="0"/>
              <a:t> </a:t>
            </a:r>
            <a:r>
              <a:rPr lang="cs-CZ" b="1" i="1" dirty="0" err="1"/>
              <a:t>one</a:t>
            </a:r>
            <a:r>
              <a:rPr lang="cs-CZ" b="1" i="1" dirty="0"/>
              <a:t> </a:t>
            </a:r>
            <a:r>
              <a:rPr lang="cs-CZ" b="1" i="1" dirty="0" err="1"/>
              <a:t>being</a:t>
            </a:r>
            <a:r>
              <a:rPr lang="cs-CZ" b="1" i="1" dirty="0"/>
              <a:t> </a:t>
            </a:r>
            <a:r>
              <a:rPr lang="cs-CZ" b="1" i="1" dirty="0" err="1"/>
              <a:t>driven</a:t>
            </a:r>
            <a:r>
              <a:rPr lang="cs-CZ" b="1" i="1" dirty="0"/>
              <a:t> </a:t>
            </a:r>
            <a:r>
              <a:rPr lang="cs-CZ" i="1" dirty="0"/>
              <a:t>by a motor)</a:t>
            </a:r>
            <a:r>
              <a:rPr lang="cs-CZ" dirty="0"/>
              <a:t> are </a:t>
            </a:r>
            <a:r>
              <a:rPr lang="cs-CZ" dirty="0" err="1"/>
              <a:t>rotating</a:t>
            </a:r>
            <a:r>
              <a:rPr lang="cs-CZ" dirty="0"/>
              <a:t> </a:t>
            </a:r>
            <a:r>
              <a:rPr lang="cs-CZ" b="1" dirty="0" err="1"/>
              <a:t>at</a:t>
            </a:r>
            <a:r>
              <a:rPr lang="cs-CZ" b="1" dirty="0"/>
              <a:t> </a:t>
            </a:r>
            <a:r>
              <a:rPr lang="cs-CZ" b="1" dirty="0" err="1"/>
              <a:t>roughly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same</a:t>
            </a:r>
            <a:r>
              <a:rPr lang="cs-CZ" b="1" dirty="0"/>
              <a:t> </a:t>
            </a:r>
            <a:r>
              <a:rPr lang="cs-CZ" b="1" dirty="0" err="1"/>
              <a:t>velocity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second </a:t>
            </a:r>
            <a:r>
              <a:rPr lang="cs-CZ" dirty="0" err="1"/>
              <a:t>spinner</a:t>
            </a:r>
            <a:r>
              <a:rPr lang="cs-CZ" dirty="0"/>
              <a:t> </a:t>
            </a:r>
            <a:r>
              <a:rPr lang="cs-CZ" dirty="0" err="1"/>
              <a:t>becomes</a:t>
            </a:r>
            <a:r>
              <a:rPr lang="cs-CZ" dirty="0"/>
              <a:t> </a:t>
            </a:r>
            <a:r>
              <a:rPr lang="cs-CZ" dirty="0" err="1"/>
              <a:t>coupled</a:t>
            </a:r>
            <a:r>
              <a:rPr lang="cs-CZ" dirty="0"/>
              <a:t> and </a:t>
            </a:r>
            <a:r>
              <a:rPr lang="cs-CZ" dirty="0" err="1"/>
              <a:t>continues</a:t>
            </a:r>
            <a:r>
              <a:rPr lang="cs-CZ" dirty="0"/>
              <a:t> </a:t>
            </a:r>
            <a:r>
              <a:rPr lang="cs-CZ" dirty="0" err="1"/>
              <a:t>keeping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velocity</a:t>
            </a:r>
            <a:r>
              <a:rPr lang="cs-CZ" dirty="0"/>
              <a:t> </a:t>
            </a:r>
            <a:r>
              <a:rPr lang="cs-CZ" dirty="0" err="1"/>
              <a:t>even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b="1" dirty="0" err="1"/>
              <a:t>gradual</a:t>
            </a:r>
            <a:r>
              <a:rPr lang="cs-CZ" b="1" dirty="0"/>
              <a:t> </a:t>
            </a:r>
            <a:r>
              <a:rPr lang="cs-CZ" b="1" dirty="0" err="1"/>
              <a:t>changes</a:t>
            </a:r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observed</a:t>
            </a:r>
            <a:r>
              <a:rPr lang="cs-CZ" dirty="0"/>
              <a:t>,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spinners</a:t>
            </a:r>
            <a:r>
              <a:rPr lang="cs-CZ" dirty="0"/>
              <a:t> </a:t>
            </a:r>
            <a:r>
              <a:rPr lang="cs-CZ" i="1" dirty="0"/>
              <a:t>(</a:t>
            </a:r>
            <a:r>
              <a:rPr lang="cs-CZ" i="1" dirty="0" err="1"/>
              <a:t>with</a:t>
            </a:r>
            <a:r>
              <a:rPr lang="cs-CZ" i="1" dirty="0"/>
              <a:t> </a:t>
            </a:r>
            <a:r>
              <a:rPr lang="cs-CZ" b="1" i="1" dirty="0" err="1"/>
              <a:t>one</a:t>
            </a:r>
            <a:r>
              <a:rPr lang="cs-CZ" b="1" i="1" dirty="0"/>
              <a:t> </a:t>
            </a:r>
            <a:r>
              <a:rPr lang="cs-CZ" b="1" i="1" dirty="0" err="1"/>
              <a:t>being</a:t>
            </a:r>
            <a:r>
              <a:rPr lang="cs-CZ" b="1" i="1" dirty="0"/>
              <a:t> </a:t>
            </a:r>
            <a:r>
              <a:rPr lang="cs-CZ" b="1" i="1" dirty="0" err="1"/>
              <a:t>driven</a:t>
            </a:r>
            <a:r>
              <a:rPr lang="cs-CZ" b="1" i="1" dirty="0"/>
              <a:t> </a:t>
            </a:r>
            <a:r>
              <a:rPr lang="cs-CZ" i="1" dirty="0"/>
              <a:t>by a motor)</a:t>
            </a:r>
            <a:r>
              <a:rPr lang="cs-CZ" dirty="0"/>
              <a:t> are </a:t>
            </a:r>
            <a:r>
              <a:rPr lang="cs-CZ" dirty="0" err="1"/>
              <a:t>rotating</a:t>
            </a:r>
            <a:r>
              <a:rPr lang="cs-CZ" dirty="0"/>
              <a:t> </a:t>
            </a:r>
            <a:r>
              <a:rPr lang="cs-CZ" b="1" dirty="0" err="1"/>
              <a:t>at</a:t>
            </a:r>
            <a:r>
              <a:rPr lang="cs-CZ" b="1" dirty="0"/>
              <a:t> </a:t>
            </a:r>
            <a:r>
              <a:rPr lang="cs-CZ" b="1" dirty="0" err="1"/>
              <a:t>roughly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same</a:t>
            </a:r>
            <a:r>
              <a:rPr lang="cs-CZ" b="1" dirty="0"/>
              <a:t> </a:t>
            </a:r>
            <a:r>
              <a:rPr lang="cs-CZ" b="1" dirty="0" err="1"/>
              <a:t>velocity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second </a:t>
            </a:r>
            <a:r>
              <a:rPr lang="cs-CZ" dirty="0" err="1"/>
              <a:t>spinner</a:t>
            </a:r>
            <a:r>
              <a:rPr lang="cs-CZ" dirty="0"/>
              <a:t> </a:t>
            </a:r>
            <a:r>
              <a:rPr lang="cs-CZ" dirty="0" err="1"/>
              <a:t>becomes</a:t>
            </a:r>
            <a:r>
              <a:rPr lang="cs-CZ" dirty="0"/>
              <a:t> </a:t>
            </a:r>
            <a:r>
              <a:rPr lang="cs-CZ" dirty="0" err="1"/>
              <a:t>coupled</a:t>
            </a:r>
            <a:r>
              <a:rPr lang="cs-CZ" dirty="0"/>
              <a:t> and </a:t>
            </a:r>
            <a:r>
              <a:rPr lang="cs-CZ" dirty="0" err="1"/>
              <a:t>continues</a:t>
            </a:r>
            <a:r>
              <a:rPr lang="cs-CZ" dirty="0"/>
              <a:t> </a:t>
            </a:r>
            <a:r>
              <a:rPr lang="cs-CZ" dirty="0" err="1"/>
              <a:t>keeping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velocity</a:t>
            </a:r>
            <a:r>
              <a:rPr lang="cs-CZ" dirty="0"/>
              <a:t> </a:t>
            </a:r>
            <a:r>
              <a:rPr lang="cs-CZ" dirty="0" err="1"/>
              <a:t>even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b="1" dirty="0" err="1"/>
              <a:t>gradual</a:t>
            </a:r>
            <a:r>
              <a:rPr lang="cs-CZ" b="1" dirty="0"/>
              <a:t> </a:t>
            </a:r>
            <a:r>
              <a:rPr lang="cs-CZ" b="1" dirty="0" err="1"/>
              <a:t>changes</a:t>
            </a:r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DB15051-AADD-2D85-97A1-25CD94467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09A4429-CC51-F101-E27C-185640E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71AB9E0-F4E6-0181-00D9-60708008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67C2CE3-9E7E-4C2F-3544-A289C90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B01994D-F32B-5730-1BDF-9028BF2B9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9774" y="3429000"/>
            <a:ext cx="9084945" cy="858289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#1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3DB8A7-248A-3717-0338-FA04AFAD2E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3457053"/>
            <a:ext cx="817245" cy="802182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cs-CZ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51F1-AF1A-4D19-AF21-0514A3FE0EE5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5E1BBD0-B551-AAC7-0891-2C0E98DAC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F7B7-7D74-48EF-9F0D-643EFFC801CD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543E43-FF6D-A18D-943E-F188BC106A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ADB-27FB-4E7C-A564-3D77AC4B9B51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84571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454331"/>
            <a:ext cx="4937760" cy="4414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4331"/>
            <a:ext cx="4937760" cy="4414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B69-FD73-460E-A082-D11B1FF41951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A36022B-E413-C4B6-B913-B9F9F35A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167154" cy="9674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52536"/>
            <a:ext cx="4937760" cy="3707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52536"/>
            <a:ext cx="4937760" cy="37079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3602-03F9-4A22-8ADA-79A361319A33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4D21D6E-5D7B-7A5C-B0B7-4CF7CA947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AAD9989-48B9-CF4E-7DD1-E9DADAA463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6AE-92F2-49A8-A600-9F625662B69E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449B5D-68A9-4986-B1CC-CAC501EDC4C7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350-47B6-45D5-81B2-9AC1F1BAE753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93280" cy="93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4756"/>
            <a:ext cx="10058400" cy="4444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5E111-0D3D-4088-99F2-537714A79037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131983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3A35325-3CBA-C2F8-6E45-704CD8C4F2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AF530-4904-ECDF-FFE2-522F36140AC4}"/>
              </a:ext>
            </a:extLst>
          </p:cNvPr>
          <p:cNvSpPr txBox="1"/>
          <p:nvPr userDrawn="1"/>
        </p:nvSpPr>
        <p:spPr>
          <a:xfrm>
            <a:off x="8217331" y="431799"/>
            <a:ext cx="156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cs-CZ" sz="1600" b="0" u="sng" dirty="0" err="1">
                <a:latin typeface="+mj-lt"/>
              </a:rPr>
              <a:t>Current</a:t>
            </a:r>
            <a:r>
              <a:rPr lang="cs-CZ" sz="1600" b="0" u="sng" dirty="0">
                <a:latin typeface="+mj-lt"/>
              </a:rPr>
              <a:t> </a:t>
            </a:r>
            <a:r>
              <a:rPr lang="cs-CZ" sz="1600" b="0" u="sng" dirty="0" err="1">
                <a:latin typeface="+mj-lt"/>
              </a:rPr>
              <a:t>topic</a:t>
            </a:r>
            <a:r>
              <a:rPr lang="cs-CZ" sz="1600" b="0" u="sng" dirty="0">
                <a:latin typeface="+mj-lt"/>
              </a:rPr>
              <a:t>:</a:t>
            </a:r>
            <a:endParaRPr lang="en-US" sz="1600" b="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7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7/05/physics-of-a-fidget-spinner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912DFE-C37C-683F-CE7B-B94F74EEC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Ondřej Sedláček</a:t>
            </a:r>
          </a:p>
          <a:p>
            <a:r>
              <a:rPr lang="cs-CZ" dirty="0"/>
              <a:t>FOR TEAM GCHD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34CB4-4BE1-99B5-CF9F-725409CA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5FE0E-4871-4EC5-0054-50DED013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8429C-1B2B-D751-6D4B-8BE2B0CE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8F18E7-108B-7FF5-7A39-1DE01BF8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Gear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412E46-86CA-B22A-B7E5-0C8016C7F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9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0DAF-E278-4D6C-F12B-592F5D7B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6AA59-7958-D245-01E6-0981E0C8E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Our </a:t>
                </a:r>
                <a:r>
                  <a:rPr lang="cs-CZ" dirty="0" err="1"/>
                  <a:t>theory</a:t>
                </a:r>
                <a:r>
                  <a:rPr lang="cs-CZ" dirty="0"/>
                  <a:t> </a:t>
                </a:r>
                <a:r>
                  <a:rPr lang="cs-CZ" dirty="0" err="1"/>
                  <a:t>suggest</a:t>
                </a:r>
                <a:r>
                  <a:rPr lang="cs-CZ" dirty="0"/>
                  <a:t>, </a:t>
                </a:r>
                <a:r>
                  <a:rPr lang="cs-CZ" dirty="0" err="1"/>
                  <a:t>that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b="1" dirty="0" err="1"/>
                  <a:t>main</a:t>
                </a:r>
                <a:r>
                  <a:rPr lang="cs-CZ" b="1" dirty="0"/>
                  <a:t> </a:t>
                </a:r>
                <a:r>
                  <a:rPr lang="cs-CZ" b="1" dirty="0" err="1"/>
                  <a:t>sources</a:t>
                </a:r>
                <a:r>
                  <a:rPr lang="cs-CZ" b="1" dirty="0"/>
                  <a:t> </a:t>
                </a:r>
                <a:r>
                  <a:rPr lang="cs-CZ" b="1" dirty="0" err="1"/>
                  <a:t>of</a:t>
                </a:r>
                <a:r>
                  <a:rPr lang="cs-CZ" b="1" dirty="0"/>
                  <a:t> drag</a:t>
                </a:r>
                <a:r>
                  <a:rPr lang="cs-CZ" dirty="0"/>
                  <a:t> </a:t>
                </a:r>
                <a:r>
                  <a:rPr lang="cs-CZ" dirty="0" err="1"/>
                  <a:t>would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:</a:t>
                </a:r>
                <a:endParaRPr lang="cs-CZ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cs-CZ" b="1" dirty="0" err="1"/>
                  <a:t>Constant</a:t>
                </a:r>
                <a:r>
                  <a:rPr lang="cs-CZ" dirty="0"/>
                  <a:t> drag </a:t>
                </a:r>
                <a:r>
                  <a:rPr lang="cs-CZ" dirty="0" err="1"/>
                  <a:t>from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b="1" dirty="0" err="1"/>
                  <a:t>bearing</a:t>
                </a:r>
                <a:r>
                  <a:rPr lang="cs-CZ" b="1" dirty="0"/>
                  <a:t> </a:t>
                </a:r>
                <a:r>
                  <a:rPr lang="cs-CZ" b="1" dirty="0" err="1"/>
                  <a:t>friction</a:t>
                </a:r>
                <a:r>
                  <a:rPr lang="cs-CZ" b="1" dirty="0"/>
                  <a:t> </a:t>
                </a:r>
                <a:r>
                  <a:rPr lang="cs-CZ" dirty="0"/>
                  <a:t>– </a:t>
                </a:r>
                <a:r>
                  <a:rPr lang="cs-CZ" b="1" dirty="0" err="1"/>
                  <a:t>constant</a:t>
                </a:r>
                <a:r>
                  <a:rPr lang="cs-CZ" b="1" dirty="0"/>
                  <a:t> </a:t>
                </a:r>
                <a:r>
                  <a:rPr lang="cs-CZ" dirty="0"/>
                  <a:t>in </a:t>
                </a:r>
                <a:r>
                  <a:rPr lang="cs-CZ" dirty="0" err="1"/>
                  <a:t>respect</a:t>
                </a:r>
                <a:r>
                  <a:rPr lang="cs-CZ" dirty="0"/>
                  <a:t> to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cs-CZ" dirty="0"/>
                  <a:t> (</a:t>
                </a:r>
                <a:r>
                  <a:rPr lang="cs-CZ" dirty="0" err="1"/>
                  <a:t>denoted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cs-CZ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cs-CZ" b="1" dirty="0" err="1"/>
                  <a:t>Turbulent</a:t>
                </a:r>
                <a:r>
                  <a:rPr lang="cs-CZ" b="1" dirty="0"/>
                  <a:t> drag </a:t>
                </a:r>
                <a:r>
                  <a:rPr lang="cs-CZ" dirty="0"/>
                  <a:t>on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spinner</a:t>
                </a:r>
                <a:r>
                  <a:rPr lang="cs-CZ" dirty="0"/>
                  <a:t> geometry – </a:t>
                </a:r>
                <a:r>
                  <a:rPr lang="cs-CZ" b="1" dirty="0" err="1"/>
                  <a:t>quadratic</a:t>
                </a:r>
                <a:r>
                  <a:rPr lang="cs-CZ" dirty="0"/>
                  <a:t> in </a:t>
                </a:r>
                <a:r>
                  <a:rPr lang="cs-CZ" dirty="0" err="1"/>
                  <a:t>respect</a:t>
                </a:r>
                <a:r>
                  <a:rPr lang="cs-CZ" dirty="0"/>
                  <a:t> to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cs-CZ" dirty="0"/>
                  <a:t> (</a:t>
                </a:r>
                <a:r>
                  <a:rPr lang="cs-CZ" dirty="0" err="1"/>
                  <a:t>denoted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cs-CZ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cs-CZ" i="1" dirty="0"/>
                  <a:t>(</a:t>
                </a:r>
                <a:r>
                  <a:rPr lang="cs-CZ" i="1" dirty="0" err="1"/>
                  <a:t>Possibly</a:t>
                </a:r>
                <a:r>
                  <a:rPr lang="cs-CZ" i="1" dirty="0"/>
                  <a:t> </a:t>
                </a:r>
                <a:r>
                  <a:rPr lang="cs-CZ" i="1" dirty="0" err="1"/>
                  <a:t>some</a:t>
                </a:r>
                <a:r>
                  <a:rPr lang="cs-CZ" i="1" dirty="0"/>
                  <a:t> </a:t>
                </a:r>
                <a:r>
                  <a:rPr lang="cs-CZ" i="1" dirty="0" err="1"/>
                  <a:t>linear</a:t>
                </a:r>
                <a:r>
                  <a:rPr lang="cs-CZ" i="1" dirty="0"/>
                  <a:t> </a:t>
                </a:r>
                <a:r>
                  <a:rPr lang="cs-CZ" i="1" dirty="0" err="1"/>
                  <a:t>component</a:t>
                </a:r>
                <a:r>
                  <a:rPr lang="cs-CZ" i="1" dirty="0"/>
                  <a:t> – </a:t>
                </a:r>
                <a:r>
                  <a:rPr lang="cs-CZ" b="1" i="1" dirty="0" err="1"/>
                  <a:t>linear</a:t>
                </a:r>
                <a:r>
                  <a:rPr lang="cs-CZ" i="1" dirty="0"/>
                  <a:t> in </a:t>
                </a:r>
                <a:r>
                  <a:rPr lang="cs-CZ" i="1" dirty="0" err="1"/>
                  <a:t>respect</a:t>
                </a:r>
                <a:r>
                  <a:rPr lang="cs-CZ" i="1" dirty="0"/>
                  <a:t> to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cs-CZ" i="1" dirty="0"/>
                  <a:t> (</a:t>
                </a:r>
                <a:r>
                  <a:rPr lang="cs-CZ" i="1" dirty="0" err="1"/>
                  <a:t>denoted</a:t>
                </a:r>
                <a:r>
                  <a:rPr lang="cs-CZ" i="1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cs-CZ" i="1" dirty="0"/>
                  <a:t>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i="1" dirty="0"/>
                  <a:t> … </a:t>
                </a:r>
                <a:r>
                  <a:rPr lang="cs-CZ" i="1" dirty="0" err="1"/>
                  <a:t>denotes</a:t>
                </a:r>
                <a:r>
                  <a:rPr lang="cs-CZ" i="1" dirty="0"/>
                  <a:t> </a:t>
                </a:r>
                <a:r>
                  <a:rPr lang="cs-CZ" i="1" dirty="0" err="1"/>
                  <a:t>the</a:t>
                </a:r>
                <a:r>
                  <a:rPr lang="cs-CZ" i="1" dirty="0"/>
                  <a:t> </a:t>
                </a:r>
                <a:r>
                  <a:rPr lang="cs-CZ" i="1" dirty="0" err="1"/>
                  <a:t>total</a:t>
                </a:r>
                <a:r>
                  <a:rPr lang="cs-CZ" i="1" dirty="0"/>
                  <a:t> </a:t>
                </a:r>
                <a:r>
                  <a:rPr lang="cs-CZ" i="1" dirty="0" err="1"/>
                  <a:t>time</a:t>
                </a:r>
                <a:r>
                  <a:rPr lang="cs-CZ" i="1" dirty="0"/>
                  <a:t> </a:t>
                </a:r>
                <a:r>
                  <a:rPr lang="cs-CZ" i="1" dirty="0" err="1"/>
                  <a:t>before</a:t>
                </a:r>
                <a:r>
                  <a:rPr lang="cs-CZ" i="1" dirty="0"/>
                  <a:t> </a:t>
                </a:r>
                <a:r>
                  <a:rPr lang="cs-CZ" i="1" dirty="0" err="1"/>
                  <a:t>the</a:t>
                </a:r>
                <a:r>
                  <a:rPr lang="cs-CZ" i="1" dirty="0"/>
                  <a:t> </a:t>
                </a:r>
                <a:r>
                  <a:rPr lang="cs-CZ" i="1" dirty="0" err="1"/>
                  <a:t>spinner</a:t>
                </a:r>
                <a:r>
                  <a:rPr lang="cs-CZ" i="1" dirty="0"/>
                  <a:t> </a:t>
                </a:r>
                <a:r>
                  <a:rPr lang="cs-CZ" i="1" dirty="0" err="1"/>
                  <a:t>stops</a:t>
                </a:r>
                <a:endParaRPr lang="cs-CZ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6AA59-7958-D245-01E6-0981E0C8E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3E16-1C3C-1F5F-E93E-937BE7E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40D2-573F-FE03-4889-DADE522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F68C-9F19-2155-6061-37C66F5C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78A18-5EFF-D6C2-1A95-857D4A3DB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35EE95D-B58C-3534-BEC2-5346B70D9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122707"/>
                  </p:ext>
                </p:extLst>
              </p:nvPr>
            </p:nvGraphicFramePr>
            <p:xfrm>
              <a:off x="995911" y="3762679"/>
              <a:ext cx="10319789" cy="2266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4087">
                      <a:extLst>
                        <a:ext uri="{9D8B030D-6E8A-4147-A177-3AD203B41FA5}">
                          <a16:colId xmlns:a16="http://schemas.microsoft.com/office/drawing/2014/main" val="3407225621"/>
                        </a:ext>
                      </a:extLst>
                    </a:gridCol>
                    <a:gridCol w="4104409">
                      <a:extLst>
                        <a:ext uri="{9D8B030D-6E8A-4147-A177-3AD203B41FA5}">
                          <a16:colId xmlns:a16="http://schemas.microsoft.com/office/drawing/2014/main" val="1348060199"/>
                        </a:ext>
                      </a:extLst>
                    </a:gridCol>
                    <a:gridCol w="4801293">
                      <a:extLst>
                        <a:ext uri="{9D8B030D-6E8A-4147-A177-3AD203B41FA5}">
                          <a16:colId xmlns:a16="http://schemas.microsoft.com/office/drawing/2014/main" val="307464665"/>
                        </a:ext>
                      </a:extLst>
                    </a:gridCol>
                  </a:tblGrid>
                  <a:tr h="35357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/>
                            <a:t>Without </a:t>
                          </a:r>
                          <a:r>
                            <a:rPr lang="cs-CZ" dirty="0" err="1"/>
                            <a:t>linear</a:t>
                          </a:r>
                          <a:r>
                            <a:rPr lang="cs-CZ" dirty="0"/>
                            <a:t> </a:t>
                          </a:r>
                          <a:r>
                            <a:rPr lang="cs-CZ" dirty="0" err="1"/>
                            <a:t>component</a:t>
                          </a:r>
                          <a:r>
                            <a:rPr lang="cs-CZ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r>
                            <a:rPr lang="cs-CZ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/>
                            <a:t>With </a:t>
                          </a:r>
                          <a:r>
                            <a:rPr lang="cs-CZ" dirty="0" err="1"/>
                            <a:t>linear</a:t>
                          </a:r>
                          <a:r>
                            <a:rPr lang="cs-CZ" dirty="0"/>
                            <a:t> </a:t>
                          </a:r>
                          <a:r>
                            <a:rPr lang="cs-CZ" dirty="0" err="1"/>
                            <a:t>component</a:t>
                          </a:r>
                          <a:r>
                            <a:rPr lang="cs-CZ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r>
                            <a:rPr lang="cs-CZ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3732509"/>
                      </a:ext>
                    </a:extLst>
                  </a:tr>
                  <a:tr h="950443">
                    <a:tc>
                      <a:txBody>
                        <a:bodyPr/>
                        <a:lstStyle/>
                        <a:p>
                          <a:r>
                            <a:rPr lang="cs-CZ" dirty="0" err="1"/>
                            <a:t>Differential</a:t>
                          </a:r>
                          <a:endParaRPr lang="cs-CZ" dirty="0"/>
                        </a:p>
                        <a:p>
                          <a:r>
                            <a:rPr lang="cs-CZ" dirty="0" err="1"/>
                            <a:t>equation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553581"/>
                      </a:ext>
                    </a:extLst>
                  </a:tr>
                  <a:tr h="950443">
                    <a:tc>
                      <a:txBody>
                        <a:bodyPr/>
                        <a:lstStyle/>
                        <a:p>
                          <a:r>
                            <a:rPr lang="cs-CZ" dirty="0" err="1"/>
                            <a:t>Solution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04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35EE95D-B58C-3534-BEC2-5346B70D9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122707"/>
                  </p:ext>
                </p:extLst>
              </p:nvPr>
            </p:nvGraphicFramePr>
            <p:xfrm>
              <a:off x="995911" y="3762679"/>
              <a:ext cx="10319789" cy="2266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4087">
                      <a:extLst>
                        <a:ext uri="{9D8B030D-6E8A-4147-A177-3AD203B41FA5}">
                          <a16:colId xmlns:a16="http://schemas.microsoft.com/office/drawing/2014/main" val="3407225621"/>
                        </a:ext>
                      </a:extLst>
                    </a:gridCol>
                    <a:gridCol w="4104409">
                      <a:extLst>
                        <a:ext uri="{9D8B030D-6E8A-4147-A177-3AD203B41FA5}">
                          <a16:colId xmlns:a16="http://schemas.microsoft.com/office/drawing/2014/main" val="1348060199"/>
                        </a:ext>
                      </a:extLst>
                    </a:gridCol>
                    <a:gridCol w="4801293">
                      <a:extLst>
                        <a:ext uri="{9D8B030D-6E8A-4147-A177-3AD203B41FA5}">
                          <a16:colId xmlns:a16="http://schemas.microsoft.com/office/drawing/2014/main" val="30746466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70" t="-8333" r="-117507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102" t="-8333" r="-508" b="-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732509"/>
                      </a:ext>
                    </a:extLst>
                  </a:tr>
                  <a:tr h="950443">
                    <a:tc>
                      <a:txBody>
                        <a:bodyPr/>
                        <a:lstStyle/>
                        <a:p>
                          <a:r>
                            <a:rPr lang="cs-CZ" dirty="0" err="1"/>
                            <a:t>Differential</a:t>
                          </a:r>
                          <a:endParaRPr lang="cs-CZ" dirty="0"/>
                        </a:p>
                        <a:p>
                          <a:r>
                            <a:rPr lang="cs-CZ" dirty="0" err="1"/>
                            <a:t>equation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553581"/>
                      </a:ext>
                    </a:extLst>
                  </a:tr>
                  <a:tr h="950443">
                    <a:tc>
                      <a:txBody>
                        <a:bodyPr/>
                        <a:lstStyle/>
                        <a:p>
                          <a:r>
                            <a:rPr lang="cs-CZ" dirty="0" err="1"/>
                            <a:t>Solution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047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5603A22-2E18-20F9-D274-39A9DBA8E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151" y="4375049"/>
            <a:ext cx="2762636" cy="4477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9826BB-6F00-B694-2BE4-166ED7FCD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334" y="5212033"/>
            <a:ext cx="4620270" cy="6763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5F816F-57A8-A788-3E17-AB0A9A4E1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963" y="4403628"/>
            <a:ext cx="1857634" cy="3905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14AC61-E731-38BC-3CEF-624F4BD1B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251" y="5261713"/>
            <a:ext cx="291505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8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0DAF-E278-4D6C-F12B-592F5D7B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Drag - </a:t>
            </a:r>
            <a:r>
              <a:rPr lang="cs-CZ" dirty="0" err="1"/>
              <a:t>results</a:t>
            </a:r>
            <a:endParaRPr lang="en-US" dirty="0"/>
          </a:p>
        </p:txBody>
      </p:sp>
      <p:pic>
        <p:nvPicPr>
          <p:cNvPr id="9" name="Content Placeholder 8" descr="A green and purple graph&#10;&#10;Description automatically generated">
            <a:extLst>
              <a:ext uri="{FF2B5EF4-FFF2-40B4-BE49-F238E27FC236}">
                <a16:creationId xmlns:a16="http://schemas.microsoft.com/office/drawing/2014/main" id="{12B32015-FF8B-7EC5-728E-E48EBC8EE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" t="8758" r="8648" b="4571"/>
          <a:stretch/>
        </p:blipFill>
        <p:spPr>
          <a:xfrm>
            <a:off x="136426" y="1789900"/>
            <a:ext cx="5959573" cy="40137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3E16-1C3C-1F5F-E93E-937BE7E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40D2-573F-FE03-4889-DADE522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F68C-9F19-2155-6061-37C66F5C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78A18-5EFF-D6C2-1A95-857D4A3DB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p:pic>
        <p:nvPicPr>
          <p:cNvPr id="11" name="Picture 10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5FDE582-A8D7-09DC-00E4-68E9075A8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8195" r="7778" b="4180"/>
          <a:stretch/>
        </p:blipFill>
        <p:spPr>
          <a:xfrm>
            <a:off x="6096000" y="1761794"/>
            <a:ext cx="5977222" cy="404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83F7-2C70-905C-A692-B320FC03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Drag – more </a:t>
            </a:r>
            <a:r>
              <a:rPr lang="cs-CZ" dirty="0" err="1"/>
              <a:t>result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AAB8-75DE-037E-7AA2-35ABCC0D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7C74-9AEA-136C-C5F6-E7F6521A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EB73-D5D3-A973-6E5E-82A947D5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86AF09-D1DD-CEC9-09B3-18867954D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en-US" dirty="0"/>
          </a:p>
        </p:txBody>
      </p:sp>
      <p:pic>
        <p:nvPicPr>
          <p:cNvPr id="14" name="Content Placeholder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AC65E65-E1A6-D0A7-0BBD-29B80AB16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" t="7681" r="7657" b="4909"/>
          <a:stretch/>
        </p:blipFill>
        <p:spPr>
          <a:xfrm>
            <a:off x="166697" y="1520967"/>
            <a:ext cx="7038975" cy="478458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7AA28F-D543-E4B2-6C08-04AE6CE69A24}"/>
              </a:ext>
            </a:extLst>
          </p:cNvPr>
          <p:cNvSpPr txBox="1"/>
          <p:nvPr/>
        </p:nvSpPr>
        <p:spPr>
          <a:xfrm>
            <a:off x="7240558" y="1773019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+mj-lt"/>
              </a:rPr>
              <a:t>The large magnet is modeled as a single magnetic dipole at its center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201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0DAF-E278-4D6C-F12B-592F5D7B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3E16-1C3C-1F5F-E93E-937BE7E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40D2-573F-FE03-4889-DADE522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F68C-9F19-2155-6061-37C66F5C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78A18-5EFF-D6C2-1A95-857D4A3DB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FA1EFC7B-9895-F6E7-8B89-48BD391E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initial state as input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Positions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spinners</a:t>
            </a:r>
            <a:r>
              <a:rPr lang="cs-CZ" dirty="0"/>
              <a:t>, </a:t>
            </a:r>
            <a:r>
              <a:rPr lang="cs-CZ" dirty="0" err="1"/>
              <a:t>initial</a:t>
            </a:r>
            <a:r>
              <a:rPr lang="cs-CZ" dirty="0"/>
              <a:t> </a:t>
            </a:r>
            <a:r>
              <a:rPr lang="cs-CZ" dirty="0" err="1"/>
              <a:t>angles</a:t>
            </a:r>
            <a:r>
              <a:rPr lang="cs-CZ" dirty="0"/>
              <a:t> and </a:t>
            </a:r>
            <a:r>
              <a:rPr lang="cs-CZ" dirty="0" err="1"/>
              <a:t>angular</a:t>
            </a:r>
            <a:r>
              <a:rPr lang="cs-CZ" dirty="0"/>
              <a:t> </a:t>
            </a:r>
            <a:r>
              <a:rPr lang="cs-CZ" dirty="0" err="1"/>
              <a:t>velocities</a:t>
            </a:r>
            <a:r>
              <a:rPr lang="cs-CZ" dirty="0"/>
              <a:t> (</a:t>
            </a:r>
            <a:r>
              <a:rPr lang="cs-CZ" dirty="0" err="1"/>
              <a:t>only</a:t>
            </a:r>
            <a:r>
              <a:rPr lang="cs-CZ" dirty="0"/>
              <a:t> in 2D)</a:t>
            </a:r>
          </a:p>
          <a:p>
            <a:pPr lvl="1"/>
            <a:r>
              <a:rPr lang="cs-CZ" dirty="0" err="1"/>
              <a:t>Each</a:t>
            </a:r>
            <a:r>
              <a:rPr lang="cs-CZ" dirty="0"/>
              <a:t> magnet </a:t>
            </a:r>
            <a:r>
              <a:rPr lang="cs-CZ" dirty="0" err="1"/>
              <a:t>interacts</a:t>
            </a:r>
            <a:r>
              <a:rPr lang="cs-CZ" dirty="0"/>
              <a:t> on </a:t>
            </a:r>
            <a:r>
              <a:rPr lang="cs-CZ" b="1" dirty="0" err="1"/>
              <a:t>every</a:t>
            </a:r>
            <a:r>
              <a:rPr lang="cs-CZ" b="1" dirty="0"/>
              <a:t> </a:t>
            </a:r>
            <a:r>
              <a:rPr lang="cs-CZ" b="1" dirty="0" err="1"/>
              <a:t>other</a:t>
            </a:r>
            <a:r>
              <a:rPr lang="cs-CZ" b="1" dirty="0"/>
              <a:t> </a:t>
            </a:r>
            <a:r>
              <a:rPr lang="cs-CZ" dirty="0"/>
              <a:t>magnet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 err="1"/>
              <a:t>magnetic</a:t>
            </a:r>
            <a:r>
              <a:rPr lang="cs-CZ" b="1" dirty="0"/>
              <a:t> </a:t>
            </a:r>
            <a:r>
              <a:rPr lang="cs-CZ" b="1" dirty="0" err="1"/>
              <a:t>dipole</a:t>
            </a:r>
            <a:r>
              <a:rPr lang="cs-CZ" b="1" dirty="0"/>
              <a:t> model</a:t>
            </a:r>
            <a:endParaRPr lang="cs-CZ" dirty="0"/>
          </a:p>
          <a:p>
            <a:pPr lvl="1"/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calculate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/>
              <a:t>torques on </a:t>
            </a:r>
            <a:r>
              <a:rPr lang="cs-CZ" b="1" dirty="0" err="1"/>
              <a:t>all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spinners</a:t>
            </a:r>
            <a:r>
              <a:rPr lang="cs-CZ" b="1" dirty="0"/>
              <a:t>:</a:t>
            </a:r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pPr lvl="1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simulation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further</a:t>
            </a:r>
            <a:r>
              <a:rPr lang="cs-CZ" dirty="0"/>
              <a:t> </a:t>
            </a:r>
            <a:r>
              <a:rPr lang="cs-CZ" dirty="0" err="1"/>
              <a:t>improved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b="1" dirty="0"/>
              <a:t>RK4</a:t>
            </a:r>
          </a:p>
          <a:p>
            <a:pPr lvl="1"/>
            <a:endParaRPr lang="en-US" dirty="0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B938AC7F-CCB3-3385-B701-B3FE6264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67" y="3014134"/>
            <a:ext cx="5856312" cy="20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9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0DAF-E278-4D6C-F12B-592F5D7B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  <a:r>
              <a:rPr lang="cs-CZ" dirty="0"/>
              <a:t> – </a:t>
            </a:r>
            <a:r>
              <a:rPr lang="cs-CZ" dirty="0" err="1"/>
              <a:t>methods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3E16-1C3C-1F5F-E93E-937BE7E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40D2-573F-FE03-4889-DADE522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F68C-9F19-2155-6061-37C66F5C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78A18-5EFF-D6C2-1A95-857D4A3DB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en-US" dirty="0"/>
          </a:p>
        </p:txBody>
      </p:sp>
      <p:pic>
        <p:nvPicPr>
          <p:cNvPr id="9" name="Zástupný obsah 8" descr="Obsah obrázku text, řada/pruh, Písmo, typografie&#10;&#10;Popis byl vytvořen automaticky">
            <a:extLst>
              <a:ext uri="{FF2B5EF4-FFF2-40B4-BE49-F238E27FC236}">
                <a16:creationId xmlns:a16="http://schemas.microsoft.com/office/drawing/2014/main" id="{D0D41108-9000-B9B4-A2CC-E81494CED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10124" r="8658" b="4543"/>
          <a:stretch/>
        </p:blipFill>
        <p:spPr>
          <a:xfrm>
            <a:off x="3409244" y="1401151"/>
            <a:ext cx="8647290" cy="48831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36ACC596-B59C-FD6D-8024-456F4A09A396}"/>
                  </a:ext>
                </a:extLst>
              </p:cNvPr>
              <p:cNvSpPr txBox="1"/>
              <p:nvPr/>
            </p:nvSpPr>
            <p:spPr>
              <a:xfrm>
                <a:off x="747324" y="1714948"/>
                <a:ext cx="266191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=0.0001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1" dirty="0"/>
                  <a:t>Tested RK methods</a:t>
                </a:r>
                <a:r>
                  <a:rPr lang="cs-CZ" b="1" dirty="0"/>
                  <a:t>:</a:t>
                </a:r>
              </a:p>
              <a:p>
                <a:r>
                  <a:rPr lang="cs-CZ" dirty="0"/>
                  <a:t>Euler </a:t>
                </a:r>
                <a:r>
                  <a:rPr lang="cs-CZ" dirty="0" err="1"/>
                  <a:t>method</a:t>
                </a:r>
                <a:endParaRPr lang="cs-CZ" dirty="0"/>
              </a:p>
              <a:p>
                <a:r>
                  <a:rPr lang="cs-CZ" dirty="0" err="1"/>
                  <a:t>Midpoint</a:t>
                </a:r>
                <a:r>
                  <a:rPr lang="cs-CZ" dirty="0"/>
                  <a:t> </a:t>
                </a:r>
                <a:r>
                  <a:rPr lang="cs-CZ" dirty="0" err="1"/>
                  <a:t>method</a:t>
                </a:r>
                <a:endParaRPr lang="cs-CZ" dirty="0"/>
              </a:p>
              <a:p>
                <a:r>
                  <a:rPr lang="cs-CZ" i="1" dirty="0" err="1"/>
                  <a:t>Heun‘s</a:t>
                </a:r>
                <a:r>
                  <a:rPr lang="cs-CZ" i="1" dirty="0"/>
                  <a:t> </a:t>
                </a:r>
                <a:r>
                  <a:rPr lang="cs-CZ" i="1" dirty="0" err="1"/>
                  <a:t>method</a:t>
                </a:r>
                <a:endParaRPr lang="cs-CZ" i="1" dirty="0"/>
              </a:p>
              <a:p>
                <a:r>
                  <a:rPr lang="cs-CZ" i="1" dirty="0" err="1"/>
                  <a:t>Ralston‘s</a:t>
                </a:r>
                <a:r>
                  <a:rPr lang="cs-CZ" i="1" dirty="0"/>
                  <a:t> </a:t>
                </a:r>
                <a:r>
                  <a:rPr lang="cs-CZ" i="1" dirty="0" err="1"/>
                  <a:t>method</a:t>
                </a:r>
                <a:endParaRPr lang="cs-CZ" i="1" dirty="0"/>
              </a:p>
              <a:p>
                <a:r>
                  <a:rPr lang="cs-CZ" dirty="0"/>
                  <a:t>3/8-rule</a:t>
                </a:r>
              </a:p>
              <a:p>
                <a:r>
                  <a:rPr lang="cs-CZ" dirty="0"/>
                  <a:t>RK4</a:t>
                </a:r>
              </a:p>
              <a:p>
                <a:r>
                  <a:rPr lang="cs-CZ" dirty="0" err="1"/>
                  <a:t>Ralston‘s</a:t>
                </a:r>
                <a:r>
                  <a:rPr lang="cs-CZ" dirty="0"/>
                  <a:t> </a:t>
                </a:r>
                <a:r>
                  <a:rPr lang="cs-CZ" dirty="0" err="1"/>
                  <a:t>fourth</a:t>
                </a:r>
                <a:r>
                  <a:rPr lang="cs-CZ" dirty="0"/>
                  <a:t> </a:t>
                </a:r>
                <a:r>
                  <a:rPr lang="cs-CZ" dirty="0" err="1"/>
                  <a:t>order</a:t>
                </a:r>
                <a:endParaRPr lang="en-US" dirty="0"/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36ACC596-B59C-FD6D-8024-456F4A09A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4" y="1714948"/>
                <a:ext cx="2661919" cy="2862322"/>
              </a:xfrm>
              <a:prstGeom prst="rect">
                <a:avLst/>
              </a:prstGeom>
              <a:blipFill>
                <a:blip r:embed="rId4"/>
                <a:stretch>
                  <a:fillRect l="-2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6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0DAF-E278-4D6C-F12B-592F5D7B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  <a:r>
              <a:rPr lang="cs-CZ" dirty="0"/>
              <a:t> – </a:t>
            </a:r>
            <a:r>
              <a:rPr lang="cs-CZ" dirty="0" err="1"/>
              <a:t>methods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3E16-1C3C-1F5F-E93E-937BE7E7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40D2-573F-FE03-4889-DADE522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F68C-9F19-2155-6061-37C66F5C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78A18-5EFF-D6C2-1A95-857D4A3DB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en-US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687188B3-2AF9-CF8C-63C3-7DE7F1BF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24637"/>
            <a:ext cx="3596640" cy="4244457"/>
          </a:xfrm>
        </p:spPr>
        <p:txBody>
          <a:bodyPr/>
          <a:lstStyle/>
          <a:p>
            <a:r>
              <a:rPr lang="cs-CZ" b="1" dirty="0"/>
              <a:t>Single RK4 </a:t>
            </a:r>
            <a:r>
              <a:rPr lang="cs-CZ" b="1" dirty="0" err="1"/>
              <a:t>pass</a:t>
            </a:r>
            <a:r>
              <a:rPr lang="cs-CZ" b="1" dirty="0"/>
              <a:t> </a:t>
            </a:r>
            <a:r>
              <a:rPr lang="cs-CZ" i="1" dirty="0"/>
              <a:t>(blue)</a:t>
            </a:r>
            <a:r>
              <a:rPr lang="cs-CZ" dirty="0"/>
              <a:t> versus</a:t>
            </a:r>
          </a:p>
          <a:p>
            <a:r>
              <a:rPr lang="cs-CZ" b="1" dirty="0"/>
              <a:t>Double RK4 </a:t>
            </a:r>
            <a:r>
              <a:rPr lang="cs-CZ" b="1" dirty="0" err="1"/>
              <a:t>pass</a:t>
            </a:r>
            <a:r>
              <a:rPr lang="cs-CZ" b="1" dirty="0"/>
              <a:t> </a:t>
            </a:r>
            <a:r>
              <a:rPr lang="cs-CZ" i="1" dirty="0"/>
              <a:t>(</a:t>
            </a:r>
            <a:r>
              <a:rPr lang="cs-CZ" i="1" dirty="0" err="1"/>
              <a:t>orange</a:t>
            </a:r>
            <a:r>
              <a:rPr lang="cs-CZ" i="1" dirty="0"/>
              <a:t>)</a:t>
            </a:r>
            <a:endParaRPr lang="en-US" i="1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7D0D0C6D-69BD-D409-895F-B6AC2320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1484694"/>
            <a:ext cx="7052979" cy="4679746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FC7E31DF-EBEF-EFDD-B7F9-C8E8CB987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8" y="2704217"/>
            <a:ext cx="3290613" cy="33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2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BCFCE-27D2-7F3B-847E-D388049F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coupling</a:t>
            </a:r>
            <a:r>
              <a:rPr lang="cs-CZ" dirty="0"/>
              <a:t> </a:t>
            </a:r>
            <a:r>
              <a:rPr lang="cs-CZ" dirty="0" err="1"/>
              <a:t>theory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9600-475E-9806-5A5D-9EB5F4D7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4756"/>
            <a:ext cx="10115204" cy="4444338"/>
          </a:xfrm>
        </p:spPr>
        <p:txBody>
          <a:bodyPr/>
          <a:lstStyle/>
          <a:p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spinners</a:t>
            </a:r>
            <a:r>
              <a:rPr lang="cs-CZ" dirty="0"/>
              <a:t> (</a:t>
            </a:r>
            <a:r>
              <a:rPr lang="cs-CZ" b="1" i="1" dirty="0" err="1"/>
              <a:t>one</a:t>
            </a:r>
            <a:r>
              <a:rPr lang="cs-CZ" b="1" i="1" dirty="0"/>
              <a:t> </a:t>
            </a:r>
            <a:r>
              <a:rPr lang="cs-CZ" b="1" i="1" dirty="0" err="1"/>
              <a:t>driven</a:t>
            </a:r>
            <a:r>
              <a:rPr lang="cs-CZ" dirty="0"/>
              <a:t>) </a:t>
            </a:r>
            <a:r>
              <a:rPr lang="cs-CZ" dirty="0" err="1"/>
              <a:t>rotating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b="1" dirty="0" err="1"/>
              <a:t>roughly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same</a:t>
            </a:r>
            <a:r>
              <a:rPr lang="cs-CZ" b="1" dirty="0"/>
              <a:t> </a:t>
            </a:r>
            <a:r>
              <a:rPr lang="cs-CZ" b="1" dirty="0" err="1"/>
              <a:t>velocity</a:t>
            </a:r>
            <a:r>
              <a:rPr lang="cs-CZ" dirty="0"/>
              <a:t> =&gt; </a:t>
            </a:r>
            <a:r>
              <a:rPr lang="cs-CZ" b="1" dirty="0" err="1"/>
              <a:t>coupled</a:t>
            </a:r>
            <a:endParaRPr lang="cs-CZ" dirty="0"/>
          </a:p>
          <a:p>
            <a:r>
              <a:rPr lang="cs-CZ" b="1" dirty="0" err="1"/>
              <a:t>Gradual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</a:t>
            </a:r>
            <a:r>
              <a:rPr lang="cs-CZ" b="1" dirty="0"/>
              <a:t>do not </a:t>
            </a:r>
            <a:r>
              <a:rPr lang="cs-CZ" b="1" dirty="0" err="1"/>
              <a:t>break</a:t>
            </a:r>
            <a:r>
              <a:rPr lang="cs-CZ" b="1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coupling</a:t>
            </a:r>
            <a:r>
              <a:rPr lang="cs-CZ" dirty="0"/>
              <a:t>; </a:t>
            </a:r>
            <a:r>
              <a:rPr lang="cs-CZ" b="1" dirty="0" err="1"/>
              <a:t>abrupt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</a:t>
            </a:r>
            <a:r>
              <a:rPr lang="cs-CZ" b="1" dirty="0"/>
              <a:t>do</a:t>
            </a:r>
          </a:p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 err="1"/>
              <a:t>smaller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driving</a:t>
            </a:r>
            <a:r>
              <a:rPr lang="cs-CZ" b="1" dirty="0"/>
              <a:t> </a:t>
            </a:r>
            <a:r>
              <a:rPr lang="cs-CZ" b="1" dirty="0" err="1"/>
              <a:t>velocity</a:t>
            </a:r>
            <a:r>
              <a:rPr lang="cs-CZ" b="1" dirty="0"/>
              <a:t> </a:t>
            </a:r>
            <a:r>
              <a:rPr lang="cs-CZ" dirty="0" err="1"/>
              <a:t>is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 err="1"/>
              <a:t>less</a:t>
            </a:r>
            <a:r>
              <a:rPr lang="cs-CZ" b="1" dirty="0"/>
              <a:t> </a:t>
            </a:r>
            <a:r>
              <a:rPr lang="cs-CZ" b="1" dirty="0" err="1"/>
              <a:t>velocity</a:t>
            </a:r>
            <a:r>
              <a:rPr lang="cs-CZ" b="1" dirty="0"/>
              <a:t> </a:t>
            </a:r>
            <a:r>
              <a:rPr lang="cs-CZ" b="1" dirty="0" err="1"/>
              <a:t>mismatch</a:t>
            </a:r>
            <a:r>
              <a:rPr lang="cs-CZ" b="1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acceptable</a:t>
            </a:r>
            <a:endParaRPr lang="cs-CZ" dirty="0"/>
          </a:p>
          <a:p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b="1" dirty="0" err="1"/>
              <a:t>modes</a:t>
            </a:r>
            <a:r>
              <a:rPr lang="cs-CZ" b="1" dirty="0"/>
              <a:t> (</a:t>
            </a:r>
            <a:r>
              <a:rPr lang="cs-CZ" b="1" dirty="0" err="1"/>
              <a:t>velocity</a:t>
            </a:r>
            <a:r>
              <a:rPr lang="cs-CZ" b="1" dirty="0"/>
              <a:t> </a:t>
            </a:r>
            <a:r>
              <a:rPr lang="cs-CZ" b="1" dirty="0" err="1"/>
              <a:t>ratios</a:t>
            </a:r>
            <a:r>
              <a:rPr lang="cs-CZ" b="1" dirty="0"/>
              <a:t>)</a:t>
            </a:r>
            <a:r>
              <a:rPr lang="cs-CZ" dirty="0"/>
              <a:t> are 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, </a:t>
            </a:r>
            <a:r>
              <a:rPr lang="cs-CZ" dirty="0" err="1"/>
              <a:t>although</a:t>
            </a:r>
            <a:r>
              <a:rPr lang="cs-CZ" dirty="0"/>
              <a:t> </a:t>
            </a:r>
            <a:r>
              <a:rPr lang="cs-CZ" b="1" dirty="0" err="1"/>
              <a:t>even</a:t>
            </a:r>
            <a:r>
              <a:rPr lang="cs-CZ" b="1" dirty="0"/>
              <a:t> </a:t>
            </a:r>
            <a:r>
              <a:rPr lang="cs-CZ" b="1" dirty="0" err="1"/>
              <a:t>less</a:t>
            </a:r>
            <a:r>
              <a:rPr lang="cs-CZ" b="1" dirty="0"/>
              <a:t> </a:t>
            </a:r>
            <a:r>
              <a:rPr lang="cs-CZ" b="1" dirty="0" err="1"/>
              <a:t>forgiving</a:t>
            </a:r>
            <a:endParaRPr lang="cs-CZ" dirty="0"/>
          </a:p>
          <a:p>
            <a:r>
              <a:rPr lang="cs-CZ" dirty="0"/>
              <a:t>These </a:t>
            </a:r>
            <a:r>
              <a:rPr lang="cs-CZ" dirty="0" err="1"/>
              <a:t>modes</a:t>
            </a:r>
            <a:r>
              <a:rPr lang="cs-CZ" dirty="0"/>
              <a:t> are </a:t>
            </a:r>
            <a:r>
              <a:rPr lang="cs-CZ" b="1" dirty="0" err="1"/>
              <a:t>multiples</a:t>
            </a:r>
            <a:r>
              <a:rPr lang="cs-CZ" b="1" dirty="0"/>
              <a:t> </a:t>
            </a:r>
            <a:r>
              <a:rPr lang="cs-CZ" dirty="0"/>
              <a:t>(2:1, 3:1 …)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b="1" dirty="0" err="1"/>
              <a:t>integer</a:t>
            </a:r>
            <a:r>
              <a:rPr lang="cs-CZ" dirty="0"/>
              <a:t> </a:t>
            </a:r>
            <a:r>
              <a:rPr lang="cs-CZ" b="1" dirty="0" err="1"/>
              <a:t>reciprocals</a:t>
            </a:r>
            <a:r>
              <a:rPr lang="cs-CZ" b="1" dirty="0"/>
              <a:t> </a:t>
            </a:r>
            <a:r>
              <a:rPr lang="cs-CZ" dirty="0"/>
              <a:t>(1:1, 1:2 …)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driving</a:t>
            </a:r>
            <a:r>
              <a:rPr lang="cs-CZ" dirty="0"/>
              <a:t> </a:t>
            </a:r>
            <a:r>
              <a:rPr lang="cs-CZ" dirty="0" err="1"/>
              <a:t>velocity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6DC4AA-EC1B-146A-A95A-BAE573F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A7AC65-3CDB-2481-2409-652FFD5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A526BF-B8FE-C574-E9BD-B145C6A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16</a:t>
            </a:fld>
            <a:endParaRPr lang="en-US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B92CF07E-106D-B15F-928D-1ADD5D14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spinner</a:t>
            </a:r>
            <a:r>
              <a:rPr lang="cs-CZ" dirty="0"/>
              <a:t> </a:t>
            </a:r>
            <a:r>
              <a:rPr lang="cs-CZ" dirty="0" err="1"/>
              <a:t>exp</a:t>
            </a:r>
            <a:r>
              <a:rPr lang="cs-CZ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4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BCFCE-27D2-7F3B-847E-D388049F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coupling</a:t>
            </a:r>
            <a:r>
              <a:rPr lang="cs-CZ" dirty="0"/>
              <a:t> </a:t>
            </a:r>
            <a:r>
              <a:rPr lang="cs-CZ" dirty="0" err="1"/>
              <a:t>results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9600-475E-9806-5A5D-9EB5F4D7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6DC4AA-EC1B-146A-A95A-BAE573F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A7AC65-3CDB-2481-2409-652FFD5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A526BF-B8FE-C574-E9BD-B145C6A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17</a:t>
            </a:fld>
            <a:endParaRPr lang="en-US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B92CF07E-106D-B15F-928D-1ADD5D14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spinner</a:t>
            </a:r>
            <a:r>
              <a:rPr lang="cs-CZ" dirty="0"/>
              <a:t> </a:t>
            </a:r>
            <a:r>
              <a:rPr lang="cs-CZ" dirty="0" err="1"/>
              <a:t>exp</a:t>
            </a:r>
            <a:r>
              <a:rPr lang="cs-CZ" dirty="0"/>
              <a:t>.</a:t>
            </a:r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39B605C-FD55-E244-2B71-3240EB886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41783"/>
          <a:stretch/>
        </p:blipFill>
        <p:spPr>
          <a:xfrm>
            <a:off x="121920" y="1816383"/>
            <a:ext cx="11658230" cy="38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3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BCFCE-27D2-7F3B-847E-D388049F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coupling</a:t>
            </a:r>
            <a:r>
              <a:rPr lang="cs-CZ" dirty="0"/>
              <a:t> </a:t>
            </a:r>
            <a:r>
              <a:rPr lang="cs-CZ" dirty="0" err="1"/>
              <a:t>results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9600-475E-9806-5A5D-9EB5F4D7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6DC4AA-EC1B-146A-A95A-BAE573F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A7AC65-3CDB-2481-2409-652FFD5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A526BF-B8FE-C574-E9BD-B145C6A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18</a:t>
            </a:fld>
            <a:endParaRPr lang="en-US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B92CF07E-106D-B15F-928D-1ADD5D14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spinner</a:t>
            </a:r>
            <a:r>
              <a:rPr lang="cs-CZ" dirty="0"/>
              <a:t> </a:t>
            </a:r>
            <a:r>
              <a:rPr lang="cs-CZ" dirty="0" err="1"/>
              <a:t>exp</a:t>
            </a:r>
            <a:r>
              <a:rPr lang="cs-CZ" dirty="0"/>
              <a:t>.</a:t>
            </a:r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54DB684-C0CE-065D-F23E-0FB1C925A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5" r="9722"/>
          <a:stretch/>
        </p:blipFill>
        <p:spPr>
          <a:xfrm>
            <a:off x="1246293" y="1424756"/>
            <a:ext cx="9699413" cy="48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BCFCE-27D2-7F3B-847E-D388049F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Simulated</a:t>
            </a:r>
            <a:r>
              <a:rPr lang="cs-CZ" dirty="0"/>
              <a:t> </a:t>
            </a:r>
            <a:r>
              <a:rPr lang="cs-CZ" dirty="0" err="1"/>
              <a:t>coupling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9600-475E-9806-5A5D-9EB5F4D7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5288"/>
            <a:ext cx="4298809" cy="4333805"/>
          </a:xfrm>
        </p:spPr>
        <p:txBody>
          <a:bodyPr>
            <a:normAutofit/>
          </a:bodyPr>
          <a:lstStyle/>
          <a:p>
            <a:r>
              <a:rPr lang="cs-CZ" b="1" dirty="0" err="1"/>
              <a:t>Oscillations</a:t>
            </a:r>
            <a:r>
              <a:rPr lang="cs-CZ" dirty="0"/>
              <a:t> </a:t>
            </a:r>
            <a:r>
              <a:rPr lang="cs-CZ" dirty="0" err="1"/>
              <a:t>around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driving</a:t>
            </a:r>
            <a:r>
              <a:rPr lang="cs-CZ" dirty="0"/>
              <a:t> </a:t>
            </a:r>
            <a:r>
              <a:rPr lang="cs-CZ" dirty="0" err="1"/>
              <a:t>velocity</a:t>
            </a:r>
            <a:r>
              <a:rPr lang="cs-CZ" dirty="0"/>
              <a:t> </a:t>
            </a:r>
            <a:r>
              <a:rPr lang="cs-CZ" dirty="0" err="1"/>
              <a:t>equllibrium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b="1" dirty="0" err="1"/>
              <a:t>observed</a:t>
            </a:r>
            <a:r>
              <a:rPr lang="cs-CZ" b="1" dirty="0"/>
              <a:t> and </a:t>
            </a:r>
            <a:r>
              <a:rPr lang="cs-CZ" b="1" dirty="0" err="1"/>
              <a:t>simulated</a:t>
            </a:r>
            <a:endParaRPr lang="en-US" b="1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6DC4AA-EC1B-146A-A95A-BAE573F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A7AC65-3CDB-2481-2409-652FFD5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A526BF-B8FE-C574-E9BD-B145C6A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19</a:t>
            </a:fld>
            <a:endParaRPr lang="en-US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B92CF07E-106D-B15F-928D-1ADD5D14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spinner</a:t>
            </a:r>
            <a:r>
              <a:rPr lang="cs-CZ" dirty="0"/>
              <a:t> </a:t>
            </a:r>
            <a:r>
              <a:rPr lang="cs-CZ" dirty="0" err="1"/>
              <a:t>exp</a:t>
            </a:r>
            <a:r>
              <a:rPr lang="cs-CZ" dirty="0"/>
              <a:t>.</a:t>
            </a:r>
            <a:endParaRPr lang="en-US" dirty="0"/>
          </a:p>
        </p:txBody>
      </p:sp>
      <p:pic>
        <p:nvPicPr>
          <p:cNvPr id="8" name="Zástupný obsah 9">
            <a:extLst>
              <a:ext uri="{FF2B5EF4-FFF2-40B4-BE49-F238E27FC236}">
                <a16:creationId xmlns:a16="http://schemas.microsoft.com/office/drawing/2014/main" id="{536593D9-39B9-CDDF-863B-9F58045B1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t="7957" r="8484" b="4849"/>
          <a:stretch/>
        </p:blipFill>
        <p:spPr>
          <a:xfrm>
            <a:off x="5527347" y="1414839"/>
            <a:ext cx="5963284" cy="48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5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8941-62FF-88A3-3622-777BA41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54D3-2910-3ED3-05AB-09F9B4AE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Task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Relevant</a:t>
            </a:r>
            <a:r>
              <a:rPr lang="en-US" dirty="0"/>
              <a:t> </a:t>
            </a:r>
            <a:r>
              <a:rPr lang="en-US" b="1" dirty="0"/>
              <a:t>parameters</a:t>
            </a:r>
            <a:r>
              <a:rPr lang="cs-CZ" dirty="0"/>
              <a:t> and </a:t>
            </a:r>
            <a:r>
              <a:rPr lang="en-US" dirty="0"/>
              <a:t>phenomena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Measuring </a:t>
            </a:r>
            <a:r>
              <a:rPr lang="en-US" b="1" dirty="0"/>
              <a:t>spinner parameter</a:t>
            </a:r>
            <a:r>
              <a:rPr lang="cs-CZ" b="1" dirty="0"/>
              <a:t>s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Determining </a:t>
            </a:r>
            <a:r>
              <a:rPr lang="en-US" b="1" dirty="0"/>
              <a:t>drag</a:t>
            </a:r>
            <a:endParaRPr lang="cs-CZ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Simulation</a:t>
            </a:r>
            <a:r>
              <a:rPr lang="en-US" dirty="0"/>
              <a:t> and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Driven spinner </a:t>
            </a:r>
            <a:r>
              <a:rPr lang="en-US" dirty="0"/>
              <a:t>experiments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Magnetic coupling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Theoretical coupling limits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Torque transfer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noProof="1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30F2-720E-3419-9007-60C932E4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5DDE-B62A-03AC-3CA4-EACBCD49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C0E5-81D1-568C-8E0A-3D7072D2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E333C1-4B29-B523-A732-AA9DB7D7B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6180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BCFCE-27D2-7F3B-847E-D388049F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Sub-period </a:t>
            </a:r>
            <a:r>
              <a:rPr lang="cs-CZ" dirty="0" err="1"/>
              <a:t>behaviour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9600-475E-9806-5A5D-9EB5F4D7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5288"/>
            <a:ext cx="4298809" cy="4333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err="1"/>
              <a:t>Our</a:t>
            </a:r>
            <a:r>
              <a:rPr lang="cs-CZ" dirty="0"/>
              <a:t> </a:t>
            </a:r>
            <a:r>
              <a:rPr lang="cs-CZ" dirty="0" err="1"/>
              <a:t>algorithm</a:t>
            </a:r>
            <a:r>
              <a:rPr lang="cs-CZ" dirty="0"/>
              <a:t> </a:t>
            </a:r>
            <a:r>
              <a:rPr lang="cs-CZ" dirty="0" err="1"/>
              <a:t>compares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behaviour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b="1" dirty="0" err="1"/>
              <a:t>undisturbed</a:t>
            </a:r>
            <a:r>
              <a:rPr lang="cs-CZ" dirty="0"/>
              <a:t> </a:t>
            </a:r>
            <a:r>
              <a:rPr lang="cs-CZ" dirty="0" err="1"/>
              <a:t>spinner</a:t>
            </a:r>
            <a:r>
              <a:rPr lang="cs-CZ" b="1" dirty="0"/>
              <a:t> </a:t>
            </a:r>
            <a:r>
              <a:rPr lang="cs-CZ" dirty="0"/>
              <a:t>and </a:t>
            </a:r>
            <a:r>
              <a:rPr lang="cs-CZ" b="1" dirty="0" err="1"/>
              <a:t>driven</a:t>
            </a:r>
            <a:r>
              <a:rPr lang="cs-CZ" dirty="0"/>
              <a:t> (</a:t>
            </a:r>
            <a:r>
              <a:rPr lang="cs-CZ" dirty="0" err="1"/>
              <a:t>disturbed</a:t>
            </a:r>
            <a:r>
              <a:rPr lang="cs-CZ" dirty="0"/>
              <a:t>) </a:t>
            </a:r>
            <a:r>
              <a:rPr lang="cs-CZ" dirty="0" err="1"/>
              <a:t>spinner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angular</a:t>
            </a:r>
            <a:r>
              <a:rPr lang="cs-CZ" dirty="0"/>
              <a:t> </a:t>
            </a:r>
            <a:r>
              <a:rPr lang="cs-CZ" dirty="0" err="1"/>
              <a:t>displacement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undisturbed</a:t>
            </a:r>
            <a:r>
              <a:rPr lang="cs-CZ" dirty="0"/>
              <a:t> </a:t>
            </a:r>
            <a:r>
              <a:rPr lang="cs-CZ" dirty="0" err="1"/>
              <a:t>spinner</a:t>
            </a:r>
            <a:r>
              <a:rPr lang="cs-CZ" dirty="0"/>
              <a:t> </a:t>
            </a:r>
            <a:r>
              <a:rPr lang="cs-CZ" b="1" dirty="0" err="1"/>
              <a:t>grows</a:t>
            </a:r>
            <a:r>
              <a:rPr lang="cs-CZ" b="1" dirty="0"/>
              <a:t> </a:t>
            </a:r>
            <a:r>
              <a:rPr lang="cs-CZ" b="1" dirty="0" err="1"/>
              <a:t>linearly</a:t>
            </a:r>
            <a:r>
              <a:rPr lang="cs-CZ" b="1" dirty="0"/>
              <a:t> </a:t>
            </a:r>
            <a:r>
              <a:rPr lang="cs-CZ" dirty="0"/>
              <a:t>in </a:t>
            </a:r>
            <a:r>
              <a:rPr lang="cs-CZ" dirty="0" err="1"/>
              <a:t>time</a:t>
            </a:r>
            <a:r>
              <a:rPr lang="cs-CZ" dirty="0"/>
              <a:t> (</a:t>
            </a:r>
            <a:r>
              <a:rPr lang="cs-CZ" b="1" dirty="0" err="1"/>
              <a:t>constant</a:t>
            </a:r>
            <a:r>
              <a:rPr lang="cs-CZ" b="1" dirty="0"/>
              <a:t> </a:t>
            </a:r>
            <a:r>
              <a:rPr lang="cs-CZ" b="1" dirty="0" err="1"/>
              <a:t>angular</a:t>
            </a:r>
            <a:r>
              <a:rPr lang="cs-CZ" b="1" dirty="0"/>
              <a:t> </a:t>
            </a:r>
            <a:r>
              <a:rPr lang="cs-CZ" b="1" dirty="0" err="1"/>
              <a:t>velocity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talk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b="1" dirty="0"/>
              <a:t>sub-period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means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takes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spinner</a:t>
            </a:r>
            <a:r>
              <a:rPr lang="cs-CZ" dirty="0"/>
              <a:t> to </a:t>
            </a:r>
            <a:r>
              <a:rPr lang="cs-CZ" dirty="0" err="1"/>
              <a:t>rotate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b="1" dirty="0" err="1"/>
              <a:t>one</a:t>
            </a:r>
            <a:r>
              <a:rPr lang="cs-CZ" b="1" dirty="0"/>
              <a:t> </a:t>
            </a:r>
            <a:r>
              <a:rPr lang="cs-CZ" b="1" dirty="0" err="1"/>
              <a:t>arm</a:t>
            </a:r>
            <a:r>
              <a:rPr lang="cs-CZ" b="1" dirty="0"/>
              <a:t> to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next</a:t>
            </a:r>
            <a:r>
              <a:rPr lang="cs-CZ" b="1" dirty="0"/>
              <a:t> </a:t>
            </a:r>
            <a:r>
              <a:rPr lang="cs-CZ" b="1" dirty="0" err="1"/>
              <a:t>arm</a:t>
            </a:r>
            <a:endParaRPr lang="cs-CZ" b="1" dirty="0"/>
          </a:p>
          <a:p>
            <a:pPr marL="0" indent="0">
              <a:buNone/>
            </a:pPr>
            <a:endParaRPr lang="cs-CZ" b="1" dirty="0"/>
          </a:p>
          <a:p>
            <a:pPr marL="0" indent="0">
              <a:buNone/>
            </a:pPr>
            <a:r>
              <a:rPr lang="cs-CZ" dirty="0" err="1"/>
              <a:t>Measurements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done </a:t>
            </a:r>
            <a:r>
              <a:rPr lang="cs-CZ" dirty="0" err="1"/>
              <a:t>using</a:t>
            </a:r>
            <a:r>
              <a:rPr lang="cs-CZ" dirty="0"/>
              <a:t> a Vernier </a:t>
            </a:r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 meter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6DC4AA-EC1B-146A-A95A-BAE573F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A7AC65-3CDB-2481-2409-652FFD5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A526BF-B8FE-C574-E9BD-B145C6A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20</a:t>
            </a:fld>
            <a:endParaRPr lang="en-US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B92CF07E-106D-B15F-928D-1ADD5D14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en-US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FBE7CB0-3D9F-6B22-A8CB-FED7DF8C2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6728"/>
            <a:ext cx="5355496" cy="46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5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BCFCE-27D2-7F3B-847E-D388049F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Sub-period </a:t>
            </a:r>
            <a:r>
              <a:rPr lang="cs-CZ" dirty="0" err="1"/>
              <a:t>behaviour</a:t>
            </a:r>
            <a:r>
              <a:rPr lang="cs-CZ" dirty="0"/>
              <a:t> </a:t>
            </a:r>
            <a:r>
              <a:rPr lang="cs-CZ" dirty="0" err="1"/>
              <a:t>results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9600-475E-9806-5A5D-9EB5F4D7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5288"/>
            <a:ext cx="10259343" cy="43338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6DC4AA-EC1B-146A-A95A-BAE573F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A7AC65-3CDB-2481-2409-652FFD5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A526BF-B8FE-C574-E9BD-B145C6A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21</a:t>
            </a:fld>
            <a:endParaRPr lang="en-US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B92CF07E-106D-B15F-928D-1ADD5D14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B5D8-0DAB-018F-CB7C-2CD8E2BF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4C3E-D8C4-457E-66D2-E28D2CC1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Take several </a:t>
            </a:r>
            <a:r>
              <a:rPr lang="en-US" sz="2400" b="1" dirty="0"/>
              <a:t>identical</a:t>
            </a:r>
            <a:r>
              <a:rPr lang="en-US" sz="2400" dirty="0"/>
              <a:t> fidget spinners and attach neodymium magnets to their ends. If you place them side by side </a:t>
            </a:r>
            <a:r>
              <a:rPr lang="en-US" sz="2400" b="1" dirty="0"/>
              <a:t>on a plane</a:t>
            </a:r>
            <a:r>
              <a:rPr lang="en-US" sz="2400" dirty="0"/>
              <a:t> and </a:t>
            </a:r>
            <a:r>
              <a:rPr lang="en-US" sz="2400" b="1" dirty="0"/>
              <a:t>rotate one of them</a:t>
            </a:r>
            <a:r>
              <a:rPr lang="en-US" sz="2400" dirty="0"/>
              <a:t>, the remaining ones start to rotate </a:t>
            </a:r>
            <a:r>
              <a:rPr lang="en-US" sz="2400" b="1" dirty="0"/>
              <a:t>only due to the magnetic field</a:t>
            </a:r>
            <a:r>
              <a:rPr lang="en-US" sz="2400" dirty="0"/>
              <a:t>. Investigate and explain the phenomenon.</a:t>
            </a:r>
            <a:endParaRPr lang="cs-CZ" sz="2400" dirty="0"/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We</a:t>
            </a:r>
            <a:r>
              <a:rPr lang="cs-CZ" dirty="0"/>
              <a:t> focused on the behaviour of </a:t>
            </a:r>
            <a:r>
              <a:rPr lang="cs-CZ" b="1" dirty="0"/>
              <a:t>1 </a:t>
            </a:r>
            <a:r>
              <a:rPr lang="en-US" b="1" dirty="0"/>
              <a:t>or</a:t>
            </a:r>
            <a:r>
              <a:rPr lang="cs-CZ" b="1" dirty="0"/>
              <a:t> 2 spinners</a:t>
            </a:r>
            <a:r>
              <a:rPr lang="cs-CZ" dirty="0"/>
              <a:t>, since anything above that </a:t>
            </a:r>
            <a:r>
              <a:rPr lang="en-US" dirty="0"/>
              <a:t>starts behaving </a:t>
            </a:r>
            <a:r>
              <a:rPr lang="en-US" b="1" dirty="0"/>
              <a:t>chaotically</a:t>
            </a:r>
            <a:r>
              <a:rPr lang="en-US" dirty="0"/>
              <a:t> and is hard to quantitatively measure</a:t>
            </a:r>
            <a:r>
              <a:rPr lang="cs-CZ" dirty="0"/>
              <a:t>. </a:t>
            </a:r>
          </a:p>
          <a:p>
            <a:r>
              <a:rPr lang="en-US" dirty="0"/>
              <a:t>We always kept all the spinners </a:t>
            </a:r>
            <a:r>
              <a:rPr lang="en-US" b="1" dirty="0"/>
              <a:t>in plane </a:t>
            </a:r>
            <a:r>
              <a:rPr lang="en-US" dirty="0"/>
              <a:t>and </a:t>
            </a:r>
            <a:r>
              <a:rPr lang="en-US" b="1" dirty="0"/>
              <a:t>firmly put in place</a:t>
            </a:r>
            <a:r>
              <a:rPr lang="en-US" dirty="0"/>
              <a:t>, so that they‘d not move around.</a:t>
            </a:r>
          </a:p>
          <a:p>
            <a:r>
              <a:rPr lang="en-US" dirty="0"/>
              <a:t>We used </a:t>
            </a:r>
            <a:r>
              <a:rPr lang="en-US" b="1" dirty="0"/>
              <a:t>identical spinners </a:t>
            </a:r>
            <a:r>
              <a:rPr lang="en-US" dirty="0"/>
              <a:t>with </a:t>
            </a:r>
            <a:r>
              <a:rPr lang="en-US" b="1" dirty="0"/>
              <a:t>identical magnets</a:t>
            </a:r>
            <a:r>
              <a:rPr lang="en-US" dirty="0"/>
              <a:t> and </a:t>
            </a:r>
            <a:r>
              <a:rPr lang="en-US" b="1" dirty="0"/>
              <a:t>magnet amounts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86A0-0A6F-29A0-E6F8-2DF49AD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BF54-FBB6-B28B-65F5-216D6CF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2E31-6AB0-05EF-E2AF-2F4300C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E76E4C-8AF3-E9A1-2D6F-CCE5048B3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71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B5D8-0DAB-018F-CB7C-2CD8E2BF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Relevant</a:t>
            </a:r>
            <a:r>
              <a:rPr lang="cs-CZ" dirty="0"/>
              <a:t> </a:t>
            </a:r>
            <a:r>
              <a:rPr lang="cs-CZ" dirty="0" err="1"/>
              <a:t>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84C3E-D8C4-457E-66D2-E28D2CC1A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24756"/>
                <a:ext cx="7031736" cy="4444338"/>
              </a:xfrm>
            </p:spPr>
            <p:txBody>
              <a:bodyPr>
                <a:normAutofit/>
              </a:bodyPr>
              <a:lstStyle/>
              <a:p>
                <a:r>
                  <a:rPr lang="cs-CZ" b="1" dirty="0"/>
                  <a:t>Configuration</a:t>
                </a:r>
                <a:r>
                  <a:rPr lang="cs-CZ" dirty="0"/>
                  <a:t>:</a:t>
                </a:r>
              </a:p>
              <a:p>
                <a:pPr lvl="1"/>
                <a:r>
                  <a:rPr lang="cs-CZ" b="1" dirty="0" err="1"/>
                  <a:t>Relative</a:t>
                </a:r>
                <a:r>
                  <a:rPr lang="cs-CZ" b="1" dirty="0"/>
                  <a:t> </a:t>
                </a:r>
                <a:r>
                  <a:rPr lang="cs-CZ" b="1" dirty="0" err="1"/>
                  <a:t>positions</a:t>
                </a:r>
                <a:r>
                  <a:rPr lang="cs-CZ" b="1" dirty="0"/>
                  <a:t> </a:t>
                </a:r>
                <a:r>
                  <a:rPr lang="cs-CZ" b="1" dirty="0" err="1"/>
                  <a:t>of</a:t>
                </a:r>
                <a:r>
                  <a:rPr lang="cs-CZ" b="1" dirty="0"/>
                  <a:t> </a:t>
                </a:r>
                <a:r>
                  <a:rPr lang="cs-CZ" b="1" dirty="0" err="1"/>
                  <a:t>spinners</a:t>
                </a:r>
                <a:endParaRPr lang="cs-CZ" b="1" dirty="0"/>
              </a:p>
              <a:p>
                <a:pPr lvl="1"/>
                <a:r>
                  <a:rPr lang="cs-CZ" b="1" dirty="0" err="1"/>
                  <a:t>Angular</a:t>
                </a:r>
                <a:r>
                  <a:rPr lang="cs-CZ" b="1" dirty="0"/>
                  <a:t> </a:t>
                </a:r>
                <a:r>
                  <a:rPr lang="cs-CZ" b="1" dirty="0" err="1"/>
                  <a:t>velocities</a:t>
                </a:r>
                <a:r>
                  <a:rPr lang="cs-CZ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cs-CZ" dirty="0"/>
              </a:p>
              <a:p>
                <a:pPr lvl="1"/>
                <a:r>
                  <a:rPr lang="cs-CZ" dirty="0" err="1"/>
                  <a:t>Phase</a:t>
                </a:r>
                <a:r>
                  <a:rPr lang="cs-CZ" dirty="0"/>
                  <a:t> </a:t>
                </a:r>
                <a:r>
                  <a:rPr lang="cs-CZ" dirty="0" err="1"/>
                  <a:t>offsets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cs-CZ" dirty="0"/>
              </a:p>
              <a:p>
                <a:pPr lvl="1"/>
                <a:r>
                  <a:rPr lang="cs-CZ" b="1" dirty="0" err="1"/>
                  <a:t>Attachment</a:t>
                </a:r>
                <a:r>
                  <a:rPr lang="cs-CZ" b="1" dirty="0"/>
                  <a:t> </a:t>
                </a:r>
                <a:r>
                  <a:rPr lang="cs-CZ" b="1" dirty="0" err="1"/>
                  <a:t>direction</a:t>
                </a:r>
                <a:r>
                  <a:rPr lang="cs-CZ" b="1" dirty="0"/>
                  <a:t> </a:t>
                </a:r>
                <a:r>
                  <a:rPr lang="cs-CZ" b="1" dirty="0" err="1"/>
                  <a:t>of</a:t>
                </a:r>
                <a:r>
                  <a:rPr lang="cs-CZ" b="1" dirty="0"/>
                  <a:t> </a:t>
                </a:r>
                <a:r>
                  <a:rPr lang="cs-CZ" b="1" dirty="0" err="1"/>
                  <a:t>the</a:t>
                </a:r>
                <a:r>
                  <a:rPr lang="cs-CZ" b="1" dirty="0"/>
                  <a:t> </a:t>
                </a:r>
                <a:r>
                  <a:rPr lang="cs-CZ" b="1" dirty="0" err="1"/>
                  <a:t>magnets</a:t>
                </a:r>
                <a:r>
                  <a:rPr lang="cs-CZ" b="1" dirty="0"/>
                  <a:t> </a:t>
                </a:r>
                <a:r>
                  <a:rPr lang="cs-CZ" dirty="0"/>
                  <a:t>– </a:t>
                </a:r>
                <a:r>
                  <a:rPr lang="cs-CZ" b="1" u="sng" dirty="0" err="1"/>
                  <a:t>vertical</a:t>
                </a:r>
                <a:r>
                  <a:rPr lang="cs-CZ" dirty="0"/>
                  <a:t>, </a:t>
                </a:r>
                <a:r>
                  <a:rPr lang="en-US" dirty="0"/>
                  <a:t>eccentric</a:t>
                </a:r>
                <a:r>
                  <a:rPr lang="cs-CZ" dirty="0"/>
                  <a:t>, tangent</a:t>
                </a:r>
              </a:p>
              <a:p>
                <a:r>
                  <a:rPr lang="cs-CZ" b="1" dirty="0"/>
                  <a:t>Drag – </a:t>
                </a:r>
                <a:r>
                  <a:rPr lang="cs-CZ" b="1" dirty="0" err="1"/>
                  <a:t>constant</a:t>
                </a:r>
                <a:r>
                  <a:rPr lang="cs-CZ" b="1" dirty="0"/>
                  <a:t>, </a:t>
                </a:r>
                <a:r>
                  <a:rPr lang="cs-CZ" b="1" dirty="0" err="1"/>
                  <a:t>quadratic</a:t>
                </a:r>
                <a:endParaRPr lang="cs-CZ" b="1" dirty="0"/>
              </a:p>
              <a:p>
                <a:r>
                  <a:rPr lang="cs-CZ" dirty="0" err="1"/>
                  <a:t>Spinner</a:t>
                </a:r>
                <a:r>
                  <a:rPr lang="cs-CZ" dirty="0"/>
                  <a:t> </a:t>
                </a:r>
                <a:r>
                  <a:rPr lang="cs-CZ" dirty="0" err="1"/>
                  <a:t>parameters</a:t>
                </a:r>
                <a:endParaRPr lang="cs-CZ" dirty="0"/>
              </a:p>
              <a:p>
                <a:pPr lvl="1"/>
                <a:r>
                  <a:rPr lang="cs-CZ" dirty="0" err="1"/>
                  <a:t>Size</a:t>
                </a:r>
                <a:r>
                  <a:rPr lang="cs-CZ" dirty="0"/>
                  <a:t> </a:t>
                </a:r>
              </a:p>
              <a:p>
                <a:pPr lvl="1"/>
                <a:r>
                  <a:rPr lang="cs-CZ" dirty="0" err="1"/>
                  <a:t>Amount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spinner</a:t>
                </a:r>
                <a:r>
                  <a:rPr lang="cs-CZ" dirty="0"/>
                  <a:t> </a:t>
                </a:r>
                <a:r>
                  <a:rPr lang="cs-CZ" dirty="0" err="1"/>
                  <a:t>arms</a:t>
                </a:r>
                <a:endParaRPr lang="cs-CZ" dirty="0"/>
              </a:p>
              <a:p>
                <a:pPr lvl="1"/>
                <a:r>
                  <a:rPr lang="cs-CZ" b="1" dirty="0"/>
                  <a:t>Moment </a:t>
                </a:r>
                <a:r>
                  <a:rPr lang="cs-CZ" b="1" dirty="0" err="1"/>
                  <a:t>of</a:t>
                </a:r>
                <a:r>
                  <a:rPr lang="cs-CZ" b="1" dirty="0"/>
                  <a:t> </a:t>
                </a:r>
                <a:r>
                  <a:rPr lang="cs-CZ" b="1" dirty="0" err="1"/>
                  <a:t>inertia</a:t>
                </a:r>
                <a:r>
                  <a:rPr lang="cs-CZ" dirty="0"/>
                  <a:t> (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cs-CZ" dirty="0"/>
                  <a:t>)</a:t>
                </a:r>
              </a:p>
              <a:p>
                <a:r>
                  <a:rPr lang="cs-CZ" b="1" dirty="0"/>
                  <a:t>Magnet </a:t>
                </a:r>
                <a:r>
                  <a:rPr lang="cs-CZ" b="1" dirty="0" err="1"/>
                  <a:t>strength</a:t>
                </a:r>
                <a:r>
                  <a:rPr lang="cs-CZ" b="1" dirty="0"/>
                  <a:t> and </a:t>
                </a:r>
                <a:r>
                  <a:rPr lang="cs-CZ" b="1" dirty="0" err="1"/>
                  <a:t>size</a:t>
                </a:r>
                <a:endParaRPr lang="cs-CZ" b="1" dirty="0"/>
              </a:p>
              <a:p>
                <a:pPr marL="201168" lvl="1" indent="0">
                  <a:buNone/>
                </a:pPr>
                <a:endParaRPr lang="cs-CZ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84C3E-D8C4-457E-66D2-E28D2CC1A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24756"/>
                <a:ext cx="7031736" cy="4444338"/>
              </a:xfrm>
              <a:blipFill>
                <a:blip r:embed="rId3"/>
                <a:stretch>
                  <a:fillRect l="-867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86A0-0A6F-29A0-E6F8-2DF49AD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BF54-FBB6-B28B-65F5-216D6CF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2E31-6AB0-05EF-E2AF-2F4300C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E76E4C-8AF3-E9A1-2D6F-CCE5048B3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9931D5-0093-6973-D8B5-FE44E3A1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559" y="1424756"/>
            <a:ext cx="2048161" cy="1314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850D2-9E1D-B1EB-0EB3-463AC7B94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753" y="2739389"/>
            <a:ext cx="2365769" cy="1964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9E1FD-9B16-938B-1AC2-F2DB91C32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006" y="4621290"/>
            <a:ext cx="1899265" cy="16239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1BD50B-0A53-9614-FD40-DF930EC1360D}"/>
              </a:ext>
            </a:extLst>
          </p:cNvPr>
          <p:cNvSpPr txBox="1"/>
          <p:nvPr/>
        </p:nvSpPr>
        <p:spPr>
          <a:xfrm>
            <a:off x="8508989" y="142475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u="sng" dirty="0" err="1"/>
              <a:t>Vertical</a:t>
            </a:r>
            <a:endParaRPr lang="en-US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BB62F-0355-94D5-CD2A-329C8B39F697}"/>
              </a:ext>
            </a:extLst>
          </p:cNvPr>
          <p:cNvSpPr txBox="1"/>
          <p:nvPr/>
        </p:nvSpPr>
        <p:spPr>
          <a:xfrm>
            <a:off x="8508989" y="2938453"/>
            <a:ext cx="7301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E</a:t>
            </a:r>
            <a:r>
              <a:rPr lang="en-US" dirty="0" err="1"/>
              <a:t>ccentric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37474-8FF6-7018-5194-F7AA04090D25}"/>
              </a:ext>
            </a:extLst>
          </p:cNvPr>
          <p:cNvSpPr txBox="1"/>
          <p:nvPr/>
        </p:nvSpPr>
        <p:spPr>
          <a:xfrm>
            <a:off x="8508989" y="4628100"/>
            <a:ext cx="7975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Tangent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D173-FD7C-751C-C8CF-183E2E59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Relevant</a:t>
            </a:r>
            <a:r>
              <a:rPr lang="cs-CZ" dirty="0"/>
              <a:t> </a:t>
            </a:r>
            <a:r>
              <a:rPr lang="cs-CZ" dirty="0" err="1"/>
              <a:t>phenomena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834C-689C-3AD3-93BE-FAC6C8AA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4756"/>
            <a:ext cx="6062056" cy="4444338"/>
          </a:xfrm>
        </p:spPr>
        <p:txBody>
          <a:bodyPr>
            <a:normAutofit/>
          </a:bodyPr>
          <a:lstStyle/>
          <a:p>
            <a:r>
              <a:rPr lang="cs-CZ" b="1" dirty="0"/>
              <a:t>Magnet – magnet </a:t>
            </a:r>
            <a:r>
              <a:rPr lang="cs-CZ" b="1" dirty="0" err="1"/>
              <a:t>interactions</a:t>
            </a:r>
            <a:endParaRPr lang="cs-CZ" b="1" dirty="0"/>
          </a:p>
          <a:p>
            <a:pPr lvl="1"/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b="1" dirty="0" err="1"/>
              <a:t>cube</a:t>
            </a:r>
            <a:r>
              <a:rPr lang="cs-CZ" b="1" dirty="0"/>
              <a:t> </a:t>
            </a:r>
            <a:r>
              <a:rPr lang="cs-CZ" b="1" dirty="0" err="1"/>
              <a:t>NdFeB</a:t>
            </a:r>
            <a:r>
              <a:rPr lang="cs-CZ" b="1" dirty="0"/>
              <a:t> </a:t>
            </a:r>
            <a:r>
              <a:rPr lang="cs-CZ" b="1" dirty="0" err="1"/>
              <a:t>magnets</a:t>
            </a:r>
            <a:r>
              <a:rPr lang="cs-CZ" b="1" dirty="0"/>
              <a:t> (5mm, grade N35)</a:t>
            </a:r>
          </a:p>
          <a:p>
            <a:pPr lvl="1"/>
            <a:r>
              <a:rPr lang="cs-CZ" dirty="0" err="1"/>
              <a:t>We</a:t>
            </a:r>
            <a:r>
              <a:rPr lang="cs-CZ" dirty="0"/>
              <a:t> model </a:t>
            </a:r>
            <a:r>
              <a:rPr lang="cs-CZ" dirty="0" err="1"/>
              <a:t>each</a:t>
            </a:r>
            <a:r>
              <a:rPr lang="cs-CZ" dirty="0"/>
              <a:t> magnet as a </a:t>
            </a:r>
            <a:r>
              <a:rPr lang="cs-CZ" b="1" dirty="0" err="1"/>
              <a:t>magnetic</a:t>
            </a:r>
            <a:r>
              <a:rPr lang="cs-CZ" b="1" dirty="0"/>
              <a:t> </a:t>
            </a:r>
            <a:r>
              <a:rPr lang="cs-CZ" b="1" dirty="0" err="1"/>
              <a:t>dipole</a:t>
            </a:r>
            <a:endParaRPr lang="cs-CZ" b="1" dirty="0"/>
          </a:p>
          <a:p>
            <a:pPr lvl="1"/>
            <a:r>
              <a:rPr lang="cs-CZ" b="1" dirty="0" err="1"/>
              <a:t>Force</a:t>
            </a:r>
            <a:r>
              <a:rPr lang="cs-CZ" b="1" dirty="0"/>
              <a:t> </a:t>
            </a:r>
            <a:r>
              <a:rPr lang="cs-CZ" dirty="0" err="1"/>
              <a:t>iteraction</a:t>
            </a:r>
            <a:r>
              <a:rPr lang="cs-CZ" dirty="0"/>
              <a:t>:</a:t>
            </a:r>
          </a:p>
          <a:p>
            <a:pPr lvl="1"/>
            <a:endParaRPr lang="cs-CZ" b="1" dirty="0"/>
          </a:p>
          <a:p>
            <a:pPr marL="201168" lvl="1" indent="0">
              <a:buNone/>
            </a:pPr>
            <a:endParaRPr lang="cs-CZ" b="1" dirty="0"/>
          </a:p>
          <a:p>
            <a:pPr lvl="1"/>
            <a:r>
              <a:rPr lang="cs-CZ" b="1" dirty="0" err="1"/>
              <a:t>Torque</a:t>
            </a:r>
            <a:r>
              <a:rPr lang="cs-CZ" b="1" dirty="0"/>
              <a:t> </a:t>
            </a:r>
            <a:r>
              <a:rPr lang="cs-CZ" dirty="0" err="1"/>
              <a:t>due</a:t>
            </a:r>
            <a:r>
              <a:rPr lang="cs-CZ" dirty="0"/>
              <a:t> to </a:t>
            </a:r>
            <a:r>
              <a:rPr lang="cs-CZ" dirty="0" err="1"/>
              <a:t>generated</a:t>
            </a:r>
            <a:r>
              <a:rPr lang="cs-CZ" dirty="0"/>
              <a:t> </a:t>
            </a:r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:</a:t>
            </a:r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pPr lvl="1"/>
            <a:endParaRPr lang="cs-CZ" b="1" dirty="0"/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forces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spinner</a:t>
            </a:r>
            <a:endParaRPr lang="cs-CZ" dirty="0"/>
          </a:p>
          <a:p>
            <a:pPr lvl="1"/>
            <a:r>
              <a:rPr lang="cs-CZ" dirty="0" err="1"/>
              <a:t>Concentric</a:t>
            </a:r>
            <a:r>
              <a:rPr lang="cs-CZ" dirty="0"/>
              <a:t> </a:t>
            </a:r>
            <a:r>
              <a:rPr lang="cs-CZ" dirty="0" err="1"/>
              <a:t>forces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ball</a:t>
            </a:r>
            <a:r>
              <a:rPr lang="cs-CZ" dirty="0"/>
              <a:t> </a:t>
            </a:r>
            <a:r>
              <a:rPr lang="cs-CZ" dirty="0" err="1"/>
              <a:t>bearing</a:t>
            </a:r>
            <a:r>
              <a:rPr lang="cs-CZ" dirty="0"/>
              <a:t> =&gt; </a:t>
            </a:r>
            <a:r>
              <a:rPr lang="cs-CZ" dirty="0" err="1"/>
              <a:t>increasing</a:t>
            </a:r>
            <a:r>
              <a:rPr lang="cs-CZ" dirty="0"/>
              <a:t> drag</a:t>
            </a:r>
          </a:p>
          <a:p>
            <a:pPr lvl="1"/>
            <a:r>
              <a:rPr lang="cs-CZ" dirty="0" err="1"/>
              <a:t>Oscillations</a:t>
            </a:r>
            <a:r>
              <a:rPr lang="cs-CZ" dirty="0"/>
              <a:t> and </a:t>
            </a:r>
            <a:r>
              <a:rPr lang="cs-CZ" dirty="0" err="1"/>
              <a:t>rattling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ball</a:t>
            </a:r>
            <a:r>
              <a:rPr lang="cs-CZ" dirty="0"/>
              <a:t> </a:t>
            </a:r>
            <a:r>
              <a:rPr lang="cs-CZ" dirty="0" err="1"/>
              <a:t>bearings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D258-37C7-CAB1-9367-03739D5A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133F-A5C5-0E69-F2C6-44F69ADA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9564-531B-8713-ECCC-1D2C24CE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513FA4-AB06-A7CC-8A95-3C24E2351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21AA3-DC5A-53FB-675F-E9B5B990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01" y="2748239"/>
            <a:ext cx="7101935" cy="638897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BEA2C3-8B5E-C561-0F6D-874A1860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301" y="3768478"/>
            <a:ext cx="2600688" cy="895475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072007-A144-2662-DD20-51E7D378C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184" y="1786185"/>
            <a:ext cx="1371791" cy="61921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44E844-BBD5-7C9E-0210-B0B2DEAA70BD}"/>
              </a:ext>
            </a:extLst>
          </p:cNvPr>
          <p:cNvSpPr txBox="1"/>
          <p:nvPr/>
        </p:nvSpPr>
        <p:spPr>
          <a:xfrm>
            <a:off x="7064184" y="1317321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 err="1"/>
              <a:t>Magnetic</a:t>
            </a:r>
            <a:r>
              <a:rPr lang="cs-CZ" b="1" dirty="0"/>
              <a:t> </a:t>
            </a:r>
            <a:r>
              <a:rPr lang="cs-CZ" b="1" dirty="0" err="1"/>
              <a:t>dipole</a:t>
            </a:r>
            <a:r>
              <a:rPr lang="cs-CZ" b="1" dirty="0"/>
              <a:t> moment: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344906-C0E4-C52D-3151-A6E4ABE73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989" y="1779672"/>
            <a:ext cx="3629532" cy="67636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E1B4D-1A99-0E7B-08EE-CD1D4A04F30D}"/>
              </a:ext>
            </a:extLst>
          </p:cNvPr>
          <p:cNvCxnSpPr>
            <a:cxnSpLocks/>
          </p:cNvCxnSpPr>
          <p:nvPr/>
        </p:nvCxnSpPr>
        <p:spPr>
          <a:xfrm flipV="1">
            <a:off x="5787545" y="2066771"/>
            <a:ext cx="1182929" cy="1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6C8661-6704-D8BE-2663-99E2D7327C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Moment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inertia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6C8661-6704-D8BE-2663-99E2D7327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814" t="-1948" b="-35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CC8CF-B973-9CC9-AB74-1B2DAC619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Calculated </a:t>
                </a:r>
                <a:r>
                  <a:rPr lang="cs-CZ" dirty="0" err="1"/>
                  <a:t>from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model </a:t>
                </a:r>
                <a:r>
                  <a:rPr lang="cs-CZ" dirty="0" err="1"/>
                  <a:t>of</a:t>
                </a:r>
                <a:r>
                  <a:rPr lang="cs-CZ" dirty="0"/>
                  <a:t> a </a:t>
                </a:r>
                <a:r>
                  <a:rPr lang="cs-CZ" dirty="0" err="1"/>
                  <a:t>mathematical</a:t>
                </a:r>
                <a:r>
                  <a:rPr lang="cs-CZ" dirty="0"/>
                  <a:t> </a:t>
                </a:r>
                <a:r>
                  <a:rPr lang="cs-CZ" dirty="0" err="1"/>
                  <a:t>pendulum</a:t>
                </a:r>
                <a:endParaRPr lang="cs-CZ" dirty="0"/>
              </a:p>
              <a:p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spinner</a:t>
                </a:r>
                <a:r>
                  <a:rPr lang="cs-CZ" dirty="0"/>
                  <a:t> </a:t>
                </a:r>
                <a:r>
                  <a:rPr lang="cs-CZ" dirty="0" err="1"/>
                  <a:t>was</a:t>
                </a:r>
                <a:r>
                  <a:rPr lang="cs-CZ" dirty="0"/>
                  <a:t> </a:t>
                </a:r>
                <a:r>
                  <a:rPr lang="cs-CZ" dirty="0" err="1"/>
                  <a:t>suspended</a:t>
                </a:r>
                <a:r>
                  <a:rPr lang="cs-CZ" dirty="0"/>
                  <a:t> </a:t>
                </a:r>
                <a:r>
                  <a:rPr lang="cs-CZ" dirty="0" err="1"/>
                  <a:t>with</a:t>
                </a:r>
                <a:r>
                  <a:rPr lang="cs-CZ" dirty="0"/>
                  <a:t> </a:t>
                </a:r>
                <a:r>
                  <a:rPr lang="cs-CZ" dirty="0" err="1"/>
                  <a:t>magnets</a:t>
                </a:r>
                <a:r>
                  <a:rPr lang="cs-CZ" dirty="0"/>
                  <a:t> </a:t>
                </a:r>
                <a:r>
                  <a:rPr lang="cs-CZ" dirty="0" err="1"/>
                  <a:t>attached</a:t>
                </a:r>
                <a:r>
                  <a:rPr lang="cs-CZ" dirty="0"/>
                  <a:t> to </a:t>
                </a:r>
                <a:r>
                  <a:rPr lang="cs-CZ" dirty="0" err="1"/>
                  <a:t>one</a:t>
                </a:r>
                <a:r>
                  <a:rPr lang="cs-CZ" dirty="0"/>
                  <a:t> </a:t>
                </a:r>
                <a:r>
                  <a:rPr lang="cs-CZ" dirty="0" err="1"/>
                  <a:t>arm</a:t>
                </a:r>
                <a:r>
                  <a:rPr lang="cs-CZ" dirty="0"/>
                  <a:t> and </a:t>
                </a:r>
                <a:r>
                  <a:rPr lang="cs-CZ" dirty="0" err="1"/>
                  <a:t>left</a:t>
                </a:r>
                <a:r>
                  <a:rPr lang="cs-CZ" dirty="0"/>
                  <a:t> to swing </a:t>
                </a:r>
                <a:r>
                  <a:rPr lang="cs-CZ" dirty="0" err="1"/>
                  <a:t>freely</a:t>
                </a:r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r>
                  <a:rPr lang="cs-CZ" dirty="0" err="1"/>
                  <a:t>Our</a:t>
                </a:r>
                <a:r>
                  <a:rPr lang="cs-CZ" dirty="0"/>
                  <a:t> </a:t>
                </a:r>
                <a:r>
                  <a:rPr lang="cs-CZ" dirty="0" err="1"/>
                  <a:t>result</a:t>
                </a:r>
                <a:r>
                  <a:rPr lang="cs-CZ" dirty="0"/>
                  <a:t> are </a:t>
                </a:r>
                <a:r>
                  <a:rPr lang="cs-CZ" dirty="0" err="1"/>
                  <a:t>comparable</a:t>
                </a:r>
                <a:r>
                  <a:rPr lang="cs-CZ" dirty="0"/>
                  <a:t> to </a:t>
                </a:r>
                <a:r>
                  <a:rPr lang="cs-CZ" dirty="0" err="1"/>
                  <a:t>results</a:t>
                </a:r>
                <a:r>
                  <a:rPr lang="cs-CZ" dirty="0"/>
                  <a:t> </a:t>
                </a:r>
                <a:r>
                  <a:rPr lang="cs-CZ" dirty="0" err="1"/>
                  <a:t>found</a:t>
                </a:r>
                <a:r>
                  <a:rPr lang="cs-CZ" dirty="0"/>
                  <a:t> online: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5.4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cs-CZ" dirty="0"/>
              </a:p>
              <a:p>
                <a:r>
                  <a:rPr lang="en-US" dirty="0">
                    <a:hlinkClick r:id="rId3"/>
                  </a:rPr>
                  <a:t>https://www.wired.com/2017/05/physics-of-a-fidget-spinner/</a:t>
                </a:r>
                <a:endParaRPr lang="cs-C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2CC8CF-B973-9CC9-AB74-1B2DAC619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6" t="-1509" b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98D5-3643-5E5A-BFD1-9825A0DE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811B-FC6D-A617-F967-06244757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353E-EDF6-DAAF-26A9-C3B1752A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C07AC0-FDC1-EDB3-8FD3-4B7183FB8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B0840-7FD6-6308-DBA0-07495E4C1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01" y="4191831"/>
            <a:ext cx="2781688" cy="42868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1E4AB-1522-7570-D632-14F0A5CA6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7101" y="2543147"/>
            <a:ext cx="1752845" cy="400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5B5857-F3EB-63AE-AC33-00117D863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127" y="3248936"/>
            <a:ext cx="155279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8661-6704-D8BE-2663-99E2D732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Remanence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C8CF-B973-9CC9-AB74-1B2DAC61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either</a:t>
            </a:r>
            <a:r>
              <a:rPr lang="cs-CZ" dirty="0"/>
              <a:t> </a:t>
            </a:r>
            <a:r>
              <a:rPr lang="cs-CZ" dirty="0" err="1"/>
              <a:t>calculated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 err="1"/>
              <a:t>generated</a:t>
            </a:r>
            <a:r>
              <a:rPr lang="cs-CZ" b="1" dirty="0"/>
              <a:t> </a:t>
            </a:r>
            <a:r>
              <a:rPr lang="cs-CZ" b="1" dirty="0" err="1"/>
              <a:t>magnetic</a:t>
            </a:r>
            <a:r>
              <a:rPr lang="cs-CZ" b="1" dirty="0"/>
              <a:t> </a:t>
            </a:r>
            <a:r>
              <a:rPr lang="cs-CZ" b="1" dirty="0" err="1"/>
              <a:t>field</a:t>
            </a:r>
            <a:r>
              <a:rPr lang="cs-CZ" b="1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b="1" dirty="0" err="1"/>
              <a:t>force</a:t>
            </a:r>
            <a:r>
              <a:rPr lang="cs-CZ" b="1" dirty="0"/>
              <a:t> </a:t>
            </a:r>
            <a:r>
              <a:rPr lang="cs-CZ" b="1" dirty="0" err="1"/>
              <a:t>between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magnets</a:t>
            </a:r>
            <a:endParaRPr lang="cs-CZ" b="1" dirty="0"/>
          </a:p>
          <a:p>
            <a:r>
              <a:rPr lang="cs-CZ" dirty="0" err="1"/>
              <a:t>Simplifying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previous</a:t>
            </a:r>
            <a:r>
              <a:rPr lang="cs-CZ" dirty="0"/>
              <a:t> </a:t>
            </a:r>
            <a:r>
              <a:rPr lang="cs-CZ" dirty="0" err="1"/>
              <a:t>equations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dipole</a:t>
            </a:r>
            <a:r>
              <a:rPr lang="cs-CZ" dirty="0"/>
              <a:t> </a:t>
            </a:r>
            <a:r>
              <a:rPr lang="cs-CZ" dirty="0" err="1"/>
              <a:t>force</a:t>
            </a:r>
            <a:r>
              <a:rPr lang="cs-CZ" dirty="0"/>
              <a:t> and </a:t>
            </a:r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b="1" dirty="0" err="1"/>
              <a:t>both</a:t>
            </a:r>
            <a:r>
              <a:rPr lang="cs-CZ" b="1" dirty="0"/>
              <a:t> </a:t>
            </a:r>
            <a:r>
              <a:rPr lang="cs-CZ" b="1" dirty="0" err="1"/>
              <a:t>methods</a:t>
            </a:r>
            <a:r>
              <a:rPr lang="cs-CZ" b="1" dirty="0"/>
              <a:t>:</a:t>
            </a:r>
            <a:endParaRPr lang="cs-CZ" dirty="0"/>
          </a:p>
          <a:p>
            <a:pPr lvl="1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 err="1"/>
              <a:t>force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measured</a:t>
            </a:r>
            <a:r>
              <a:rPr lang="cs-CZ" dirty="0"/>
              <a:t> via a </a:t>
            </a:r>
            <a:r>
              <a:rPr lang="cs-CZ" b="1" dirty="0" err="1"/>
              <a:t>scale</a:t>
            </a:r>
            <a:r>
              <a:rPr lang="cs-CZ" b="1" dirty="0"/>
              <a:t> </a:t>
            </a:r>
            <a:r>
              <a:rPr lang="cs-CZ" dirty="0"/>
              <a:t>(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</a:t>
            </a:r>
            <a:r>
              <a:rPr lang="cs-CZ" dirty="0" err="1"/>
              <a:t>singular</a:t>
            </a:r>
            <a:r>
              <a:rPr lang="cs-CZ" dirty="0"/>
              <a:t> magnet)</a:t>
            </a:r>
          </a:p>
          <a:p>
            <a:pPr lvl="1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dirty="0" err="1"/>
              <a:t>field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measured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a </a:t>
            </a:r>
            <a:r>
              <a:rPr lang="cs-CZ" b="1" dirty="0"/>
              <a:t>mobile </a:t>
            </a:r>
            <a:r>
              <a:rPr lang="cs-CZ" b="1" dirty="0" err="1"/>
              <a:t>phone</a:t>
            </a:r>
            <a:r>
              <a:rPr lang="cs-CZ" b="1" dirty="0"/>
              <a:t> </a:t>
            </a:r>
            <a:r>
              <a:rPr lang="cs-CZ" b="1" dirty="0" err="1"/>
              <a:t>magnetometer</a:t>
            </a:r>
            <a:r>
              <a:rPr lang="cs-CZ" b="1" dirty="0"/>
              <a:t> </a:t>
            </a:r>
            <a:r>
              <a:rPr lang="cs-CZ" dirty="0"/>
              <a:t>(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Earth‘s</a:t>
            </a:r>
            <a:r>
              <a:rPr lang="cs-CZ" dirty="0"/>
              <a:t> </a:t>
            </a:r>
            <a:r>
              <a:rPr lang="cs-CZ" dirty="0" err="1"/>
              <a:t>magnetic</a:t>
            </a:r>
            <a:r>
              <a:rPr lang="cs-CZ" dirty="0"/>
              <a:t> </a:t>
            </a:r>
            <a:r>
              <a:rPr lang="cs-CZ" dirty="0" err="1"/>
              <a:t>field</a:t>
            </a:r>
            <a:r>
              <a:rPr lang="cs-CZ" dirty="0"/>
              <a:t> </a:t>
            </a:r>
            <a:r>
              <a:rPr lang="cs-CZ" dirty="0" err="1"/>
              <a:t>being</a:t>
            </a:r>
            <a:r>
              <a:rPr lang="cs-CZ" dirty="0"/>
              <a:t>  </a:t>
            </a:r>
            <a:r>
              <a:rPr lang="cs-CZ" dirty="0" err="1"/>
              <a:t>accounted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98D5-3643-5E5A-BFD1-9825A0DE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811B-FC6D-A617-F967-06244757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353E-EDF6-DAAF-26A9-C3B1752A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C07AC0-FDC1-EDB3-8FD3-4B7183FB8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DBAF01-1C7A-DFF9-6F42-D4DB4CE5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56" y="2385867"/>
            <a:ext cx="1743318" cy="20862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96DB40-DE40-4F94-8D89-7727455FC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72" y="2328709"/>
            <a:ext cx="173379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3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8661-6704-D8BE-2663-99E2D732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Remanence - </a:t>
            </a:r>
            <a:r>
              <a:rPr lang="cs-CZ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C8CF-B973-9CC9-AB74-1B2DAC61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measured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b="1" dirty="0"/>
              <a:t>1, 2 and 3 </a:t>
            </a:r>
            <a:r>
              <a:rPr lang="cs-CZ" b="1" dirty="0" err="1"/>
              <a:t>cube</a:t>
            </a:r>
            <a:r>
              <a:rPr lang="cs-CZ" b="1" dirty="0"/>
              <a:t> magnet </a:t>
            </a:r>
            <a:r>
              <a:rPr lang="cs-CZ" b="1" dirty="0" err="1"/>
              <a:t>stacks</a:t>
            </a:r>
            <a:r>
              <a:rPr lang="cs-CZ" b="1" dirty="0"/>
              <a:t> </a:t>
            </a:r>
            <a:r>
              <a:rPr lang="cs-CZ" dirty="0"/>
              <a:t>as </a:t>
            </a:r>
            <a:r>
              <a:rPr lang="cs-CZ" dirty="0" err="1"/>
              <a:t>well</a:t>
            </a:r>
            <a:r>
              <a:rPr lang="cs-CZ" dirty="0"/>
              <a:t> as a </a:t>
            </a:r>
            <a:r>
              <a:rPr lang="cs-CZ" b="1" dirty="0" err="1"/>
              <a:t>larger</a:t>
            </a:r>
            <a:r>
              <a:rPr lang="cs-CZ" b="1" dirty="0"/>
              <a:t> (</a:t>
            </a:r>
            <a:r>
              <a:rPr lang="cs-CZ" b="1" dirty="0" err="1"/>
              <a:t>old</a:t>
            </a:r>
            <a:r>
              <a:rPr lang="cs-CZ" b="1" dirty="0"/>
              <a:t>) </a:t>
            </a:r>
            <a:r>
              <a:rPr lang="cs-CZ" b="1" dirty="0" err="1"/>
              <a:t>NdFeB</a:t>
            </a:r>
            <a:r>
              <a:rPr lang="cs-CZ" b="1" dirty="0"/>
              <a:t> magnet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98D5-3643-5E5A-BFD1-9825A0DE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811B-FC6D-A617-F967-06244757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353E-EDF6-DAAF-26A9-C3B1752A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C07AC0-FDC1-EDB3-8FD3-4B7183FB8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Measurements</a:t>
            </a:r>
            <a:endParaRPr lang="en-US" dirty="0"/>
          </a:p>
        </p:txBody>
      </p:sp>
      <p:pic>
        <p:nvPicPr>
          <p:cNvPr id="12" name="Picture 11" descr="A graph of magnets and numbers&#10;&#10;Description automatically generated">
            <a:extLst>
              <a:ext uri="{FF2B5EF4-FFF2-40B4-BE49-F238E27FC236}">
                <a16:creationId xmlns:a16="http://schemas.microsoft.com/office/drawing/2014/main" id="{9AEA1017-6E2C-9929-6C3A-DA2CE8616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7008" r="9043" b="758"/>
          <a:stretch/>
        </p:blipFill>
        <p:spPr>
          <a:xfrm>
            <a:off x="6221566" y="1999093"/>
            <a:ext cx="5382491" cy="4241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8CF089-CFFB-E0F5-3066-1C85051A6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97" y="5209375"/>
            <a:ext cx="1638529" cy="44773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6" name="Picture 15" descr="A graph of a magnetic field&#10;&#10;Description automatically generated">
            <a:extLst>
              <a:ext uri="{FF2B5EF4-FFF2-40B4-BE49-F238E27FC236}">
                <a16:creationId xmlns:a16="http://schemas.microsoft.com/office/drawing/2014/main" id="{2B86349B-29B6-1D3B-8572-6B458B2BED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r="8361" b="-523"/>
          <a:stretch/>
        </p:blipFill>
        <p:spPr>
          <a:xfrm>
            <a:off x="659358" y="1999093"/>
            <a:ext cx="5283120" cy="41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3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83F7-2C70-905C-A692-B320FC03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Remanence – more </a:t>
            </a:r>
            <a:r>
              <a:rPr lang="cs-CZ" dirty="0" err="1"/>
              <a:t>results</a:t>
            </a:r>
            <a:endParaRPr lang="en-US" dirty="0"/>
          </a:p>
        </p:txBody>
      </p:sp>
      <p:pic>
        <p:nvPicPr>
          <p:cNvPr id="9" name="Content Placeholder 8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76FCF2CA-A29B-6703-17CE-4CA8B8744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4375"/>
            <a:ext cx="5926666" cy="4445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AAB8-75DE-037E-7AA2-35ABCC0D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7C74-9AEA-136C-C5F6-E7F6521A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EB73-D5D3-A973-6E5E-82A947D5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86AF09-D1DD-CEC9-09B3-18867954D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A6A2A-6C76-3FF9-C8A1-87F7D66B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2" y="1776102"/>
            <a:ext cx="5305433" cy="4263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E3F79A-BA9F-8D5A-4928-EFD3A40BF0BB}"/>
              </a:ext>
            </a:extLst>
          </p:cNvPr>
          <p:cNvSpPr txBox="1"/>
          <p:nvPr/>
        </p:nvSpPr>
        <p:spPr>
          <a:xfrm>
            <a:off x="2918297" y="572883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 [s]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1C9CB-79F7-0A66-3634-C94C95A92972}"/>
              </a:ext>
            </a:extLst>
          </p:cNvPr>
          <p:cNvSpPr txBox="1"/>
          <p:nvPr/>
        </p:nvSpPr>
        <p:spPr>
          <a:xfrm rot="16200000">
            <a:off x="127840" y="360564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B [T]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88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656</TotalTime>
  <Words>1127</Words>
  <Application>Microsoft Office PowerPoint</Application>
  <PresentationFormat>Širokoúhlá obrazovka</PresentationFormat>
  <Paragraphs>243</Paragraphs>
  <Slides>21</Slides>
  <Notes>12</Notes>
  <HiddenSlides>6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Cambria Math</vt:lpstr>
      <vt:lpstr>Retrospect</vt:lpstr>
      <vt:lpstr>Magnetic Gear</vt:lpstr>
      <vt:lpstr>Table of contents</vt:lpstr>
      <vt:lpstr>Task definition</vt:lpstr>
      <vt:lpstr>Relevant parameters</vt:lpstr>
      <vt:lpstr>Relevant phenomena</vt:lpstr>
      <vt:lpstr>Moment of inertia I</vt:lpstr>
      <vt:lpstr>Remanence</vt:lpstr>
      <vt:lpstr>Remanence - results</vt:lpstr>
      <vt:lpstr>Remanence – more results</vt:lpstr>
      <vt:lpstr>Drag</vt:lpstr>
      <vt:lpstr>Drag - results</vt:lpstr>
      <vt:lpstr>Drag – more result</vt:lpstr>
      <vt:lpstr>Simulation</vt:lpstr>
      <vt:lpstr>Simulation – methods</vt:lpstr>
      <vt:lpstr>Simulation – methods</vt:lpstr>
      <vt:lpstr>Magnetic coupling theory</vt:lpstr>
      <vt:lpstr>Magnetic coupling results</vt:lpstr>
      <vt:lpstr>Magnetic coupling results</vt:lpstr>
      <vt:lpstr>Simulated coupling</vt:lpstr>
      <vt:lpstr>Sub-period behaviour</vt:lpstr>
      <vt:lpstr>Sub-period behaviour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Ondřej Sedláček</dc:creator>
  <cp:lastModifiedBy>Ondřej Sedláček</cp:lastModifiedBy>
  <cp:revision>46</cp:revision>
  <dcterms:created xsi:type="dcterms:W3CDTF">2023-12-08T18:22:24Z</dcterms:created>
  <dcterms:modified xsi:type="dcterms:W3CDTF">2023-12-09T16:19:18Z</dcterms:modified>
</cp:coreProperties>
</file>