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8" r:id="rId12"/>
    <p:sldId id="269" r:id="rId13"/>
    <p:sldId id="265" r:id="rId14"/>
    <p:sldId id="266" r:id="rId15"/>
    <p:sldId id="270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2953-046B-4153-830D-38B07437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79C3-199B-4963-93B2-261248BFD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06D2-B617-417C-AC9C-2A924748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A0D1-8DDD-4436-9C82-634917DE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C9EC-C380-44CB-BB04-B778E775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E172-9E09-4335-9F1A-F16A880E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95F5C-028A-4DAA-AF93-DFD0E9DB3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8A36F-9D8F-4E3A-A225-650430CF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0388-F0C6-4B24-B300-0EBC9358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DE14-807C-4170-8C66-05514C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442D2-C7B9-482C-8E1F-793B13E8F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3CAF-249A-4851-927F-DA81FDFEE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5B3B-FBEA-4E7E-86FE-CF9F0826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3C465-6D73-42C7-963B-B5EDFB07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8465-3A03-4B98-96DB-097501CC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92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F677-15C6-4918-90E2-39E837BA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D032-C689-40D2-A30D-2853E6E5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22B7-954E-4339-88C7-EDB673CA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8608-7B59-4E36-A31C-AC041243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35E26-8BE6-482A-92BB-FBF1F1F9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6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1059-CE3F-47A9-9E0C-2791E709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382D8-9ADE-4025-9621-7FD25C6D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8C98-6F4D-4F68-A939-32A62FB3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82FE-10A6-4B54-B87B-1EA824C0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629B-0B07-45D5-B7FA-C653786E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7675-883E-4D72-BD2C-F84E284B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779F-83F4-42EE-9A77-B5AB27DFC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09795-7D38-4A9E-A490-97BEBD8E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44161-6390-401A-99D1-7D8EB172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9A91-999B-45C4-8296-9C0B70D0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177C0-1589-4C48-AEBA-BED3B72A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4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F6D2-D856-4721-A798-D06D52C5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15FF-3C0B-43BA-8E44-9CE2002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81FD8-D2F4-4E3F-B1AC-69FB7BCB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D9567-ED18-4730-8B4C-0CD800FE2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9429C-BD6D-475B-A8C2-B293E0B7E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CA664-8D5F-4A32-9C3A-414560CE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A817-46B4-4FC3-9621-E7F4245C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A61A-A8B4-494C-9D4B-9D0DCCB2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665A-2C1A-42FC-8843-B7F3BAAF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4CFAE-2C6B-4525-82D7-35CE3A52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42DA9-56C5-4E5C-A43C-66A03485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60F-350C-4D4D-A70B-2ADFAC84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93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B6375-7CCB-44DC-9A7E-4757600C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7B7A9-5433-43F1-84F4-A8406D45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42DB9-2343-4B79-992C-3DB1B1AB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4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6CFE-A4AB-4270-AA6E-D34E787B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1830-F8B6-4040-B57F-4909AECF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483B-895F-4F59-985A-854CCEEA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82880-50BA-4AA3-8647-23EC3ABA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6FC01-21CF-487B-AFA9-059A85D4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4208-A329-4527-9C1A-06DC282F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9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8AC2-2141-4C68-A035-E056B318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F304C-4861-438E-AA4F-215FB55F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77237-63F6-42D0-878B-D4223CB6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56D66-C3B1-40CE-BED4-1EC484DE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A4055-16F5-4341-A8E5-97493128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4F6A2-3026-4F8C-8F83-CE4A4536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6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2C6DF-3427-40BE-B429-D93BB576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B1F3-1E8D-4B7B-8110-871D8583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E786-FE36-4219-A7F1-6306E0419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B3E7-BA3B-4C65-8222-42E3C535794C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B279-CEB4-4027-AC8A-066E461DE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5A6B-0103-46D7-B980-95584502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F1FC-2EA8-429B-AE59-6DCE75EEE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8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66F3-BA89-4821-85E4-30BF1F43A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AllThingsTalk</a:t>
            </a:r>
            <a:br>
              <a:rPr lang="en-GB" dirty="0"/>
            </a:br>
            <a:r>
              <a:rPr lang="en-GB" dirty="0" err="1"/>
              <a:t>Thingscontroller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8C5FF-470F-487B-AB0B-3E8107C89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5</a:t>
            </a:r>
            <a:r>
              <a:rPr lang="en-GB" baseline="30000" dirty="0"/>
              <a:t>th</a:t>
            </a:r>
            <a:r>
              <a:rPr lang="en-GB" dirty="0"/>
              <a:t> play opportunity for telco operators</a:t>
            </a:r>
          </a:p>
        </p:txBody>
      </p:sp>
    </p:spTree>
    <p:extLst>
      <p:ext uri="{BB962C8B-B14F-4D97-AF65-F5344CB8AC3E}">
        <p14:creationId xmlns:p14="http://schemas.microsoft.com/office/powerpoint/2010/main" val="25778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FE34-BC38-4A11-B0BF-EB0E5997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Home Intelligence</a:t>
            </a:r>
          </a:p>
        </p:txBody>
      </p:sp>
      <p:pic>
        <p:nvPicPr>
          <p:cNvPr id="5" name="Content Placeholder 4" descr="House">
            <a:extLst>
              <a:ext uri="{FF2B5EF4-FFF2-40B4-BE49-F238E27FC236}">
                <a16:creationId xmlns:a16="http://schemas.microsoft.com/office/drawing/2014/main" id="{CDEA63C1-0590-43FF-BEC4-B7507E52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6" y="1560487"/>
            <a:ext cx="1368784" cy="13687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A2E98-5ACC-4A0F-971F-2A5B4C10A72D}"/>
              </a:ext>
            </a:extLst>
          </p:cNvPr>
          <p:cNvSpPr txBox="1"/>
          <p:nvPr/>
        </p:nvSpPr>
        <p:spPr>
          <a:xfrm>
            <a:off x="322177" y="2844945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 in the 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EC4DB-C97A-4CF4-B66F-F8A0E568A395}"/>
              </a:ext>
            </a:extLst>
          </p:cNvPr>
          <p:cNvSpPr txBox="1"/>
          <p:nvPr/>
        </p:nvSpPr>
        <p:spPr>
          <a:xfrm>
            <a:off x="411498" y="3289975"/>
            <a:ext cx="1804276" cy="369332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Things-Controller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58B505-4DE0-40E3-B3B9-E80B15822C6A}"/>
              </a:ext>
            </a:extLst>
          </p:cNvPr>
          <p:cNvSpPr txBox="1"/>
          <p:nvPr/>
        </p:nvSpPr>
        <p:spPr>
          <a:xfrm>
            <a:off x="2651051" y="1605516"/>
            <a:ext cx="9360196" cy="525248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Core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 Management and Things-Controller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Home Configuration Management, Compilation and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Things Sync with Things-Controller(s)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Things Forensics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Notifications – SMS, LOG, Calendar,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Shared Things Calendar with Things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Plug-Ins with Supplier Network Services (</a:t>
            </a:r>
            <a:r>
              <a:rPr lang="en-GB" dirty="0" err="1"/>
              <a:t>Engie</a:t>
            </a:r>
            <a:r>
              <a:rPr lang="en-GB" dirty="0"/>
              <a:t>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Billing and Usage</a:t>
            </a:r>
          </a:p>
          <a:p>
            <a:r>
              <a:rPr lang="en-GB" dirty="0"/>
              <a:t>Functional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Energy Management and Energy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Utility Consumption Reporting (Water, Hot Water, Gas, 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Cloud Sync for log and forensics to Users One-Drive, </a:t>
            </a:r>
            <a:r>
              <a:rPr lang="en-GB" dirty="0" err="1"/>
              <a:t>DropBox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-Cloud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Home Emergency Centre, Home Surveillance (Away/Holiday)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Elderly Emergency Support Centre (via Plugin?)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Predictive and Diagnostic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Blob Post Intervention File</a:t>
            </a:r>
          </a:p>
          <a:p>
            <a:r>
              <a:rPr lang="en-GB" dirty="0"/>
              <a:t>+ Specific Domain APPS : Care Centre, Hospital, 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B2A60-210A-4CB6-8C64-8C475EB02552}"/>
              </a:ext>
            </a:extLst>
          </p:cNvPr>
          <p:cNvSpPr/>
          <p:nvPr/>
        </p:nvSpPr>
        <p:spPr>
          <a:xfrm>
            <a:off x="180753" y="1605516"/>
            <a:ext cx="2392326" cy="25624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4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57558-4277-4741-AE14-C6B95460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Leverage what users now know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C2B171-D1A8-41BC-87F1-FBFC00B2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248" y="1413529"/>
            <a:ext cx="5157787" cy="638295"/>
          </a:xfrm>
        </p:spPr>
        <p:txBody>
          <a:bodyPr/>
          <a:lstStyle/>
          <a:p>
            <a:r>
              <a:rPr lang="en-GB" dirty="0"/>
              <a:t>Mobile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DF7F9-5725-4A1E-9A95-D20A3FBF2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88385"/>
            <a:ext cx="5157787" cy="36845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Apps store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Pay for apps purchase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Some apps have subscription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Regular Apps update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GSM Number transfer 2 new provider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OS versioning iOS, Android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Versions : memory, camera, screen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 can configure apps, notifications and maintain my calendar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Open (controlled) APPS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981D7-E3AA-4EB7-B48D-84962D51F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6660" y="1413528"/>
            <a:ext cx="5183188" cy="638295"/>
          </a:xfrm>
        </p:spPr>
        <p:txBody>
          <a:bodyPr/>
          <a:lstStyle/>
          <a:p>
            <a:r>
              <a:rPr lang="en-GB" dirty="0"/>
              <a:t>Home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558D6-9B6A-4BCD-BC5D-B59DBD682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385"/>
            <a:ext cx="5183188" cy="36845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Controller/Intelligence Apps Store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Same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Same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Same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Home config transfer to new provider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TC versioning same principle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Few Versions linked to number of things and size of apps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Same, but then things calendar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309861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28B64B-D0FA-42C6-A789-608FFE5E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Leverage what we know best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CC4D7-B57A-4B75-8A30-27A68A68B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We don’t care about what thing, Any Thing is Our Thing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have remote diagnostic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have on-site installation and care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are close to home energy and utility suppliers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Our customer service is serious and locally prepared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are ready to partner for Home Intelligence in a community based network</a:t>
            </a:r>
          </a:p>
          <a:p>
            <a:pPr marL="0" indent="0">
              <a:buNone/>
            </a:pPr>
            <a:r>
              <a:rPr lang="en-GB" dirty="0"/>
              <a:t>=&gt; We focus on the added value of the Thing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0C985-3C11-4737-B42C-5BC79AC43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6767"/>
            <a:ext cx="5181600" cy="42735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Apple, Samsung, Nest, ..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sell things and that is ONLY what we really care about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have none at the TC level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have none here, visit our store or our website?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Who the heck is </a:t>
            </a:r>
            <a:r>
              <a:rPr lang="en-GB" dirty="0" err="1"/>
              <a:t>Engie</a:t>
            </a:r>
            <a:r>
              <a:rPr lang="en-GB" dirty="0"/>
              <a:t>, </a:t>
            </a:r>
            <a:r>
              <a:rPr lang="en-GB" dirty="0" err="1"/>
              <a:t>Pidpa</a:t>
            </a:r>
            <a:r>
              <a:rPr lang="en-GB" dirty="0"/>
              <a:t>, </a:t>
            </a:r>
            <a:r>
              <a:rPr lang="en-GB" dirty="0" err="1"/>
              <a:t>Lampirus</a:t>
            </a:r>
            <a:r>
              <a:rPr lang="en-GB" dirty="0"/>
              <a:t>, EANDIS, Eni,...?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box in case of issues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want to do Home Intelligence ourselves alone or not at all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=&gt; They focus on the Thing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01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82A051-D849-40A6-A7F5-A269BA00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Underlying Magic of </a:t>
            </a:r>
            <a:r>
              <a:rPr lang="en-GB" dirty="0" err="1"/>
              <a:t>AllThingsTalk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75964D-662D-47EA-A996-9285C7A6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Our Portable Home Definition File (PHDF) </a:t>
            </a:r>
          </a:p>
          <a:p>
            <a:pPr lvl="1"/>
            <a:r>
              <a:rPr lang="en-GB" dirty="0"/>
              <a:t>Defines the Home, Things, Apps and the link between Things and Apps</a:t>
            </a:r>
          </a:p>
          <a:p>
            <a:pPr lvl="1"/>
            <a:r>
              <a:rPr lang="en-GB" dirty="0"/>
              <a:t>Captures all notification wishes and feeder channels</a:t>
            </a:r>
          </a:p>
          <a:p>
            <a:pPr lvl="1"/>
            <a:r>
              <a:rPr lang="en-GB" dirty="0"/>
              <a:t>Akin to a pdf, purpose is to run on many suppliers controllers/managers</a:t>
            </a:r>
          </a:p>
          <a:p>
            <a:r>
              <a:rPr lang="en-GB" dirty="0"/>
              <a:t>Our apps create many virtual things, bridging the logic universe</a:t>
            </a:r>
          </a:p>
          <a:p>
            <a:r>
              <a:rPr lang="en-GB" dirty="0"/>
              <a:t>Our things value logic is easy to understand</a:t>
            </a:r>
          </a:p>
          <a:p>
            <a:r>
              <a:rPr lang="en-GB" dirty="0"/>
              <a:t>Many predefined things properties providing functional richness</a:t>
            </a:r>
          </a:p>
          <a:p>
            <a:r>
              <a:rPr lang="en-GB" dirty="0"/>
              <a:t>User defined Notifications deliver email, </a:t>
            </a:r>
            <a:r>
              <a:rPr lang="en-GB" dirty="0" err="1"/>
              <a:t>sms</a:t>
            </a:r>
            <a:r>
              <a:rPr lang="en-GB" dirty="0"/>
              <a:t>, voice, calendar, logging </a:t>
            </a:r>
          </a:p>
          <a:p>
            <a:r>
              <a:rPr lang="en-GB" dirty="0"/>
              <a:t>Our apps are complete integrated solutions, our </a:t>
            </a:r>
            <a:r>
              <a:rPr lang="en-GB" dirty="0" err="1"/>
              <a:t>allthingstalk</a:t>
            </a:r>
            <a:r>
              <a:rPr lang="en-GB" dirty="0"/>
              <a:t> platform is the basis for cloud apps (home intelligence) add </a:t>
            </a:r>
            <a:r>
              <a:rPr lang="en-GB" dirty="0" err="1"/>
              <a:t>ons</a:t>
            </a: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588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62AA-0F95-4126-B7A2-F7234AB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5078-41A5-4C2B-A5FD-76B6A5C1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Entry ticket is 6M€ one-off license fee</a:t>
            </a:r>
          </a:p>
          <a:p>
            <a:r>
              <a:rPr lang="en-GB" dirty="0"/>
              <a:t>You get the first release of the things controller and the equivalent of 3M€ of development</a:t>
            </a:r>
          </a:p>
          <a:p>
            <a:r>
              <a:rPr lang="en-GB" dirty="0"/>
              <a:t>You get the first release of our cloud home intelligence</a:t>
            </a:r>
          </a:p>
          <a:p>
            <a:r>
              <a:rPr lang="en-GB" dirty="0"/>
              <a:t>Recurring license fee of max 1€ ARPU of which half we spend on maintenance and extra apps</a:t>
            </a:r>
          </a:p>
          <a:p>
            <a:r>
              <a:rPr lang="en-GB" dirty="0"/>
              <a:t>You may opt out of our user group which aims to have a common and shared home config vocabulary, and go for a proprietary version</a:t>
            </a:r>
          </a:p>
          <a:p>
            <a:r>
              <a:rPr lang="en-GB" dirty="0"/>
              <a:t>Geographic exclusivity for a certain period comes at a high premium</a:t>
            </a:r>
          </a:p>
          <a:p>
            <a:r>
              <a:rPr lang="en-GB" dirty="0"/>
              <a:t>We advise a 150K€ organisational readiness consulting fee which checks your organisational readiness and delivers a capability uplift plan </a:t>
            </a:r>
          </a:p>
        </p:txBody>
      </p:sp>
    </p:spTree>
    <p:extLst>
      <p:ext uri="{BB962C8B-B14F-4D97-AF65-F5344CB8AC3E}">
        <p14:creationId xmlns:p14="http://schemas.microsoft.com/office/powerpoint/2010/main" val="98336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C0D4-5744-4333-BAFB-FFF54944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732"/>
            <a:ext cx="10515600" cy="1325563"/>
          </a:xfrm>
        </p:spPr>
        <p:txBody>
          <a:bodyPr/>
          <a:lstStyle/>
          <a:p>
            <a:r>
              <a:rPr lang="en-GB" dirty="0"/>
              <a:t>Product Readiness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7A0C-77CB-47D3-AF0B-FEC8F554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3710"/>
            <a:ext cx="5157787" cy="422027"/>
          </a:xfrm>
        </p:spPr>
        <p:txBody>
          <a:bodyPr/>
          <a:lstStyle/>
          <a:p>
            <a:r>
              <a:rPr lang="en-GB" dirty="0"/>
              <a:t>Things Controller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19D647-B627-4A6E-A647-9E748D710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33710"/>
            <a:ext cx="5183188" cy="422028"/>
          </a:xfrm>
        </p:spPr>
        <p:txBody>
          <a:bodyPr/>
          <a:lstStyle/>
          <a:p>
            <a:r>
              <a:rPr lang="en-GB" dirty="0"/>
              <a:t>Cloud Home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5EA076-29C8-4094-8052-AD3367CC2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40468"/>
            <a:ext cx="5183188" cy="4752131"/>
          </a:xfrm>
          <a:noFill/>
          <a:ln w="41275">
            <a:solidFill>
              <a:schemeClr val="accent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CORE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App Management and Things-Controller deployment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Home Configuration Management</a:t>
            </a:r>
            <a:r>
              <a:rPr lang="en-GB" sz="1100" dirty="0"/>
              <a:t>, </a:t>
            </a:r>
            <a:r>
              <a:rPr lang="en-GB" sz="1100" dirty="0">
                <a:highlight>
                  <a:srgbClr val="00FF00"/>
                </a:highlight>
              </a:rPr>
              <a:t>Compilation</a:t>
            </a:r>
            <a:r>
              <a:rPr lang="en-GB" sz="1100" dirty="0"/>
              <a:t> and Versioning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Things Sync with Things-Cont</a:t>
            </a:r>
            <a:r>
              <a:rPr lang="en-GB" sz="1100" dirty="0"/>
              <a:t>roller(s)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Things Forensics and Reporting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Notifications – SMS, LOG</a:t>
            </a:r>
            <a:r>
              <a:rPr lang="en-GB" sz="1100" dirty="0"/>
              <a:t>, Calendar</a:t>
            </a:r>
            <a:r>
              <a:rPr lang="en-GB" sz="1100" dirty="0">
                <a:highlight>
                  <a:srgbClr val="00FF00"/>
                </a:highlight>
              </a:rPr>
              <a:t>, EMAIL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Shared Things Calendar with Things Controller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Plug-Ins with Supplier Network Services (</a:t>
            </a:r>
            <a:r>
              <a:rPr lang="en-GB" sz="1100" dirty="0" err="1"/>
              <a:t>Engie</a:t>
            </a:r>
            <a:r>
              <a:rPr lang="en-GB" sz="1100" dirty="0"/>
              <a:t>, …)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Billing and Usage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FUNCTIONAL APPS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Energy Management and Energy Modulation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Utility Consumption Reporting (Water, Hot Water, Gas, other)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Cloud Sync for log and forensics to Users One-Drive, </a:t>
            </a:r>
            <a:r>
              <a:rPr lang="en-GB" sz="1100" dirty="0" err="1">
                <a:highlight>
                  <a:srgbClr val="00FF00"/>
                </a:highlight>
              </a:rPr>
              <a:t>DropBox</a:t>
            </a:r>
            <a:r>
              <a:rPr lang="en-GB" sz="1100" dirty="0"/>
              <a:t>, </a:t>
            </a:r>
            <a:r>
              <a:rPr lang="en-GB" sz="1100" dirty="0" err="1"/>
              <a:t>i</a:t>
            </a:r>
            <a:r>
              <a:rPr lang="en-GB" sz="1100" dirty="0"/>
              <a:t>-Cloud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Home Emergency Centre, Home Surveillance (Away/Holiday)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Elderly Emergency Support Centre (via Plugin?)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Predictive and Diagnostic Maintenance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Blob Post Intervention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DOMAIN APPS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Care Centre, Hospital, 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MAYBE APPS : 	Cleaning Planning, Groceries </a:t>
            </a:r>
            <a:r>
              <a:rPr lang="en-GB" sz="1100" dirty="0" err="1"/>
              <a:t>Shoplist</a:t>
            </a:r>
            <a:r>
              <a:rPr lang="en-GB" sz="1100" dirty="0"/>
              <a:t>, Insurance Assist, Car IoT,          	Automated Animal Feeding, </a:t>
            </a:r>
            <a:r>
              <a:rPr lang="en-GB" sz="1100" dirty="0" err="1"/>
              <a:t>GeoFencing</a:t>
            </a:r>
            <a:r>
              <a:rPr lang="en-GB" sz="1100" dirty="0"/>
              <a:t>, Selfie IoT</a:t>
            </a:r>
            <a:br>
              <a:rPr lang="en-GB" sz="1100" dirty="0"/>
            </a:b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LEGEND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highlight>
                  <a:srgbClr val="00FF00"/>
                </a:highlight>
              </a:rPr>
              <a:t>            </a:t>
            </a:r>
            <a:r>
              <a:rPr lang="en-GB" sz="1400" dirty="0"/>
              <a:t>: Completed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highlight>
                  <a:srgbClr val="FF00FF"/>
                </a:highlight>
              </a:rPr>
              <a:t>            </a:t>
            </a:r>
            <a:r>
              <a:rPr lang="en-GB" sz="1400" dirty="0"/>
              <a:t>: Under Development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            : To Be Started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1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B813C6-3677-46F2-8E36-6E49808746EC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39788" y="1827089"/>
            <a:ext cx="5157787" cy="4752131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CORE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Network Monitoring</a:t>
            </a:r>
            <a:r>
              <a:rPr lang="en-GB" sz="1100"/>
              <a:t>/Cyber Security</a:t>
            </a:r>
            <a:endParaRPr lang="en-GB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Deployment and </a:t>
            </a:r>
            <a:r>
              <a:rPr lang="en-GB" sz="1100" dirty="0">
                <a:highlight>
                  <a:srgbClr val="FF00FF"/>
                </a:highlight>
              </a:rPr>
              <a:t>Verification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Sync to Cloud Intell</a:t>
            </a:r>
            <a:r>
              <a:rPr lang="en-GB" sz="1100" dirty="0">
                <a:highlight>
                  <a:srgbClr val="FF00FF"/>
                </a:highlight>
              </a:rPr>
              <a:t>igence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Calendar Read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Things Calendar Write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Voice Notifications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Forensics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Value Logic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My Assistant (voice command </a:t>
            </a:r>
            <a:r>
              <a:rPr lang="en-GB" sz="1100" dirty="0">
                <a:highlight>
                  <a:srgbClr val="FF00FF"/>
                </a:highlight>
              </a:rPr>
              <a:t>enabling)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DRIVERS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 err="1">
                <a:highlight>
                  <a:srgbClr val="00FF00"/>
                </a:highlight>
              </a:rPr>
              <a:t>Sonos</a:t>
            </a:r>
            <a:r>
              <a:rPr lang="en-GB" sz="1100" dirty="0">
                <a:highlight>
                  <a:srgbClr val="00FF00"/>
                </a:highlight>
              </a:rPr>
              <a:t>, Philips Hue, Ikea </a:t>
            </a:r>
            <a:r>
              <a:rPr lang="en-GB" sz="1100" dirty="0" err="1">
                <a:highlight>
                  <a:srgbClr val="00FF00"/>
                </a:highlight>
              </a:rPr>
              <a:t>Tradfri</a:t>
            </a:r>
            <a:r>
              <a:rPr lang="en-GB" sz="1100" dirty="0">
                <a:highlight>
                  <a:srgbClr val="00FF00"/>
                </a:highlight>
              </a:rPr>
              <a:t>, Vera , Raspberry, Arduino, </a:t>
            </a:r>
            <a:r>
              <a:rPr lang="en-GB" sz="1100" dirty="0" err="1">
                <a:highlight>
                  <a:srgbClr val="00FF00"/>
                </a:highlight>
              </a:rPr>
              <a:t>Netatmo</a:t>
            </a:r>
            <a:endParaRPr lang="en-GB" sz="1100" dirty="0">
              <a:highlight>
                <a:srgbClr val="00FF00"/>
              </a:highlight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Lutron, Niko, </a:t>
            </a:r>
            <a:r>
              <a:rPr lang="en-GB" sz="1100" dirty="0" err="1"/>
              <a:t>Somfy</a:t>
            </a:r>
            <a:r>
              <a:rPr lang="en-GB" sz="1100" dirty="0"/>
              <a:t>, Nest,…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IFTTT (if this then that) and the maker return feed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Text 2 Speech </a:t>
            </a:r>
            <a:r>
              <a:rPr lang="en-GB" sz="1100" dirty="0"/>
              <a:t>for Amazon, </a:t>
            </a:r>
            <a:r>
              <a:rPr lang="en-GB" sz="1100" dirty="0">
                <a:highlight>
                  <a:srgbClr val="00FF00"/>
                </a:highlight>
              </a:rPr>
              <a:t>Microsoft</a:t>
            </a:r>
            <a:r>
              <a:rPr lang="en-GB" sz="1100" dirty="0"/>
              <a:t>, Google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1wire sensors and devices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Bluetooth low </a:t>
            </a:r>
            <a:r>
              <a:rPr lang="en-GB" sz="1100" dirty="0">
                <a:highlight>
                  <a:srgbClr val="FF00FF"/>
                </a:highlight>
              </a:rPr>
              <a:t>energy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 err="1"/>
              <a:t>LoRad</a:t>
            </a: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FUNCTIONAL APPS (1)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Light Manager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Climate Manager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Access Control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Security Management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Energy Management and Modulation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Weather Station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Mailbox Monitoring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0DBE9-2A46-4B6D-901B-65FF4F02F93C}"/>
              </a:ext>
            </a:extLst>
          </p:cNvPr>
          <p:cNvSpPr txBox="1"/>
          <p:nvPr/>
        </p:nvSpPr>
        <p:spPr>
          <a:xfrm>
            <a:off x="3786949" y="4853018"/>
            <a:ext cx="191751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FUNCTIONAL APPS (2)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Monitor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Environment Monitoring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Pool Management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Outdoor Irrigation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Fountain, Blinds, Screens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Utility Use Measuring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Cameras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Elderly Panic Monitoring</a:t>
            </a:r>
          </a:p>
        </p:txBody>
      </p:sp>
    </p:spTree>
    <p:extLst>
      <p:ext uri="{BB962C8B-B14F-4D97-AF65-F5344CB8AC3E}">
        <p14:creationId xmlns:p14="http://schemas.microsoft.com/office/powerpoint/2010/main" val="43722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C0D4-5744-4333-BAFB-FFF54944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732"/>
            <a:ext cx="10515600" cy="1325563"/>
          </a:xfrm>
        </p:spPr>
        <p:txBody>
          <a:bodyPr/>
          <a:lstStyle/>
          <a:p>
            <a:r>
              <a:rPr lang="en-GB" dirty="0"/>
              <a:t>Minimal Viable Product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7A0C-77CB-47D3-AF0B-FEC8F554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3710"/>
            <a:ext cx="5157787" cy="422027"/>
          </a:xfrm>
        </p:spPr>
        <p:txBody>
          <a:bodyPr/>
          <a:lstStyle/>
          <a:p>
            <a:r>
              <a:rPr lang="en-GB" dirty="0"/>
              <a:t>Things Controller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19D647-B627-4A6E-A647-9E748D710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33710"/>
            <a:ext cx="5183188" cy="422028"/>
          </a:xfrm>
        </p:spPr>
        <p:txBody>
          <a:bodyPr/>
          <a:lstStyle/>
          <a:p>
            <a:r>
              <a:rPr lang="en-GB" dirty="0"/>
              <a:t>Cloud Home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5EA076-29C8-4094-8052-AD3367CC2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40468"/>
            <a:ext cx="5183188" cy="4752131"/>
          </a:xfrm>
          <a:noFill/>
          <a:ln w="41275">
            <a:solidFill>
              <a:schemeClr val="accent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CORE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FF0000"/>
                </a:highlight>
              </a:rPr>
              <a:t>App Management and Things-Controller deployment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Home Configuration Management</a:t>
            </a:r>
            <a:r>
              <a:rPr lang="en-GB" sz="1100" dirty="0"/>
              <a:t>, </a:t>
            </a:r>
            <a:r>
              <a:rPr lang="en-GB" sz="1100" dirty="0">
                <a:highlight>
                  <a:srgbClr val="00FF00"/>
                </a:highlight>
              </a:rPr>
              <a:t>Compilation</a:t>
            </a:r>
            <a:r>
              <a:rPr lang="en-GB" sz="1100" dirty="0"/>
              <a:t> </a:t>
            </a:r>
            <a:r>
              <a:rPr lang="en-GB" sz="1100" dirty="0">
                <a:highlight>
                  <a:srgbClr val="FF0000"/>
                </a:highlight>
              </a:rPr>
              <a:t>and Versioning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Things Sync with Things-Cont</a:t>
            </a:r>
            <a:r>
              <a:rPr lang="en-GB" sz="1100" dirty="0"/>
              <a:t>roller(s)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Things Forensics and Reporting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Notifications – SMS, LOG</a:t>
            </a:r>
            <a:r>
              <a:rPr lang="en-GB" sz="1100" dirty="0"/>
              <a:t>, Calendar</a:t>
            </a:r>
            <a:r>
              <a:rPr lang="en-GB" sz="1100" dirty="0">
                <a:highlight>
                  <a:srgbClr val="00FF00"/>
                </a:highlight>
              </a:rPr>
              <a:t>, EMAIL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Shared Things Calendar with Things Controller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Plug-Ins with Supplier Network Services (</a:t>
            </a:r>
            <a:r>
              <a:rPr lang="en-GB" sz="1100" dirty="0" err="1"/>
              <a:t>Engie</a:t>
            </a:r>
            <a:r>
              <a:rPr lang="en-GB" sz="1100" dirty="0"/>
              <a:t>, …)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FF0000"/>
                </a:highlight>
              </a:rPr>
              <a:t>Billing and Usage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FUNCTIONAL APPS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Energy Management and Energy Modulation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Utility Consumption Reporting (Water, Hot Water, Gas, other)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Cloud Sync for log and forensics to Users One-Drive, </a:t>
            </a:r>
            <a:r>
              <a:rPr lang="en-GB" sz="1100" dirty="0" err="1">
                <a:highlight>
                  <a:srgbClr val="00FF00"/>
                </a:highlight>
              </a:rPr>
              <a:t>DropBox</a:t>
            </a:r>
            <a:r>
              <a:rPr lang="en-GB" sz="1100" dirty="0"/>
              <a:t>, </a:t>
            </a:r>
            <a:r>
              <a:rPr lang="en-GB" sz="1100" dirty="0" err="1"/>
              <a:t>i</a:t>
            </a:r>
            <a:r>
              <a:rPr lang="en-GB" sz="1100" dirty="0"/>
              <a:t>-Cloud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Home Emergency Centre, Home Surveillance (Away/Holiday)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Elderly Emergency Support Centre (via Plugin?)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Predictive and Diagnostic Maintenance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Blob Post Intervention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DOMAIN APPS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Care Centre, Hospital, 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MAYBE APPS : 	Cleaning Planning, Groceries </a:t>
            </a:r>
            <a:r>
              <a:rPr lang="en-GB" sz="1100" dirty="0" err="1"/>
              <a:t>Shoplist</a:t>
            </a:r>
            <a:r>
              <a:rPr lang="en-GB" sz="1100" dirty="0"/>
              <a:t>, Insurance Assist, Car IoT,          	Automated Animal Feeding, </a:t>
            </a:r>
            <a:r>
              <a:rPr lang="en-GB" sz="1100" dirty="0" err="1"/>
              <a:t>GeoFencing</a:t>
            </a:r>
            <a:r>
              <a:rPr lang="en-GB" sz="1100" dirty="0"/>
              <a:t>, Selfie IoT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LEGEND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highlight>
                  <a:srgbClr val="00FF00"/>
                </a:highlight>
              </a:rPr>
              <a:t>            </a:t>
            </a:r>
            <a:r>
              <a:rPr lang="en-GB" sz="1400" dirty="0"/>
              <a:t>: Completed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highlight>
                  <a:srgbClr val="FF00FF"/>
                </a:highlight>
              </a:rPr>
              <a:t>            </a:t>
            </a:r>
            <a:r>
              <a:rPr lang="en-GB" sz="1400" dirty="0"/>
              <a:t>: Under Development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highlight>
                  <a:srgbClr val="FF0000"/>
                </a:highlight>
              </a:rPr>
              <a:t>            </a:t>
            </a:r>
            <a:r>
              <a:rPr lang="en-GB" sz="1400" dirty="0"/>
              <a:t>: To Complete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1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B813C6-3677-46F2-8E36-6E49808746EC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39788" y="1827089"/>
            <a:ext cx="5157787" cy="4752131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CORE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Network Monitoring</a:t>
            </a:r>
            <a:r>
              <a:rPr lang="en-GB" sz="1100" dirty="0"/>
              <a:t>/</a:t>
            </a:r>
            <a:r>
              <a:rPr lang="en-GB" sz="1100" dirty="0">
                <a:highlight>
                  <a:srgbClr val="FF0000"/>
                </a:highlight>
              </a:rPr>
              <a:t>Cyber Security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Deployment and </a:t>
            </a:r>
            <a:r>
              <a:rPr lang="en-GB" sz="1100" dirty="0">
                <a:highlight>
                  <a:srgbClr val="FF00FF"/>
                </a:highlight>
              </a:rPr>
              <a:t>Verification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Sync to Cloud Intell</a:t>
            </a:r>
            <a:r>
              <a:rPr lang="en-GB" sz="1100" dirty="0">
                <a:highlight>
                  <a:srgbClr val="FF00FF"/>
                </a:highlight>
              </a:rPr>
              <a:t>igence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Calendar Read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Things Calendar Write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Voice Notifications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Forensics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Value Logic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My Assistant (voice command </a:t>
            </a:r>
            <a:r>
              <a:rPr lang="en-GB" sz="1100" dirty="0">
                <a:highlight>
                  <a:srgbClr val="FF00FF"/>
                </a:highlight>
              </a:rPr>
              <a:t>enabling)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DRIVERS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 err="1">
                <a:highlight>
                  <a:srgbClr val="00FF00"/>
                </a:highlight>
              </a:rPr>
              <a:t>Sonos</a:t>
            </a:r>
            <a:r>
              <a:rPr lang="en-GB" sz="1100" dirty="0">
                <a:highlight>
                  <a:srgbClr val="00FF00"/>
                </a:highlight>
              </a:rPr>
              <a:t>, Philips Hue, Ikea </a:t>
            </a:r>
            <a:r>
              <a:rPr lang="en-GB" sz="1100" dirty="0" err="1">
                <a:highlight>
                  <a:srgbClr val="00FF00"/>
                </a:highlight>
              </a:rPr>
              <a:t>Tradfri</a:t>
            </a:r>
            <a:r>
              <a:rPr lang="en-GB" sz="1100" dirty="0">
                <a:highlight>
                  <a:srgbClr val="00FF00"/>
                </a:highlight>
              </a:rPr>
              <a:t>, Vera , Raspberry, Arduino, </a:t>
            </a:r>
            <a:r>
              <a:rPr lang="en-GB" sz="1100" dirty="0" err="1">
                <a:highlight>
                  <a:srgbClr val="00FF00"/>
                </a:highlight>
              </a:rPr>
              <a:t>Netatmo</a:t>
            </a:r>
            <a:endParaRPr lang="en-GB" sz="1100" dirty="0">
              <a:highlight>
                <a:srgbClr val="00FF00"/>
              </a:highlight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Lutron, Niko, </a:t>
            </a:r>
            <a:r>
              <a:rPr lang="en-GB" sz="1100" dirty="0" err="1"/>
              <a:t>Somfy</a:t>
            </a:r>
            <a:r>
              <a:rPr lang="en-GB" sz="1100" dirty="0"/>
              <a:t>, Nest,…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IFTTT (if this then that) and the maker return feed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Text 2 Speech </a:t>
            </a:r>
            <a:r>
              <a:rPr lang="en-GB" sz="1100" dirty="0"/>
              <a:t>for Amazon, </a:t>
            </a:r>
            <a:r>
              <a:rPr lang="en-GB" sz="1100" dirty="0">
                <a:highlight>
                  <a:srgbClr val="00FF00"/>
                </a:highlight>
              </a:rPr>
              <a:t>Microsoft</a:t>
            </a:r>
            <a:r>
              <a:rPr lang="en-GB" sz="1100" dirty="0"/>
              <a:t>, Google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1wire sensors and devices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Bluetooth low energy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LPWAN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/>
              <a:t>FUNCTIONAL APPS (1)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Light Manager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Climate Manager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Access Control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Security Management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Energy Management and Modulation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Weather Station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highlight>
                  <a:srgbClr val="00FF00"/>
                </a:highlight>
              </a:rPr>
              <a:t>Mailbox Monitoring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0DBE9-2A46-4B6D-901B-65FF4F02F93C}"/>
              </a:ext>
            </a:extLst>
          </p:cNvPr>
          <p:cNvSpPr txBox="1"/>
          <p:nvPr/>
        </p:nvSpPr>
        <p:spPr>
          <a:xfrm>
            <a:off x="3786949" y="4853018"/>
            <a:ext cx="191751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/>
              <a:t>FUNCTIONAL APPS (2)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Things Monitor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Environment Monitoring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Pool Management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Outdoor Irrigation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Fountain, Blinds, Screens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Utility Use Measuring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highlight>
                  <a:srgbClr val="00FF00"/>
                </a:highlight>
              </a:rPr>
              <a:t>Cameras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Elderly Panic Monitoring</a:t>
            </a:r>
          </a:p>
        </p:txBody>
      </p:sp>
    </p:spTree>
    <p:extLst>
      <p:ext uri="{BB962C8B-B14F-4D97-AF65-F5344CB8AC3E}">
        <p14:creationId xmlns:p14="http://schemas.microsoft.com/office/powerpoint/2010/main" val="296832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6F1B-81C8-4CA9-97E9-EA587053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AllThingsTalk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B80C-393A-4B83-944F-94B100B28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Many things and people talk, but we do more and we have a product</a:t>
            </a:r>
          </a:p>
          <a:p>
            <a:pPr marL="0" indent="0">
              <a:buNone/>
            </a:pPr>
            <a:r>
              <a:rPr lang="en-GB" dirty="0"/>
              <a:t>Time is now and you have to be the first to set market expectations</a:t>
            </a:r>
          </a:p>
          <a:p>
            <a:pPr marL="0" indent="0">
              <a:buNone/>
            </a:pPr>
            <a:r>
              <a:rPr lang="en-GB" dirty="0"/>
              <a:t>Things talk is our business since 20xx and we master the technology</a:t>
            </a:r>
          </a:p>
          <a:p>
            <a:pPr marL="0" indent="0">
              <a:buNone/>
            </a:pPr>
            <a:r>
              <a:rPr lang="en-GB" dirty="0"/>
              <a:t>We are small and do not suffer from “the shit from yesterday”</a:t>
            </a:r>
          </a:p>
          <a:p>
            <a:pPr marL="0" indent="0">
              <a:buNone/>
            </a:pPr>
            <a:r>
              <a:rPr lang="en-GB" dirty="0"/>
              <a:t>Visit our NDA data room and checkout our Home Config Language and existing reporting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39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B6CF-58DE-47B6-8A71-628E1293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1569-BCB8-4E7A-BD7C-C9A4B48E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Read “Home”?</a:t>
            </a:r>
          </a:p>
          <a:p>
            <a:pPr marL="0" indent="0">
              <a:buNone/>
            </a:pPr>
            <a:r>
              <a:rPr lang="en-GB" dirty="0"/>
              <a:t>Think : Home, Office, Canteen, Bar, Restaurant, Showroom, Building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Read “Things”?</a:t>
            </a:r>
          </a:p>
          <a:p>
            <a:pPr marL="0" indent="0">
              <a:buNone/>
            </a:pPr>
            <a:r>
              <a:rPr lang="en-GB" dirty="0"/>
              <a:t>Think any switch, lamp, output, input, digital as analogue,… but also voice assistants, HVAC devices, Car Battery,…</a:t>
            </a:r>
          </a:p>
        </p:txBody>
      </p:sp>
    </p:spTree>
    <p:extLst>
      <p:ext uri="{BB962C8B-B14F-4D97-AF65-F5344CB8AC3E}">
        <p14:creationId xmlns:p14="http://schemas.microsoft.com/office/powerpoint/2010/main" val="76750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2DF5-697D-460D-88D7-3961327D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opportunity?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E961-94F3-4BDF-BC1D-B07F0355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made phone, tv, mobile and internet a commodity</a:t>
            </a:r>
          </a:p>
          <a:p>
            <a:pPr marL="0" indent="0">
              <a:buNone/>
            </a:pPr>
            <a:r>
              <a:rPr lang="en-GB" dirty="0"/>
              <a:t>You can make home management your 5</a:t>
            </a:r>
            <a:r>
              <a:rPr lang="en-GB" baseline="30000" dirty="0"/>
              <a:t>th</a:t>
            </a:r>
            <a:r>
              <a:rPr lang="en-GB" dirty="0"/>
              <a:t> play:</a:t>
            </a:r>
          </a:p>
          <a:p>
            <a:pPr lvl="1"/>
            <a:r>
              <a:rPr lang="en-GB" dirty="0"/>
              <a:t>Increase client stickiness</a:t>
            </a:r>
          </a:p>
          <a:p>
            <a:pPr lvl="1"/>
            <a:r>
              <a:rPr lang="en-GB" dirty="0"/>
              <a:t>You capture the benefits of the IoT market, voice assistants, home intelligence</a:t>
            </a:r>
          </a:p>
          <a:p>
            <a:pPr marL="0" indent="0">
              <a:buNone/>
            </a:pPr>
            <a:r>
              <a:rPr lang="en-GB" dirty="0"/>
              <a:t>Home/Office automation is not yet mass adopted</a:t>
            </a:r>
          </a:p>
          <a:p>
            <a:pPr lvl="1"/>
            <a:r>
              <a:rPr lang="en-GB" dirty="0"/>
              <a:t>Users find existing systems complex, expensive and unreliable</a:t>
            </a:r>
          </a:p>
          <a:p>
            <a:pPr lvl="1"/>
            <a:r>
              <a:rPr lang="en-GB" dirty="0"/>
              <a:t>Systems are not on par with latest smart/voice enabled devices</a:t>
            </a:r>
          </a:p>
          <a:p>
            <a:pPr lvl="1"/>
            <a:r>
              <a:rPr lang="en-GB" dirty="0"/>
              <a:t>Users have a plethora of apps and remote controls</a:t>
            </a:r>
          </a:p>
          <a:p>
            <a:pPr marL="0" indent="0">
              <a:buNone/>
            </a:pPr>
            <a:r>
              <a:rPr lang="en-GB" dirty="0"/>
              <a:t>OPPORTUNITY : the smart home, your 5</a:t>
            </a:r>
            <a:r>
              <a:rPr lang="en-GB" baseline="30000" dirty="0"/>
              <a:t>th</a:t>
            </a:r>
            <a:r>
              <a:rPr lang="en-GB" dirty="0"/>
              <a:t> play</a:t>
            </a:r>
          </a:p>
          <a:p>
            <a:pPr marL="0" indent="0">
              <a:buNone/>
            </a:pPr>
            <a:r>
              <a:rPr lang="en-GB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53270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8498-B091-42A1-8809-5D2540BB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B45A-1FC8-4B88-979C-0AF77F3C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027" cy="4351338"/>
          </a:xfrm>
        </p:spPr>
        <p:txBody>
          <a:bodyPr/>
          <a:lstStyle/>
          <a:p>
            <a:r>
              <a:rPr lang="en-GB" dirty="0"/>
              <a:t>Your internet modem expands into an apps driven Things Controller</a:t>
            </a:r>
          </a:p>
          <a:p>
            <a:r>
              <a:rPr lang="en-GB" dirty="0"/>
              <a:t>You provide Home Intelligence via your Things Controllers in the Homes</a:t>
            </a:r>
          </a:p>
          <a:p>
            <a:r>
              <a:rPr lang="en-GB" dirty="0"/>
              <a:t>You capture 10€ to 100€ per month per home easily at feeble cost</a:t>
            </a:r>
          </a:p>
          <a:p>
            <a:r>
              <a:rPr lang="en-GB" dirty="0"/>
              <a:t>You link  your cloud based home intelligence to a network of providers and retain upsell fees</a:t>
            </a:r>
          </a:p>
          <a:p>
            <a:r>
              <a:rPr lang="en-GB" dirty="0"/>
              <a:t>Your client retention power comes from the reliability of your things-controller and the intelligence of your cloud home offering</a:t>
            </a:r>
          </a:p>
          <a:p>
            <a:r>
              <a:rPr lang="en-GB" dirty="0"/>
              <a:t>You leverage your existing infrastructure and capabilities for client support, billing, diagnostics and modem repair services</a:t>
            </a:r>
          </a:p>
        </p:txBody>
      </p:sp>
    </p:spTree>
    <p:extLst>
      <p:ext uri="{BB962C8B-B14F-4D97-AF65-F5344CB8AC3E}">
        <p14:creationId xmlns:p14="http://schemas.microsoft.com/office/powerpoint/2010/main" val="96604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6620-C6AB-4383-82EF-9BA31E21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0A37-1195-4FC9-AF8F-5FFEFE13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704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 get automatically the latest &amp; best in Home Intelligence comfort</a:t>
            </a:r>
          </a:p>
          <a:p>
            <a:r>
              <a:rPr lang="en-GB" dirty="0"/>
              <a:t>I save money with energy and utility usage and I benefit from smart energy usage without the complexities</a:t>
            </a:r>
          </a:p>
          <a:p>
            <a:r>
              <a:rPr lang="en-GB" dirty="0"/>
              <a:t>I retain crucial ownership of my configuration:</a:t>
            </a:r>
          </a:p>
          <a:p>
            <a:pPr lvl="1"/>
            <a:r>
              <a:rPr lang="en-GB" dirty="0"/>
              <a:t>Partly the home-owner, I own my things and home apps</a:t>
            </a:r>
          </a:p>
          <a:p>
            <a:pPr lvl="1"/>
            <a:r>
              <a:rPr lang="en-GB" dirty="0"/>
              <a:t>Partly the home-user (if I rent), I may own movable things and my home apps</a:t>
            </a:r>
          </a:p>
          <a:p>
            <a:r>
              <a:rPr lang="en-GB" dirty="0"/>
              <a:t>I buy the things I want and link them with the Things Controller of my operator </a:t>
            </a:r>
          </a:p>
          <a:p>
            <a:r>
              <a:rPr lang="en-GB" dirty="0"/>
              <a:t>I can retire or interface my obsolete legacy </a:t>
            </a:r>
            <a:r>
              <a:rPr lang="en-GB" dirty="0" err="1"/>
              <a:t>domotica</a:t>
            </a:r>
            <a:r>
              <a:rPr lang="en-GB" dirty="0"/>
              <a:t> systems through driver apps on my things controller with Lutron, Niko, </a:t>
            </a:r>
            <a:r>
              <a:rPr lang="en-GB" dirty="0" err="1"/>
              <a:t>Somfy</a:t>
            </a:r>
            <a:r>
              <a:rPr lang="en-GB" dirty="0"/>
              <a:t>, ..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I get Comfort, Safety, Lower Costs and Convenience from a trusted party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GB" dirty="0"/>
              <a:t>I contribute to a better world with IoT Grid</a:t>
            </a:r>
          </a:p>
        </p:txBody>
      </p:sp>
    </p:spTree>
    <p:extLst>
      <p:ext uri="{BB962C8B-B14F-4D97-AF65-F5344CB8AC3E}">
        <p14:creationId xmlns:p14="http://schemas.microsoft.com/office/powerpoint/2010/main" val="20354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FE34-BC38-4A11-B0BF-EB0E5997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9DEDF-5F37-4C4F-9EEE-0375938FCAB7}"/>
              </a:ext>
            </a:extLst>
          </p:cNvPr>
          <p:cNvSpPr/>
          <p:nvPr/>
        </p:nvSpPr>
        <p:spPr>
          <a:xfrm>
            <a:off x="539085" y="1424609"/>
            <a:ext cx="5431019" cy="52942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 descr="House">
            <a:extLst>
              <a:ext uri="{FF2B5EF4-FFF2-40B4-BE49-F238E27FC236}">
                <a16:creationId xmlns:a16="http://schemas.microsoft.com/office/drawing/2014/main" id="{CDEA63C1-0590-43FF-BEC4-B7507E52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5" y="1183030"/>
            <a:ext cx="3400567" cy="34005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A2E98-5ACC-4A0F-971F-2A5B4C10A72D}"/>
              </a:ext>
            </a:extLst>
          </p:cNvPr>
          <p:cNvSpPr txBox="1"/>
          <p:nvPr/>
        </p:nvSpPr>
        <p:spPr>
          <a:xfrm>
            <a:off x="1273791" y="470032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 in the 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EC4DB-C97A-4CF4-B66F-F8A0E568A395}"/>
              </a:ext>
            </a:extLst>
          </p:cNvPr>
          <p:cNvSpPr txBox="1"/>
          <p:nvPr/>
        </p:nvSpPr>
        <p:spPr>
          <a:xfrm>
            <a:off x="3402840" y="6003155"/>
            <a:ext cx="1804276" cy="369332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Things-Controller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B8F459-EFD2-4A89-8683-4DD398057F8F}"/>
              </a:ext>
            </a:extLst>
          </p:cNvPr>
          <p:cNvCxnSpPr>
            <a:stCxn id="7" idx="3"/>
          </p:cNvCxnSpPr>
          <p:nvPr/>
        </p:nvCxnSpPr>
        <p:spPr>
          <a:xfrm>
            <a:off x="5207116" y="6187821"/>
            <a:ext cx="2400479" cy="5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12058-48C0-442B-B684-5DB8F1A35A34}"/>
              </a:ext>
            </a:extLst>
          </p:cNvPr>
          <p:cNvCxnSpPr>
            <a:stCxn id="7" idx="0"/>
          </p:cNvCxnSpPr>
          <p:nvPr/>
        </p:nvCxnSpPr>
        <p:spPr>
          <a:xfrm flipV="1">
            <a:off x="4304978" y="4912242"/>
            <a:ext cx="1208" cy="1090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58B505-4DE0-40E3-B3B9-E80B15822C6A}"/>
              </a:ext>
            </a:extLst>
          </p:cNvPr>
          <p:cNvSpPr txBox="1"/>
          <p:nvPr/>
        </p:nvSpPr>
        <p:spPr>
          <a:xfrm>
            <a:off x="7607594" y="6003155"/>
            <a:ext cx="3444949" cy="369332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Cloud Home Intelligence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2D6D4E-ED0C-42D0-9940-BFC43021F04C}"/>
              </a:ext>
            </a:extLst>
          </p:cNvPr>
          <p:cNvSpPr txBox="1"/>
          <p:nvPr/>
        </p:nvSpPr>
        <p:spPr>
          <a:xfrm>
            <a:off x="6453963" y="581601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A4A68-AD8D-491A-AFCA-D45595C14E5C}"/>
              </a:ext>
            </a:extLst>
          </p:cNvPr>
          <p:cNvSpPr txBox="1"/>
          <p:nvPr/>
        </p:nvSpPr>
        <p:spPr>
          <a:xfrm>
            <a:off x="4425887" y="49282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188230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FE34-BC38-4A11-B0BF-EB0E5997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in the house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9DEDF-5F37-4C4F-9EEE-0375938FCAB7}"/>
              </a:ext>
            </a:extLst>
          </p:cNvPr>
          <p:cNvSpPr/>
          <p:nvPr/>
        </p:nvSpPr>
        <p:spPr>
          <a:xfrm>
            <a:off x="539085" y="1424609"/>
            <a:ext cx="11348115" cy="52942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 descr="House">
            <a:extLst>
              <a:ext uri="{FF2B5EF4-FFF2-40B4-BE49-F238E27FC236}">
                <a16:creationId xmlns:a16="http://schemas.microsoft.com/office/drawing/2014/main" id="{CDEA63C1-0590-43FF-BEC4-B7507E52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5" y="1183030"/>
            <a:ext cx="3400567" cy="3400567"/>
          </a:xfrm>
        </p:spPr>
      </p:pic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12FAA92B-282B-4A13-9167-EE82F9DC1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7687" y="169068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AD42F9-143C-4324-91E2-BE3004CC9AED}"/>
              </a:ext>
            </a:extLst>
          </p:cNvPr>
          <p:cNvSpPr txBox="1"/>
          <p:nvPr/>
        </p:nvSpPr>
        <p:spPr>
          <a:xfrm>
            <a:off x="5287617" y="1935856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Ikea/</a:t>
            </a:r>
            <a:r>
              <a:rPr lang="en-GB" dirty="0" err="1"/>
              <a:t>Tradfri</a:t>
            </a:r>
            <a:r>
              <a:rPr lang="en-GB" dirty="0"/>
              <a:t>, Philips Hue, ..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8C0D9-FBF5-4F23-A226-95D70E43A062}"/>
              </a:ext>
            </a:extLst>
          </p:cNvPr>
          <p:cNvSpPr txBox="1"/>
          <p:nvPr/>
        </p:nvSpPr>
        <p:spPr>
          <a:xfrm>
            <a:off x="5403982" y="5433391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Zwave</a:t>
            </a:r>
            <a:r>
              <a:rPr lang="en-GB" dirty="0"/>
              <a:t> (via Vera), </a:t>
            </a:r>
            <a:r>
              <a:rPr lang="en-GB" dirty="0" err="1"/>
              <a:t>Somfy</a:t>
            </a:r>
            <a:r>
              <a:rPr lang="en-GB" dirty="0"/>
              <a:t>, Lutron, Vera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D07F2-9F4F-4A74-AE06-51E6E46197AA}"/>
              </a:ext>
            </a:extLst>
          </p:cNvPr>
          <p:cNvSpPr txBox="1"/>
          <p:nvPr/>
        </p:nvSpPr>
        <p:spPr>
          <a:xfrm>
            <a:off x="5425249" y="4753442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Arduino and Raspberry based IoT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8F598-43FC-411E-AF66-381A6DBA6647}"/>
              </a:ext>
            </a:extLst>
          </p:cNvPr>
          <p:cNvSpPr txBox="1"/>
          <p:nvPr/>
        </p:nvSpPr>
        <p:spPr>
          <a:xfrm>
            <a:off x="5403985" y="4159251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1wire sensors </a:t>
            </a:r>
            <a:r>
              <a:rPr lang="en-GB" dirty="0" err="1"/>
              <a:t>iButtons</a:t>
            </a:r>
            <a:r>
              <a:rPr lang="en-GB" dirty="0"/>
              <a:t>, Bluetooth low energy beacons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26ABD-C6BA-4809-96C9-F2D7D0E12C6A}"/>
              </a:ext>
            </a:extLst>
          </p:cNvPr>
          <p:cNvSpPr txBox="1"/>
          <p:nvPr/>
        </p:nvSpPr>
        <p:spPr>
          <a:xfrm>
            <a:off x="5403982" y="3634611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Eldery</a:t>
            </a:r>
            <a:r>
              <a:rPr lang="en-GB" dirty="0"/>
              <a:t> emergency things, LPWAN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26C6BE-9076-4D30-BF9C-6A54BAE995C6}"/>
              </a:ext>
            </a:extLst>
          </p:cNvPr>
          <p:cNvSpPr txBox="1"/>
          <p:nvPr/>
        </p:nvSpPr>
        <p:spPr>
          <a:xfrm>
            <a:off x="5403984" y="3051624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HVAC things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977714-4D46-49A1-9A8C-D069166BF7CE}"/>
              </a:ext>
            </a:extLst>
          </p:cNvPr>
          <p:cNvSpPr txBox="1"/>
          <p:nvPr/>
        </p:nvSpPr>
        <p:spPr>
          <a:xfrm>
            <a:off x="5403981" y="6105837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Netatmo</a:t>
            </a:r>
            <a:r>
              <a:rPr lang="en-GB" dirty="0"/>
              <a:t>, Nest, </a:t>
            </a:r>
            <a:r>
              <a:rPr lang="en-GB" dirty="0" err="1"/>
              <a:t>Homekit</a:t>
            </a:r>
            <a:r>
              <a:rPr lang="en-GB" dirty="0"/>
              <a:t>, 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89646E-10BD-42F8-9784-4BBB9A90C2C4}"/>
              </a:ext>
            </a:extLst>
          </p:cNvPr>
          <p:cNvSpPr txBox="1"/>
          <p:nvPr/>
        </p:nvSpPr>
        <p:spPr>
          <a:xfrm>
            <a:off x="5403981" y="2544199"/>
            <a:ext cx="5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Amazon Echo, Ok Google, Apple-Siri, Cortana</a:t>
            </a:r>
          </a:p>
        </p:txBody>
      </p:sp>
    </p:spTree>
    <p:extLst>
      <p:ext uri="{BB962C8B-B14F-4D97-AF65-F5344CB8AC3E}">
        <p14:creationId xmlns:p14="http://schemas.microsoft.com/office/powerpoint/2010/main" val="353430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FE34-BC38-4A11-B0BF-EB0E5997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9DEDF-5F37-4C4F-9EEE-0375938FCAB7}"/>
              </a:ext>
            </a:extLst>
          </p:cNvPr>
          <p:cNvSpPr/>
          <p:nvPr/>
        </p:nvSpPr>
        <p:spPr>
          <a:xfrm>
            <a:off x="539085" y="1424609"/>
            <a:ext cx="11443808" cy="52942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 descr="House">
            <a:extLst>
              <a:ext uri="{FF2B5EF4-FFF2-40B4-BE49-F238E27FC236}">
                <a16:creationId xmlns:a16="http://schemas.microsoft.com/office/drawing/2014/main" id="{CDEA63C1-0590-43FF-BEC4-B7507E52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6" y="1183031"/>
            <a:ext cx="1911044" cy="19110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EEC4DB-C97A-4CF4-B66F-F8A0E568A395}"/>
              </a:ext>
            </a:extLst>
          </p:cNvPr>
          <p:cNvSpPr txBox="1">
            <a:spLocks/>
          </p:cNvSpPr>
          <p:nvPr/>
        </p:nvSpPr>
        <p:spPr>
          <a:xfrm>
            <a:off x="2454589" y="1515140"/>
            <a:ext cx="9426437" cy="507704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Core APPS : Edge Computing near real-time, works even when WAN is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Network Monitoring/Cyber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Things Deployment and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Things Sync to Cloud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Things Calendar Read: Things Switch, Access Authorisation,  APPS Trigger &amp;  Energy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Things Calendar Write: </a:t>
            </a:r>
            <a:r>
              <a:rPr lang="en-GB" dirty="0" err="1"/>
              <a:t>Notifs</a:t>
            </a:r>
            <a:r>
              <a:rPr lang="en-GB" dirty="0"/>
              <a:t>, APPS Trigger, User/Thing requests completion before expiry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Voice Notifications delivery and pass other notifications to Home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Things Forensics Generation and Buffering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Things Value Logic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My Assistant (voice command enabling)</a:t>
            </a:r>
          </a:p>
          <a:p>
            <a:r>
              <a:rPr lang="en-GB" dirty="0"/>
              <a:t>Driver APPS – to the bridges / gateways of suppliers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Sonos</a:t>
            </a:r>
            <a:r>
              <a:rPr lang="en-GB" dirty="0"/>
              <a:t>, Philips Hue, Ikea </a:t>
            </a:r>
            <a:r>
              <a:rPr lang="en-GB" dirty="0" err="1"/>
              <a:t>Tradfri</a:t>
            </a:r>
            <a:r>
              <a:rPr lang="en-GB" dirty="0"/>
              <a:t>, Vera, Lutron , Niko, </a:t>
            </a:r>
            <a:r>
              <a:rPr lang="en-GB" dirty="0" err="1"/>
              <a:t>Somfy</a:t>
            </a:r>
            <a:r>
              <a:rPr lang="en-GB" dirty="0"/>
              <a:t>, Raspberry, Arduino, </a:t>
            </a:r>
            <a:r>
              <a:rPr lang="en-GB" dirty="0" err="1"/>
              <a:t>Netatmo</a:t>
            </a:r>
            <a:r>
              <a:rPr lang="en-GB" dirty="0"/>
              <a:t>, Nest,…</a:t>
            </a:r>
          </a:p>
          <a:p>
            <a:r>
              <a:rPr lang="en-GB" dirty="0"/>
              <a:t>Drivers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IFTTT (if this then that) and the maker return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 2 Speech for Amazon, Microsoft,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1wire sensors and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Bluetooth low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LoRad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93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FE34-BC38-4A11-B0BF-EB0E5997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9DEDF-5F37-4C4F-9EEE-0375938FCAB7}"/>
              </a:ext>
            </a:extLst>
          </p:cNvPr>
          <p:cNvSpPr/>
          <p:nvPr/>
        </p:nvSpPr>
        <p:spPr>
          <a:xfrm>
            <a:off x="539085" y="1424609"/>
            <a:ext cx="11443808" cy="52942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 descr="House">
            <a:extLst>
              <a:ext uri="{FF2B5EF4-FFF2-40B4-BE49-F238E27FC236}">
                <a16:creationId xmlns:a16="http://schemas.microsoft.com/office/drawing/2014/main" id="{CDEA63C1-0590-43FF-BEC4-B7507E52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86" y="1183031"/>
            <a:ext cx="1911044" cy="19110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EEC4DB-C97A-4CF4-B66F-F8A0E568A395}"/>
              </a:ext>
            </a:extLst>
          </p:cNvPr>
          <p:cNvSpPr txBox="1">
            <a:spLocks/>
          </p:cNvSpPr>
          <p:nvPr/>
        </p:nvSpPr>
        <p:spPr>
          <a:xfrm>
            <a:off x="2450129" y="1515140"/>
            <a:ext cx="9426437" cy="507704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Functional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Light Manager (Day, Away, Holiday, Room Secured, 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Climate Manager (Heating / Cooling / Ventilation / Humidity)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 Control (generic interface to all kind of systems)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Security Management (Fire, Burglar, Tamper, Panic) as a slave, master or hybrid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Energy Management and Modulation:  follow the things calendar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Weather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Mailbox Alert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Things Monitor : Sensor out of boundaries, Thing becomes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Environment Monitoring (Air Quality CO2, gas, Noise, 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Pool Management (outdoor/indoor)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Outdoor Irrigation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Fountain, Blinds,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Utility Use Measuring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Cameras : limited to photo take only with email notifications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Elderly Panic Monitoring</a:t>
            </a:r>
          </a:p>
        </p:txBody>
      </p:sp>
    </p:spTree>
    <p:extLst>
      <p:ext uri="{BB962C8B-B14F-4D97-AF65-F5344CB8AC3E}">
        <p14:creationId xmlns:p14="http://schemas.microsoft.com/office/powerpoint/2010/main" val="386386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1897</Words>
  <Application>Microsoft Office PowerPoint</Application>
  <PresentationFormat>Widescreen</PresentationFormat>
  <Paragraphs>298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AllThingsTalk Thingscontroller</vt:lpstr>
      <vt:lpstr>Preliminaries</vt:lpstr>
      <vt:lpstr>Your opportunity?</vt:lpstr>
      <vt:lpstr>Value Proposition</vt:lpstr>
      <vt:lpstr>Users Value Proposition</vt:lpstr>
      <vt:lpstr>Concept</vt:lpstr>
      <vt:lpstr>Things in the house</vt:lpstr>
      <vt:lpstr>Things Controller</vt:lpstr>
      <vt:lpstr>Things Controller</vt:lpstr>
      <vt:lpstr>Cloud Home Intelligence</vt:lpstr>
      <vt:lpstr>Leverage what users now know</vt:lpstr>
      <vt:lpstr>Leverage what we know best</vt:lpstr>
      <vt:lpstr>Underlying Magic of AllThingsTalk</vt:lpstr>
      <vt:lpstr>Business Proposition</vt:lpstr>
      <vt:lpstr>Product Readiness</vt:lpstr>
      <vt:lpstr>Minimal Viable Product</vt:lpstr>
      <vt:lpstr>Why AllThingsTalk?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AllThingsTalk Home Management</dc:title>
  <dc:creator>rudy vandenberghe</dc:creator>
  <cp:lastModifiedBy>rudy vandenberghe</cp:lastModifiedBy>
  <cp:revision>43</cp:revision>
  <dcterms:created xsi:type="dcterms:W3CDTF">2018-02-02T18:10:33Z</dcterms:created>
  <dcterms:modified xsi:type="dcterms:W3CDTF">2018-04-04T15:31:46Z</dcterms:modified>
</cp:coreProperties>
</file>