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64" r:id="rId6"/>
    <p:sldId id="271" r:id="rId7"/>
    <p:sldId id="272" r:id="rId8"/>
    <p:sldId id="275" r:id="rId9"/>
    <p:sldId id="276" r:id="rId10"/>
    <p:sldId id="277" r:id="rId11"/>
    <p:sldId id="278" r:id="rId12"/>
    <p:sldId id="279" r:id="rId13"/>
    <p:sldId id="273" r:id="rId14"/>
    <p:sldId id="274" r:id="rId15"/>
    <p:sldId id="270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399C0-A9B4-473D-81FA-73CE3D48F705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22854-8ADF-4F36-AA7D-4414AA636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7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22854-8ADF-4F36-AA7D-4414AA636E0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84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2953-046B-4153-830D-38B07437C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D79C3-199B-4963-93B2-261248BFD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406D2-B617-417C-AC9C-2A924748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A0D1-8DDD-4436-9C82-634917DE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7C9EC-C380-44CB-BB04-B778E775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1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E172-9E09-4335-9F1A-F16A880E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95F5C-028A-4DAA-AF93-DFD0E9DB3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8A36F-9D8F-4E3A-A225-650430CF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0388-F0C6-4B24-B300-0EBC9358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FDE14-807C-4170-8C66-05514C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442D2-C7B9-482C-8E1F-793B13E8F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43CAF-249A-4851-927F-DA81FDFEE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55B3B-FBEA-4E7E-86FE-CF9F0826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3C465-6D73-42C7-963B-B5EDFB07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E8465-3A03-4B98-96DB-097501CC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92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F677-15C6-4918-90E2-39E837BA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D032-C689-40D2-A30D-2853E6E5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022B7-954E-4339-88C7-EDB673CA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8608-7B59-4E36-A31C-AC041243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35E26-8BE6-482A-92BB-FBF1F1F9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6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1059-CE3F-47A9-9E0C-2791E709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382D8-9ADE-4025-9621-7FD25C6D8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8C98-6F4D-4F68-A939-32A62FB3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D82FE-10A6-4B54-B87B-1EA824C0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629B-0B07-45D5-B7FA-C653786E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20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7675-883E-4D72-BD2C-F84E284B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C779F-83F4-42EE-9A77-B5AB27DFC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09795-7D38-4A9E-A490-97BEBD8EF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44161-6390-401A-99D1-7D8EB172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49A91-999B-45C4-8296-9C0B70D0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177C0-1589-4C48-AEBA-BED3B72A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4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F6D2-D856-4721-A798-D06D52C5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15FF-3C0B-43BA-8E44-9CE2002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81FD8-D2F4-4E3F-B1AC-69FB7BCBE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D9567-ED18-4730-8B4C-0CD800FE2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9429C-BD6D-475B-A8C2-B293E0B7E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CA664-8D5F-4A32-9C3A-414560CE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DA817-46B4-4FC3-9621-E7F4245C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1A61A-A8B4-494C-9D4B-9D0DCCB2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92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665A-2C1A-42FC-8843-B7F3BAAF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4CFAE-2C6B-4525-82D7-35CE3A52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42DA9-56C5-4E5C-A43C-66A03485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60F-350C-4D4D-A70B-2ADFAC84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93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B6375-7CCB-44DC-9A7E-4757600C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7B7A9-5433-43F1-84F4-A8406D45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42DB9-2343-4B79-992C-3DB1B1AB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54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6CFE-A4AB-4270-AA6E-D34E787B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11830-F8B6-4040-B57F-4909AECF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7483B-895F-4F59-985A-854CCEEA1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82880-50BA-4AA3-8647-23EC3ABA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6FC01-21CF-487B-AFA9-059A85D4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F4208-A329-4527-9C1A-06DC282F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89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8AC2-2141-4C68-A035-E056B318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F304C-4861-438E-AA4F-215FB55F2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77237-63F6-42D0-878B-D4223CB6C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56D66-C3B1-40CE-BED4-1EC484DE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A4055-16F5-4341-A8E5-97493128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4F6A2-3026-4F8C-8F83-CE4A4536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6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2C6DF-3427-40BE-B429-D93BB576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BB1F3-1E8D-4B7B-8110-871D85837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6E786-FE36-4219-A7F1-6306E0419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CB3E7-BA3B-4C65-8222-42E3C535794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BB279-CEB4-4027-AC8A-066E461DE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5A6B-0103-46D7-B980-955845027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28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66F3-BA89-4821-85E4-30BF1F43A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AllThingsTalk</a:t>
            </a:r>
            <a:br>
              <a:rPr lang="en-GB" dirty="0"/>
            </a:br>
            <a:r>
              <a:rPr lang="en-GB" dirty="0"/>
              <a:t>Home Management</a:t>
            </a:r>
          </a:p>
        </p:txBody>
      </p:sp>
    </p:spTree>
    <p:extLst>
      <p:ext uri="{BB962C8B-B14F-4D97-AF65-F5344CB8AC3E}">
        <p14:creationId xmlns:p14="http://schemas.microsoft.com/office/powerpoint/2010/main" val="25778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CBDF-820B-4ADE-8643-743BE1AA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D4B42-AA4D-4E9B-BDA7-919E33D13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13104"/>
            <a:ext cx="5157787" cy="823912"/>
          </a:xfrm>
        </p:spPr>
        <p:txBody>
          <a:bodyPr/>
          <a:lstStyle/>
          <a:p>
            <a:r>
              <a:rPr lang="en-GB" dirty="0"/>
              <a:t>It Becomes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D7249-DE46-40C9-81CD-FA9F2A442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852988"/>
            <a:ext cx="4587368" cy="3684588"/>
          </a:xfrm>
        </p:spPr>
        <p:txBody>
          <a:bodyPr>
            <a:noAutofit/>
          </a:bodyPr>
          <a:lstStyle/>
          <a:p>
            <a:r>
              <a:rPr lang="en-GB" sz="1600" dirty="0" err="1"/>
              <a:t>do_virtual_up</a:t>
            </a:r>
            <a:br>
              <a:rPr lang="en-GB" sz="1600" dirty="0"/>
            </a:br>
            <a:r>
              <a:rPr lang="en-GB" sz="1600" dirty="0"/>
              <a:t>raise the virtual if the thing becomes high</a:t>
            </a:r>
          </a:p>
          <a:p>
            <a:r>
              <a:rPr lang="en-GB" sz="1600" dirty="0" err="1"/>
              <a:t>do_virtual_down</a:t>
            </a:r>
            <a:br>
              <a:rPr lang="en-GB" sz="1600" dirty="0"/>
            </a:br>
            <a:r>
              <a:rPr lang="en-GB" sz="1600" dirty="0"/>
              <a:t>lowers the virtual if the thing becomes low</a:t>
            </a:r>
          </a:p>
          <a:p>
            <a:r>
              <a:rPr lang="en-GB" sz="1600" dirty="0" err="1"/>
              <a:t>do_virtual_down_on_active</a:t>
            </a:r>
            <a:br>
              <a:rPr lang="en-GB" sz="1600" dirty="0"/>
            </a:br>
            <a:r>
              <a:rPr lang="en-GB" sz="1600" dirty="0"/>
              <a:t>lowers the virtual if the thing becomes active</a:t>
            </a:r>
          </a:p>
          <a:p>
            <a:r>
              <a:rPr lang="en-GB" sz="1600" dirty="0" err="1"/>
              <a:t>do_virtual_follow</a:t>
            </a:r>
            <a:br>
              <a:rPr lang="en-GB" sz="1600" dirty="0"/>
            </a:br>
            <a:r>
              <a:rPr lang="en-GB" sz="1600" dirty="0"/>
              <a:t>the virtual follows the state of the thing</a:t>
            </a:r>
          </a:p>
          <a:p>
            <a:r>
              <a:rPr lang="en-GB" sz="1600" dirty="0" err="1"/>
              <a:t>do_virtual_toggle</a:t>
            </a:r>
            <a:br>
              <a:rPr lang="en-GB" sz="1600" dirty="0"/>
            </a:br>
            <a:r>
              <a:rPr lang="en-GB" sz="1600" dirty="0"/>
              <a:t>when the thing toggles, the virtual toggles too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782FC-ACC6-4D20-870F-E036CF862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2110" y="1913104"/>
            <a:ext cx="5183188" cy="823912"/>
          </a:xfrm>
        </p:spPr>
        <p:txBody>
          <a:bodyPr/>
          <a:lstStyle/>
          <a:p>
            <a:r>
              <a:rPr lang="en-GB" dirty="0"/>
              <a:t>It Makes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B5D27-85D9-43C5-B9A2-AA83283C0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2481" y="2852988"/>
            <a:ext cx="4704270" cy="3684588"/>
          </a:xfrm>
        </p:spPr>
        <p:txBody>
          <a:bodyPr>
            <a:noAutofit/>
          </a:bodyPr>
          <a:lstStyle/>
          <a:p>
            <a:r>
              <a:rPr lang="en-GB" sz="1600" dirty="0" err="1"/>
              <a:t>act_when_virtual_up</a:t>
            </a:r>
            <a:br>
              <a:rPr lang="en-GB" sz="1600" dirty="0"/>
            </a:br>
            <a:r>
              <a:rPr lang="en-GB" sz="1600" dirty="0"/>
              <a:t>the thing is made active when the virtual raises</a:t>
            </a:r>
          </a:p>
          <a:p>
            <a:r>
              <a:rPr lang="en-GB" sz="1600" dirty="0"/>
              <a:t> </a:t>
            </a:r>
            <a:r>
              <a:rPr lang="en-GB" sz="1600" dirty="0" err="1"/>
              <a:t>act_when_virtual_down</a:t>
            </a:r>
            <a:br>
              <a:rPr lang="en-GB" sz="1600" dirty="0"/>
            </a:br>
            <a:r>
              <a:rPr lang="en-GB" sz="1600" dirty="0"/>
              <a:t>the thing is made active when the virtual lowers </a:t>
            </a:r>
          </a:p>
          <a:p>
            <a:r>
              <a:rPr lang="en-GB" sz="1600" dirty="0" err="1"/>
              <a:t>only_when_virtual_up</a:t>
            </a:r>
            <a:br>
              <a:rPr lang="en-GB" sz="1600" dirty="0"/>
            </a:br>
            <a:r>
              <a:rPr lang="en-GB" sz="1600" dirty="0"/>
              <a:t>the thing can change only if the virtual is raised</a:t>
            </a:r>
          </a:p>
          <a:p>
            <a:r>
              <a:rPr lang="en-GB" sz="1600" dirty="0" err="1"/>
              <a:t>deact_when_virtual_raises_up</a:t>
            </a:r>
            <a:br>
              <a:rPr lang="en-GB" sz="1600" dirty="0"/>
            </a:br>
            <a:r>
              <a:rPr lang="en-GB" sz="1600" dirty="0"/>
              <a:t>deactivate the thing when the virtual raises up</a:t>
            </a:r>
          </a:p>
          <a:p>
            <a:r>
              <a:rPr lang="en-GB" sz="1600" dirty="0" err="1"/>
              <a:t>deact_when_virtual_falls_down</a:t>
            </a:r>
            <a:br>
              <a:rPr lang="en-GB" sz="1600" dirty="0"/>
            </a:br>
            <a:r>
              <a:rPr lang="en-GB" sz="1600" dirty="0"/>
              <a:t>deactivate the thing when the virtual falls</a:t>
            </a:r>
          </a:p>
          <a:p>
            <a:r>
              <a:rPr lang="en-GB" sz="1600" dirty="0" err="1"/>
              <a:t>follow_when_virtual_toggle</a:t>
            </a:r>
            <a:br>
              <a:rPr lang="en-GB" sz="1600" dirty="0"/>
            </a:br>
            <a:r>
              <a:rPr lang="en-GB" sz="1600" dirty="0"/>
              <a:t>the thing toggles when the virtual toggles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9BCA8D6-5145-4DCD-9877-202A58405591}"/>
              </a:ext>
            </a:extLst>
          </p:cNvPr>
          <p:cNvSpPr txBox="1">
            <a:spLocks/>
          </p:cNvSpPr>
          <p:nvPr/>
        </p:nvSpPr>
        <p:spPr>
          <a:xfrm>
            <a:off x="7838627" y="2852988"/>
            <a:ext cx="308344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B73CB-6B13-4C7E-A97C-E30C81D81018}"/>
              </a:ext>
            </a:extLst>
          </p:cNvPr>
          <p:cNvSpPr txBox="1"/>
          <p:nvPr/>
        </p:nvSpPr>
        <p:spPr>
          <a:xfrm>
            <a:off x="796198" y="1463040"/>
            <a:ext cx="4835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virtual thing can be influenced by another thing</a:t>
            </a:r>
          </a:p>
          <a:p>
            <a:r>
              <a:rPr lang="en-GB" dirty="0"/>
              <a:t>A virtual thing can influence a thing</a:t>
            </a:r>
          </a:p>
        </p:txBody>
      </p:sp>
    </p:spTree>
    <p:extLst>
      <p:ext uri="{BB962C8B-B14F-4D97-AF65-F5344CB8AC3E}">
        <p14:creationId xmlns:p14="http://schemas.microsoft.com/office/powerpoint/2010/main" val="117387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70F5-8E8C-48AB-BE62-C39958C8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E335E-7444-44BE-8721-0C0D98D73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2715B-D758-4F55-B6FC-508A22A203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F611B-4DE6-47FE-86A9-C133C9CD5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0A34A-4B6F-49F8-B75D-399F5EFD1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936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6B60-3190-4EA3-B63A-433DBEC2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ValueLogic</a:t>
            </a:r>
            <a:r>
              <a:rPr lang="en-GB" dirty="0"/>
              <a:t>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6A2E5-9CC3-4FFC-B049-0F9D1DC37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17DBC-91FF-449D-A1E1-192121F34C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8816E-0DF6-46BC-9603-E05A1510E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4956A-38FD-4BA4-946E-B89345D3C8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3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21C8-9099-4A9E-A9F3-E05DA965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 : A special Home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2835-42E5-4AC4-BD72-269307EBE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09" y="1825625"/>
            <a:ext cx="11353801" cy="435133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Car is a just a mobile thing</a:t>
            </a:r>
          </a:p>
          <a:p>
            <a:r>
              <a:rPr lang="en-GB" dirty="0"/>
              <a:t>Car is in the things calendar; when idle; with energy plan for storage &amp; production</a:t>
            </a:r>
          </a:p>
          <a:p>
            <a:r>
              <a:rPr lang="en-GB" dirty="0"/>
              <a:t>Car Battery is available for home AND grid energy management</a:t>
            </a:r>
          </a:p>
          <a:p>
            <a:r>
              <a:rPr lang="en-GB" dirty="0"/>
              <a:t>Home Energy Management and IoT Grid Management are different strategies but both depend on the car being idle and </a:t>
            </a:r>
            <a:r>
              <a:rPr lang="en-GB"/>
              <a:t>deviation probability from usage plan</a:t>
            </a:r>
            <a:endParaRPr lang="en-GB" dirty="0"/>
          </a:p>
          <a:p>
            <a:r>
              <a:rPr lang="en-GB" dirty="0"/>
              <a:t>Things Controller:</a:t>
            </a:r>
          </a:p>
          <a:p>
            <a:pPr lvl="1"/>
            <a:r>
              <a:rPr lang="en-GB" dirty="0"/>
              <a:t>Switches the invertor and the charger following the calendar plan from the Home Intelligence</a:t>
            </a:r>
          </a:p>
          <a:p>
            <a:pPr lvl="1"/>
            <a:r>
              <a:rPr lang="en-GB" dirty="0"/>
              <a:t>Gets the user wishes and updates the Things Calendar</a:t>
            </a:r>
          </a:p>
          <a:p>
            <a:r>
              <a:rPr lang="en-GB" dirty="0"/>
              <a:t>Home Intelligence:</a:t>
            </a:r>
          </a:p>
          <a:p>
            <a:pPr lvl="1"/>
            <a:r>
              <a:rPr lang="en-GB" dirty="0"/>
              <a:t>Determines the energy production and storage and feeds the calendar with the updated plan</a:t>
            </a:r>
          </a:p>
          <a:p>
            <a:pPr lvl="1"/>
            <a:r>
              <a:rPr lang="en-GB" dirty="0"/>
              <a:t>Captures the Things Forensics and prepares Billing/Crediting</a:t>
            </a:r>
          </a:p>
        </p:txBody>
      </p:sp>
    </p:spTree>
    <p:extLst>
      <p:ext uri="{BB962C8B-B14F-4D97-AF65-F5344CB8AC3E}">
        <p14:creationId xmlns:p14="http://schemas.microsoft.com/office/powerpoint/2010/main" val="41422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4837-718F-457F-B3E6-D3DACD6C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Energy Management : dishwasher example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EB9B8C-1052-4CC4-A8C0-A38DE5826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31F9A2-C3E0-4114-9BEF-86224196A8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E90979-D5A4-480E-817F-187B1A515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B5EF31F-2372-4D98-92F1-CE0A1B1C5A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619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C0D4-5744-4333-BAFB-FFF54944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Product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7649-3F23-4F93-BD53-2FA5CC8F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22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C0D4-5744-4333-BAFB-FFF54944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7649-3F23-4F93-BD53-2FA5CC8F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Thread Group</a:t>
            </a:r>
          </a:p>
          <a:p>
            <a:r>
              <a:rPr lang="en-GB" dirty="0"/>
              <a:t>HTTP V2.0</a:t>
            </a:r>
          </a:p>
          <a:p>
            <a:r>
              <a:rPr lang="en-GB" dirty="0"/>
              <a:t>COAP</a:t>
            </a:r>
          </a:p>
          <a:p>
            <a:r>
              <a:rPr lang="en-GB" dirty="0"/>
              <a:t>…</a:t>
            </a:r>
          </a:p>
          <a:p>
            <a:endParaRPr lang="en-GB" dirty="0"/>
          </a:p>
          <a:p>
            <a:r>
              <a:rPr lang="en-GB" dirty="0"/>
              <a:t>Are we future proof?</a:t>
            </a:r>
          </a:p>
        </p:txBody>
      </p:sp>
    </p:spTree>
    <p:extLst>
      <p:ext uri="{BB962C8B-B14F-4D97-AF65-F5344CB8AC3E}">
        <p14:creationId xmlns:p14="http://schemas.microsoft.com/office/powerpoint/2010/main" val="173373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FE34-BC38-4A11-B0BF-EB0E5997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A9DEDF-5F37-4C4F-9EEE-0375938FCAB7}"/>
              </a:ext>
            </a:extLst>
          </p:cNvPr>
          <p:cNvSpPr/>
          <p:nvPr/>
        </p:nvSpPr>
        <p:spPr>
          <a:xfrm>
            <a:off x="539085" y="1424609"/>
            <a:ext cx="5431019" cy="529424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4" descr="House">
            <a:extLst>
              <a:ext uri="{FF2B5EF4-FFF2-40B4-BE49-F238E27FC236}">
                <a16:creationId xmlns:a16="http://schemas.microsoft.com/office/drawing/2014/main" id="{CDEA63C1-0590-43FF-BEC4-B7507E52A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085" y="1183030"/>
            <a:ext cx="3400567" cy="34005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A2E98-5ACC-4A0F-971F-2A5B4C10A72D}"/>
              </a:ext>
            </a:extLst>
          </p:cNvPr>
          <p:cNvSpPr txBox="1"/>
          <p:nvPr/>
        </p:nvSpPr>
        <p:spPr>
          <a:xfrm>
            <a:off x="1273791" y="4700326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Things in the house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EC4DB-C97A-4CF4-B66F-F8A0E568A395}"/>
              </a:ext>
            </a:extLst>
          </p:cNvPr>
          <p:cNvSpPr txBox="1"/>
          <p:nvPr/>
        </p:nvSpPr>
        <p:spPr>
          <a:xfrm>
            <a:off x="3402840" y="6003155"/>
            <a:ext cx="1804276" cy="369332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Things-Controller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B8F459-EFD2-4A89-8683-4DD398057F8F}"/>
              </a:ext>
            </a:extLst>
          </p:cNvPr>
          <p:cNvCxnSpPr>
            <a:stCxn id="7" idx="3"/>
          </p:cNvCxnSpPr>
          <p:nvPr/>
        </p:nvCxnSpPr>
        <p:spPr>
          <a:xfrm>
            <a:off x="5207116" y="6187821"/>
            <a:ext cx="2400479" cy="5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12058-48C0-442B-B684-5DB8F1A35A34}"/>
              </a:ext>
            </a:extLst>
          </p:cNvPr>
          <p:cNvCxnSpPr>
            <a:stCxn id="7" idx="0"/>
          </p:cNvCxnSpPr>
          <p:nvPr/>
        </p:nvCxnSpPr>
        <p:spPr>
          <a:xfrm flipV="1">
            <a:off x="4304978" y="4912242"/>
            <a:ext cx="1208" cy="1090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58B505-4DE0-40E3-B3B9-E80B15822C6A}"/>
              </a:ext>
            </a:extLst>
          </p:cNvPr>
          <p:cNvSpPr txBox="1"/>
          <p:nvPr/>
        </p:nvSpPr>
        <p:spPr>
          <a:xfrm>
            <a:off x="7607594" y="6003155"/>
            <a:ext cx="3444949" cy="369332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Cloud Home Intelligence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2D6D4E-ED0C-42D0-9940-BFC43021F04C}"/>
              </a:ext>
            </a:extLst>
          </p:cNvPr>
          <p:cNvSpPr txBox="1"/>
          <p:nvPr/>
        </p:nvSpPr>
        <p:spPr>
          <a:xfrm>
            <a:off x="6453963" y="5816012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EA4A68-AD8D-491A-AFCA-D45595C14E5C}"/>
              </a:ext>
            </a:extLst>
          </p:cNvPr>
          <p:cNvSpPr txBox="1"/>
          <p:nvPr/>
        </p:nvSpPr>
        <p:spPr>
          <a:xfrm>
            <a:off x="4425887" y="49282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LAN</a:t>
            </a:r>
          </a:p>
        </p:txBody>
      </p:sp>
    </p:spTree>
    <p:extLst>
      <p:ext uri="{BB962C8B-B14F-4D97-AF65-F5344CB8AC3E}">
        <p14:creationId xmlns:p14="http://schemas.microsoft.com/office/powerpoint/2010/main" val="188230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FE34-BC38-4A11-B0BF-EB0E5997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in the house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A9DEDF-5F37-4C4F-9EEE-0375938FCAB7}"/>
              </a:ext>
            </a:extLst>
          </p:cNvPr>
          <p:cNvSpPr/>
          <p:nvPr/>
        </p:nvSpPr>
        <p:spPr>
          <a:xfrm>
            <a:off x="539085" y="1424609"/>
            <a:ext cx="11348115" cy="529424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4" descr="House">
            <a:extLst>
              <a:ext uri="{FF2B5EF4-FFF2-40B4-BE49-F238E27FC236}">
                <a16:creationId xmlns:a16="http://schemas.microsoft.com/office/drawing/2014/main" id="{CDEA63C1-0590-43FF-BEC4-B7507E52A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085" y="1183030"/>
            <a:ext cx="3400567" cy="3400567"/>
          </a:xfrm>
        </p:spPr>
      </p:pic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12FAA92B-282B-4A13-9167-EE82F9DC1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7687" y="169068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AD42F9-143C-4324-91E2-BE3004CC9AED}"/>
              </a:ext>
            </a:extLst>
          </p:cNvPr>
          <p:cNvSpPr txBox="1"/>
          <p:nvPr/>
        </p:nvSpPr>
        <p:spPr>
          <a:xfrm>
            <a:off x="5287617" y="1935856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Ikea/</a:t>
            </a:r>
            <a:r>
              <a:rPr lang="en-GB" dirty="0" err="1"/>
              <a:t>Tradfri</a:t>
            </a:r>
            <a:r>
              <a:rPr lang="en-GB" dirty="0"/>
              <a:t>, Philips Hue, ..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08C0D9-FBF5-4F23-A226-95D70E43A062}"/>
              </a:ext>
            </a:extLst>
          </p:cNvPr>
          <p:cNvSpPr txBox="1"/>
          <p:nvPr/>
        </p:nvSpPr>
        <p:spPr>
          <a:xfrm>
            <a:off x="5403982" y="5433391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Zwave</a:t>
            </a:r>
            <a:r>
              <a:rPr lang="en-GB" dirty="0"/>
              <a:t> (via Vera), </a:t>
            </a:r>
            <a:r>
              <a:rPr lang="en-GB" dirty="0" err="1"/>
              <a:t>Somfy</a:t>
            </a:r>
            <a:r>
              <a:rPr lang="en-GB" dirty="0"/>
              <a:t>, Lutron, Vera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D07F2-9F4F-4A74-AE06-51E6E46197AA}"/>
              </a:ext>
            </a:extLst>
          </p:cNvPr>
          <p:cNvSpPr txBox="1"/>
          <p:nvPr/>
        </p:nvSpPr>
        <p:spPr>
          <a:xfrm>
            <a:off x="5425249" y="4753442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Arduino and Raspberry based IoT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18F598-43FC-411E-AF66-381A6DBA6647}"/>
              </a:ext>
            </a:extLst>
          </p:cNvPr>
          <p:cNvSpPr txBox="1"/>
          <p:nvPr/>
        </p:nvSpPr>
        <p:spPr>
          <a:xfrm>
            <a:off x="5403985" y="4159251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1wire sensors </a:t>
            </a:r>
            <a:r>
              <a:rPr lang="en-GB" dirty="0" err="1"/>
              <a:t>iButtons</a:t>
            </a:r>
            <a:r>
              <a:rPr lang="en-GB" dirty="0"/>
              <a:t>, Bluetooth low energy beacons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26ABD-C6BA-4809-96C9-F2D7D0E12C6A}"/>
              </a:ext>
            </a:extLst>
          </p:cNvPr>
          <p:cNvSpPr txBox="1"/>
          <p:nvPr/>
        </p:nvSpPr>
        <p:spPr>
          <a:xfrm>
            <a:off x="5403982" y="3634611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Eldery</a:t>
            </a:r>
            <a:r>
              <a:rPr lang="en-GB" dirty="0"/>
              <a:t> emergency things, </a:t>
            </a:r>
            <a:r>
              <a:rPr lang="en-GB" dirty="0" err="1"/>
              <a:t>LoRa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26C6BE-9076-4D30-BF9C-6A54BAE995C6}"/>
              </a:ext>
            </a:extLst>
          </p:cNvPr>
          <p:cNvSpPr txBox="1"/>
          <p:nvPr/>
        </p:nvSpPr>
        <p:spPr>
          <a:xfrm>
            <a:off x="5403984" y="3051624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HVAC things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977714-4D46-49A1-9A8C-D069166BF7CE}"/>
              </a:ext>
            </a:extLst>
          </p:cNvPr>
          <p:cNvSpPr txBox="1"/>
          <p:nvPr/>
        </p:nvSpPr>
        <p:spPr>
          <a:xfrm>
            <a:off x="5403981" y="6105837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Netatmo</a:t>
            </a:r>
            <a:r>
              <a:rPr lang="en-GB" dirty="0"/>
              <a:t>, Nest, </a:t>
            </a:r>
            <a:r>
              <a:rPr lang="en-GB" dirty="0" err="1"/>
              <a:t>Homekit</a:t>
            </a:r>
            <a:r>
              <a:rPr lang="en-GB" dirty="0"/>
              <a:t>, ..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89646E-10BD-42F8-9784-4BBB9A90C2C4}"/>
              </a:ext>
            </a:extLst>
          </p:cNvPr>
          <p:cNvSpPr txBox="1"/>
          <p:nvPr/>
        </p:nvSpPr>
        <p:spPr>
          <a:xfrm>
            <a:off x="5403981" y="2544199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Amazon Echo, Ok Google, Apple-Siri, Cortana</a:t>
            </a:r>
          </a:p>
        </p:txBody>
      </p:sp>
    </p:spTree>
    <p:extLst>
      <p:ext uri="{BB962C8B-B14F-4D97-AF65-F5344CB8AC3E}">
        <p14:creationId xmlns:p14="http://schemas.microsoft.com/office/powerpoint/2010/main" val="353430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FE34-BC38-4A11-B0BF-EB0E5997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Controller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A9DEDF-5F37-4C4F-9EEE-0375938FCAB7}"/>
              </a:ext>
            </a:extLst>
          </p:cNvPr>
          <p:cNvSpPr/>
          <p:nvPr/>
        </p:nvSpPr>
        <p:spPr>
          <a:xfrm>
            <a:off x="539085" y="1424609"/>
            <a:ext cx="11443808" cy="529424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4" descr="House">
            <a:extLst>
              <a:ext uri="{FF2B5EF4-FFF2-40B4-BE49-F238E27FC236}">
                <a16:creationId xmlns:a16="http://schemas.microsoft.com/office/drawing/2014/main" id="{CDEA63C1-0590-43FF-BEC4-B7507E52A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086" y="1183031"/>
            <a:ext cx="1911044" cy="19110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EEC4DB-C97A-4CF4-B66F-F8A0E568A395}"/>
              </a:ext>
            </a:extLst>
          </p:cNvPr>
          <p:cNvSpPr txBox="1">
            <a:spLocks/>
          </p:cNvSpPr>
          <p:nvPr/>
        </p:nvSpPr>
        <p:spPr>
          <a:xfrm>
            <a:off x="2450129" y="1515140"/>
            <a:ext cx="9426437" cy="5077046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GB" dirty="0"/>
              <a:t>Things-Controller : Edge Computing near real-time, works even when WAN is down</a:t>
            </a:r>
          </a:p>
        </p:txBody>
      </p:sp>
    </p:spTree>
    <p:extLst>
      <p:ext uri="{BB962C8B-B14F-4D97-AF65-F5344CB8AC3E}">
        <p14:creationId xmlns:p14="http://schemas.microsoft.com/office/powerpoint/2010/main" val="112393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FE34-BC38-4A11-B0BF-EB0E5997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Home Intelligence</a:t>
            </a:r>
          </a:p>
        </p:txBody>
      </p:sp>
      <p:pic>
        <p:nvPicPr>
          <p:cNvPr id="5" name="Content Placeholder 4" descr="House">
            <a:extLst>
              <a:ext uri="{FF2B5EF4-FFF2-40B4-BE49-F238E27FC236}">
                <a16:creationId xmlns:a16="http://schemas.microsoft.com/office/drawing/2014/main" id="{CDEA63C1-0590-43FF-BEC4-B7507E52A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086" y="1560487"/>
            <a:ext cx="1368784" cy="13687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A2E98-5ACC-4A0F-971F-2A5B4C10A72D}"/>
              </a:ext>
            </a:extLst>
          </p:cNvPr>
          <p:cNvSpPr txBox="1"/>
          <p:nvPr/>
        </p:nvSpPr>
        <p:spPr>
          <a:xfrm>
            <a:off x="322177" y="2844945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Things in the house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EC4DB-C97A-4CF4-B66F-F8A0E568A395}"/>
              </a:ext>
            </a:extLst>
          </p:cNvPr>
          <p:cNvSpPr txBox="1"/>
          <p:nvPr/>
        </p:nvSpPr>
        <p:spPr>
          <a:xfrm>
            <a:off x="411498" y="3289975"/>
            <a:ext cx="1804276" cy="369332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Things-Controller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58B505-4DE0-40E3-B3B9-E80B15822C6A}"/>
              </a:ext>
            </a:extLst>
          </p:cNvPr>
          <p:cNvSpPr txBox="1"/>
          <p:nvPr/>
        </p:nvSpPr>
        <p:spPr>
          <a:xfrm>
            <a:off x="2651051" y="1605516"/>
            <a:ext cx="9360196" cy="5098312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GB" dirty="0"/>
              <a:t>Cloud Home Intelligence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4B2A60-210A-4CB6-8C64-8C475EB02552}"/>
              </a:ext>
            </a:extLst>
          </p:cNvPr>
          <p:cNvSpPr/>
          <p:nvPr/>
        </p:nvSpPr>
        <p:spPr>
          <a:xfrm>
            <a:off x="180753" y="1605516"/>
            <a:ext cx="2392326" cy="25624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0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7782-A5FA-4889-9470-53C458BE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5350-A19F-412E-A8F7-FA3E3B18F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Trigger of setting Things active/de-active/value (= for specified things only)</a:t>
            </a:r>
          </a:p>
          <a:p>
            <a:r>
              <a:rPr lang="en-GB" dirty="0"/>
              <a:t>Trigger of Apps (irrigation,..)</a:t>
            </a:r>
          </a:p>
          <a:p>
            <a:r>
              <a:rPr lang="en-GB" dirty="0"/>
              <a:t>Trigger of Events : Holiday</a:t>
            </a:r>
          </a:p>
          <a:p>
            <a:r>
              <a:rPr lang="en-GB" dirty="0"/>
              <a:t>Access Authorisation</a:t>
            </a:r>
          </a:p>
          <a:p>
            <a:r>
              <a:rPr lang="en-GB" dirty="0"/>
              <a:t>Things Planning (car idle, car fully charged, dishwasher ready,..)</a:t>
            </a:r>
          </a:p>
          <a:p>
            <a:r>
              <a:rPr lang="en-GB" dirty="0"/>
              <a:t>Examples:</a:t>
            </a:r>
          </a:p>
          <a:p>
            <a:pPr marL="457200" lvl="1" indent="0">
              <a:buNone/>
            </a:pPr>
            <a:r>
              <a:rPr lang="en-GB" sz="1800" dirty="0"/>
              <a:t>@CLEANER@ 		allows cleaner to enter during the event</a:t>
            </a:r>
          </a:p>
          <a:p>
            <a:pPr marL="457200" lvl="1" indent="0">
              <a:buNone/>
            </a:pPr>
            <a:r>
              <a:rPr lang="en-GB" sz="1800" dirty="0"/>
              <a:t>@ALEXA@=Holiday 	sets the thing to the value during the event</a:t>
            </a:r>
          </a:p>
          <a:p>
            <a:pPr marL="457200" lvl="1" indent="0">
              <a:buNone/>
            </a:pPr>
            <a:r>
              <a:rPr lang="en-GB" sz="1800" dirty="0"/>
              <a:t>@ALEXA@=</a:t>
            </a:r>
            <a:r>
              <a:rPr lang="en-GB" sz="1800" dirty="0" err="1"/>
              <a:t>Irr</a:t>
            </a:r>
            <a:r>
              <a:rPr lang="en-GB" sz="1800" dirty="0"/>
              <a:t> 	start the irrigation at the start of the event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40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E517-034E-4F02-93B5-4062C538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D8FE-A27D-45B3-B422-6B8FA4AA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Types : SMS, </a:t>
            </a:r>
            <a:r>
              <a:rPr lang="en-GB" sz="2000" dirty="0">
                <a:highlight>
                  <a:srgbClr val="FF00FF"/>
                </a:highlight>
              </a:rPr>
              <a:t>CAL, LOG</a:t>
            </a:r>
            <a:r>
              <a:rPr lang="en-GB" sz="2000" dirty="0"/>
              <a:t>, EMAIL, SAY, UDP, TCP, Buzzer, Display, IFTTT, </a:t>
            </a:r>
            <a:r>
              <a:rPr lang="en-GB" sz="2000" dirty="0" err="1"/>
              <a:t>zwave</a:t>
            </a:r>
            <a:r>
              <a:rPr lang="en-GB" sz="2000" dirty="0"/>
              <a:t>, </a:t>
            </a:r>
            <a:r>
              <a:rPr lang="en-GB" sz="2000" dirty="0" err="1"/>
              <a:t>vera</a:t>
            </a:r>
            <a:r>
              <a:rPr lang="en-GB" sz="2000" dirty="0"/>
              <a:t>, </a:t>
            </a:r>
            <a:r>
              <a:rPr lang="en-GB" sz="2000" dirty="0">
                <a:highlight>
                  <a:srgbClr val="FF00FF"/>
                </a:highlight>
              </a:rPr>
              <a:t>RSS Feeds, Slack, Twitter</a:t>
            </a:r>
          </a:p>
          <a:p>
            <a:r>
              <a:rPr lang="en-GB" sz="2000" dirty="0"/>
              <a:t>Virtual per type : </a:t>
            </a:r>
            <a:r>
              <a:rPr lang="en-GB" sz="2000" dirty="0" err="1"/>
              <a:t>do_SMS</a:t>
            </a:r>
            <a:r>
              <a:rPr lang="en-GB" sz="2000" dirty="0"/>
              <a:t>, </a:t>
            </a:r>
            <a:r>
              <a:rPr lang="en-GB" sz="2000" dirty="0" err="1"/>
              <a:t>do_SAY</a:t>
            </a:r>
            <a:r>
              <a:rPr lang="en-GB" sz="2000" dirty="0"/>
              <a:t> can be linked to </a:t>
            </a:r>
            <a:r>
              <a:rPr lang="en-GB" sz="2000" dirty="0" err="1"/>
              <a:t>virtuals</a:t>
            </a:r>
            <a:r>
              <a:rPr lang="en-GB" sz="2000" dirty="0"/>
              <a:t>() such as home occupancy</a:t>
            </a:r>
          </a:p>
        </p:txBody>
      </p:sp>
    </p:spTree>
    <p:extLst>
      <p:ext uri="{BB962C8B-B14F-4D97-AF65-F5344CB8AC3E}">
        <p14:creationId xmlns:p14="http://schemas.microsoft.com/office/powerpoint/2010/main" val="175677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A151-A04D-418C-B603-E2F28A36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Properties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08779-997D-424D-A0B7-5BAC0521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5468" y="1275807"/>
            <a:ext cx="7290337" cy="823912"/>
          </a:xfrm>
        </p:spPr>
        <p:txBody>
          <a:bodyPr/>
          <a:lstStyle/>
          <a:p>
            <a:r>
              <a:rPr lang="en-GB" dirty="0"/>
              <a:t>Door/Window : </a:t>
            </a:r>
            <a:r>
              <a:rPr lang="en-GB" dirty="0" err="1"/>
              <a:t>is_door_closed</a:t>
            </a:r>
            <a:r>
              <a:rPr lang="en-GB" dirty="0"/>
              <a:t> = Input()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6E90C-9886-4BAB-9A7A-506BA73C7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9931" y="2509535"/>
            <a:ext cx="2728604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Input()</a:t>
            </a:r>
          </a:p>
          <a:p>
            <a:r>
              <a:rPr lang="en-GB" sz="1800" dirty="0" err="1"/>
              <a:t>is_opened</a:t>
            </a:r>
            <a:endParaRPr lang="en-GB" sz="1800" dirty="0"/>
          </a:p>
          <a:p>
            <a:r>
              <a:rPr lang="en-GB" sz="1800" dirty="0"/>
              <a:t>pulse2open</a:t>
            </a:r>
          </a:p>
          <a:p>
            <a:r>
              <a:rPr lang="en-GB" sz="1800" dirty="0"/>
              <a:t>pulse2close</a:t>
            </a:r>
          </a:p>
          <a:p>
            <a:r>
              <a:rPr lang="en-GB" sz="1800" dirty="0" err="1"/>
              <a:t>optical_beam_open</a:t>
            </a:r>
            <a:endParaRPr lang="en-GB" sz="1800" dirty="0"/>
          </a:p>
          <a:p>
            <a:r>
              <a:rPr lang="en-GB" sz="1800" dirty="0" err="1"/>
              <a:t>optical_beam_close</a:t>
            </a:r>
            <a:endParaRPr lang="en-GB" sz="1800" dirty="0"/>
          </a:p>
          <a:p>
            <a:r>
              <a:rPr lang="en-GB" sz="1800" dirty="0" err="1"/>
              <a:t>switch_can_close</a:t>
            </a:r>
            <a:endParaRPr lang="en-GB" sz="1800" dirty="0"/>
          </a:p>
          <a:p>
            <a:r>
              <a:rPr lang="en-GB" sz="1800" dirty="0" err="1"/>
              <a:t>switch_can_open</a:t>
            </a:r>
            <a:endParaRPr lang="en-GB" sz="1800" dirty="0"/>
          </a:p>
          <a:p>
            <a:r>
              <a:rPr lang="en-GB" sz="1800" dirty="0" err="1"/>
              <a:t>max_time_open</a:t>
            </a:r>
            <a:endParaRPr lang="en-GB" sz="1800" dirty="0"/>
          </a:p>
          <a:p>
            <a:endParaRPr lang="en-GB" sz="18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DCDF6DF-CCD2-471F-9BC2-CB370A6304DA}"/>
              </a:ext>
            </a:extLst>
          </p:cNvPr>
          <p:cNvSpPr txBox="1">
            <a:spLocks/>
          </p:cNvSpPr>
          <p:nvPr/>
        </p:nvSpPr>
        <p:spPr>
          <a:xfrm>
            <a:off x="3953941" y="2572733"/>
            <a:ext cx="3297464" cy="3684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Light()</a:t>
            </a:r>
          </a:p>
          <a:p>
            <a:r>
              <a:rPr lang="en-GB" sz="1800" dirty="0" err="1"/>
              <a:t>light_not_closed</a:t>
            </a:r>
            <a:endParaRPr lang="en-GB" sz="1800" dirty="0"/>
          </a:p>
          <a:p>
            <a:r>
              <a:rPr lang="en-GB" sz="1800" dirty="0" err="1"/>
              <a:t>light_is_opened</a:t>
            </a:r>
            <a:endParaRPr lang="en-GB" sz="1800" dirty="0"/>
          </a:p>
          <a:p>
            <a:r>
              <a:rPr lang="en-GB" sz="1800" dirty="0" err="1"/>
              <a:t>light_night</a:t>
            </a:r>
            <a:endParaRPr lang="en-GB" sz="1800" dirty="0"/>
          </a:p>
          <a:p>
            <a:r>
              <a:rPr lang="en-GB" sz="1800" dirty="0" err="1"/>
              <a:t>light_not_closed_not_opened</a:t>
            </a:r>
            <a:endParaRPr lang="en-GB" sz="1800" dirty="0"/>
          </a:p>
          <a:p>
            <a:r>
              <a:rPr lang="en-GB" sz="1800" dirty="0" err="1"/>
              <a:t>light_warn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Virtual()</a:t>
            </a:r>
          </a:p>
          <a:p>
            <a:r>
              <a:rPr lang="en-GB" sz="1800" dirty="0" err="1"/>
              <a:t>lights_off_at_close</a:t>
            </a:r>
            <a:endParaRPr lang="en-GB" sz="1800" dirty="0"/>
          </a:p>
          <a:p>
            <a:r>
              <a:rPr lang="en-GB" sz="1800" dirty="0" err="1"/>
              <a:t>lights_off_at_open</a:t>
            </a:r>
            <a:endParaRPr lang="en-GB" sz="1800" dirty="0"/>
          </a:p>
          <a:p>
            <a:r>
              <a:rPr lang="en-GB" sz="1800" dirty="0" err="1"/>
              <a:t>Lights_on_at_close</a:t>
            </a:r>
            <a:endParaRPr lang="en-GB" sz="1800" dirty="0"/>
          </a:p>
          <a:p>
            <a:r>
              <a:rPr lang="en-GB" sz="1800" dirty="0" err="1"/>
              <a:t>Lights_on_at_open</a:t>
            </a:r>
            <a:endParaRPr lang="en-GB" sz="1800" dirty="0"/>
          </a:p>
          <a:p>
            <a:endParaRPr lang="en-GB" sz="18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F0AECB8-0D75-4D75-AC35-19CBFAB95E21}"/>
              </a:ext>
            </a:extLst>
          </p:cNvPr>
          <p:cNvSpPr txBox="1">
            <a:spLocks/>
          </p:cNvSpPr>
          <p:nvPr/>
        </p:nvSpPr>
        <p:spPr>
          <a:xfrm>
            <a:off x="8325124" y="2537805"/>
            <a:ext cx="2941236" cy="3684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Notifications</a:t>
            </a:r>
          </a:p>
          <a:p>
            <a:r>
              <a:rPr lang="en-GB" sz="1800" dirty="0"/>
              <a:t>active (= closed)</a:t>
            </a:r>
          </a:p>
          <a:p>
            <a:r>
              <a:rPr lang="en-GB" sz="1800" dirty="0"/>
              <a:t>normal (=open) </a:t>
            </a:r>
          </a:p>
          <a:p>
            <a:r>
              <a:rPr lang="en-GB" sz="1800" dirty="0" err="1"/>
              <a:t>trigger_refused</a:t>
            </a:r>
            <a:endParaRPr lang="en-GB" sz="1800" dirty="0"/>
          </a:p>
          <a:p>
            <a:r>
              <a:rPr lang="en-GB" sz="1800" dirty="0"/>
              <a:t>triggered</a:t>
            </a:r>
          </a:p>
          <a:p>
            <a:r>
              <a:rPr lang="en-GB" sz="1800" dirty="0" err="1"/>
              <a:t>open_long</a:t>
            </a:r>
            <a:endParaRPr lang="en-GB" sz="1800" dirty="0"/>
          </a:p>
          <a:p>
            <a:r>
              <a:rPr lang="en-GB" sz="1800" dirty="0" err="1"/>
              <a:t>Freezelisted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Access = list of zones</a:t>
            </a:r>
          </a:p>
        </p:txBody>
      </p:sp>
    </p:spTree>
    <p:extLst>
      <p:ext uri="{BB962C8B-B14F-4D97-AF65-F5344CB8AC3E}">
        <p14:creationId xmlns:p14="http://schemas.microsoft.com/office/powerpoint/2010/main" val="221321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CBDF-820B-4ADE-8643-743BE1AA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Things : not so real but same 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D4B42-AA4D-4E9B-BDA7-919E33D13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 Defined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D7249-DE46-40C9-81CD-FA9F2A442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083448" cy="3684588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782FC-ACC6-4D20-870F-E036CF862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92525" y="1681163"/>
            <a:ext cx="5183188" cy="823912"/>
          </a:xfrm>
        </p:spPr>
        <p:txBody>
          <a:bodyPr/>
          <a:lstStyle/>
          <a:p>
            <a:r>
              <a:rPr lang="en-GB" dirty="0"/>
              <a:t>Property Defined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B5D27-85D9-43C5-B9A2-AA83283C0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82896" y="2505075"/>
            <a:ext cx="3083448" cy="3684588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940B03C-6119-4958-BBD0-221C5B7BB37E}"/>
              </a:ext>
            </a:extLst>
          </p:cNvPr>
          <p:cNvSpPr txBox="1">
            <a:spLocks/>
          </p:cNvSpPr>
          <p:nvPr/>
        </p:nvSpPr>
        <p:spPr>
          <a:xfrm>
            <a:off x="7754688" y="1620909"/>
            <a:ext cx="355710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Self Defined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9BCA8D6-5145-4DCD-9877-202A58405591}"/>
              </a:ext>
            </a:extLst>
          </p:cNvPr>
          <p:cNvSpPr txBox="1">
            <a:spLocks/>
          </p:cNvSpPr>
          <p:nvPr/>
        </p:nvSpPr>
        <p:spPr>
          <a:xfrm>
            <a:off x="7838627" y="2505075"/>
            <a:ext cx="308344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7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518</Words>
  <Application>Microsoft Office PowerPoint</Application>
  <PresentationFormat>Widescreen</PresentationFormat>
  <Paragraphs>110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AllThingsTalk Home Management</vt:lpstr>
      <vt:lpstr>Concept</vt:lpstr>
      <vt:lpstr>Things in the house</vt:lpstr>
      <vt:lpstr>Things Controller</vt:lpstr>
      <vt:lpstr>Cloud Home Intelligence</vt:lpstr>
      <vt:lpstr>Things Calendar</vt:lpstr>
      <vt:lpstr>Notifications</vt:lpstr>
      <vt:lpstr>Things Properties</vt:lpstr>
      <vt:lpstr>Virtual Things : not so real but same thing</vt:lpstr>
      <vt:lpstr>Virtual Things</vt:lpstr>
      <vt:lpstr>Virtual Things</vt:lpstr>
      <vt:lpstr>ValueLogic :</vt:lpstr>
      <vt:lpstr>Car : A special Home Thing</vt:lpstr>
      <vt:lpstr>Energy Management : dishwasher example</vt:lpstr>
      <vt:lpstr>Current Product Roadmap</vt:lpstr>
      <vt:lpstr>Technology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AllThingsTalk Home Management</dc:title>
  <dc:creator>rudy vandenberghe</dc:creator>
  <cp:lastModifiedBy>rudy vandenberghe</cp:lastModifiedBy>
  <cp:revision>33</cp:revision>
  <dcterms:created xsi:type="dcterms:W3CDTF">2018-02-02T18:10:33Z</dcterms:created>
  <dcterms:modified xsi:type="dcterms:W3CDTF">2018-02-05T05:31:15Z</dcterms:modified>
</cp:coreProperties>
</file>